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147479601" r:id="rId5"/>
    <p:sldId id="2147479606" r:id="rId6"/>
    <p:sldId id="2147479605" r:id="rId7"/>
    <p:sldId id="2147479599" r:id="rId8"/>
    <p:sldId id="2147479600" r:id="rId9"/>
    <p:sldId id="2147479607" r:id="rId10"/>
  </p:sldIdLst>
  <p:sldSz cx="12192000" cy="6858000"/>
  <p:notesSz cx="6858000" cy="9144000"/>
  <p:embeddedFontLst>
    <p:embeddedFont>
      <p:font typeface="Public Sans" pitchFamily="2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636" autoAdjust="0"/>
  </p:normalViewPr>
  <p:slideViewPr>
    <p:cSldViewPr snapToGrid="0">
      <p:cViewPr varScale="1">
        <p:scale>
          <a:sx n="53" d="100"/>
          <a:sy n="53" d="100"/>
        </p:scale>
        <p:origin x="1176" y="48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Inledande bild, för att sätta sammanhanget: alla stegen är nödvändiga innan en medarbetare kan börja arbeta i SDV. </a:t>
            </a:r>
          </a:p>
          <a:p>
            <a:r>
              <a:rPr lang="sv-SE" b="0" dirty="0"/>
              <a:t>Fokus här är det sista steget, som är en del av Steg 3: Inloggning och personliga inställningar.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81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 här presentationen handlar om ett av de sista stegen av de nödvändiga förberedelserna: medarbetarens första inloggning, och inställning av personliga inställningar/favoriter.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4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3AF6C-AF60-4280-95BD-70289EC6FBE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39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2025-01-31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2025-01-31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4B00F-1EB2-4753-2CCD-BAEFDC5B8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2669060"/>
          </a:xfrm>
        </p:spPr>
        <p:txBody>
          <a:bodyPr/>
          <a:lstStyle/>
          <a:p>
            <a:r>
              <a:rPr lang="sv-SE" dirty="0"/>
              <a:t>Förberedelser för SDV – steg 3:</a:t>
            </a:r>
            <a:br>
              <a:rPr lang="sv-SE" dirty="0"/>
            </a:br>
            <a:br>
              <a:rPr lang="sv-SE" sz="1400" dirty="0"/>
            </a:br>
            <a:r>
              <a:rPr lang="sv-SE" dirty="0"/>
              <a:t>Första inloggning </a:t>
            </a:r>
            <a:br>
              <a:rPr lang="sv-SE" dirty="0"/>
            </a:br>
            <a:r>
              <a:rPr lang="sv-SE" dirty="0"/>
              <a:t>och personliga inställningar</a:t>
            </a:r>
          </a:p>
        </p:txBody>
      </p:sp>
    </p:spTree>
    <p:extLst>
      <p:ext uri="{BB962C8B-B14F-4D97-AF65-F5344CB8AC3E}">
        <p14:creationId xmlns:p14="http://schemas.microsoft.com/office/powerpoint/2010/main" val="182178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25EBD-3899-8543-4790-E1B2E92E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detta material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9E6035-20AE-F516-F2C0-18DC1151D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200" dirty="0"/>
              <a:t>Som chef behöver du förstå alla steg och moment som är nödvändiga i förändringsresan, innan du och dina medarbetare är redo att börja arbeta i SDV.</a:t>
            </a:r>
          </a:p>
          <a:p>
            <a:r>
              <a:rPr lang="sv-SE" sz="2200" dirty="0"/>
              <a:t>Det här materialet fokuserar på momentet </a:t>
            </a:r>
            <a:r>
              <a:rPr lang="sv-SE" sz="2200" b="1" dirty="0"/>
              <a:t>”Första inloggning och personliga inställningar” </a:t>
            </a:r>
            <a:r>
              <a:rPr lang="sv-SE" sz="2200" dirty="0"/>
              <a:t>som är ett av de sista momenten som varje medarbetare måste gå igenom innan sin första arbetsdag i SDV.</a:t>
            </a:r>
          </a:p>
          <a:p>
            <a:r>
              <a:rPr lang="sv-SE" sz="2200" dirty="0"/>
              <a:t>Materialet är riktat till dig som chef, för att tydliggöra var i processen som detta moment kommer, vad det innehåller, och vad du behöver göra angående detta moment för att säkerställa att dina medarbetare är redo för att börja jobba i SDV.</a:t>
            </a:r>
          </a:p>
          <a:p>
            <a:r>
              <a:rPr lang="sv-SE" sz="2200" dirty="0"/>
              <a:t>Mer information om exakt hur du/ni ska planera momentet ”Inloggning och personliga inställningar” får du av ditt lokala utrullningsprojekt.</a:t>
            </a:r>
          </a:p>
        </p:txBody>
      </p:sp>
    </p:spTree>
    <p:extLst>
      <p:ext uri="{BB962C8B-B14F-4D97-AF65-F5344CB8AC3E}">
        <p14:creationId xmlns:p14="http://schemas.microsoft.com/office/powerpoint/2010/main" val="271842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4EA6E-C16D-BB70-CEDE-9744BA05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Nödvändiga steg innan arbete i SDV</a:t>
            </a:r>
          </a:p>
        </p:txBody>
      </p:sp>
      <p:sp>
        <p:nvSpPr>
          <p:cNvPr id="3" name="Pil: höger 2">
            <a:extLst>
              <a:ext uri="{FF2B5EF4-FFF2-40B4-BE49-F238E27FC236}">
                <a16:creationId xmlns:a16="http://schemas.microsoft.com/office/drawing/2014/main" id="{A7A65AB7-6532-50DB-C946-054D7E37D146}"/>
              </a:ext>
            </a:extLst>
          </p:cNvPr>
          <p:cNvSpPr/>
          <p:nvPr/>
        </p:nvSpPr>
        <p:spPr>
          <a:xfrm>
            <a:off x="430716" y="1446740"/>
            <a:ext cx="9443683" cy="4076836"/>
          </a:xfrm>
          <a:prstGeom prst="rightArrow">
            <a:avLst>
              <a:gd name="adj1" fmla="val 64445"/>
              <a:gd name="adj2" fmla="val 50420"/>
            </a:avLst>
          </a:prstGeom>
          <a:solidFill>
            <a:srgbClr val="CDD7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ublic Sans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C475D5D-4FE7-CEB2-DDF3-1ADA0F606007}"/>
              </a:ext>
            </a:extLst>
          </p:cNvPr>
          <p:cNvGrpSpPr/>
          <p:nvPr/>
        </p:nvGrpSpPr>
        <p:grpSpPr>
          <a:xfrm>
            <a:off x="9959060" y="2631183"/>
            <a:ext cx="1805853" cy="1805853"/>
            <a:chOff x="10003536" y="2377440"/>
            <a:chExt cx="1805853" cy="18058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A84FD89C-D216-D96F-0C59-04BEF823B060}"/>
                </a:ext>
              </a:extLst>
            </p:cNvPr>
            <p:cNvSpPr/>
            <p:nvPr/>
          </p:nvSpPr>
          <p:spPr>
            <a:xfrm>
              <a:off x="10003536" y="2377440"/>
              <a:ext cx="1805853" cy="180585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CACDC841-6F17-B537-C972-FF19EDA0FFC1}"/>
                </a:ext>
              </a:extLst>
            </p:cNvPr>
            <p:cNvSpPr txBox="1"/>
            <p:nvPr/>
          </p:nvSpPr>
          <p:spPr>
            <a:xfrm>
              <a:off x="10068665" y="2862776"/>
              <a:ext cx="167559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Första arbetsdagen i SDV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A0D39DC1-0769-9405-E0F2-29668B846AB7}"/>
              </a:ext>
            </a:extLst>
          </p:cNvPr>
          <p:cNvGrpSpPr/>
          <p:nvPr/>
        </p:nvGrpSpPr>
        <p:grpSpPr>
          <a:xfrm>
            <a:off x="7861647" y="2450396"/>
            <a:ext cx="1559319" cy="1957208"/>
            <a:chOff x="8265971" y="2080243"/>
            <a:chExt cx="1559319" cy="1957208"/>
          </a:xfrm>
        </p:grpSpPr>
        <p:sp>
          <p:nvSpPr>
            <p:cNvPr id="7" name="Rektangel: rundade hörn 6">
              <a:extLst>
                <a:ext uri="{FF2B5EF4-FFF2-40B4-BE49-F238E27FC236}">
                  <a16:creationId xmlns:a16="http://schemas.microsoft.com/office/drawing/2014/main" id="{A9B41989-8329-C711-CF33-C0C773F7957F}"/>
                </a:ext>
              </a:extLst>
            </p:cNvPr>
            <p:cNvSpPr/>
            <p:nvPr/>
          </p:nvSpPr>
          <p:spPr>
            <a:xfrm>
              <a:off x="8265971" y="2080243"/>
              <a:ext cx="1559319" cy="404329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Självstudier</a:t>
              </a:r>
              <a:endPara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8" name="Rektangel: rundade hörn 7">
              <a:extLst>
                <a:ext uri="{FF2B5EF4-FFF2-40B4-BE49-F238E27FC236}">
                  <a16:creationId xmlns:a16="http://schemas.microsoft.com/office/drawing/2014/main" id="{AFF97C5B-A68E-1726-B1AA-3338245B1390}"/>
                </a:ext>
              </a:extLst>
            </p:cNvPr>
            <p:cNvSpPr/>
            <p:nvPr/>
          </p:nvSpPr>
          <p:spPr>
            <a:xfrm>
              <a:off x="8265971" y="2531417"/>
              <a:ext cx="1559319" cy="404329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Teamträning</a:t>
              </a:r>
              <a:endPara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9" name="Rektangel: rundade hörn 8">
              <a:extLst>
                <a:ext uri="{FF2B5EF4-FFF2-40B4-BE49-F238E27FC236}">
                  <a16:creationId xmlns:a16="http://schemas.microsoft.com/office/drawing/2014/main" id="{A0D57497-BFF7-9A35-B2AD-440172997891}"/>
                </a:ext>
              </a:extLst>
            </p:cNvPr>
            <p:cNvSpPr/>
            <p:nvPr/>
          </p:nvSpPr>
          <p:spPr>
            <a:xfrm>
              <a:off x="8265971" y="2975429"/>
              <a:ext cx="1559319" cy="1062022"/>
            </a:xfrm>
            <a:prstGeom prst="roundRect">
              <a:avLst>
                <a:gd name="adj" fmla="val 8024"/>
              </a:avLst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Inloggning och personliga inställningar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</p:grp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58577519-EA82-50FF-FAFF-4577FE08843D}"/>
              </a:ext>
            </a:extLst>
          </p:cNvPr>
          <p:cNvSpPr/>
          <p:nvPr/>
        </p:nvSpPr>
        <p:spPr>
          <a:xfrm>
            <a:off x="6068568" y="2431851"/>
            <a:ext cx="1659687" cy="1975753"/>
          </a:xfrm>
          <a:prstGeom prst="roundRect">
            <a:avLst>
              <a:gd name="adj" fmla="val 399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Utbildning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i systemet</a:t>
            </a:r>
            <a:endParaRPr kumimoji="0" lang="sv-S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ublic Sans"/>
              <a:ea typeface="+mn-ea"/>
              <a:cs typeface="+mn-cs"/>
            </a:endParaRP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505309E3-B895-5FDF-41EF-EC95E18D134D}"/>
              </a:ext>
            </a:extLst>
          </p:cNvPr>
          <p:cNvSpPr/>
          <p:nvPr/>
        </p:nvSpPr>
        <p:spPr>
          <a:xfrm>
            <a:off x="788553" y="2441123"/>
            <a:ext cx="5146623" cy="1975753"/>
          </a:xfrm>
          <a:prstGeom prst="roundRect">
            <a:avLst>
              <a:gd name="adj" fmla="val 556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Förberedelser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för förändring</a:t>
            </a:r>
            <a:endParaRPr kumimoji="0" lang="sv-SE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ublic Sans"/>
              <a:ea typeface="+mn-ea"/>
              <a:cs typeface="+mn-cs"/>
            </a:endParaRP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58EF96C5-126E-C00F-D104-340F7CDB957F}"/>
              </a:ext>
            </a:extLst>
          </p:cNvPr>
          <p:cNvSpPr/>
          <p:nvPr/>
        </p:nvSpPr>
        <p:spPr>
          <a:xfrm>
            <a:off x="788553" y="2148202"/>
            <a:ext cx="504357" cy="5043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1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763D03C2-59AC-E434-239B-A0BFE7612690}"/>
              </a:ext>
            </a:extLst>
          </p:cNvPr>
          <p:cNvSpPr/>
          <p:nvPr/>
        </p:nvSpPr>
        <p:spPr>
          <a:xfrm>
            <a:off x="5929622" y="2148203"/>
            <a:ext cx="504357" cy="5043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05354A0B-8E87-E18A-A800-F57BD4A2579A}"/>
              </a:ext>
            </a:extLst>
          </p:cNvPr>
          <p:cNvSpPr/>
          <p:nvPr/>
        </p:nvSpPr>
        <p:spPr>
          <a:xfrm>
            <a:off x="7652608" y="2151372"/>
            <a:ext cx="504357" cy="5043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3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85A41D6F-8CF6-28EA-79ED-D05512EAF3B8}"/>
              </a:ext>
            </a:extLst>
          </p:cNvPr>
          <p:cNvGrpSpPr/>
          <p:nvPr/>
        </p:nvGrpSpPr>
        <p:grpSpPr>
          <a:xfrm>
            <a:off x="1861468" y="4412067"/>
            <a:ext cx="8866823" cy="347495"/>
            <a:chOff x="1876686" y="4335908"/>
            <a:chExt cx="8866823" cy="347495"/>
          </a:xfrm>
        </p:grpSpPr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47B2DF9C-9899-F091-574D-15DD91653248}"/>
                </a:ext>
              </a:extLst>
            </p:cNvPr>
            <p:cNvSpPr txBox="1"/>
            <p:nvPr/>
          </p:nvSpPr>
          <p:spPr>
            <a:xfrm>
              <a:off x="1876686" y="4344849"/>
              <a:ext cx="297035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1200" cap="none" spc="0" normalizeH="0" baseline="0" noProof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Mottagande organisationer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12F91BEC-A488-C683-9FEF-019410F6D878}"/>
                </a:ext>
              </a:extLst>
            </p:cNvPr>
            <p:cNvSpPr txBox="1"/>
            <p:nvPr/>
          </p:nvSpPr>
          <p:spPr>
            <a:xfrm>
              <a:off x="5413233" y="4344849"/>
              <a:ext cx="297035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1200" cap="none" spc="0" normalizeH="0" baseline="0" noProof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SDV-programmet</a:t>
              </a:r>
              <a:endPara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307C8E">
                    <a:lumMod val="75000"/>
                  </a:srgbClr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4890B5C2-9613-02C1-84B9-2EAAF7FCEE00}"/>
                </a:ext>
              </a:extLst>
            </p:cNvPr>
            <p:cNvSpPr txBox="1"/>
            <p:nvPr/>
          </p:nvSpPr>
          <p:spPr>
            <a:xfrm>
              <a:off x="7773153" y="4335908"/>
              <a:ext cx="2970356" cy="33855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Mottagande organisationer</a:t>
              </a:r>
            </a:p>
          </p:txBody>
        </p: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B51F5DBF-8B08-773A-F19F-9033E2BCAAC4}"/>
              </a:ext>
            </a:extLst>
          </p:cNvPr>
          <p:cNvGrpSpPr/>
          <p:nvPr/>
        </p:nvGrpSpPr>
        <p:grpSpPr>
          <a:xfrm>
            <a:off x="224113" y="4860146"/>
            <a:ext cx="9228454" cy="566277"/>
            <a:chOff x="349684" y="5030504"/>
            <a:chExt cx="9228454" cy="566277"/>
          </a:xfrm>
        </p:grpSpPr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73D76F27-8B35-69AD-FA78-A14D8191776B}"/>
                </a:ext>
              </a:extLst>
            </p:cNvPr>
            <p:cNvSpPr txBox="1"/>
            <p:nvPr/>
          </p:nvSpPr>
          <p:spPr>
            <a:xfrm>
              <a:off x="349684" y="5042783"/>
              <a:ext cx="167335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- 8 månader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innan start (cirka)</a:t>
              </a:r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7288687E-D62F-CA0C-D7A7-0FC69E2DF18B}"/>
                </a:ext>
              </a:extLst>
            </p:cNvPr>
            <p:cNvSpPr txBox="1"/>
            <p:nvPr/>
          </p:nvSpPr>
          <p:spPr>
            <a:xfrm>
              <a:off x="6096000" y="5042783"/>
              <a:ext cx="167335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- 6 veckor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innan start (cirka)</a:t>
              </a:r>
            </a:p>
          </p:txBody>
        </p:sp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2A078845-2BD2-E017-A630-1FEC57A948AB}"/>
                </a:ext>
              </a:extLst>
            </p:cNvPr>
            <p:cNvSpPr txBox="1"/>
            <p:nvPr/>
          </p:nvSpPr>
          <p:spPr>
            <a:xfrm>
              <a:off x="7904786" y="5030504"/>
              <a:ext cx="167335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- några veckor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innan start</a:t>
              </a:r>
            </a:p>
          </p:txBody>
        </p:sp>
      </p:grpSp>
      <p:sp>
        <p:nvSpPr>
          <p:cNvPr id="27" name="Ellips 26">
            <a:extLst>
              <a:ext uri="{FF2B5EF4-FFF2-40B4-BE49-F238E27FC236}">
                <a16:creationId xmlns:a16="http://schemas.microsoft.com/office/drawing/2014/main" id="{D1F00C8B-E120-3EA6-AD35-B51780C2A6E0}"/>
              </a:ext>
            </a:extLst>
          </p:cNvPr>
          <p:cNvSpPr/>
          <p:nvPr/>
        </p:nvSpPr>
        <p:spPr>
          <a:xfrm>
            <a:off x="7637756" y="3319303"/>
            <a:ext cx="2027418" cy="1172131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71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 21">
            <a:extLst>
              <a:ext uri="{FF2B5EF4-FFF2-40B4-BE49-F238E27FC236}">
                <a16:creationId xmlns:a16="http://schemas.microsoft.com/office/drawing/2014/main" id="{D8256971-602A-A058-7B7A-5D04FFC5653D}"/>
              </a:ext>
            </a:extLst>
          </p:cNvPr>
          <p:cNvGrpSpPr/>
          <p:nvPr/>
        </p:nvGrpSpPr>
        <p:grpSpPr>
          <a:xfrm>
            <a:off x="430716" y="1454082"/>
            <a:ext cx="11330568" cy="4076836"/>
            <a:chOff x="430716" y="1446740"/>
            <a:chExt cx="11330568" cy="4076836"/>
          </a:xfrm>
        </p:grpSpPr>
        <p:sp>
          <p:nvSpPr>
            <p:cNvPr id="3" name="Pil: höger 2">
              <a:extLst>
                <a:ext uri="{FF2B5EF4-FFF2-40B4-BE49-F238E27FC236}">
                  <a16:creationId xmlns:a16="http://schemas.microsoft.com/office/drawing/2014/main" id="{A7A65AB7-6532-50DB-C946-054D7E37D146}"/>
                </a:ext>
              </a:extLst>
            </p:cNvPr>
            <p:cNvSpPr/>
            <p:nvPr/>
          </p:nvSpPr>
          <p:spPr>
            <a:xfrm>
              <a:off x="430716" y="1446740"/>
              <a:ext cx="9443683" cy="4076836"/>
            </a:xfrm>
            <a:prstGeom prst="rightArrow">
              <a:avLst>
                <a:gd name="adj1" fmla="val 64445"/>
                <a:gd name="adj2" fmla="val 50420"/>
              </a:avLst>
            </a:prstGeom>
            <a:solidFill>
              <a:srgbClr val="CDD7D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8C475D5D-4FE7-CEB2-DDF3-1ADA0F606007}"/>
                </a:ext>
              </a:extLst>
            </p:cNvPr>
            <p:cNvGrpSpPr/>
            <p:nvPr/>
          </p:nvGrpSpPr>
          <p:grpSpPr>
            <a:xfrm>
              <a:off x="9955431" y="2620297"/>
              <a:ext cx="1805853" cy="1805853"/>
              <a:chOff x="10003536" y="2377440"/>
              <a:chExt cx="1805853" cy="180585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Ellips 4">
                <a:extLst>
                  <a:ext uri="{FF2B5EF4-FFF2-40B4-BE49-F238E27FC236}">
                    <a16:creationId xmlns:a16="http://schemas.microsoft.com/office/drawing/2014/main" id="{A84FD89C-D216-D96F-0C59-04BEF823B060}"/>
                  </a:ext>
                </a:extLst>
              </p:cNvPr>
              <p:cNvSpPr/>
              <p:nvPr/>
            </p:nvSpPr>
            <p:spPr>
              <a:xfrm>
                <a:off x="10003536" y="2377440"/>
                <a:ext cx="1805853" cy="1805853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6" name="textruta 5">
                <a:extLst>
                  <a:ext uri="{FF2B5EF4-FFF2-40B4-BE49-F238E27FC236}">
                    <a16:creationId xmlns:a16="http://schemas.microsoft.com/office/drawing/2014/main" id="{CACDC841-6F17-B537-C972-FF19EDA0FFC1}"/>
                  </a:ext>
                </a:extLst>
              </p:cNvPr>
              <p:cNvSpPr txBox="1"/>
              <p:nvPr/>
            </p:nvSpPr>
            <p:spPr>
              <a:xfrm>
                <a:off x="10068665" y="2862776"/>
                <a:ext cx="1675594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Första arbetsdagen i SDV</a:t>
                </a: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A0D39DC1-0769-9405-E0F2-29668B846AB7}"/>
                </a:ext>
              </a:extLst>
            </p:cNvPr>
            <p:cNvGrpSpPr/>
            <p:nvPr/>
          </p:nvGrpSpPr>
          <p:grpSpPr>
            <a:xfrm>
              <a:off x="7861647" y="2450396"/>
              <a:ext cx="1559319" cy="1957208"/>
              <a:chOff x="8265971" y="2080243"/>
              <a:chExt cx="1559319" cy="1957208"/>
            </a:xfrm>
          </p:grpSpPr>
          <p:sp>
            <p:nvSpPr>
              <p:cNvPr id="7" name="Rektangel: rundade hörn 6">
                <a:extLst>
                  <a:ext uri="{FF2B5EF4-FFF2-40B4-BE49-F238E27FC236}">
                    <a16:creationId xmlns:a16="http://schemas.microsoft.com/office/drawing/2014/main" id="{A9B41989-8329-C711-CF33-C0C773F7957F}"/>
                  </a:ext>
                </a:extLst>
              </p:cNvPr>
              <p:cNvSpPr/>
              <p:nvPr/>
            </p:nvSpPr>
            <p:spPr>
              <a:xfrm>
                <a:off x="8265971" y="2080243"/>
                <a:ext cx="1559319" cy="40432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Självstudier</a:t>
                </a:r>
                <a:endPara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8" name="Rektangel: rundade hörn 7">
                <a:extLst>
                  <a:ext uri="{FF2B5EF4-FFF2-40B4-BE49-F238E27FC236}">
                    <a16:creationId xmlns:a16="http://schemas.microsoft.com/office/drawing/2014/main" id="{AFF97C5B-A68E-1726-B1AA-3338245B1390}"/>
                  </a:ext>
                </a:extLst>
              </p:cNvPr>
              <p:cNvSpPr/>
              <p:nvPr/>
            </p:nvSpPr>
            <p:spPr>
              <a:xfrm>
                <a:off x="8265971" y="2531417"/>
                <a:ext cx="1559319" cy="40432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Teamträning</a:t>
                </a:r>
                <a:endPara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9" name="Rektangel: rundade hörn 8">
                <a:extLst>
                  <a:ext uri="{FF2B5EF4-FFF2-40B4-BE49-F238E27FC236}">
                    <a16:creationId xmlns:a16="http://schemas.microsoft.com/office/drawing/2014/main" id="{A0D57497-BFF7-9A35-B2AD-440172997891}"/>
                  </a:ext>
                </a:extLst>
              </p:cNvPr>
              <p:cNvSpPr/>
              <p:nvPr/>
            </p:nvSpPr>
            <p:spPr>
              <a:xfrm>
                <a:off x="8265971" y="2975429"/>
                <a:ext cx="1559319" cy="1062022"/>
              </a:xfrm>
              <a:prstGeom prst="roundRect">
                <a:avLst>
                  <a:gd name="adj" fmla="val 8024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Inloggning och personliga inställningar</a:t>
                </a:r>
                <a:endPara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  <p:sp>
          <p:nvSpPr>
            <p:cNvPr id="11" name="Rektangel: rundade hörn 10">
              <a:extLst>
                <a:ext uri="{FF2B5EF4-FFF2-40B4-BE49-F238E27FC236}">
                  <a16:creationId xmlns:a16="http://schemas.microsoft.com/office/drawing/2014/main" id="{58577519-EA82-50FF-FAFF-4577FE08843D}"/>
                </a:ext>
              </a:extLst>
            </p:cNvPr>
            <p:cNvSpPr/>
            <p:nvPr/>
          </p:nvSpPr>
          <p:spPr>
            <a:xfrm>
              <a:off x="6068568" y="2431851"/>
              <a:ext cx="1659687" cy="1975753"/>
            </a:xfrm>
            <a:prstGeom prst="roundRect">
              <a:avLst>
                <a:gd name="adj" fmla="val 3995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Utbildning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 systemet</a:t>
              </a:r>
              <a:endPara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12" name="Rektangel: rundade hörn 11">
              <a:extLst>
                <a:ext uri="{FF2B5EF4-FFF2-40B4-BE49-F238E27FC236}">
                  <a16:creationId xmlns:a16="http://schemas.microsoft.com/office/drawing/2014/main" id="{505309E3-B895-5FDF-41EF-EC95E18D134D}"/>
                </a:ext>
              </a:extLst>
            </p:cNvPr>
            <p:cNvSpPr/>
            <p:nvPr/>
          </p:nvSpPr>
          <p:spPr>
            <a:xfrm>
              <a:off x="788553" y="2441123"/>
              <a:ext cx="5146623" cy="1975753"/>
            </a:xfrm>
            <a:prstGeom prst="roundRect">
              <a:avLst>
                <a:gd name="adj" fmla="val 556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Förberedelser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för förändring</a:t>
              </a:r>
              <a:endPara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58EF96C5-126E-C00F-D104-340F7CDB957F}"/>
                </a:ext>
              </a:extLst>
            </p:cNvPr>
            <p:cNvSpPr/>
            <p:nvPr/>
          </p:nvSpPr>
          <p:spPr>
            <a:xfrm>
              <a:off x="788553" y="2148202"/>
              <a:ext cx="504357" cy="50435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763D03C2-59AC-E434-239B-A0BFE7612690}"/>
                </a:ext>
              </a:extLst>
            </p:cNvPr>
            <p:cNvSpPr/>
            <p:nvPr/>
          </p:nvSpPr>
          <p:spPr>
            <a:xfrm>
              <a:off x="5929622" y="2148203"/>
              <a:ext cx="504357" cy="50435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05354A0B-8E87-E18A-A800-F57BD4A2579A}"/>
                </a:ext>
              </a:extLst>
            </p:cNvPr>
            <p:cNvSpPr/>
            <p:nvPr/>
          </p:nvSpPr>
          <p:spPr>
            <a:xfrm>
              <a:off x="7652608" y="2151372"/>
              <a:ext cx="504357" cy="50435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3</a:t>
              </a:r>
            </a:p>
          </p:txBody>
        </p: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85A41D6F-8CF6-28EA-79ED-D05512EAF3B8}"/>
                </a:ext>
              </a:extLst>
            </p:cNvPr>
            <p:cNvGrpSpPr/>
            <p:nvPr/>
          </p:nvGrpSpPr>
          <p:grpSpPr>
            <a:xfrm>
              <a:off x="1861468" y="4421008"/>
              <a:ext cx="8865324" cy="338753"/>
              <a:chOff x="1876686" y="4344849"/>
              <a:chExt cx="8865324" cy="338753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47B2DF9C-9899-F091-574D-15DD91653248}"/>
                  </a:ext>
                </a:extLst>
              </p:cNvPr>
              <p:cNvSpPr txBox="1"/>
              <p:nvPr/>
            </p:nvSpPr>
            <p:spPr>
              <a:xfrm>
                <a:off x="1876686" y="4344849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Mottagande organisationer</a:t>
                </a:r>
                <a:endPara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12F91BEC-A488-C683-9FEF-019410F6D878}"/>
                  </a:ext>
                </a:extLst>
              </p:cNvPr>
              <p:cNvSpPr txBox="1"/>
              <p:nvPr/>
            </p:nvSpPr>
            <p:spPr>
              <a:xfrm>
                <a:off x="5413233" y="4344849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SDV-programmet</a:t>
                </a:r>
                <a:endParaRPr kumimoji="0" lang="sv-SE" sz="1600" b="0" i="0" u="none" strike="noStrike" kern="1200" cap="none" spc="0" normalizeH="0" baseline="0" noProof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4890B5C2-9613-02C1-84B9-2EAAF7FCEE00}"/>
                  </a:ext>
                </a:extLst>
              </p:cNvPr>
              <p:cNvSpPr txBox="1"/>
              <p:nvPr/>
            </p:nvSpPr>
            <p:spPr>
              <a:xfrm>
                <a:off x="7771654" y="4345048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Mottagande organisationer</a:t>
                </a:r>
                <a:endPara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05A34A56-1B40-9E58-446F-CEC08E98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05691"/>
          </a:xfrm>
        </p:spPr>
        <p:txBody>
          <a:bodyPr/>
          <a:lstStyle/>
          <a:p>
            <a:r>
              <a:rPr lang="sv-SE" sz="3600" dirty="0"/>
              <a:t>Inloggning och personliga inställningar</a:t>
            </a:r>
            <a:br>
              <a:rPr lang="sv-SE" dirty="0"/>
            </a:br>
            <a:r>
              <a:rPr lang="sv-SE" sz="2400" dirty="0"/>
              <a:t>En obligatorisk del av de slutliga förberedelserna</a:t>
            </a:r>
          </a:p>
        </p:txBody>
      </p:sp>
    </p:spTree>
    <p:extLst>
      <p:ext uri="{BB962C8B-B14F-4D97-AF65-F5344CB8AC3E}">
        <p14:creationId xmlns:p14="http://schemas.microsoft.com/office/powerpoint/2010/main" val="222757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 21">
            <a:extLst>
              <a:ext uri="{FF2B5EF4-FFF2-40B4-BE49-F238E27FC236}">
                <a16:creationId xmlns:a16="http://schemas.microsoft.com/office/drawing/2014/main" id="{D8256971-602A-A058-7B7A-5D04FFC5653D}"/>
              </a:ext>
            </a:extLst>
          </p:cNvPr>
          <p:cNvGrpSpPr/>
          <p:nvPr/>
        </p:nvGrpSpPr>
        <p:grpSpPr>
          <a:xfrm>
            <a:off x="430716" y="1454082"/>
            <a:ext cx="11330568" cy="4076836"/>
            <a:chOff x="430716" y="1446740"/>
            <a:chExt cx="11330568" cy="4076836"/>
          </a:xfrm>
        </p:grpSpPr>
        <p:sp>
          <p:nvSpPr>
            <p:cNvPr id="3" name="Pil: höger 2">
              <a:extLst>
                <a:ext uri="{FF2B5EF4-FFF2-40B4-BE49-F238E27FC236}">
                  <a16:creationId xmlns:a16="http://schemas.microsoft.com/office/drawing/2014/main" id="{A7A65AB7-6532-50DB-C946-054D7E37D146}"/>
                </a:ext>
              </a:extLst>
            </p:cNvPr>
            <p:cNvSpPr/>
            <p:nvPr/>
          </p:nvSpPr>
          <p:spPr>
            <a:xfrm>
              <a:off x="430716" y="1446740"/>
              <a:ext cx="9443683" cy="4076836"/>
            </a:xfrm>
            <a:prstGeom prst="rightArrow">
              <a:avLst>
                <a:gd name="adj1" fmla="val 64445"/>
                <a:gd name="adj2" fmla="val 50420"/>
              </a:avLst>
            </a:prstGeom>
            <a:solidFill>
              <a:srgbClr val="CDD7D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8C475D5D-4FE7-CEB2-DDF3-1ADA0F606007}"/>
                </a:ext>
              </a:extLst>
            </p:cNvPr>
            <p:cNvGrpSpPr/>
            <p:nvPr/>
          </p:nvGrpSpPr>
          <p:grpSpPr>
            <a:xfrm>
              <a:off x="9955431" y="2620297"/>
              <a:ext cx="1805853" cy="1805853"/>
              <a:chOff x="10003536" y="2377440"/>
              <a:chExt cx="1805853" cy="180585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Ellips 4">
                <a:extLst>
                  <a:ext uri="{FF2B5EF4-FFF2-40B4-BE49-F238E27FC236}">
                    <a16:creationId xmlns:a16="http://schemas.microsoft.com/office/drawing/2014/main" id="{A84FD89C-D216-D96F-0C59-04BEF823B060}"/>
                  </a:ext>
                </a:extLst>
              </p:cNvPr>
              <p:cNvSpPr/>
              <p:nvPr/>
            </p:nvSpPr>
            <p:spPr>
              <a:xfrm>
                <a:off x="10003536" y="2377440"/>
                <a:ext cx="1805853" cy="1805853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6" name="textruta 5">
                <a:extLst>
                  <a:ext uri="{FF2B5EF4-FFF2-40B4-BE49-F238E27FC236}">
                    <a16:creationId xmlns:a16="http://schemas.microsoft.com/office/drawing/2014/main" id="{CACDC841-6F17-B537-C972-FF19EDA0FFC1}"/>
                  </a:ext>
                </a:extLst>
              </p:cNvPr>
              <p:cNvSpPr txBox="1"/>
              <p:nvPr/>
            </p:nvSpPr>
            <p:spPr>
              <a:xfrm>
                <a:off x="10068665" y="2862776"/>
                <a:ext cx="1675594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Första arbetsdagen i SDV</a:t>
                </a: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A0D39DC1-0769-9405-E0F2-29668B846AB7}"/>
                </a:ext>
              </a:extLst>
            </p:cNvPr>
            <p:cNvGrpSpPr/>
            <p:nvPr/>
          </p:nvGrpSpPr>
          <p:grpSpPr>
            <a:xfrm>
              <a:off x="7861647" y="2450396"/>
              <a:ext cx="1559319" cy="1957208"/>
              <a:chOff x="8265971" y="2080243"/>
              <a:chExt cx="1559319" cy="1957208"/>
            </a:xfrm>
          </p:grpSpPr>
          <p:sp>
            <p:nvSpPr>
              <p:cNvPr id="7" name="Rektangel: rundade hörn 6">
                <a:extLst>
                  <a:ext uri="{FF2B5EF4-FFF2-40B4-BE49-F238E27FC236}">
                    <a16:creationId xmlns:a16="http://schemas.microsoft.com/office/drawing/2014/main" id="{A9B41989-8329-C711-CF33-C0C773F7957F}"/>
                  </a:ext>
                </a:extLst>
              </p:cNvPr>
              <p:cNvSpPr/>
              <p:nvPr/>
            </p:nvSpPr>
            <p:spPr>
              <a:xfrm>
                <a:off x="8265971" y="2080243"/>
                <a:ext cx="1559319" cy="404329"/>
              </a:xfrm>
              <a:prstGeom prst="round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Självstudier</a:t>
                </a:r>
                <a:endParaRPr kumimoji="0" lang="sv-S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8" name="Rektangel: rundade hörn 7">
                <a:extLst>
                  <a:ext uri="{FF2B5EF4-FFF2-40B4-BE49-F238E27FC236}">
                    <a16:creationId xmlns:a16="http://schemas.microsoft.com/office/drawing/2014/main" id="{AFF97C5B-A68E-1726-B1AA-3338245B1390}"/>
                  </a:ext>
                </a:extLst>
              </p:cNvPr>
              <p:cNvSpPr/>
              <p:nvPr/>
            </p:nvSpPr>
            <p:spPr>
              <a:xfrm>
                <a:off x="8265971" y="2531417"/>
                <a:ext cx="1559319" cy="404329"/>
              </a:xfrm>
              <a:prstGeom prst="round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Teamträning</a:t>
                </a:r>
                <a:endParaRPr kumimoji="0" lang="sv-S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9" name="Rektangel: rundade hörn 8">
                <a:extLst>
                  <a:ext uri="{FF2B5EF4-FFF2-40B4-BE49-F238E27FC236}">
                    <a16:creationId xmlns:a16="http://schemas.microsoft.com/office/drawing/2014/main" id="{A0D57497-BFF7-9A35-B2AD-440172997891}"/>
                  </a:ext>
                </a:extLst>
              </p:cNvPr>
              <p:cNvSpPr/>
              <p:nvPr/>
            </p:nvSpPr>
            <p:spPr>
              <a:xfrm>
                <a:off x="8265971" y="2975429"/>
                <a:ext cx="1559319" cy="1062022"/>
              </a:xfrm>
              <a:prstGeom prst="roundRect">
                <a:avLst>
                  <a:gd name="adj" fmla="val 8024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Inloggning och personliga inställningar</a:t>
                </a:r>
                <a:endPara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  <p:sp>
          <p:nvSpPr>
            <p:cNvPr id="11" name="Rektangel: rundade hörn 10">
              <a:extLst>
                <a:ext uri="{FF2B5EF4-FFF2-40B4-BE49-F238E27FC236}">
                  <a16:creationId xmlns:a16="http://schemas.microsoft.com/office/drawing/2014/main" id="{58577519-EA82-50FF-FAFF-4577FE08843D}"/>
                </a:ext>
              </a:extLst>
            </p:cNvPr>
            <p:cNvSpPr/>
            <p:nvPr/>
          </p:nvSpPr>
          <p:spPr>
            <a:xfrm>
              <a:off x="6068568" y="2431851"/>
              <a:ext cx="1659687" cy="1975753"/>
            </a:xfrm>
            <a:prstGeom prst="roundRect">
              <a:avLst>
                <a:gd name="adj" fmla="val 3995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Utbildning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 systemet</a:t>
              </a:r>
              <a:endPara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12" name="Rektangel: rundade hörn 11">
              <a:extLst>
                <a:ext uri="{FF2B5EF4-FFF2-40B4-BE49-F238E27FC236}">
                  <a16:creationId xmlns:a16="http://schemas.microsoft.com/office/drawing/2014/main" id="{505309E3-B895-5FDF-41EF-EC95E18D134D}"/>
                </a:ext>
              </a:extLst>
            </p:cNvPr>
            <p:cNvSpPr/>
            <p:nvPr/>
          </p:nvSpPr>
          <p:spPr>
            <a:xfrm>
              <a:off x="788553" y="2441123"/>
              <a:ext cx="5146623" cy="1975753"/>
            </a:xfrm>
            <a:prstGeom prst="roundRect">
              <a:avLst>
                <a:gd name="adj" fmla="val 556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Förberedelser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för förändring</a:t>
              </a:r>
              <a:endPara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58EF96C5-126E-C00F-D104-340F7CDB957F}"/>
                </a:ext>
              </a:extLst>
            </p:cNvPr>
            <p:cNvSpPr/>
            <p:nvPr/>
          </p:nvSpPr>
          <p:spPr>
            <a:xfrm>
              <a:off x="788553" y="2148202"/>
              <a:ext cx="504357" cy="50435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763D03C2-59AC-E434-239B-A0BFE7612690}"/>
                </a:ext>
              </a:extLst>
            </p:cNvPr>
            <p:cNvSpPr/>
            <p:nvPr/>
          </p:nvSpPr>
          <p:spPr>
            <a:xfrm>
              <a:off x="5929622" y="2148203"/>
              <a:ext cx="504357" cy="50435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05354A0B-8E87-E18A-A800-F57BD4A2579A}"/>
                </a:ext>
              </a:extLst>
            </p:cNvPr>
            <p:cNvSpPr/>
            <p:nvPr/>
          </p:nvSpPr>
          <p:spPr>
            <a:xfrm>
              <a:off x="7652608" y="2151372"/>
              <a:ext cx="504357" cy="5043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3</a:t>
              </a:r>
            </a:p>
          </p:txBody>
        </p: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85A41D6F-8CF6-28EA-79ED-D05512EAF3B8}"/>
                </a:ext>
              </a:extLst>
            </p:cNvPr>
            <p:cNvGrpSpPr/>
            <p:nvPr/>
          </p:nvGrpSpPr>
          <p:grpSpPr>
            <a:xfrm>
              <a:off x="1861468" y="4421008"/>
              <a:ext cx="8865324" cy="338753"/>
              <a:chOff x="1876686" y="4344849"/>
              <a:chExt cx="8865324" cy="338753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47B2DF9C-9899-F091-574D-15DD91653248}"/>
                  </a:ext>
                </a:extLst>
              </p:cNvPr>
              <p:cNvSpPr txBox="1"/>
              <p:nvPr/>
            </p:nvSpPr>
            <p:spPr>
              <a:xfrm>
                <a:off x="1876686" y="4344849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Mottagande organisationer</a:t>
                </a:r>
                <a:endPara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12F91BEC-A488-C683-9FEF-019410F6D878}"/>
                  </a:ext>
                </a:extLst>
              </p:cNvPr>
              <p:cNvSpPr txBox="1"/>
              <p:nvPr/>
            </p:nvSpPr>
            <p:spPr>
              <a:xfrm>
                <a:off x="5413233" y="4344849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SDV-programmet</a:t>
                </a:r>
                <a:endParaRPr kumimoji="0" lang="sv-SE" sz="1600" b="0" i="0" u="none" strike="noStrike" kern="1200" cap="none" spc="0" normalizeH="0" baseline="0" noProof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4890B5C2-9613-02C1-84B9-2EAAF7FCEE00}"/>
                  </a:ext>
                </a:extLst>
              </p:cNvPr>
              <p:cNvSpPr txBox="1"/>
              <p:nvPr/>
            </p:nvSpPr>
            <p:spPr>
              <a:xfrm>
                <a:off x="7771654" y="4345048"/>
                <a:ext cx="297035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07C8E">
                        <a:lumMod val="75000"/>
                      </a:srgbClr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Mottagande organisationer</a:t>
                </a:r>
                <a:endPara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75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9E8ACC03-D0A5-6CF9-3A56-54A83C8FD1EF}"/>
              </a:ext>
            </a:extLst>
          </p:cNvPr>
          <p:cNvGrpSpPr/>
          <p:nvPr/>
        </p:nvGrpSpPr>
        <p:grpSpPr>
          <a:xfrm>
            <a:off x="750282" y="1657783"/>
            <a:ext cx="3245537" cy="3669433"/>
            <a:chOff x="713249" y="948896"/>
            <a:chExt cx="3987800" cy="3955835"/>
          </a:xfrm>
        </p:grpSpPr>
        <p:sp>
          <p:nvSpPr>
            <p:cNvPr id="21" name="Rektangel: rundade hörn 20">
              <a:extLst>
                <a:ext uri="{FF2B5EF4-FFF2-40B4-BE49-F238E27FC236}">
                  <a16:creationId xmlns:a16="http://schemas.microsoft.com/office/drawing/2014/main" id="{6C944388-EB03-58DC-65D1-0A86C1764B25}"/>
                </a:ext>
              </a:extLst>
            </p:cNvPr>
            <p:cNvSpPr/>
            <p:nvPr/>
          </p:nvSpPr>
          <p:spPr>
            <a:xfrm>
              <a:off x="713249" y="948896"/>
              <a:ext cx="3987800" cy="3955835"/>
            </a:xfrm>
            <a:prstGeom prst="roundRect">
              <a:avLst>
                <a:gd name="adj" fmla="val 0"/>
              </a:avLst>
            </a:prstGeom>
            <a:solidFill>
              <a:srgbClr val="CDD7D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83EDFD63-20CE-7161-2A14-26B9CD62083D}"/>
                </a:ext>
              </a:extLst>
            </p:cNvPr>
            <p:cNvSpPr txBox="1"/>
            <p:nvPr/>
          </p:nvSpPr>
          <p:spPr>
            <a:xfrm>
              <a:off x="770886" y="1326740"/>
              <a:ext cx="3718604" cy="3251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50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Innehåller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307C8E">
                    <a:lumMod val="50000"/>
                  </a:srgbClr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lang="sv-SE" sz="1600" dirty="0">
                  <a:solidFill>
                    <a:srgbClr val="307C8E">
                      <a:lumMod val="50000"/>
                    </a:srgbClr>
                  </a:solidFill>
                  <a:latin typeface="Public Sans"/>
                </a:rPr>
                <a:t>Första inloggning i skarpt system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50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Inställning av rätt SITHS-certifikat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lang="sv-SE" sz="1600" dirty="0">
                  <a:solidFill>
                    <a:srgbClr val="307C8E">
                      <a:lumMod val="50000"/>
                    </a:srgbClr>
                  </a:solidFill>
                  <a:latin typeface="Public Sans"/>
                </a:rPr>
                <a:t>Medarbetaren ställer in sina personliga inställningar utifrån just sin roll och behov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07C8E">
                      <a:lumMod val="50000"/>
                    </a:srgbClr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SDV-coach han</a:t>
              </a:r>
              <a:r>
                <a:rPr lang="sv-SE" sz="1600" dirty="0" err="1">
                  <a:solidFill>
                    <a:srgbClr val="307C8E">
                      <a:lumMod val="50000"/>
                    </a:srgbClr>
                  </a:solidFill>
                  <a:latin typeface="Public Sans"/>
                </a:rPr>
                <a:t>dleder</a:t>
              </a:r>
              <a:r>
                <a:rPr lang="sv-SE" sz="1600" dirty="0">
                  <a:solidFill>
                    <a:srgbClr val="307C8E">
                      <a:lumMod val="50000"/>
                    </a:srgbClr>
                  </a:solidFill>
                  <a:latin typeface="Public Sans"/>
                </a:rPr>
                <a:t> vid detta obligatoriska tillfälle</a:t>
              </a:r>
              <a:endPara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07C8E">
                    <a:lumMod val="50000"/>
                  </a:srgbClr>
                </a:solidFill>
                <a:effectLst/>
                <a:uLnTx/>
                <a:uFillTx/>
                <a:latin typeface="Public Sans"/>
                <a:ea typeface="+mn-ea"/>
                <a:cs typeface="+mn-cs"/>
              </a:endParaRPr>
            </a:p>
          </p:txBody>
        </p:sp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90A6D837-BE74-BE48-9C11-EF4819FB79C4}"/>
              </a:ext>
            </a:extLst>
          </p:cNvPr>
          <p:cNvGrpSpPr/>
          <p:nvPr/>
        </p:nvGrpSpPr>
        <p:grpSpPr>
          <a:xfrm>
            <a:off x="3615224" y="542269"/>
            <a:ext cx="6033821" cy="5788143"/>
            <a:chOff x="1447072" y="122725"/>
            <a:chExt cx="6033821" cy="6448543"/>
          </a:xfrm>
        </p:grpSpPr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FFEE60B0-C191-B4D2-DDDE-20863975D4DF}"/>
                </a:ext>
              </a:extLst>
            </p:cNvPr>
            <p:cNvGrpSpPr/>
            <p:nvPr/>
          </p:nvGrpSpPr>
          <p:grpSpPr>
            <a:xfrm>
              <a:off x="1644139" y="444500"/>
              <a:ext cx="5836754" cy="6126768"/>
              <a:chOff x="-4279410" y="-386275"/>
              <a:chExt cx="5524676" cy="8881045"/>
            </a:xfrm>
          </p:grpSpPr>
          <p:sp>
            <p:nvSpPr>
              <p:cNvPr id="27" name="Rektangel: rundade hörn 26">
                <a:extLst>
                  <a:ext uri="{FF2B5EF4-FFF2-40B4-BE49-F238E27FC236}">
                    <a16:creationId xmlns:a16="http://schemas.microsoft.com/office/drawing/2014/main" id="{02C448E0-683E-1FFE-6E21-9FAAB4AF40B2}"/>
                  </a:ext>
                </a:extLst>
              </p:cNvPr>
              <p:cNvSpPr/>
              <p:nvPr/>
            </p:nvSpPr>
            <p:spPr>
              <a:xfrm>
                <a:off x="-4279410" y="-386275"/>
                <a:ext cx="5524676" cy="8881045"/>
              </a:xfrm>
              <a:prstGeom prst="roundRect">
                <a:avLst>
                  <a:gd name="adj" fmla="val 298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  <p:sp>
            <p:nvSpPr>
              <p:cNvPr id="28" name="textruta 27">
                <a:extLst>
                  <a:ext uri="{FF2B5EF4-FFF2-40B4-BE49-F238E27FC236}">
                    <a16:creationId xmlns:a16="http://schemas.microsoft.com/office/drawing/2014/main" id="{632495F7-0164-07F1-0EA8-3D03EBB08A7C}"/>
                  </a:ext>
                </a:extLst>
              </p:cNvPr>
              <p:cNvSpPr txBox="1"/>
              <p:nvPr/>
            </p:nvSpPr>
            <p:spPr>
              <a:xfrm>
                <a:off x="-4069632" y="136449"/>
                <a:ext cx="5211509" cy="805203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sv-SE" sz="2800" b="1" dirty="0">
                    <a:solidFill>
                      <a:prstClr val="white"/>
                    </a:solidFill>
                    <a:latin typeface="Public Sans"/>
                  </a:rPr>
                  <a:t>Inloggning och </a:t>
                </a:r>
                <a:br>
                  <a:rPr lang="sv-SE" sz="2800" b="1" dirty="0">
                    <a:solidFill>
                      <a:prstClr val="white"/>
                    </a:solidFill>
                    <a:latin typeface="Public Sans"/>
                  </a:rPr>
                </a:br>
                <a:r>
                  <a:rPr lang="sv-SE" sz="2800" b="1" dirty="0">
                    <a:solidFill>
                      <a:prstClr val="white"/>
                    </a:solidFill>
                    <a:latin typeface="Public Sans"/>
                  </a:rPr>
                  <a:t>personliga inställningar</a:t>
                </a:r>
                <a:endParaRPr kumimoji="0" lang="sv-SE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Vad: </a:t>
                </a:r>
                <a:r>
                  <a:rPr kumimoji="0" lang="sv-SE" sz="1600" i="0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Ett handlett tillfälle om cirka 30 minuter, där medarbetaren gör sin första inloggning i skarpt system.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6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Ansvar</a:t>
                </a:r>
                <a:r>
                  <a:rPr kumimoji="0" lang="sv-S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: Mottagande organisationer gör plan för tillfällen då detta ska ske. Chef tillsammans med SDV-coach</a:t>
                </a:r>
                <a:r>
                  <a:rPr lang="sv-SE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sv-SE" sz="18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ansvarar för att alla medarbetare genomför aktiviteten innan första arbetsdagen i systemet</a:t>
                </a:r>
                <a:r>
                  <a:rPr kumimoji="0" lang="sv-S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. </a:t>
                </a:r>
                <a:r>
                  <a:rPr kumimoji="0" lang="sv-S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SDV-coach utför aktiviteten tillsammans med medarbetaren. 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När</a:t>
                </a:r>
                <a:r>
                  <a:rPr kumimoji="0" lang="sv-S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: Sker efter att medarbetaren genomgått systemutbildningen. Cirka 1-4 veckor innan första  arbetsdagen i SDV.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16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Syfte</a:t>
                </a:r>
                <a:r>
                  <a:rPr kumimoji="0" lang="sv-SE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ublic Sans"/>
                    <a:ea typeface="+mn-ea"/>
                    <a:cs typeface="+mn-cs"/>
                  </a:rPr>
                  <a:t>: Säkerställa att medarbetare är redo och kan börja arbeta effektivt i SDV från dag ett.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endParaRPr>
              </a:p>
            </p:txBody>
          </p:sp>
        </p:grpSp>
        <p:sp>
          <p:nvSpPr>
            <p:cNvPr id="33" name="Ellips 32">
              <a:extLst>
                <a:ext uri="{FF2B5EF4-FFF2-40B4-BE49-F238E27FC236}">
                  <a16:creationId xmlns:a16="http://schemas.microsoft.com/office/drawing/2014/main" id="{7F6085FA-486D-BAB3-E02E-5D530F1BB079}"/>
                </a:ext>
              </a:extLst>
            </p:cNvPr>
            <p:cNvSpPr/>
            <p:nvPr/>
          </p:nvSpPr>
          <p:spPr>
            <a:xfrm>
              <a:off x="1447072" y="122725"/>
              <a:ext cx="734053" cy="78208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ublic Sans"/>
                  <a:ea typeface="+mn-ea"/>
                  <a:cs typeface="+mn-cs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31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D3F5DA-264E-6301-1B20-65C81BDB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772" y="4035405"/>
            <a:ext cx="9727628" cy="1471543"/>
          </a:xfrm>
        </p:spPr>
        <p:txBody>
          <a:bodyPr/>
          <a:lstStyle/>
          <a:p>
            <a:r>
              <a:rPr lang="sv-SE" sz="3600" dirty="0"/>
              <a:t>Mer information? </a:t>
            </a:r>
            <a:br>
              <a:rPr lang="sv-SE" sz="3600" dirty="0"/>
            </a:br>
            <a:r>
              <a:rPr lang="sv-SE" sz="3600" b="0" dirty="0"/>
              <a:t>– Kontakta ditt lokala utrullningsprojekt!</a:t>
            </a:r>
          </a:p>
        </p:txBody>
      </p:sp>
    </p:spTree>
    <p:extLst>
      <p:ext uri="{BB962C8B-B14F-4D97-AF65-F5344CB8AC3E}">
        <p14:creationId xmlns:p14="http://schemas.microsoft.com/office/powerpoint/2010/main" val="14019582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14803B07DABA4A8ED3602340B9E474" ma:contentTypeVersion="31" ma:contentTypeDescription="Skapa ett nytt dokument." ma:contentTypeScope="" ma:versionID="e5d7107f28197157d8007fe1670a96be">
  <xsd:schema xmlns:xsd="http://www.w3.org/2001/XMLSchema" xmlns:xs="http://www.w3.org/2001/XMLSchema" xmlns:p="http://schemas.microsoft.com/office/2006/metadata/properties" xmlns:ns1="http://schemas.microsoft.com/sharepoint/v3" xmlns:ns2="5a580d63-e083-44c5-a7f4-035b1e40fe5d" xmlns:ns3="8c14bfe4-3227-4a8e-9c76-07d4defa883b" targetNamespace="http://schemas.microsoft.com/office/2006/metadata/properties" ma:root="true" ma:fieldsID="bfea744866e6d204d008ff41fcc4a405" ns1:_="" ns2:_="" ns3:_="">
    <xsd:import namespace="http://schemas.microsoft.com/sharepoint/v3"/>
    <xsd:import namespace="5a580d63-e083-44c5-a7f4-035b1e40fe5d"/>
    <xsd:import namespace="8c14bfe4-3227-4a8e-9c76-07d4defa883b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_x00c4_gare0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_Flow_SignoffStatus" minOccurs="0"/>
                <xsd:element ref="ns2:Visningar" minOccurs="0"/>
                <xsd:element ref="ns2:English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Datalin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0" nillable="true" ma:displayName="Egenskaper för enhetlig efterlevnadsprincip" ma:hidden="true" ma:internalName="_ip_UnifiedCompliancePolicyProperties" ma:readOnly="false">
      <xsd:simpleType>
        <xsd:restriction base="dms:Note"/>
      </xsd:simpleType>
    </xsd:element>
    <xsd:element name="_ip_UnifiedCompliancePolicyUIAction" ma:index="31" nillable="true" ma:displayName="Gränssnittsåtgärd för enhetlig efterlevnadsprincip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80d63-e083-44c5-a7f4-035b1e40fe5d" elementFormDefault="qualified">
    <xsd:import namespace="http://schemas.microsoft.com/office/2006/documentManagement/types"/>
    <xsd:import namespace="http://schemas.microsoft.com/office/infopath/2007/PartnerControls"/>
    <xsd:element name="Comments" ma:index="1" nillable="true" ma:displayName="Comments" ma:format="Dropdown" ma:internalName="Comments" ma:readOnly="false">
      <xsd:simpleType>
        <xsd:restriction base="dms:Text">
          <xsd:maxLength value="255"/>
        </xsd:restriction>
      </xsd:simpleType>
    </xsd:element>
    <xsd:element name="_x00c4_gare0" ma:index="2" nillable="true" ma:displayName="Ägare" ma:format="Dropdown" ma:internalName="_x00c4_gare0" ma:readOnly="false">
      <xsd:simpleType>
        <xsd:union memberTypes="dms:Text">
          <xsd:simpleType>
            <xsd:restriction base="dms:Choice">
              <xsd:enumeration value="SDV Support"/>
              <xsd:enumeration value="Regional tidbok"/>
            </xsd:restriction>
          </xsd:simpleType>
        </xsd:un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hidden="true" ma:internalName="MediaServiceAutoTags" ma:readOnly="true">
      <xsd:simpleType>
        <xsd:restriction base="dms:Text"/>
      </xsd:simple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cc39e0cc-19d5-443e-a9c9-6b10dfa710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hidden="true" ma:indexed="true" ma:internalName="MediaServiceLocation" ma:readOnly="true">
      <xsd:simpleType>
        <xsd:restriction base="dms:Text"/>
      </xsd:simpleType>
    </xsd:element>
    <xsd:element name="_Flow_SignoffStatus" ma:index="24" nillable="true" ma:displayName="Request" ma:format="Dropdown" ma:hidden="true" ma:internalName="Sign_x002d_off_x0020_status" ma:readOnly="false">
      <xsd:simpleType>
        <xsd:restriction base="dms:Text">
          <xsd:maxLength value="255"/>
        </xsd:restriction>
      </xsd:simpleType>
    </xsd:element>
    <xsd:element name="Visningar" ma:index="25" nillable="true" ma:displayName="Visningar" ma:decimals="0" ma:default="0" ma:format="Dropdown" ma:hidden="true" ma:internalName="Visningar" ma:readOnly="false" ma:percentage="FALSE">
      <xsd:simpleType>
        <xsd:restriction base="dms:Number"/>
      </xsd:simpleType>
    </xsd:element>
    <xsd:element name="English" ma:index="26" nillable="true" ma:displayName="English" ma:default="Not set" ma:description="Motsvarande engelskt namn" ma:format="Dropdown" ma:hidden="true" ma:internalName="English" ma:readOnly="false">
      <xsd:simpleType>
        <xsd:restriction base="dms:Text">
          <xsd:maxLength value="255"/>
        </xsd:restriction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alinked" ma:index="32" nillable="true" ma:displayName="Data linked" ma:default="0" ma:description="If the file is linked to the summary table" ma:format="Dropdown" ma:hidden="true" ma:internalName="Datalinke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4bfe4-3227-4a8e-9c76-07d4defa88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hidden="true" ma:internalName="SharedWithDetails" ma:readOnly="true">
      <xsd:simpleType>
        <xsd:restriction base="dms:Note"/>
      </xsd:simpleType>
    </xsd:element>
    <xsd:element name="TaxCatchAll" ma:index="22" nillable="true" ma:displayName="Taxonomy Catch All Column" ma:hidden="true" ma:list="{67c38d7c-2c1a-4f67-9626-607e9e9d5781}" ma:internalName="TaxCatchAll" ma:readOnly="false" ma:showField="CatchAllData" ma:web="8c14bfe4-3227-4a8e-9c76-07d4defa88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14bfe4-3227-4a8e-9c76-07d4defa883b" xsi:nil="true"/>
    <lcf76f155ced4ddcb4097134ff3c332f xmlns="5a580d63-e083-44c5-a7f4-035b1e40fe5d">
      <Terms xmlns="http://schemas.microsoft.com/office/infopath/2007/PartnerControls"/>
    </lcf76f155ced4ddcb4097134ff3c332f>
    <_ip_UnifiedCompliancePolicyUIAction xmlns="http://schemas.microsoft.com/sharepoint/v3" xsi:nil="true"/>
    <English xmlns="5a580d63-e083-44c5-a7f4-035b1e40fe5d">Not set</English>
    <_ip_UnifiedCompliancePolicyProperties xmlns="http://schemas.microsoft.com/sharepoint/v3" xsi:nil="true"/>
    <Datalinked xmlns="5a580d63-e083-44c5-a7f4-035b1e40fe5d">false</Datalinked>
    <_Flow_SignoffStatus xmlns="5a580d63-e083-44c5-a7f4-035b1e40fe5d" xsi:nil="true"/>
    <Comments xmlns="5a580d63-e083-44c5-a7f4-035b1e40fe5d" xsi:nil="true"/>
    <Visningar xmlns="5a580d63-e083-44c5-a7f4-035b1e40fe5d">0</Visningar>
    <_x00c4_gare0 xmlns="5a580d63-e083-44c5-a7f4-035b1e40fe5d" xsi:nil="true"/>
  </documentManagement>
</p:properties>
</file>

<file path=customXml/itemProps1.xml><?xml version="1.0" encoding="utf-8"?>
<ds:datastoreItem xmlns:ds="http://schemas.openxmlformats.org/officeDocument/2006/customXml" ds:itemID="{C21BF871-4A7C-432D-B11C-323D2DF98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FE9F9D-018D-42AF-8E10-938FF4812C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580d63-e083-44c5-a7f4-035b1e40fe5d"/>
    <ds:schemaRef ds:uri="8c14bfe4-3227-4a8e-9c76-07d4defa8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3680C-C92E-4469-AE97-03F522AB971A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8c14bfe4-3227-4a8e-9c76-07d4defa883b"/>
    <ds:schemaRef ds:uri="5a580d63-e083-44c5-a7f4-035b1e40fe5d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469</Words>
  <Application>Microsoft Office PowerPoint</Application>
  <PresentationFormat>Bredbild</PresentationFormat>
  <Paragraphs>81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Public Sans</vt:lpstr>
      <vt:lpstr>Calibri</vt:lpstr>
      <vt:lpstr>Arial</vt:lpstr>
      <vt:lpstr>Wingdings</vt:lpstr>
      <vt:lpstr>Region Skåne presentation</vt:lpstr>
      <vt:lpstr>Förberedelser för SDV – steg 3:  Första inloggning  och personliga inställningar</vt:lpstr>
      <vt:lpstr>Syftet med detta material</vt:lpstr>
      <vt:lpstr>Nödvändiga steg innan arbete i SDV</vt:lpstr>
      <vt:lpstr>Inloggning och personliga inställningar En obligatorisk del av de slutliga förberedelserna</vt:lpstr>
      <vt:lpstr>PowerPoint-presentation</vt:lpstr>
      <vt:lpstr>Mer information?  – Kontakta ditt lokala utrullningsprojekt!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Nödvändiga steg innan du börjar arbeta i SDV</dc:title>
  <dc:creator>Merö Linnéa</dc:creator>
  <cp:lastModifiedBy>Södergren Lisa</cp:lastModifiedBy>
  <cp:revision>8</cp:revision>
  <dcterms:created xsi:type="dcterms:W3CDTF">2025-01-07T09:53:24Z</dcterms:created>
  <dcterms:modified xsi:type="dcterms:W3CDTF">2025-01-31T12:02:48Z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0x010100AB14803B07DABA4A8ED3602340B9E474</vt:lpwstr>
  </property>
  <property fmtid="{D5CDD505-2E9C-101B-9397-08002B2CF9AE}" pid="5" name="MediaServiceImageTags">
    <vt:lpwstr/>
  </property>
</Properties>
</file>