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4"/>
  </p:sldMasterIdLst>
  <p:notesMasterIdLst>
    <p:notesMasterId r:id="rId11"/>
  </p:notesMasterIdLst>
  <p:handoutMasterIdLst>
    <p:handoutMasterId r:id="rId12"/>
  </p:handoutMasterIdLst>
  <p:sldIdLst>
    <p:sldId id="2147479601" r:id="rId5"/>
    <p:sldId id="2147479606" r:id="rId6"/>
    <p:sldId id="2147479605" r:id="rId7"/>
    <p:sldId id="2147479599" r:id="rId8"/>
    <p:sldId id="2147479600" r:id="rId9"/>
    <p:sldId id="2147479607" r:id="rId10"/>
  </p:sldIdLst>
  <p:sldSz cx="12192000" cy="6858000"/>
  <p:notesSz cx="6858000" cy="9144000"/>
  <p:embeddedFontLst>
    <p:embeddedFont>
      <p:font typeface="Public Sans" pitchFamily="2" charset="0"/>
      <p:regular r:id="rId13"/>
      <p:bold r:id="rId14"/>
      <p:italic r:id="rId15"/>
      <p:boldItalic r:id="rId16"/>
    </p:embeddedFont>
  </p:embeddedFontLst>
  <p:custDataLst>
    <p:tags r:id="rId1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22" userDrawn="1">
          <p15:clr>
            <a:srgbClr val="A4A3A4"/>
          </p15:clr>
        </p15:guide>
        <p15:guide id="2" pos="699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C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llanmörkt format 2 - Dekorfär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llanmörkt forma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llanmörkt format 1 - Dekorfärg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4636" autoAdjust="0"/>
  </p:normalViewPr>
  <p:slideViewPr>
    <p:cSldViewPr snapToGrid="0">
      <p:cViewPr varScale="1">
        <p:scale>
          <a:sx n="53" d="100"/>
          <a:sy n="53" d="100"/>
        </p:scale>
        <p:origin x="1176" y="48"/>
      </p:cViewPr>
      <p:guideLst>
        <p:guide orient="horz" pos="822"/>
        <p:guide pos="69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544"/>
    </p:cViewPr>
  </p:sorterViewPr>
  <p:notesViewPr>
    <p:cSldViewPr snapToGrid="0" showGuides="1">
      <p:cViewPr varScale="1">
        <p:scale>
          <a:sx n="51" d="100"/>
          <a:sy n="51" d="100"/>
        </p:scale>
        <p:origin x="1836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1.fntdata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font" Target="fonts/font4.fntdata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font" Target="fonts/font3.fntdata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font" Target="fonts/font2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4D511D94-4E64-1EAA-0D43-EAEE53FDC9C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5195A2E-B3CC-C0AE-5A1F-1A1E7AB3A83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1340DC-1509-4221-AED0-908333A2814C}" type="datetimeFigureOut">
              <a:rPr lang="sv-SE" smtClean="0"/>
              <a:t>2025-01-31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921803D-7FAC-F3DE-8A61-40FCB00C455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1384B36-BE09-A54C-B7BD-BFFF79D0F88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EA6F1E-1E10-4A31-B5A8-8E4E14FF7C9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7738503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25CAF2-EA02-4D7B-96AC-EC2C828EEDBF}" type="datetimeFigureOut">
              <a:rPr lang="sv-SE" smtClean="0"/>
              <a:t>2025-01-31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B30ED-5BE4-4B01-A895-9FD01F2DFD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2673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="0" dirty="0"/>
              <a:t>Inledande bild, för att sätta sammanhanget: alla stegen är nödvändiga innan en medarbetare kan börja arbeta i SDV. </a:t>
            </a:r>
          </a:p>
          <a:p>
            <a:r>
              <a:rPr lang="sv-SE" b="0" dirty="0"/>
              <a:t>Fokus här är det sista steget, som är en del av Steg 3: Inloggning och personliga inställningar.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7B30ED-5BE4-4B01-A895-9FD01F2DFD3F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58191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Den här presentationen handlar om ett av de sista stegen av de nödvändiga förberedelserna: medarbetarens första inloggning, och inställning av personliga inställningar/favoriter.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7B30ED-5BE4-4B01-A895-9FD01F2DFD3F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14704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93AF6C-AF60-4280-95BD-70289EC6FBE3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1390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bild blå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A07AEC-4933-4E73-917F-A4A367715DC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0" y="1700809"/>
            <a:ext cx="10363200" cy="1470025"/>
          </a:xfrm>
        </p:spPr>
        <p:txBody>
          <a:bodyPr anchor="b"/>
          <a:lstStyle>
            <a:lvl1pPr algn="ctr">
              <a:lnSpc>
                <a:spcPct val="110000"/>
              </a:lnSpc>
              <a:defRPr sz="4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9" name="Underrubrik 2">
            <a:extLst>
              <a:ext uri="{FF2B5EF4-FFF2-40B4-BE49-F238E27FC236}">
                <a16:creationId xmlns:a16="http://schemas.microsoft.com/office/drawing/2014/main" id="{A5194270-83B6-A55F-D3FF-A1265475105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28800" y="3404592"/>
            <a:ext cx="8534400" cy="1108414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8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underrubrik</a:t>
            </a:r>
            <a:endParaRPr lang="en-US" dirty="0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244F8B15-58B1-2E90-1802-6F4E92C084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4752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rubrikformat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297173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297172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8" name="Platshållare för datum 3">
            <a:extLst>
              <a:ext uri="{FF2B5EF4-FFF2-40B4-BE49-F238E27FC236}">
                <a16:creationId xmlns:a16="http://schemas.microsoft.com/office/drawing/2014/main" id="{12B957DE-64F3-C89A-39F1-D0291AD127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BE60FA1F-B6CA-4B46-9597-56F4530F7420}" type="datetime1">
              <a:rPr lang="sv-SE" smtClean="0"/>
              <a:t>2025-01-31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0D0CD91E-220E-4904-A1F0-F78096E9A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49AE31B5-5254-4A74-6724-44C627CB9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068396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rubrikformat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297173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297172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8" name="Platshållare för datum 3">
            <a:extLst>
              <a:ext uri="{FF2B5EF4-FFF2-40B4-BE49-F238E27FC236}">
                <a16:creationId xmlns:a16="http://schemas.microsoft.com/office/drawing/2014/main" id="{DA706DCF-9171-8087-EC6A-D9FACA0C1E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BAD0E7A6-AE29-4828-8EED-037A6B9009EA}" type="datetime1">
              <a:rPr lang="sv-SE" smtClean="0"/>
              <a:t>2025-01-31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0A71FC9C-1584-8A2F-C4EF-0B37FFE0F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4C2C239C-E658-7070-C0BC-E778536E9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205359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lsidesbild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16386569-DA0D-4783-86EC-67A11FBDDEE2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0" y="0"/>
            <a:ext cx="11862000" cy="6552000"/>
          </a:xfrm>
          <a:custGeom>
            <a:avLst/>
            <a:gdLst/>
            <a:ahLst/>
            <a:cxnLst/>
            <a:rect l="l" t="t" r="r" b="b"/>
            <a:pathLst>
              <a:path w="11862000" h="6552000">
                <a:moveTo>
                  <a:pt x="0" y="0"/>
                </a:moveTo>
                <a:lnTo>
                  <a:pt x="11862000" y="0"/>
                </a:lnTo>
                <a:lnTo>
                  <a:pt x="11862000" y="5414062"/>
                </a:lnTo>
                <a:lnTo>
                  <a:pt x="11780700" y="5418167"/>
                </a:lnTo>
                <a:cubicBezTo>
                  <a:pt x="11269385" y="5470094"/>
                  <a:pt x="10855402" y="5851263"/>
                  <a:pt x="10754096" y="6346330"/>
                </a:cubicBezTo>
                <a:lnTo>
                  <a:pt x="10733363" y="6552000"/>
                </a:lnTo>
                <a:lnTo>
                  <a:pt x="0" y="6552000"/>
                </a:lnTo>
                <a:close/>
              </a:path>
            </a:pathLst>
          </a:custGeom>
        </p:spPr>
        <p:txBody>
          <a:bodyPr wrap="square" anchor="ctr" anchorCtr="1">
            <a:noAutofit/>
          </a:bodyPr>
          <a:lstStyle>
            <a:lvl1pPr marL="0" indent="0" algn="ctr">
              <a:lnSpc>
                <a:spcPct val="200000"/>
              </a:lnSpc>
              <a:buFontTx/>
              <a:buNone/>
              <a:defRPr sz="240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bildikonen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 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CF06F227-57FA-49A3-97BD-1B27E993ACBD}" type="datetime1">
              <a:rPr lang="sv-SE" smtClean="0"/>
              <a:t>2025-01-31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82186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 blå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051D5E-8234-4FE1-A794-EDA62F1A14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39D4FA4-1020-4858-AFFD-B42ADD9A025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underrubrik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C45A6C9D-C2F9-BEA7-4EAE-7948F072B5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0D69891F-7F43-4EBC-87CA-86C37D690BD4}" type="datetime1">
              <a:rPr lang="sv-SE" smtClean="0"/>
              <a:t>2025-01-31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9E2DCE60-FD3E-95E2-4A9B-287FAAE29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1E68585F-58CF-FC4B-FD92-86898C956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696379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051D5E-8234-4FE1-A794-EDA62F1A14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0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39D4FA4-1020-4858-AFFD-B42ADD9A025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underrubrik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00068579-9080-EE29-D9A4-3E56BF8550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FE586BAB-9EEF-4B06-B77F-822919DD1E7D}" type="datetime1">
              <a:rPr lang="sv-SE" smtClean="0"/>
              <a:t>2025-01-31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CE7776F5-8B54-2D91-99C9-B11E98F9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723668E9-8B04-52B3-F7CA-27B4B4D49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305125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 vi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051D5E-8234-4FE1-A794-EDA62F1A14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39D4FA4-1020-4858-AFFD-B42ADD9A025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9AA0B6B-7AF9-4DB1-9AD8-B53FE065E1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4754" y="6525320"/>
            <a:ext cx="960781" cy="365125"/>
          </a:xfrm>
          <a:prstGeom prst="rect">
            <a:avLst/>
          </a:prstGeom>
        </p:spPr>
        <p:txBody>
          <a:bodyPr/>
          <a:lstStyle/>
          <a:p>
            <a:fld id="{3001A785-8427-4ACF-8D68-053FEA8D152B}" type="datetime1">
              <a:rPr lang="sv-SE" smtClean="0"/>
              <a:t>2025-01-31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173734F-9E81-4EBF-828B-55E450247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25320"/>
            <a:ext cx="936763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B4E38FE-8DC6-480D-A933-4F56F2E69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71744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yta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9A4AEAF6-85EC-150D-D807-A8F0E68C11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35153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EC713A04-296D-4A5E-4FD1-2789A0A7A6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71FCD157-0A2C-4AAC-962C-4319DA53B03C}" type="datetime1">
              <a:rPr lang="sv-SE" smtClean="0"/>
              <a:t>2025-01-31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8395FDC-DEF1-0B01-E4BC-720A0E396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D5DDAFD-3E9D-0E37-16AE-9E369BFC5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148850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yta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9A4AEAF6-85EC-150D-D807-A8F0E68C11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35153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E778A0B9-2D69-0ABE-7F68-813023F532D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88171146-AEE4-4C35-B459-B938E6802B17}" type="datetime1">
              <a:rPr lang="sv-SE" smtClean="0"/>
              <a:t>2025-01-31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C553A5AA-2251-BCEF-BA4A-5055B3BFD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4F48269D-D5CC-FFEA-8A05-8CB6B03F8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752811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m yta utan logotyp neutral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00ECA7-AE51-F08E-9F74-11BB66F2A0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35153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5C43E44-399B-AD66-852B-6FBB2BFD8E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C5AEBDB0-46AE-40AB-B6F1-75EEA8B6B06E}" type="datetime1">
              <a:rPr lang="sv-SE" smtClean="0"/>
              <a:t>2025-01-31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0723245D-44EA-5763-8400-5C566DC9C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AD75F367-E644-E422-4C41-32675F04A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931322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ämförelse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5109971-4745-4ECE-8A5C-4E00F03AC09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24521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96A0ADB-768E-4380-A0DC-DA924401FB7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09600" y="1241051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Klicka här för att ändra underrubrik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419755C-5DBD-4541-AA01-2558E5D3050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09600" y="2221492"/>
            <a:ext cx="5157787" cy="3968170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84B153F-E910-4E67-86A0-0C4BB4976259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382650" y="1241051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Klicka här för att ändra underrubrik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E39F378-447A-4833-854F-DDA68DE37968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399212" y="2221492"/>
            <a:ext cx="5183188" cy="3968170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5CC8557A-39E5-2439-2E43-5C8D95645E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AA5BADEF-8F84-45D8-AB78-79E0427D4A12}" type="datetime1">
              <a:rPr lang="sv-SE" smtClean="0"/>
              <a:t>2025-01-31</a:t>
            </a:fld>
            <a:endParaRPr lang="sv-SE" dirty="0"/>
          </a:p>
        </p:txBody>
      </p:sp>
      <p:sp>
        <p:nvSpPr>
          <p:cNvPr id="11" name="Platshållare för sidfot 4">
            <a:extLst>
              <a:ext uri="{FF2B5EF4-FFF2-40B4-BE49-F238E27FC236}">
                <a16:creationId xmlns:a16="http://schemas.microsoft.com/office/drawing/2014/main" id="{876B45AE-5CCD-6B94-7A25-A15B3FF33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>
            <a:extLst>
              <a:ext uri="{FF2B5EF4-FFF2-40B4-BE49-F238E27FC236}">
                <a16:creationId xmlns:a16="http://schemas.microsoft.com/office/drawing/2014/main" id="{15478B75-428F-A1D7-E746-ADC775277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917891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rtbild gräd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A07AEC-4933-4E73-917F-A4A367715DC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0" y="1700809"/>
            <a:ext cx="10363200" cy="1470025"/>
          </a:xfrm>
        </p:spPr>
        <p:txBody>
          <a:bodyPr anchor="b"/>
          <a:lstStyle>
            <a:lvl1pPr algn="ctr">
              <a:lnSpc>
                <a:spcPct val="110000"/>
              </a:lnSpc>
              <a:defRPr sz="44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4B17208-3F22-4DF6-B2AB-2683AB098CC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28800" y="3404592"/>
            <a:ext cx="8534400" cy="1108414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underrubrik</a:t>
            </a:r>
            <a:endParaRPr lang="en-US" dirty="0"/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AFE24852-164B-CFDE-B769-790BC3263B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4D73F0A0-3A2F-4832-BE53-6B8B6864E3E5}" type="datetime1">
              <a:rPr lang="sv-SE" smtClean="0"/>
              <a:t>2025-01-31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CCC1B95F-8FF6-795C-71C7-EF6DB9AB2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6D013B1D-5E77-D5A6-6127-FB27ABDC7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5268180F-B84D-0F44-B4B5-93A7D7845B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097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vsidesbild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5181600" cy="1143000"/>
          </a:xfrm>
        </p:spPr>
        <p:txBody>
          <a:bodyPr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5C763317-F411-4D62-BE3D-5C26FC77F3B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181600" cy="47687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accent2"/>
              </a:buClr>
              <a:defRPr sz="2800">
                <a:solidFill>
                  <a:schemeClr val="bg2"/>
                </a:solidFill>
              </a:defRPr>
            </a:lvl1pPr>
            <a:lvl2pPr>
              <a:spcBef>
                <a:spcPts val="1000"/>
              </a:spcBef>
              <a:buClr>
                <a:schemeClr val="accent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D6486219-2215-4369-90BE-9897A751A24C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5969000" y="0"/>
            <a:ext cx="5880100" cy="6557963"/>
          </a:xfrm>
          <a:custGeom>
            <a:avLst/>
            <a:gdLst/>
            <a:ahLst/>
            <a:cxnLst/>
            <a:rect l="l" t="t" r="r" b="b"/>
            <a:pathLst>
              <a:path w="5880100" h="6557963">
                <a:moveTo>
                  <a:pt x="0" y="0"/>
                </a:moveTo>
                <a:lnTo>
                  <a:pt x="5880100" y="0"/>
                </a:lnTo>
                <a:lnTo>
                  <a:pt x="5880100" y="5413848"/>
                </a:lnTo>
                <a:lnTo>
                  <a:pt x="5815773" y="5417096"/>
                </a:lnTo>
                <a:cubicBezTo>
                  <a:pt x="5265126" y="5473017"/>
                  <a:pt x="4827361" y="5910782"/>
                  <a:pt x="4771440" y="6461429"/>
                </a:cubicBezTo>
                <a:lnTo>
                  <a:pt x="4766565" y="6557963"/>
                </a:lnTo>
                <a:lnTo>
                  <a:pt x="0" y="6557963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>
                <a:solidFill>
                  <a:schemeClr val="bg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86BE9932-6652-2F68-1034-24E5E46509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056C4D66-1807-4776-9F16-AA3C32A246C1}" type="datetime1">
              <a:rPr lang="sv-SE" smtClean="0"/>
              <a:t>2025-01-31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163ED8F1-3338-F67C-7AF6-F651A8C4D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EA0CF44F-A949-73AD-6632-4E606E573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472099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vsidesbild grädde 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5181600" cy="1143000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5C763317-F411-4D62-BE3D-5C26FC77F3B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181600" cy="47687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D6486219-2215-4369-90BE-9897A751A24C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5969000" y="1"/>
            <a:ext cx="5880100" cy="6517758"/>
          </a:xfrm>
          <a:custGeom>
            <a:avLst/>
            <a:gdLst/>
            <a:ahLst/>
            <a:cxnLst/>
            <a:rect l="l" t="t" r="r" b="b"/>
            <a:pathLst>
              <a:path w="5880100" h="6557963">
                <a:moveTo>
                  <a:pt x="0" y="0"/>
                </a:moveTo>
                <a:lnTo>
                  <a:pt x="5880100" y="0"/>
                </a:lnTo>
                <a:lnTo>
                  <a:pt x="5880100" y="5413848"/>
                </a:lnTo>
                <a:lnTo>
                  <a:pt x="5815773" y="5417096"/>
                </a:lnTo>
                <a:cubicBezTo>
                  <a:pt x="5265126" y="5473017"/>
                  <a:pt x="4827361" y="5910782"/>
                  <a:pt x="4771440" y="6461429"/>
                </a:cubicBezTo>
                <a:lnTo>
                  <a:pt x="4766565" y="6557963"/>
                </a:lnTo>
                <a:lnTo>
                  <a:pt x="0" y="6557963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chemeClr val="tx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</a:t>
            </a:r>
            <a:br>
              <a:rPr lang="sv-SE" dirty="0"/>
            </a:b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3E7D6E2E-8A4F-D98F-225B-724A74A076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738A8468-28CB-4E66-9D43-5E9BC9263E51}" type="datetime1">
              <a:rPr lang="sv-SE" smtClean="0"/>
              <a:t>2025-01-31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4339C906-0FFF-0D74-2AA4-386DD03BE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50559915-C442-FFF4-7F3F-17BD49981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919167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vsidesbild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5181600" cy="1143000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5C763317-F411-4D62-BE3D-5C26FC77F3B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181600" cy="47687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D6486219-2215-4369-90BE-9897A751A24C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5969000" y="1"/>
            <a:ext cx="5880100" cy="6525320"/>
          </a:xfrm>
          <a:custGeom>
            <a:avLst/>
            <a:gdLst/>
            <a:ahLst/>
            <a:cxnLst/>
            <a:rect l="l" t="t" r="r" b="b"/>
            <a:pathLst>
              <a:path w="5880100" h="6557963">
                <a:moveTo>
                  <a:pt x="0" y="0"/>
                </a:moveTo>
                <a:lnTo>
                  <a:pt x="5880100" y="0"/>
                </a:lnTo>
                <a:lnTo>
                  <a:pt x="5880100" y="5413848"/>
                </a:lnTo>
                <a:lnTo>
                  <a:pt x="5815773" y="5417096"/>
                </a:lnTo>
                <a:cubicBezTo>
                  <a:pt x="5265126" y="5473017"/>
                  <a:pt x="4827361" y="5910782"/>
                  <a:pt x="4771440" y="6461429"/>
                </a:cubicBezTo>
                <a:lnTo>
                  <a:pt x="4766565" y="6557963"/>
                </a:lnTo>
                <a:lnTo>
                  <a:pt x="0" y="6557963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/>
            </a:lvl1pPr>
          </a:lstStyle>
          <a:p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8BAF8B48-190A-CD33-0203-CB9E94B0B9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2832F019-68C5-4A37-B2E1-1C87E0510245}" type="datetime1">
              <a:rPr lang="sv-SE" smtClean="0"/>
              <a:t>2025-01-31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21C96D5D-12A1-49BC-3215-73D03C7CA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4292DD92-F84D-6372-5A07-8F06DBCC0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199019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 blå 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AD94CA0B-BF75-4D87-8705-6B5298FD7CD6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904894" y="0"/>
            <a:ext cx="6947669" cy="6538636"/>
          </a:xfrm>
          <a:custGeom>
            <a:avLst/>
            <a:gdLst/>
            <a:ahLst/>
            <a:cxnLst/>
            <a:rect l="l" t="t" r="r" b="b"/>
            <a:pathLst>
              <a:path w="6947669" h="6264000">
                <a:moveTo>
                  <a:pt x="0" y="0"/>
                </a:moveTo>
                <a:lnTo>
                  <a:pt x="6947669" y="0"/>
                </a:lnTo>
                <a:lnTo>
                  <a:pt x="6947669" y="5141325"/>
                </a:lnTo>
                <a:lnTo>
                  <a:pt x="6873812" y="5145055"/>
                </a:lnTo>
                <a:cubicBezTo>
                  <a:pt x="6323165" y="5200976"/>
                  <a:pt x="5885400" y="5638741"/>
                  <a:pt x="5829479" y="6189389"/>
                </a:cubicBezTo>
                <a:lnTo>
                  <a:pt x="5825711" y="6264000"/>
                </a:lnTo>
                <a:lnTo>
                  <a:pt x="0" y="6264000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>
                <a:solidFill>
                  <a:schemeClr val="bg2"/>
                </a:solidFill>
              </a:defRPr>
            </a:lvl1pPr>
          </a:lstStyle>
          <a:p>
            <a:br>
              <a:rPr lang="sv-SE" dirty="0"/>
            </a:br>
            <a:br>
              <a:rPr lang="sv-SE" dirty="0"/>
            </a:br>
            <a:endParaRPr lang="sv-SE" dirty="0"/>
          </a:p>
          <a:p>
            <a:endParaRPr lang="sv-SE" dirty="0"/>
          </a:p>
          <a:p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EBF9E0C-BEB5-4F8D-9A18-C5E7E941A8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3932237" cy="1170000"/>
          </a:xfrm>
        </p:spPr>
        <p:txBody>
          <a:bodyPr anchor="t" anchorCtr="0"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3E5C69-658D-4A13-BCB5-8E05A291B18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1711843"/>
            <a:ext cx="3932237" cy="4523858"/>
          </a:xfrm>
        </p:spPr>
        <p:txBody>
          <a:bodyPr/>
          <a:lstStyle>
            <a:lvl1pPr marL="342900" indent="-342900">
              <a:lnSpc>
                <a:spcPct val="110000"/>
              </a:lnSpc>
              <a:buClr>
                <a:schemeClr val="bg2"/>
              </a:buClr>
              <a:buFont typeface="Arial" panose="020B0604020202020204" pitchFamily="34" charset="0"/>
              <a:buChar char="•"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7278BE36-5D03-B947-50CF-2E825EAABC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89B2D01C-7309-43AD-BB51-C03D02FBFE6F}" type="datetime1">
              <a:rPr lang="sv-SE" smtClean="0"/>
              <a:t>2025-01-31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09C34CAE-7C61-6971-4E6A-D3B61E057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E9808DA3-999C-3634-67E5-C32D4F1EE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855829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AD94CA0B-BF75-4D87-8705-6B5298FD7CD6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904894" y="0"/>
            <a:ext cx="6947669" cy="6538636"/>
          </a:xfrm>
          <a:custGeom>
            <a:avLst/>
            <a:gdLst/>
            <a:ahLst/>
            <a:cxnLst/>
            <a:rect l="l" t="t" r="r" b="b"/>
            <a:pathLst>
              <a:path w="6947669" h="6264000">
                <a:moveTo>
                  <a:pt x="0" y="0"/>
                </a:moveTo>
                <a:lnTo>
                  <a:pt x="6947669" y="0"/>
                </a:lnTo>
                <a:lnTo>
                  <a:pt x="6947669" y="5141325"/>
                </a:lnTo>
                <a:lnTo>
                  <a:pt x="6873812" y="5145055"/>
                </a:lnTo>
                <a:cubicBezTo>
                  <a:pt x="6323165" y="5200976"/>
                  <a:pt x="5885400" y="5638741"/>
                  <a:pt x="5829479" y="6189389"/>
                </a:cubicBezTo>
                <a:lnTo>
                  <a:pt x="5825711" y="6264000"/>
                </a:lnTo>
                <a:lnTo>
                  <a:pt x="0" y="6264000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>
                <a:solidFill>
                  <a:schemeClr val="tx2"/>
                </a:solidFill>
              </a:defRPr>
            </a:lvl1pPr>
          </a:lstStyle>
          <a:p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EBF9E0C-BEB5-4F8D-9A18-C5E7E941A8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3932237" cy="1171088"/>
          </a:xfrm>
        </p:spPr>
        <p:txBody>
          <a:bodyPr anchor="t" anchorCtr="0"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3E5C69-658D-4A13-BCB5-8E05A291B18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1665288"/>
            <a:ext cx="3932237" cy="4570413"/>
          </a:xfrm>
        </p:spPr>
        <p:txBody>
          <a:bodyPr/>
          <a:lstStyle>
            <a:lvl1pPr marL="342900" indent="-342900">
              <a:lnSpc>
                <a:spcPct val="110000"/>
              </a:lnSpc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EC997379-AA57-FFC0-C67C-2D47D22C2E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74411" y="6530791"/>
            <a:ext cx="995364" cy="273555"/>
          </a:xfrm>
          <a:prstGeom prst="rect">
            <a:avLst/>
          </a:prstGeom>
        </p:spPr>
        <p:txBody>
          <a:bodyPr/>
          <a:lstStyle/>
          <a:p>
            <a:fld id="{3EE0776E-56C1-4163-BBDC-05D27C5158B9}" type="datetime1">
              <a:rPr lang="sv-SE" smtClean="0"/>
              <a:t>2025-01-31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E0EE9DDD-8D27-BD71-D6BB-11AB844D7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42441" y="6513520"/>
            <a:ext cx="8794963" cy="300235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03F8E2E3-7B29-03BC-3B15-8990B1284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67768" y="6513520"/>
            <a:ext cx="637660" cy="300235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778729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AD94CA0B-BF75-4D87-8705-6B5298FD7CD6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904894" y="0"/>
            <a:ext cx="6947669" cy="6538636"/>
          </a:xfrm>
          <a:custGeom>
            <a:avLst/>
            <a:gdLst/>
            <a:ahLst/>
            <a:cxnLst/>
            <a:rect l="l" t="t" r="r" b="b"/>
            <a:pathLst>
              <a:path w="6947669" h="6264000">
                <a:moveTo>
                  <a:pt x="0" y="0"/>
                </a:moveTo>
                <a:lnTo>
                  <a:pt x="6947669" y="0"/>
                </a:lnTo>
                <a:lnTo>
                  <a:pt x="6947669" y="5141325"/>
                </a:lnTo>
                <a:lnTo>
                  <a:pt x="6873812" y="5145055"/>
                </a:lnTo>
                <a:cubicBezTo>
                  <a:pt x="6323165" y="5200976"/>
                  <a:pt x="5885400" y="5638741"/>
                  <a:pt x="5829479" y="6189389"/>
                </a:cubicBezTo>
                <a:lnTo>
                  <a:pt x="5825711" y="6264000"/>
                </a:lnTo>
                <a:lnTo>
                  <a:pt x="0" y="6264000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/>
            </a:lvl1pPr>
          </a:lstStyle>
          <a:p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EBF9E0C-BEB5-4F8D-9A18-C5E7E941A8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3932237" cy="1170000"/>
          </a:xfrm>
        </p:spPr>
        <p:txBody>
          <a:bodyPr anchor="t" anchorCtr="0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3E5C69-658D-4A13-BCB5-8E05A291B18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1669313"/>
            <a:ext cx="3932237" cy="4587654"/>
          </a:xfrm>
        </p:spPr>
        <p:txBody>
          <a:bodyPr/>
          <a:lstStyle>
            <a:lvl1pPr marL="342900" indent="-342900">
              <a:lnSpc>
                <a:spcPct val="11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7237D1B6-089F-FE4A-553A-91F3A00480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BBB410BE-CF1F-4E5F-9DCA-D51FBE5FB1D3}" type="datetime1">
              <a:rPr lang="sv-SE" smtClean="0"/>
              <a:t>2025-01-31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2C55B8E2-0B30-8F03-4864-C893D054A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3F34B608-4D46-FA27-659B-1A66156B2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324999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utbild_med 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TACK!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532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utbild_med bild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TACK!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140B3BAA-58DF-4A23-910A-712F9B42C53D}" type="datetime1">
              <a:rPr lang="sv-SE" smtClean="0"/>
              <a:t>2025-01-31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001166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utbild_med 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TACK!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140B3BAA-58DF-4A23-910A-712F9B42C53D}" type="datetime1">
              <a:rPr lang="sv-SE" smtClean="0"/>
              <a:t>2025-01-31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73407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lutbild_med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TACK!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140B3BAA-58DF-4A23-910A-712F9B42C53D}" type="datetime1">
              <a:rPr lang="sv-SE" smtClean="0"/>
              <a:t>2025-01-31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07815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bild neutra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A07AEC-4933-4E73-917F-A4A367715DC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0" y="1700809"/>
            <a:ext cx="10363200" cy="1470025"/>
          </a:xfrm>
        </p:spPr>
        <p:txBody>
          <a:bodyPr anchor="b"/>
          <a:lstStyle>
            <a:lvl1pPr algn="ctr">
              <a:lnSpc>
                <a:spcPct val="11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7504EE9F-131D-EFB7-2A79-B3DD8BF9A1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0952" y="6486545"/>
            <a:ext cx="1060175" cy="354182"/>
          </a:xfrm>
          <a:prstGeom prst="rect">
            <a:avLst/>
          </a:prstGeom>
        </p:spPr>
        <p:txBody>
          <a:bodyPr/>
          <a:lstStyle/>
          <a:p>
            <a:fld id="{38300729-9120-4936-A615-CF043BDAE2EC}" type="datetime1">
              <a:rPr lang="sv-SE" smtClean="0"/>
              <a:t>2025-01-31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53945A83-9CF5-D3E1-4AC0-51BF060AD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21127" y="6469274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47E25ADB-6596-015B-3496-5779FCC53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7600" y="6469274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Underrubrik 2">
            <a:extLst>
              <a:ext uri="{FF2B5EF4-FFF2-40B4-BE49-F238E27FC236}">
                <a16:creationId xmlns:a16="http://schemas.microsoft.com/office/drawing/2014/main" id="{A95E7C8D-E10A-96EA-A696-E14A4D299E6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28800" y="3404592"/>
            <a:ext cx="8534400" cy="1108414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underrubrik</a:t>
            </a:r>
            <a:endParaRPr lang="en-US" dirty="0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C8E3E256-BBF3-D765-FDC4-A130C5C5C9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4463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1CEC2D-54D3-4A2F-A308-910BC7CAD1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45786"/>
          </a:xfrm>
        </p:spPr>
        <p:txBody>
          <a:bodyPr anchor="t" anchorCtr="0"/>
          <a:lstStyle>
            <a:lvl1pPr>
              <a:defRPr sz="3600" baseline="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A48A55-5944-49AA-AEC9-DCE7F4FA13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275907"/>
            <a:ext cx="10972800" cy="4850257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3000">
                <a:solidFill>
                  <a:schemeClr val="bg2"/>
                </a:solidFill>
              </a:defRPr>
            </a:lvl1pPr>
            <a:lvl2pPr>
              <a:lnSpc>
                <a:spcPct val="110000"/>
              </a:lnSpc>
              <a:spcBef>
                <a:spcPts val="8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spcBef>
                <a:spcPts val="8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4pPr>
            <a:lvl5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F369186-E3DF-440E-977F-FB2B3216ED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56F01782-C5A9-40B6-AB6E-8DE9881C3C7C}" type="datetime1">
              <a:rPr lang="sv-SE" smtClean="0"/>
              <a:t>2025-01-31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42A9194-8EFD-4250-AB50-26F4F10DA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ED05CBE-4A1F-49DC-8E48-BBEEB3E60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647228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gräd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1CEC2D-54D3-4A2F-A308-910BC7CAD1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45786"/>
          </a:xfrm>
        </p:spPr>
        <p:txBody>
          <a:bodyPr anchor="t" anchorCtr="0"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A48A55-5944-49AA-AEC9-DCE7F4FA13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275907"/>
            <a:ext cx="10972800" cy="4850257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3000">
                <a:solidFill>
                  <a:schemeClr val="tx2"/>
                </a:solidFill>
              </a:defRPr>
            </a:lvl1pPr>
            <a:lvl2pPr>
              <a:lnSpc>
                <a:spcPct val="110000"/>
              </a:lnSpc>
              <a:spcBef>
                <a:spcPts val="8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spcBef>
                <a:spcPts val="8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3pPr>
            <a:lvl4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4pPr>
            <a:lvl5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40BFD82-33C4-3884-7512-07CF043CC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CA4B8-A0BB-4502-821F-7B06CCF7898B}" type="datetime1">
              <a:rPr lang="sv-SE" smtClean="0"/>
              <a:t>2025-01-31</a:t>
            </a:fld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4827E4A-6513-E2F8-83CE-0D930C8FBE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26881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1CEC2D-54D3-4A2F-A308-910BC7CAD1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58943"/>
            <a:ext cx="10972800" cy="745786"/>
          </a:xfrm>
        </p:spPr>
        <p:txBody>
          <a:bodyPr anchor="t" anchorCtr="0"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A48A55-5944-49AA-AEC9-DCE7F4FA13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275907"/>
            <a:ext cx="10972800" cy="4850257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30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8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spcBef>
                <a:spcPts val="8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4pPr>
            <a:lvl5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286F81BD-23A4-14C0-EED6-2E59201897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92A9DB68-DDFE-43CD-983D-4BE2E622E370}" type="datetime1">
              <a:rPr lang="sv-SE" smtClean="0"/>
              <a:t>2025-01-31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E2194FC6-79A2-A4A8-930C-D8014F0C3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D89DBB4E-248F-B506-05F9-B9F152226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344559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Två delar två färg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2098311B-514A-4DC4-8FD1-424CB79B5F36}"/>
              </a:ext>
            </a:extLst>
          </p:cNvPr>
          <p:cNvSpPr/>
          <p:nvPr/>
        </p:nvSpPr>
        <p:spPr>
          <a:xfrm>
            <a:off x="0" y="-116964"/>
            <a:ext cx="6096000" cy="667725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5181600" cy="1143000"/>
          </a:xfr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708660"/>
            <a:ext cx="5181600" cy="45184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1pPr>
            <a:lvl2pPr>
              <a:spcBef>
                <a:spcPts val="10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defRPr>
                <a:solidFill>
                  <a:schemeClr val="bg2"/>
                </a:solidFill>
              </a:defRPr>
            </a:lvl4pPr>
            <a:lvl5pPr>
              <a:lnSpc>
                <a:spcPct val="110000"/>
              </a:lnSpc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08645" y="360000"/>
            <a:ext cx="5181600" cy="5874623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defRPr sz="2800">
                <a:solidFill>
                  <a:schemeClr val="tx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defRPr sz="2400">
                <a:solidFill>
                  <a:schemeClr val="tx2"/>
                </a:solidFill>
              </a:defRPr>
            </a:lvl2pPr>
            <a:lvl3pPr marL="86400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>
                <a:solidFill>
                  <a:schemeClr val="tx2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marL="8640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	      </a:t>
            </a:r>
          </a:p>
          <a:p>
            <a:pPr marL="8640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       </a:t>
            </a:r>
            <a:br>
              <a:rPr lang="sv-SE" dirty="0"/>
            </a:br>
            <a:r>
              <a:rPr lang="sv-SE" dirty="0"/>
              <a:t>         Välj ikon och infoga </a:t>
            </a:r>
            <a:endParaRPr lang="en-US" dirty="0"/>
          </a:p>
        </p:txBody>
      </p:sp>
      <p:sp>
        <p:nvSpPr>
          <p:cNvPr id="9" name="Platshållare för datum 3">
            <a:extLst>
              <a:ext uri="{FF2B5EF4-FFF2-40B4-BE49-F238E27FC236}">
                <a16:creationId xmlns:a16="http://schemas.microsoft.com/office/drawing/2014/main" id="{4E0B0FE2-E5A1-BE14-1AD7-F11C3D70D2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E0FE638B-B983-49DA-8849-8ECEE52DAC0E}" type="datetime1">
              <a:rPr lang="sv-SE" smtClean="0"/>
              <a:t>2025-01-31</a:t>
            </a:fld>
            <a:endParaRPr lang="sv-SE" dirty="0"/>
          </a:p>
        </p:txBody>
      </p:sp>
      <p:sp>
        <p:nvSpPr>
          <p:cNvPr id="10" name="Platshållare för sidfot 4">
            <a:extLst>
              <a:ext uri="{FF2B5EF4-FFF2-40B4-BE49-F238E27FC236}">
                <a16:creationId xmlns:a16="http://schemas.microsoft.com/office/drawing/2014/main" id="{F8DA2FBF-EA5B-22FE-04EC-31E4FD70F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11" name="Platshållare för bildnummer 5">
            <a:extLst>
              <a:ext uri="{FF2B5EF4-FFF2-40B4-BE49-F238E27FC236}">
                <a16:creationId xmlns:a16="http://schemas.microsoft.com/office/drawing/2014/main" id="{303A1DB8-A381-F782-B96A-BEBB198BF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923108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4133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Två delar två färg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2098311B-514A-4DC4-8FD1-424CB79B5F36}"/>
              </a:ext>
            </a:extLst>
          </p:cNvPr>
          <p:cNvSpPr/>
          <p:nvPr/>
        </p:nvSpPr>
        <p:spPr>
          <a:xfrm>
            <a:off x="0" y="-116964"/>
            <a:ext cx="6096000" cy="667725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599" y="360000"/>
            <a:ext cx="5181599" cy="1143000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708660"/>
            <a:ext cx="5181600" cy="45184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defRPr>
                <a:solidFill>
                  <a:schemeClr val="bg2"/>
                </a:solidFill>
              </a:defRPr>
            </a:lvl4pPr>
            <a:lvl5pPr>
              <a:lnSpc>
                <a:spcPct val="110000"/>
              </a:lnSpc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08645" y="360000"/>
            <a:ext cx="5181600" cy="5874623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defRPr sz="2800">
                <a:solidFill>
                  <a:schemeClr val="bg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defRPr sz="2400">
                <a:solidFill>
                  <a:schemeClr val="bg2"/>
                </a:solidFill>
              </a:defRPr>
            </a:lvl2pPr>
            <a:lvl3pPr marL="914400" indent="0">
              <a:lnSpc>
                <a:spcPct val="110000"/>
              </a:lnSpc>
              <a:buNone/>
              <a:defRPr sz="2000"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marL="914400" marR="0" lvl="2" indent="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 </a:t>
            </a:r>
          </a:p>
          <a:p>
            <a:pPr marL="914400" marR="0" lvl="2" indent="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    </a:t>
            </a:r>
            <a:br>
              <a:rPr lang="sv-SE" dirty="0"/>
            </a:br>
            <a:r>
              <a:rPr lang="sv-SE" dirty="0"/>
              <a:t>        Välj ikon och infoga </a:t>
            </a:r>
            <a:endParaRPr lang="en-US" dirty="0"/>
          </a:p>
          <a:p>
            <a:pPr lvl="2"/>
            <a:endParaRPr lang="en-US" dirty="0"/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88D03FBB-21E9-F008-E283-AC075F25E4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EE2A05A5-1053-4521-A641-398E3840E3CC}" type="datetime1">
              <a:rPr lang="sv-SE" smtClean="0"/>
              <a:t>2025-01-31</a:t>
            </a:fld>
            <a:endParaRPr lang="sv-SE" dirty="0"/>
          </a:p>
        </p:txBody>
      </p:sp>
      <p:sp>
        <p:nvSpPr>
          <p:cNvPr id="11" name="Platshållare för sidfot 4">
            <a:extLst>
              <a:ext uri="{FF2B5EF4-FFF2-40B4-BE49-F238E27FC236}">
                <a16:creationId xmlns:a16="http://schemas.microsoft.com/office/drawing/2014/main" id="{F51FF841-B022-4350-1DDE-49C4EA075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>
            <a:extLst>
              <a:ext uri="{FF2B5EF4-FFF2-40B4-BE49-F238E27FC236}">
                <a16:creationId xmlns:a16="http://schemas.microsoft.com/office/drawing/2014/main" id="{04A3BADF-81F6-BE5B-EF7B-1C79884EB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259756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4133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297173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1pPr>
            <a:lvl2pPr>
              <a:spcBef>
                <a:spcPts val="10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297172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8D02EC5-E67C-4775-9C2D-C85908583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25320"/>
            <a:ext cx="9367630" cy="365125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CAE321A-11E3-462D-8B66-93319761E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8" name="Platshållare för datum 4">
            <a:extLst>
              <a:ext uri="{FF2B5EF4-FFF2-40B4-BE49-F238E27FC236}">
                <a16:creationId xmlns:a16="http://schemas.microsoft.com/office/drawing/2014/main" id="{977FB61D-B955-2B9F-074D-81DF541683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4754" y="6525320"/>
            <a:ext cx="1085021" cy="365125"/>
          </a:xfrm>
          <a:prstGeom prst="rect">
            <a:avLst/>
          </a:prstGeom>
        </p:spPr>
        <p:txBody>
          <a:bodyPr/>
          <a:lstStyle/>
          <a:p>
            <a:fld id="{3556A118-873A-4B52-9003-0908E6B2540D}" type="datetime1">
              <a:rPr lang="sv-SE" smtClean="0"/>
              <a:t>2025-01-31</a:t>
            </a:fld>
            <a:endParaRPr lang="sv-SE" dirty="0"/>
          </a:p>
        </p:txBody>
      </p:sp>
      <p:sp>
        <p:nvSpPr>
          <p:cNvPr id="9" name="Platshållare för datum 3">
            <a:extLst>
              <a:ext uri="{FF2B5EF4-FFF2-40B4-BE49-F238E27FC236}">
                <a16:creationId xmlns:a16="http://schemas.microsoft.com/office/drawing/2014/main" id="{8FC0B61D-7C97-F933-FE5D-D75EED9056F8}"/>
              </a:ext>
            </a:extLst>
          </p:cNvPr>
          <p:cNvSpPr txBox="1">
            <a:spLocks/>
          </p:cNvSpPr>
          <p:nvPr userDrawn="1"/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317976-8A7C-4CAB-BF0F-0DC203C803A3}" type="datetime1">
              <a:rPr lang="sv-SE" smtClean="0"/>
              <a:pPr/>
              <a:t>2025-01-31</a:t>
            </a:fld>
            <a:endParaRPr lang="sv-SE" dirty="0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225F7BBE-36A5-C806-7DFF-266F0BB893C6}"/>
              </a:ext>
            </a:extLst>
          </p:cNvPr>
          <p:cNvSpPr txBox="1">
            <a:spLocks/>
          </p:cNvSpPr>
          <p:nvPr userDrawn="1"/>
        </p:nvSpPr>
        <p:spPr>
          <a:xfrm>
            <a:off x="11226248" y="6513520"/>
            <a:ext cx="679180" cy="3887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4730AA7-F777-4CAC-8CCC-AEA20B9348DC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766876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FD2AB036-DCCD-4091-86D3-9356430B4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0000"/>
            <a:ext cx="10972800" cy="73515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/>
              <a:t>Klicka här för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ändra</a:t>
            </a:r>
            <a:r>
              <a:rPr lang="en-US" dirty="0"/>
              <a:t> </a:t>
            </a:r>
            <a:r>
              <a:rPr lang="en-US" dirty="0" err="1"/>
              <a:t>rubrikformat</a:t>
            </a:r>
            <a:endParaRPr lang="en-US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1996A95-48E2-4F6F-83D8-7449B280FD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201479"/>
            <a:ext cx="10972800" cy="49246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Klicka här för att ändra format på bakgrundstexten</a:t>
            </a:r>
          </a:p>
          <a:p>
            <a:pPr lvl="1"/>
            <a:r>
              <a:rPr lang="en-US" dirty="0"/>
              <a:t>Nivå två</a:t>
            </a:r>
          </a:p>
          <a:p>
            <a:pPr lvl="2"/>
            <a:r>
              <a:rPr lang="en-US" dirty="0" err="1"/>
              <a:t>Nivå</a:t>
            </a:r>
            <a:r>
              <a:rPr lang="en-US" dirty="0"/>
              <a:t> </a:t>
            </a:r>
            <a:r>
              <a:rPr lang="en-US" dirty="0" err="1"/>
              <a:t>tre</a:t>
            </a:r>
            <a:endParaRPr lang="en-US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A9493F9-282B-4097-A7AF-FB6F8D3465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84754" y="6525320"/>
            <a:ext cx="9607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CA4B8-A0BB-4502-821F-7B06CCF7898B}" type="datetime1">
              <a:rPr lang="sv-SE" smtClean="0"/>
              <a:t>2025-01-31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E3D0A82-13FD-4CDE-95C7-C0163891E9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26248" y="6525320"/>
            <a:ext cx="6791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5">
            <a:extLst>
              <a:ext uri="{FF2B5EF4-FFF2-40B4-BE49-F238E27FC236}">
                <a16:creationId xmlns:a16="http://schemas.microsoft.com/office/drawing/2014/main" id="{F7A0A58A-FC56-47DC-BCC8-CE51EE2570F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1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6" t="2553"/>
          <a:stretch>
            <a:fillRect/>
          </a:stretch>
        </p:blipFill>
        <p:spPr bwMode="auto">
          <a:xfrm>
            <a:off x="-12700" y="5457"/>
            <a:ext cx="122174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8D341EC8-D59E-2394-5413-AB70A2CA75C4}"/>
              </a:ext>
            </a:extLst>
          </p:cNvPr>
          <p:cNvPicPr>
            <a:picLocks noChangeAspect="1"/>
          </p:cNvPicPr>
          <p:nvPr userDrawn="1"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516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5" r:id="rId2"/>
    <p:sldLayoutId id="2147483693" r:id="rId3"/>
    <p:sldLayoutId id="2147483685" r:id="rId4"/>
    <p:sldLayoutId id="2147483676" r:id="rId5"/>
    <p:sldLayoutId id="2147483686" r:id="rId6"/>
    <p:sldLayoutId id="2147483671" r:id="rId7"/>
    <p:sldLayoutId id="2147483679" r:id="rId8"/>
    <p:sldLayoutId id="2147483688" r:id="rId9"/>
    <p:sldLayoutId id="2147483664" r:id="rId10"/>
    <p:sldLayoutId id="2147483689" r:id="rId11"/>
    <p:sldLayoutId id="2147483666" r:id="rId12"/>
    <p:sldLayoutId id="2147483663" r:id="rId13"/>
    <p:sldLayoutId id="2147483682" r:id="rId14"/>
    <p:sldLayoutId id="2147483687" r:id="rId15"/>
    <p:sldLayoutId id="2147483692" r:id="rId16"/>
    <p:sldLayoutId id="2147483690" r:id="rId17"/>
    <p:sldLayoutId id="2147483691" r:id="rId18"/>
    <p:sldLayoutId id="2147483665" r:id="rId19"/>
    <p:sldLayoutId id="2147483681" r:id="rId20"/>
    <p:sldLayoutId id="2147483680" r:id="rId21"/>
    <p:sldLayoutId id="2147483667" r:id="rId22"/>
    <p:sldLayoutId id="2147483670" r:id="rId23"/>
    <p:sldLayoutId id="2147483683" r:id="rId24"/>
    <p:sldLayoutId id="2147483684" r:id="rId25"/>
    <p:sldLayoutId id="2147483694" r:id="rId26"/>
    <p:sldLayoutId id="2147483695" r:id="rId27"/>
    <p:sldLayoutId id="2147483696" r:id="rId28"/>
    <p:sldLayoutId id="2147483697" r:id="rId29"/>
  </p:sldLayoutIdLst>
  <p:hf sldNum="0"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A34B00F-1EB2-4753-2CCD-BAEFDC5B8F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1700809"/>
            <a:ext cx="10363200" cy="2669060"/>
          </a:xfrm>
        </p:spPr>
        <p:txBody>
          <a:bodyPr/>
          <a:lstStyle/>
          <a:p>
            <a:r>
              <a:rPr lang="sv-SE" dirty="0"/>
              <a:t>Förberedelser för SDV – steg 3:</a:t>
            </a:r>
            <a:br>
              <a:rPr lang="sv-SE" dirty="0"/>
            </a:br>
            <a:br>
              <a:rPr lang="sv-SE" sz="1400" dirty="0"/>
            </a:br>
            <a:r>
              <a:rPr lang="sv-SE" dirty="0"/>
              <a:t>Första inloggning </a:t>
            </a:r>
            <a:br>
              <a:rPr lang="sv-SE" dirty="0"/>
            </a:br>
            <a:r>
              <a:rPr lang="sv-SE" dirty="0"/>
              <a:t>och personliga inställningar</a:t>
            </a:r>
          </a:p>
        </p:txBody>
      </p:sp>
    </p:spTree>
    <p:extLst>
      <p:ext uri="{BB962C8B-B14F-4D97-AF65-F5344CB8AC3E}">
        <p14:creationId xmlns:p14="http://schemas.microsoft.com/office/powerpoint/2010/main" val="1821786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AD25EBD-3899-8543-4790-E1B2E92EF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Syftet med detta material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D9E6035-20AE-F516-F2C0-18DC1151D2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200" dirty="0"/>
              <a:t>Som chef behöver du förstå alla steg och moment som är nödvändiga i förändringsresan, innan du och dina medarbetare är redo att börja arbeta i SDV.</a:t>
            </a:r>
          </a:p>
          <a:p>
            <a:r>
              <a:rPr lang="sv-SE" sz="2200" dirty="0"/>
              <a:t>Det här materialet fokuserar på momentet </a:t>
            </a:r>
            <a:r>
              <a:rPr lang="sv-SE" sz="2200" b="1" dirty="0"/>
              <a:t>”Första inloggning och personliga inställningar” </a:t>
            </a:r>
            <a:r>
              <a:rPr lang="sv-SE" sz="2200" dirty="0"/>
              <a:t>som är ett av de sista momenten som varje medarbetare måste gå igenom innan sin första arbetsdag i SDV.</a:t>
            </a:r>
          </a:p>
          <a:p>
            <a:r>
              <a:rPr lang="sv-SE" sz="2200" dirty="0"/>
              <a:t>Materialet är riktat till dig som chef, för att tydliggöra var i processen som detta moment kommer, vad det innehåller, och vad du behöver göra angående detta moment för att säkerställa att dina medarbetare är redo för att börja jobba i SDV.</a:t>
            </a:r>
          </a:p>
          <a:p>
            <a:r>
              <a:rPr lang="sv-SE" sz="2200" dirty="0"/>
              <a:t>Mer information om exakt hur du/ni ska planera momentet ”Inloggning och personliga inställningar” får du av ditt lokala utrullningsprojekt.</a:t>
            </a:r>
          </a:p>
        </p:txBody>
      </p:sp>
    </p:spTree>
    <p:extLst>
      <p:ext uri="{BB962C8B-B14F-4D97-AF65-F5344CB8AC3E}">
        <p14:creationId xmlns:p14="http://schemas.microsoft.com/office/powerpoint/2010/main" val="2718420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AE4EA6E-C16D-BB70-CEDE-9744BA057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Nödvändiga steg innan arbete i SDV</a:t>
            </a:r>
          </a:p>
        </p:txBody>
      </p:sp>
      <p:sp>
        <p:nvSpPr>
          <p:cNvPr id="3" name="Pil: höger 2">
            <a:extLst>
              <a:ext uri="{FF2B5EF4-FFF2-40B4-BE49-F238E27FC236}">
                <a16:creationId xmlns:a16="http://schemas.microsoft.com/office/drawing/2014/main" id="{A7A65AB7-6532-50DB-C946-054D7E37D146}"/>
              </a:ext>
            </a:extLst>
          </p:cNvPr>
          <p:cNvSpPr/>
          <p:nvPr/>
        </p:nvSpPr>
        <p:spPr>
          <a:xfrm>
            <a:off x="430716" y="1446740"/>
            <a:ext cx="9443683" cy="4076836"/>
          </a:xfrm>
          <a:prstGeom prst="rightArrow">
            <a:avLst>
              <a:gd name="adj1" fmla="val 64445"/>
              <a:gd name="adj2" fmla="val 50420"/>
            </a:avLst>
          </a:prstGeom>
          <a:solidFill>
            <a:srgbClr val="CDD7D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ublic Sans"/>
              <a:ea typeface="+mn-ea"/>
              <a:cs typeface="+mn-cs"/>
            </a:endParaRPr>
          </a:p>
        </p:txBody>
      </p:sp>
      <p:grpSp>
        <p:nvGrpSpPr>
          <p:cNvPr id="4" name="Grupp 3">
            <a:extLst>
              <a:ext uri="{FF2B5EF4-FFF2-40B4-BE49-F238E27FC236}">
                <a16:creationId xmlns:a16="http://schemas.microsoft.com/office/drawing/2014/main" id="{8C475D5D-4FE7-CEB2-DDF3-1ADA0F606007}"/>
              </a:ext>
            </a:extLst>
          </p:cNvPr>
          <p:cNvGrpSpPr/>
          <p:nvPr/>
        </p:nvGrpSpPr>
        <p:grpSpPr>
          <a:xfrm>
            <a:off x="9959060" y="2631183"/>
            <a:ext cx="1805853" cy="1805853"/>
            <a:chOff x="10003536" y="2377440"/>
            <a:chExt cx="1805853" cy="180585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" name="Ellips 4">
              <a:extLst>
                <a:ext uri="{FF2B5EF4-FFF2-40B4-BE49-F238E27FC236}">
                  <a16:creationId xmlns:a16="http://schemas.microsoft.com/office/drawing/2014/main" id="{A84FD89C-D216-D96F-0C59-04BEF823B060}"/>
                </a:ext>
              </a:extLst>
            </p:cNvPr>
            <p:cNvSpPr/>
            <p:nvPr/>
          </p:nvSpPr>
          <p:spPr>
            <a:xfrm>
              <a:off x="10003536" y="2377440"/>
              <a:ext cx="1805853" cy="1805853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ublic Sans"/>
                <a:ea typeface="+mn-ea"/>
                <a:cs typeface="+mn-cs"/>
              </a:endParaRPr>
            </a:p>
          </p:txBody>
        </p:sp>
        <p:sp>
          <p:nvSpPr>
            <p:cNvPr id="6" name="textruta 5">
              <a:extLst>
                <a:ext uri="{FF2B5EF4-FFF2-40B4-BE49-F238E27FC236}">
                  <a16:creationId xmlns:a16="http://schemas.microsoft.com/office/drawing/2014/main" id="{CACDC841-6F17-B537-C972-FF19EDA0FFC1}"/>
                </a:ext>
              </a:extLst>
            </p:cNvPr>
            <p:cNvSpPr txBox="1"/>
            <p:nvPr/>
          </p:nvSpPr>
          <p:spPr>
            <a:xfrm>
              <a:off x="10068665" y="2862776"/>
              <a:ext cx="1675594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ublic Sans"/>
                  <a:ea typeface="+mn-ea"/>
                  <a:cs typeface="+mn-cs"/>
                </a:rPr>
                <a:t>Första arbetsdagen i SDV</a:t>
              </a:r>
              <a:endPara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ublic Sans"/>
                <a:ea typeface="+mn-ea"/>
                <a:cs typeface="+mn-cs"/>
              </a:endParaRPr>
            </a:p>
          </p:txBody>
        </p:sp>
      </p:grpSp>
      <p:grpSp>
        <p:nvGrpSpPr>
          <p:cNvPr id="10" name="Grupp 9">
            <a:extLst>
              <a:ext uri="{FF2B5EF4-FFF2-40B4-BE49-F238E27FC236}">
                <a16:creationId xmlns:a16="http://schemas.microsoft.com/office/drawing/2014/main" id="{A0D39DC1-0769-9405-E0F2-29668B846AB7}"/>
              </a:ext>
            </a:extLst>
          </p:cNvPr>
          <p:cNvGrpSpPr/>
          <p:nvPr/>
        </p:nvGrpSpPr>
        <p:grpSpPr>
          <a:xfrm>
            <a:off x="7861647" y="2450396"/>
            <a:ext cx="1559319" cy="1957208"/>
            <a:chOff x="8265971" y="2080243"/>
            <a:chExt cx="1559319" cy="1957208"/>
          </a:xfrm>
        </p:grpSpPr>
        <p:sp>
          <p:nvSpPr>
            <p:cNvPr id="7" name="Rektangel: rundade hörn 6">
              <a:extLst>
                <a:ext uri="{FF2B5EF4-FFF2-40B4-BE49-F238E27FC236}">
                  <a16:creationId xmlns:a16="http://schemas.microsoft.com/office/drawing/2014/main" id="{A9B41989-8329-C711-CF33-C0C773F7957F}"/>
                </a:ext>
              </a:extLst>
            </p:cNvPr>
            <p:cNvSpPr/>
            <p:nvPr/>
          </p:nvSpPr>
          <p:spPr>
            <a:xfrm>
              <a:off x="8265971" y="2080243"/>
              <a:ext cx="1559319" cy="404329"/>
            </a:xfrm>
            <a:prstGeom prst="round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ublic Sans"/>
                  <a:ea typeface="+mn-ea"/>
                  <a:cs typeface="+mn-cs"/>
                </a:rPr>
                <a:t>Självstudier</a:t>
              </a:r>
              <a:endParaRPr kumimoji="0" lang="sv-S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ublic Sans"/>
                <a:ea typeface="+mn-ea"/>
                <a:cs typeface="+mn-cs"/>
              </a:endParaRPr>
            </a:p>
          </p:txBody>
        </p:sp>
        <p:sp>
          <p:nvSpPr>
            <p:cNvPr id="8" name="Rektangel: rundade hörn 7">
              <a:extLst>
                <a:ext uri="{FF2B5EF4-FFF2-40B4-BE49-F238E27FC236}">
                  <a16:creationId xmlns:a16="http://schemas.microsoft.com/office/drawing/2014/main" id="{AFF97C5B-A68E-1726-B1AA-3338245B1390}"/>
                </a:ext>
              </a:extLst>
            </p:cNvPr>
            <p:cNvSpPr/>
            <p:nvPr/>
          </p:nvSpPr>
          <p:spPr>
            <a:xfrm>
              <a:off x="8265971" y="2531417"/>
              <a:ext cx="1559319" cy="404329"/>
            </a:xfrm>
            <a:prstGeom prst="round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ublic Sans"/>
                  <a:ea typeface="+mn-ea"/>
                  <a:cs typeface="+mn-cs"/>
                </a:rPr>
                <a:t>Teamträning</a:t>
              </a:r>
              <a:endParaRPr kumimoji="0" lang="sv-S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ublic Sans"/>
                <a:ea typeface="+mn-ea"/>
                <a:cs typeface="+mn-cs"/>
              </a:endParaRPr>
            </a:p>
          </p:txBody>
        </p:sp>
        <p:sp>
          <p:nvSpPr>
            <p:cNvPr id="9" name="Rektangel: rundade hörn 8">
              <a:extLst>
                <a:ext uri="{FF2B5EF4-FFF2-40B4-BE49-F238E27FC236}">
                  <a16:creationId xmlns:a16="http://schemas.microsoft.com/office/drawing/2014/main" id="{A0D57497-BFF7-9A35-B2AD-440172997891}"/>
                </a:ext>
              </a:extLst>
            </p:cNvPr>
            <p:cNvSpPr/>
            <p:nvPr/>
          </p:nvSpPr>
          <p:spPr>
            <a:xfrm>
              <a:off x="8265971" y="2975429"/>
              <a:ext cx="1559319" cy="1062022"/>
            </a:xfrm>
            <a:prstGeom prst="roundRect">
              <a:avLst>
                <a:gd name="adj" fmla="val 8024"/>
              </a:avLst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ublic Sans"/>
                  <a:ea typeface="+mn-ea"/>
                  <a:cs typeface="+mn-cs"/>
                </a:rPr>
                <a:t>Inloggning och personliga inställningar</a:t>
              </a:r>
              <a:endPara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ublic Sans"/>
                <a:ea typeface="+mn-ea"/>
                <a:cs typeface="+mn-cs"/>
              </a:endParaRPr>
            </a:p>
          </p:txBody>
        </p:sp>
      </p:grpSp>
      <p:sp>
        <p:nvSpPr>
          <p:cNvPr id="11" name="Rektangel: rundade hörn 10">
            <a:extLst>
              <a:ext uri="{FF2B5EF4-FFF2-40B4-BE49-F238E27FC236}">
                <a16:creationId xmlns:a16="http://schemas.microsoft.com/office/drawing/2014/main" id="{58577519-EA82-50FF-FAFF-4577FE08843D}"/>
              </a:ext>
            </a:extLst>
          </p:cNvPr>
          <p:cNvSpPr/>
          <p:nvPr/>
        </p:nvSpPr>
        <p:spPr>
          <a:xfrm>
            <a:off x="6068568" y="2431851"/>
            <a:ext cx="1659687" cy="1975753"/>
          </a:xfrm>
          <a:prstGeom prst="roundRect">
            <a:avLst>
              <a:gd name="adj" fmla="val 3995"/>
            </a:avLst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ublic Sans"/>
                <a:ea typeface="+mn-ea"/>
                <a:cs typeface="+mn-cs"/>
              </a:rPr>
              <a:t>Utbildning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ublic Sans"/>
                <a:ea typeface="+mn-ea"/>
                <a:cs typeface="+mn-cs"/>
              </a:rPr>
              <a:t>i systemet</a:t>
            </a:r>
            <a:endParaRPr kumimoji="0" lang="sv-S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ublic Sans"/>
              <a:ea typeface="+mn-ea"/>
              <a:cs typeface="+mn-cs"/>
            </a:endParaRPr>
          </a:p>
        </p:txBody>
      </p:sp>
      <p:sp>
        <p:nvSpPr>
          <p:cNvPr id="12" name="Rektangel: rundade hörn 11">
            <a:extLst>
              <a:ext uri="{FF2B5EF4-FFF2-40B4-BE49-F238E27FC236}">
                <a16:creationId xmlns:a16="http://schemas.microsoft.com/office/drawing/2014/main" id="{505309E3-B895-5FDF-41EF-EC95E18D134D}"/>
              </a:ext>
            </a:extLst>
          </p:cNvPr>
          <p:cNvSpPr/>
          <p:nvPr/>
        </p:nvSpPr>
        <p:spPr>
          <a:xfrm>
            <a:off x="788553" y="2441123"/>
            <a:ext cx="5146623" cy="1975753"/>
          </a:xfrm>
          <a:prstGeom prst="roundRect">
            <a:avLst>
              <a:gd name="adj" fmla="val 5560"/>
            </a:avLst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ublic Sans"/>
                <a:ea typeface="+mn-ea"/>
                <a:cs typeface="+mn-cs"/>
              </a:rPr>
              <a:t>Förberedelser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ublic Sans"/>
                <a:ea typeface="+mn-ea"/>
                <a:cs typeface="+mn-cs"/>
              </a:rPr>
              <a:t>för förändring</a:t>
            </a:r>
            <a:endParaRPr kumimoji="0" lang="sv-SE" sz="2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ublic Sans"/>
              <a:ea typeface="+mn-ea"/>
              <a:cs typeface="+mn-cs"/>
            </a:endParaRPr>
          </a:p>
        </p:txBody>
      </p:sp>
      <p:sp>
        <p:nvSpPr>
          <p:cNvPr id="13" name="Ellips 12">
            <a:extLst>
              <a:ext uri="{FF2B5EF4-FFF2-40B4-BE49-F238E27FC236}">
                <a16:creationId xmlns:a16="http://schemas.microsoft.com/office/drawing/2014/main" id="{58EF96C5-126E-C00F-D104-340F7CDB957F}"/>
              </a:ext>
            </a:extLst>
          </p:cNvPr>
          <p:cNvSpPr/>
          <p:nvPr/>
        </p:nvSpPr>
        <p:spPr>
          <a:xfrm>
            <a:off x="788553" y="2148202"/>
            <a:ext cx="504357" cy="504357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ublic Sans"/>
                <a:ea typeface="+mn-ea"/>
                <a:cs typeface="+mn-cs"/>
              </a:rPr>
              <a:t>1</a:t>
            </a:r>
          </a:p>
        </p:txBody>
      </p:sp>
      <p:sp>
        <p:nvSpPr>
          <p:cNvPr id="14" name="Ellips 13">
            <a:extLst>
              <a:ext uri="{FF2B5EF4-FFF2-40B4-BE49-F238E27FC236}">
                <a16:creationId xmlns:a16="http://schemas.microsoft.com/office/drawing/2014/main" id="{763D03C2-59AC-E434-239B-A0BFE7612690}"/>
              </a:ext>
            </a:extLst>
          </p:cNvPr>
          <p:cNvSpPr/>
          <p:nvPr/>
        </p:nvSpPr>
        <p:spPr>
          <a:xfrm>
            <a:off x="5929622" y="2148203"/>
            <a:ext cx="504357" cy="504357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ublic Sans"/>
                <a:ea typeface="+mn-ea"/>
                <a:cs typeface="+mn-cs"/>
              </a:rPr>
              <a:t>2</a:t>
            </a:r>
          </a:p>
        </p:txBody>
      </p:sp>
      <p:sp>
        <p:nvSpPr>
          <p:cNvPr id="15" name="Ellips 14">
            <a:extLst>
              <a:ext uri="{FF2B5EF4-FFF2-40B4-BE49-F238E27FC236}">
                <a16:creationId xmlns:a16="http://schemas.microsoft.com/office/drawing/2014/main" id="{05354A0B-8E87-E18A-A800-F57BD4A2579A}"/>
              </a:ext>
            </a:extLst>
          </p:cNvPr>
          <p:cNvSpPr/>
          <p:nvPr/>
        </p:nvSpPr>
        <p:spPr>
          <a:xfrm>
            <a:off x="7652608" y="2151372"/>
            <a:ext cx="504357" cy="504357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ublic Sans"/>
                <a:ea typeface="+mn-ea"/>
                <a:cs typeface="+mn-cs"/>
              </a:rPr>
              <a:t>3</a:t>
            </a:r>
          </a:p>
        </p:txBody>
      </p:sp>
      <p:grpSp>
        <p:nvGrpSpPr>
          <p:cNvPr id="16" name="Grupp 15">
            <a:extLst>
              <a:ext uri="{FF2B5EF4-FFF2-40B4-BE49-F238E27FC236}">
                <a16:creationId xmlns:a16="http://schemas.microsoft.com/office/drawing/2014/main" id="{85A41D6F-8CF6-28EA-79ED-D05512EAF3B8}"/>
              </a:ext>
            </a:extLst>
          </p:cNvPr>
          <p:cNvGrpSpPr/>
          <p:nvPr/>
        </p:nvGrpSpPr>
        <p:grpSpPr>
          <a:xfrm>
            <a:off x="1861468" y="4412067"/>
            <a:ext cx="8866823" cy="347495"/>
            <a:chOff x="1876686" y="4335908"/>
            <a:chExt cx="8866823" cy="347495"/>
          </a:xfrm>
        </p:grpSpPr>
        <p:sp>
          <p:nvSpPr>
            <p:cNvPr id="17" name="textruta 16">
              <a:extLst>
                <a:ext uri="{FF2B5EF4-FFF2-40B4-BE49-F238E27FC236}">
                  <a16:creationId xmlns:a16="http://schemas.microsoft.com/office/drawing/2014/main" id="{47B2DF9C-9899-F091-574D-15DD91653248}"/>
                </a:ext>
              </a:extLst>
            </p:cNvPr>
            <p:cNvSpPr txBox="1"/>
            <p:nvPr/>
          </p:nvSpPr>
          <p:spPr>
            <a:xfrm>
              <a:off x="1876686" y="4344849"/>
              <a:ext cx="2970356" cy="338554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600" b="1" i="0" u="none" strike="noStrike" kern="1200" cap="none" spc="0" normalizeH="0" baseline="0" noProof="0">
                  <a:ln>
                    <a:noFill/>
                  </a:ln>
                  <a:solidFill>
                    <a:srgbClr val="307C8E">
                      <a:lumMod val="75000"/>
                    </a:srgbClr>
                  </a:solidFill>
                  <a:effectLst/>
                  <a:uLnTx/>
                  <a:uFillTx/>
                  <a:latin typeface="Public Sans"/>
                  <a:ea typeface="+mn-ea"/>
                  <a:cs typeface="+mn-cs"/>
                </a:rPr>
                <a:t>Mottagande organisationer</a:t>
              </a:r>
            </a:p>
          </p:txBody>
        </p:sp>
        <p:sp>
          <p:nvSpPr>
            <p:cNvPr id="18" name="textruta 17">
              <a:extLst>
                <a:ext uri="{FF2B5EF4-FFF2-40B4-BE49-F238E27FC236}">
                  <a16:creationId xmlns:a16="http://schemas.microsoft.com/office/drawing/2014/main" id="{12F91BEC-A488-C683-9FEF-019410F6D878}"/>
                </a:ext>
              </a:extLst>
            </p:cNvPr>
            <p:cNvSpPr txBox="1"/>
            <p:nvPr/>
          </p:nvSpPr>
          <p:spPr>
            <a:xfrm>
              <a:off x="5413233" y="4344849"/>
              <a:ext cx="2970356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600" b="1" i="0" u="none" strike="noStrike" kern="1200" cap="none" spc="0" normalizeH="0" baseline="0" noProof="0">
                  <a:ln>
                    <a:noFill/>
                  </a:ln>
                  <a:solidFill>
                    <a:srgbClr val="307C8E">
                      <a:lumMod val="75000"/>
                    </a:srgbClr>
                  </a:solidFill>
                  <a:effectLst/>
                  <a:uLnTx/>
                  <a:uFillTx/>
                  <a:latin typeface="Public Sans"/>
                  <a:ea typeface="+mn-ea"/>
                  <a:cs typeface="+mn-cs"/>
                </a:rPr>
                <a:t>SDV-programmet</a:t>
              </a:r>
              <a:endParaRPr kumimoji="0" lang="sv-SE" sz="1600" b="0" i="0" u="none" strike="noStrike" kern="1200" cap="none" spc="0" normalizeH="0" baseline="0" noProof="0">
                <a:ln>
                  <a:noFill/>
                </a:ln>
                <a:solidFill>
                  <a:srgbClr val="307C8E">
                    <a:lumMod val="75000"/>
                  </a:srgbClr>
                </a:solidFill>
                <a:effectLst/>
                <a:uLnTx/>
                <a:uFillTx/>
                <a:latin typeface="Public Sans"/>
                <a:ea typeface="+mn-ea"/>
                <a:cs typeface="+mn-cs"/>
              </a:endParaRPr>
            </a:p>
          </p:txBody>
        </p:sp>
        <p:sp>
          <p:nvSpPr>
            <p:cNvPr id="19" name="textruta 18">
              <a:extLst>
                <a:ext uri="{FF2B5EF4-FFF2-40B4-BE49-F238E27FC236}">
                  <a16:creationId xmlns:a16="http://schemas.microsoft.com/office/drawing/2014/main" id="{4890B5C2-9613-02C1-84B9-2EAAF7FCEE00}"/>
                </a:ext>
              </a:extLst>
            </p:cNvPr>
            <p:cNvSpPr txBox="1"/>
            <p:nvPr/>
          </p:nvSpPr>
          <p:spPr>
            <a:xfrm>
              <a:off x="7773153" y="4335908"/>
              <a:ext cx="2970356" cy="338554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307C8E">
                      <a:lumMod val="75000"/>
                    </a:srgbClr>
                  </a:solidFill>
                  <a:effectLst/>
                  <a:uLnTx/>
                  <a:uFillTx/>
                  <a:latin typeface="Public Sans"/>
                  <a:ea typeface="+mn-ea"/>
                  <a:cs typeface="+mn-cs"/>
                </a:rPr>
                <a:t>Mottagande organisationer</a:t>
              </a:r>
            </a:p>
          </p:txBody>
        </p:sp>
      </p:grpSp>
      <p:grpSp>
        <p:nvGrpSpPr>
          <p:cNvPr id="20" name="Grupp 19">
            <a:extLst>
              <a:ext uri="{FF2B5EF4-FFF2-40B4-BE49-F238E27FC236}">
                <a16:creationId xmlns:a16="http://schemas.microsoft.com/office/drawing/2014/main" id="{B51F5DBF-8B08-773A-F19F-9033E2BCAAC4}"/>
              </a:ext>
            </a:extLst>
          </p:cNvPr>
          <p:cNvGrpSpPr/>
          <p:nvPr/>
        </p:nvGrpSpPr>
        <p:grpSpPr>
          <a:xfrm>
            <a:off x="224113" y="4860146"/>
            <a:ext cx="9228454" cy="566277"/>
            <a:chOff x="349684" y="5030504"/>
            <a:chExt cx="9228454" cy="566277"/>
          </a:xfrm>
        </p:grpSpPr>
        <p:sp>
          <p:nvSpPr>
            <p:cNvPr id="21" name="textruta 20">
              <a:extLst>
                <a:ext uri="{FF2B5EF4-FFF2-40B4-BE49-F238E27FC236}">
                  <a16:creationId xmlns:a16="http://schemas.microsoft.com/office/drawing/2014/main" id="{73D76F27-8B35-69AD-FA78-A14D8191776B}"/>
                </a:ext>
              </a:extLst>
            </p:cNvPr>
            <p:cNvSpPr txBox="1"/>
            <p:nvPr/>
          </p:nvSpPr>
          <p:spPr>
            <a:xfrm>
              <a:off x="349684" y="5042783"/>
              <a:ext cx="1673352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307C8E">
                      <a:lumMod val="75000"/>
                    </a:srgbClr>
                  </a:solidFill>
                  <a:effectLst/>
                  <a:uLnTx/>
                  <a:uFillTx/>
                  <a:latin typeface="Public Sans"/>
                  <a:ea typeface="+mn-ea"/>
                  <a:cs typeface="+mn-cs"/>
                </a:rPr>
                <a:t>- 8 månader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307C8E">
                      <a:lumMod val="75000"/>
                    </a:srgbClr>
                  </a:solidFill>
                  <a:effectLst/>
                  <a:uLnTx/>
                  <a:uFillTx/>
                  <a:latin typeface="Public Sans"/>
                  <a:ea typeface="+mn-ea"/>
                  <a:cs typeface="+mn-cs"/>
                </a:rPr>
                <a:t>innan start (cirka)</a:t>
              </a:r>
            </a:p>
          </p:txBody>
        </p:sp>
        <p:sp>
          <p:nvSpPr>
            <p:cNvPr id="22" name="textruta 21">
              <a:extLst>
                <a:ext uri="{FF2B5EF4-FFF2-40B4-BE49-F238E27FC236}">
                  <a16:creationId xmlns:a16="http://schemas.microsoft.com/office/drawing/2014/main" id="{7288687E-D62F-CA0C-D7A7-0FC69E2DF18B}"/>
                </a:ext>
              </a:extLst>
            </p:cNvPr>
            <p:cNvSpPr txBox="1"/>
            <p:nvPr/>
          </p:nvSpPr>
          <p:spPr>
            <a:xfrm>
              <a:off x="6096000" y="5042783"/>
              <a:ext cx="1673352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307C8E">
                      <a:lumMod val="75000"/>
                    </a:srgbClr>
                  </a:solidFill>
                  <a:effectLst/>
                  <a:uLnTx/>
                  <a:uFillTx/>
                  <a:latin typeface="Public Sans"/>
                  <a:ea typeface="+mn-ea"/>
                  <a:cs typeface="+mn-cs"/>
                </a:rPr>
                <a:t>- 6 veckor 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307C8E">
                      <a:lumMod val="75000"/>
                    </a:srgbClr>
                  </a:solidFill>
                  <a:effectLst/>
                  <a:uLnTx/>
                  <a:uFillTx/>
                  <a:latin typeface="Public Sans"/>
                  <a:ea typeface="+mn-ea"/>
                  <a:cs typeface="+mn-cs"/>
                </a:rPr>
                <a:t>innan start (cirka)</a:t>
              </a:r>
            </a:p>
          </p:txBody>
        </p:sp>
        <p:sp>
          <p:nvSpPr>
            <p:cNvPr id="23" name="textruta 22">
              <a:extLst>
                <a:ext uri="{FF2B5EF4-FFF2-40B4-BE49-F238E27FC236}">
                  <a16:creationId xmlns:a16="http://schemas.microsoft.com/office/drawing/2014/main" id="{2A078845-2BD2-E017-A630-1FEC57A948AB}"/>
                </a:ext>
              </a:extLst>
            </p:cNvPr>
            <p:cNvSpPr txBox="1"/>
            <p:nvPr/>
          </p:nvSpPr>
          <p:spPr>
            <a:xfrm>
              <a:off x="7904786" y="5030504"/>
              <a:ext cx="1673352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307C8E">
                      <a:lumMod val="75000"/>
                    </a:srgbClr>
                  </a:solidFill>
                  <a:effectLst/>
                  <a:uLnTx/>
                  <a:uFillTx/>
                  <a:latin typeface="Public Sans"/>
                  <a:ea typeface="+mn-ea"/>
                  <a:cs typeface="+mn-cs"/>
                </a:rPr>
                <a:t>- några veckor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307C8E">
                      <a:lumMod val="75000"/>
                    </a:srgbClr>
                  </a:solidFill>
                  <a:effectLst/>
                  <a:uLnTx/>
                  <a:uFillTx/>
                  <a:latin typeface="Public Sans"/>
                  <a:ea typeface="+mn-ea"/>
                  <a:cs typeface="+mn-cs"/>
                </a:rPr>
                <a:t>innan start</a:t>
              </a:r>
            </a:p>
          </p:txBody>
        </p:sp>
      </p:grpSp>
      <p:sp>
        <p:nvSpPr>
          <p:cNvPr id="27" name="Ellips 26">
            <a:extLst>
              <a:ext uri="{FF2B5EF4-FFF2-40B4-BE49-F238E27FC236}">
                <a16:creationId xmlns:a16="http://schemas.microsoft.com/office/drawing/2014/main" id="{D1F00C8B-E120-3EA6-AD35-B51780C2A6E0}"/>
              </a:ext>
            </a:extLst>
          </p:cNvPr>
          <p:cNvSpPr/>
          <p:nvPr/>
        </p:nvSpPr>
        <p:spPr>
          <a:xfrm>
            <a:off x="7637756" y="3319303"/>
            <a:ext cx="2027418" cy="1172131"/>
          </a:xfrm>
          <a:prstGeom prst="ellipse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74713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upp 21">
            <a:extLst>
              <a:ext uri="{FF2B5EF4-FFF2-40B4-BE49-F238E27FC236}">
                <a16:creationId xmlns:a16="http://schemas.microsoft.com/office/drawing/2014/main" id="{D8256971-602A-A058-7B7A-5D04FFC5653D}"/>
              </a:ext>
            </a:extLst>
          </p:cNvPr>
          <p:cNvGrpSpPr/>
          <p:nvPr/>
        </p:nvGrpSpPr>
        <p:grpSpPr>
          <a:xfrm>
            <a:off x="430716" y="1454082"/>
            <a:ext cx="11330568" cy="4076836"/>
            <a:chOff x="430716" y="1446740"/>
            <a:chExt cx="11330568" cy="4076836"/>
          </a:xfrm>
        </p:grpSpPr>
        <p:sp>
          <p:nvSpPr>
            <p:cNvPr id="3" name="Pil: höger 2">
              <a:extLst>
                <a:ext uri="{FF2B5EF4-FFF2-40B4-BE49-F238E27FC236}">
                  <a16:creationId xmlns:a16="http://schemas.microsoft.com/office/drawing/2014/main" id="{A7A65AB7-6532-50DB-C946-054D7E37D146}"/>
                </a:ext>
              </a:extLst>
            </p:cNvPr>
            <p:cNvSpPr/>
            <p:nvPr/>
          </p:nvSpPr>
          <p:spPr>
            <a:xfrm>
              <a:off x="430716" y="1446740"/>
              <a:ext cx="9443683" cy="4076836"/>
            </a:xfrm>
            <a:prstGeom prst="rightArrow">
              <a:avLst>
                <a:gd name="adj1" fmla="val 64445"/>
                <a:gd name="adj2" fmla="val 50420"/>
              </a:avLst>
            </a:prstGeom>
            <a:solidFill>
              <a:srgbClr val="CDD7DB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ublic Sans"/>
                <a:ea typeface="+mn-ea"/>
                <a:cs typeface="+mn-cs"/>
              </a:endParaRPr>
            </a:p>
          </p:txBody>
        </p:sp>
        <p:grpSp>
          <p:nvGrpSpPr>
            <p:cNvPr id="4" name="Grupp 3">
              <a:extLst>
                <a:ext uri="{FF2B5EF4-FFF2-40B4-BE49-F238E27FC236}">
                  <a16:creationId xmlns:a16="http://schemas.microsoft.com/office/drawing/2014/main" id="{8C475D5D-4FE7-CEB2-DDF3-1ADA0F606007}"/>
                </a:ext>
              </a:extLst>
            </p:cNvPr>
            <p:cNvGrpSpPr/>
            <p:nvPr/>
          </p:nvGrpSpPr>
          <p:grpSpPr>
            <a:xfrm>
              <a:off x="9955431" y="2620297"/>
              <a:ext cx="1805853" cy="1805853"/>
              <a:chOff x="10003536" y="2377440"/>
              <a:chExt cx="1805853" cy="1805853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5" name="Ellips 4">
                <a:extLst>
                  <a:ext uri="{FF2B5EF4-FFF2-40B4-BE49-F238E27FC236}">
                    <a16:creationId xmlns:a16="http://schemas.microsoft.com/office/drawing/2014/main" id="{A84FD89C-D216-D96F-0C59-04BEF823B060}"/>
                  </a:ext>
                </a:extLst>
              </p:cNvPr>
              <p:cNvSpPr/>
              <p:nvPr/>
            </p:nvSpPr>
            <p:spPr>
              <a:xfrm>
                <a:off x="10003536" y="2377440"/>
                <a:ext cx="1805853" cy="1805853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ublic Sans"/>
                  <a:ea typeface="+mn-ea"/>
                  <a:cs typeface="+mn-cs"/>
                </a:endParaRPr>
              </a:p>
            </p:txBody>
          </p:sp>
          <p:sp>
            <p:nvSpPr>
              <p:cNvPr id="6" name="textruta 5">
                <a:extLst>
                  <a:ext uri="{FF2B5EF4-FFF2-40B4-BE49-F238E27FC236}">
                    <a16:creationId xmlns:a16="http://schemas.microsoft.com/office/drawing/2014/main" id="{CACDC841-6F17-B537-C972-FF19EDA0FFC1}"/>
                  </a:ext>
                </a:extLst>
              </p:cNvPr>
              <p:cNvSpPr txBox="1"/>
              <p:nvPr/>
            </p:nvSpPr>
            <p:spPr>
              <a:xfrm>
                <a:off x="10068665" y="2862776"/>
                <a:ext cx="1675594" cy="9233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sv-SE" sz="1800" b="1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Public Sans"/>
                    <a:ea typeface="+mn-ea"/>
                    <a:cs typeface="+mn-cs"/>
                  </a:rPr>
                  <a:t>Första arbetsdagen i SDV</a:t>
                </a:r>
                <a:endParaRPr kumimoji="0" lang="sv-SE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ublic Sans"/>
                  <a:ea typeface="+mn-ea"/>
                  <a:cs typeface="+mn-cs"/>
                </a:endParaRPr>
              </a:p>
            </p:txBody>
          </p:sp>
        </p:grpSp>
        <p:grpSp>
          <p:nvGrpSpPr>
            <p:cNvPr id="10" name="Grupp 9">
              <a:extLst>
                <a:ext uri="{FF2B5EF4-FFF2-40B4-BE49-F238E27FC236}">
                  <a16:creationId xmlns:a16="http://schemas.microsoft.com/office/drawing/2014/main" id="{A0D39DC1-0769-9405-E0F2-29668B846AB7}"/>
                </a:ext>
              </a:extLst>
            </p:cNvPr>
            <p:cNvGrpSpPr/>
            <p:nvPr/>
          </p:nvGrpSpPr>
          <p:grpSpPr>
            <a:xfrm>
              <a:off x="7861647" y="2450396"/>
              <a:ext cx="1559319" cy="1957208"/>
              <a:chOff x="8265971" y="2080243"/>
              <a:chExt cx="1559319" cy="1957208"/>
            </a:xfrm>
          </p:grpSpPr>
          <p:sp>
            <p:nvSpPr>
              <p:cNvPr id="7" name="Rektangel: rundade hörn 6">
                <a:extLst>
                  <a:ext uri="{FF2B5EF4-FFF2-40B4-BE49-F238E27FC236}">
                    <a16:creationId xmlns:a16="http://schemas.microsoft.com/office/drawing/2014/main" id="{A9B41989-8329-C711-CF33-C0C773F7957F}"/>
                  </a:ext>
                </a:extLst>
              </p:cNvPr>
              <p:cNvSpPr/>
              <p:nvPr/>
            </p:nvSpPr>
            <p:spPr>
              <a:xfrm>
                <a:off x="8265971" y="2080243"/>
                <a:ext cx="1559319" cy="404329"/>
              </a:xfrm>
              <a:prstGeom prst="round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sv-SE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Public Sans"/>
                    <a:ea typeface="+mn-ea"/>
                    <a:cs typeface="+mn-cs"/>
                  </a:rPr>
                  <a:t>Självstudier</a:t>
                </a:r>
                <a:endParaRPr kumimoji="0" lang="sv-SE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ublic Sans"/>
                  <a:ea typeface="+mn-ea"/>
                  <a:cs typeface="+mn-cs"/>
                </a:endParaRPr>
              </a:p>
            </p:txBody>
          </p:sp>
          <p:sp>
            <p:nvSpPr>
              <p:cNvPr id="8" name="Rektangel: rundade hörn 7">
                <a:extLst>
                  <a:ext uri="{FF2B5EF4-FFF2-40B4-BE49-F238E27FC236}">
                    <a16:creationId xmlns:a16="http://schemas.microsoft.com/office/drawing/2014/main" id="{AFF97C5B-A68E-1726-B1AA-3338245B1390}"/>
                  </a:ext>
                </a:extLst>
              </p:cNvPr>
              <p:cNvSpPr/>
              <p:nvPr/>
            </p:nvSpPr>
            <p:spPr>
              <a:xfrm>
                <a:off x="8265971" y="2531417"/>
                <a:ext cx="1559319" cy="404329"/>
              </a:xfrm>
              <a:prstGeom prst="round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sv-SE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Public Sans"/>
                    <a:ea typeface="+mn-ea"/>
                    <a:cs typeface="+mn-cs"/>
                  </a:rPr>
                  <a:t>Teamträning</a:t>
                </a:r>
                <a:endParaRPr kumimoji="0" lang="sv-SE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ublic Sans"/>
                  <a:ea typeface="+mn-ea"/>
                  <a:cs typeface="+mn-cs"/>
                </a:endParaRPr>
              </a:p>
            </p:txBody>
          </p:sp>
          <p:sp>
            <p:nvSpPr>
              <p:cNvPr id="9" name="Rektangel: rundade hörn 8">
                <a:extLst>
                  <a:ext uri="{FF2B5EF4-FFF2-40B4-BE49-F238E27FC236}">
                    <a16:creationId xmlns:a16="http://schemas.microsoft.com/office/drawing/2014/main" id="{A0D57497-BFF7-9A35-B2AD-440172997891}"/>
                  </a:ext>
                </a:extLst>
              </p:cNvPr>
              <p:cNvSpPr/>
              <p:nvPr/>
            </p:nvSpPr>
            <p:spPr>
              <a:xfrm>
                <a:off x="8265971" y="2975429"/>
                <a:ext cx="1559319" cy="1062022"/>
              </a:xfrm>
              <a:prstGeom prst="roundRect">
                <a:avLst>
                  <a:gd name="adj" fmla="val 8024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sv-SE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Public Sans"/>
                    <a:ea typeface="+mn-ea"/>
                    <a:cs typeface="+mn-cs"/>
                  </a:rPr>
                  <a:t>Inloggning och personliga inställningar</a:t>
                </a:r>
                <a:endParaRPr kumimoji="0" lang="sv-SE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ublic Sans"/>
                  <a:ea typeface="+mn-ea"/>
                  <a:cs typeface="+mn-cs"/>
                </a:endParaRPr>
              </a:p>
            </p:txBody>
          </p:sp>
        </p:grpSp>
        <p:sp>
          <p:nvSpPr>
            <p:cNvPr id="11" name="Rektangel: rundade hörn 10">
              <a:extLst>
                <a:ext uri="{FF2B5EF4-FFF2-40B4-BE49-F238E27FC236}">
                  <a16:creationId xmlns:a16="http://schemas.microsoft.com/office/drawing/2014/main" id="{58577519-EA82-50FF-FAFF-4577FE08843D}"/>
                </a:ext>
              </a:extLst>
            </p:cNvPr>
            <p:cNvSpPr/>
            <p:nvPr/>
          </p:nvSpPr>
          <p:spPr>
            <a:xfrm>
              <a:off x="6068568" y="2431851"/>
              <a:ext cx="1659687" cy="1975753"/>
            </a:xfrm>
            <a:prstGeom prst="roundRect">
              <a:avLst>
                <a:gd name="adj" fmla="val 3995"/>
              </a:avLst>
            </a:prstGeom>
            <a:solidFill>
              <a:schemeClr val="tx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ublic Sans"/>
                  <a:ea typeface="+mn-ea"/>
                  <a:cs typeface="+mn-cs"/>
                </a:rPr>
                <a:t>Utbildning 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ublic Sans"/>
                  <a:ea typeface="+mn-ea"/>
                  <a:cs typeface="+mn-cs"/>
                </a:rPr>
                <a:t>i systemet</a:t>
              </a:r>
              <a:endPara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ublic Sans"/>
                <a:ea typeface="+mn-ea"/>
                <a:cs typeface="+mn-cs"/>
              </a:endParaRPr>
            </a:p>
          </p:txBody>
        </p:sp>
        <p:sp>
          <p:nvSpPr>
            <p:cNvPr id="12" name="Rektangel: rundade hörn 11">
              <a:extLst>
                <a:ext uri="{FF2B5EF4-FFF2-40B4-BE49-F238E27FC236}">
                  <a16:creationId xmlns:a16="http://schemas.microsoft.com/office/drawing/2014/main" id="{505309E3-B895-5FDF-41EF-EC95E18D134D}"/>
                </a:ext>
              </a:extLst>
            </p:cNvPr>
            <p:cNvSpPr/>
            <p:nvPr/>
          </p:nvSpPr>
          <p:spPr>
            <a:xfrm>
              <a:off x="788553" y="2441123"/>
              <a:ext cx="5146623" cy="1975753"/>
            </a:xfrm>
            <a:prstGeom prst="roundRect">
              <a:avLst>
                <a:gd name="adj" fmla="val 5560"/>
              </a:avLst>
            </a:prstGeom>
            <a:solidFill>
              <a:schemeClr val="tx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2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ublic Sans"/>
                  <a:ea typeface="+mn-ea"/>
                  <a:cs typeface="+mn-cs"/>
                </a:rPr>
                <a:t>Förberedelser 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2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ublic Sans"/>
                  <a:ea typeface="+mn-ea"/>
                  <a:cs typeface="+mn-cs"/>
                </a:rPr>
                <a:t>för förändring</a:t>
              </a:r>
              <a:endParaRPr kumimoji="0" lang="sv-SE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ublic Sans"/>
                <a:ea typeface="+mn-ea"/>
                <a:cs typeface="+mn-cs"/>
              </a:endParaRPr>
            </a:p>
          </p:txBody>
        </p:sp>
        <p:sp>
          <p:nvSpPr>
            <p:cNvPr id="13" name="Ellips 12">
              <a:extLst>
                <a:ext uri="{FF2B5EF4-FFF2-40B4-BE49-F238E27FC236}">
                  <a16:creationId xmlns:a16="http://schemas.microsoft.com/office/drawing/2014/main" id="{58EF96C5-126E-C00F-D104-340F7CDB957F}"/>
                </a:ext>
              </a:extLst>
            </p:cNvPr>
            <p:cNvSpPr/>
            <p:nvPr/>
          </p:nvSpPr>
          <p:spPr>
            <a:xfrm>
              <a:off x="788553" y="2148202"/>
              <a:ext cx="504357" cy="504357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8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ublic Sans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14" name="Ellips 13">
              <a:extLst>
                <a:ext uri="{FF2B5EF4-FFF2-40B4-BE49-F238E27FC236}">
                  <a16:creationId xmlns:a16="http://schemas.microsoft.com/office/drawing/2014/main" id="{763D03C2-59AC-E434-239B-A0BFE7612690}"/>
                </a:ext>
              </a:extLst>
            </p:cNvPr>
            <p:cNvSpPr/>
            <p:nvPr/>
          </p:nvSpPr>
          <p:spPr>
            <a:xfrm>
              <a:off x="5929622" y="2148203"/>
              <a:ext cx="504357" cy="504357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8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ublic Sans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15" name="Ellips 14">
              <a:extLst>
                <a:ext uri="{FF2B5EF4-FFF2-40B4-BE49-F238E27FC236}">
                  <a16:creationId xmlns:a16="http://schemas.microsoft.com/office/drawing/2014/main" id="{05354A0B-8E87-E18A-A800-F57BD4A2579A}"/>
                </a:ext>
              </a:extLst>
            </p:cNvPr>
            <p:cNvSpPr/>
            <p:nvPr/>
          </p:nvSpPr>
          <p:spPr>
            <a:xfrm>
              <a:off x="7652608" y="2151372"/>
              <a:ext cx="504357" cy="504357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ublic Sans"/>
                  <a:ea typeface="+mn-ea"/>
                  <a:cs typeface="+mn-cs"/>
                </a:rPr>
                <a:t>3</a:t>
              </a:r>
            </a:p>
          </p:txBody>
        </p:sp>
        <p:grpSp>
          <p:nvGrpSpPr>
            <p:cNvPr id="16" name="Grupp 15">
              <a:extLst>
                <a:ext uri="{FF2B5EF4-FFF2-40B4-BE49-F238E27FC236}">
                  <a16:creationId xmlns:a16="http://schemas.microsoft.com/office/drawing/2014/main" id="{85A41D6F-8CF6-28EA-79ED-D05512EAF3B8}"/>
                </a:ext>
              </a:extLst>
            </p:cNvPr>
            <p:cNvGrpSpPr/>
            <p:nvPr/>
          </p:nvGrpSpPr>
          <p:grpSpPr>
            <a:xfrm>
              <a:off x="1861468" y="4421008"/>
              <a:ext cx="8865324" cy="338753"/>
              <a:chOff x="1876686" y="4344849"/>
              <a:chExt cx="8865324" cy="338753"/>
            </a:xfrm>
          </p:grpSpPr>
          <p:sp>
            <p:nvSpPr>
              <p:cNvPr id="17" name="textruta 16">
                <a:extLst>
                  <a:ext uri="{FF2B5EF4-FFF2-40B4-BE49-F238E27FC236}">
                    <a16:creationId xmlns:a16="http://schemas.microsoft.com/office/drawing/2014/main" id="{47B2DF9C-9899-F091-574D-15DD91653248}"/>
                  </a:ext>
                </a:extLst>
              </p:cNvPr>
              <p:cNvSpPr txBox="1"/>
              <p:nvPr/>
            </p:nvSpPr>
            <p:spPr>
              <a:xfrm>
                <a:off x="1876686" y="4344849"/>
                <a:ext cx="2970356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sv-SE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07C8E">
                        <a:lumMod val="75000"/>
                      </a:srgbClr>
                    </a:solidFill>
                    <a:effectLst/>
                    <a:uLnTx/>
                    <a:uFillTx/>
                    <a:latin typeface="Public Sans"/>
                    <a:ea typeface="+mn-ea"/>
                    <a:cs typeface="+mn-cs"/>
                  </a:rPr>
                  <a:t>Mottagande organisationer</a:t>
                </a:r>
                <a:endParaRPr kumimoji="0" lang="sv-SE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307C8E">
                      <a:lumMod val="75000"/>
                    </a:srgbClr>
                  </a:solidFill>
                  <a:effectLst/>
                  <a:uLnTx/>
                  <a:uFillTx/>
                  <a:latin typeface="Public Sans"/>
                  <a:ea typeface="+mn-ea"/>
                  <a:cs typeface="+mn-cs"/>
                </a:endParaRPr>
              </a:p>
            </p:txBody>
          </p:sp>
          <p:sp>
            <p:nvSpPr>
              <p:cNvPr id="18" name="textruta 17">
                <a:extLst>
                  <a:ext uri="{FF2B5EF4-FFF2-40B4-BE49-F238E27FC236}">
                    <a16:creationId xmlns:a16="http://schemas.microsoft.com/office/drawing/2014/main" id="{12F91BEC-A488-C683-9FEF-019410F6D878}"/>
                  </a:ext>
                </a:extLst>
              </p:cNvPr>
              <p:cNvSpPr txBox="1"/>
              <p:nvPr/>
            </p:nvSpPr>
            <p:spPr>
              <a:xfrm>
                <a:off x="5413233" y="4344849"/>
                <a:ext cx="2970356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sv-SE" sz="1600" b="1" i="0" u="none" strike="noStrike" kern="1200" cap="none" spc="0" normalizeH="0" baseline="0" noProof="0">
                    <a:ln>
                      <a:noFill/>
                    </a:ln>
                    <a:solidFill>
                      <a:srgbClr val="307C8E">
                        <a:lumMod val="75000"/>
                      </a:srgbClr>
                    </a:solidFill>
                    <a:effectLst/>
                    <a:uLnTx/>
                    <a:uFillTx/>
                    <a:latin typeface="Public Sans"/>
                    <a:ea typeface="+mn-ea"/>
                    <a:cs typeface="+mn-cs"/>
                  </a:rPr>
                  <a:t>SDV-programmet</a:t>
                </a:r>
                <a:endParaRPr kumimoji="0" lang="sv-SE" sz="1600" b="0" i="0" u="none" strike="noStrike" kern="1200" cap="none" spc="0" normalizeH="0" baseline="0" noProof="0">
                  <a:ln>
                    <a:noFill/>
                  </a:ln>
                  <a:solidFill>
                    <a:srgbClr val="307C8E">
                      <a:lumMod val="75000"/>
                    </a:srgbClr>
                  </a:solidFill>
                  <a:effectLst/>
                  <a:uLnTx/>
                  <a:uFillTx/>
                  <a:latin typeface="Public Sans"/>
                  <a:ea typeface="+mn-ea"/>
                  <a:cs typeface="+mn-cs"/>
                </a:endParaRPr>
              </a:p>
            </p:txBody>
          </p:sp>
          <p:sp>
            <p:nvSpPr>
              <p:cNvPr id="19" name="textruta 18">
                <a:extLst>
                  <a:ext uri="{FF2B5EF4-FFF2-40B4-BE49-F238E27FC236}">
                    <a16:creationId xmlns:a16="http://schemas.microsoft.com/office/drawing/2014/main" id="{4890B5C2-9613-02C1-84B9-2EAAF7FCEE00}"/>
                  </a:ext>
                </a:extLst>
              </p:cNvPr>
              <p:cNvSpPr txBox="1"/>
              <p:nvPr/>
            </p:nvSpPr>
            <p:spPr>
              <a:xfrm>
                <a:off x="7771654" y="4345048"/>
                <a:ext cx="2970356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sv-SE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07C8E">
                        <a:lumMod val="75000"/>
                      </a:srgbClr>
                    </a:solidFill>
                    <a:effectLst/>
                    <a:uLnTx/>
                    <a:uFillTx/>
                    <a:latin typeface="Public Sans"/>
                    <a:ea typeface="+mn-ea"/>
                    <a:cs typeface="+mn-cs"/>
                  </a:rPr>
                  <a:t>Mottagande organisationer</a:t>
                </a:r>
                <a:endParaRPr kumimoji="0" lang="sv-SE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307C8E">
                      <a:lumMod val="75000"/>
                    </a:srgbClr>
                  </a:solidFill>
                  <a:effectLst/>
                  <a:uLnTx/>
                  <a:uFillTx/>
                  <a:latin typeface="Public Sans"/>
                  <a:ea typeface="+mn-ea"/>
                  <a:cs typeface="+mn-cs"/>
                </a:endParaRPr>
              </a:p>
            </p:txBody>
          </p:sp>
        </p:grpSp>
      </p:grpSp>
      <p:sp>
        <p:nvSpPr>
          <p:cNvPr id="2" name="Rubrik 1">
            <a:extLst>
              <a:ext uri="{FF2B5EF4-FFF2-40B4-BE49-F238E27FC236}">
                <a16:creationId xmlns:a16="http://schemas.microsoft.com/office/drawing/2014/main" id="{05A34A56-1B40-9E58-446F-CEC08E989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0000"/>
            <a:ext cx="10972800" cy="1105691"/>
          </a:xfrm>
        </p:spPr>
        <p:txBody>
          <a:bodyPr/>
          <a:lstStyle/>
          <a:p>
            <a:r>
              <a:rPr lang="sv-SE" sz="3600" dirty="0"/>
              <a:t>Inloggning och personliga inställningar</a:t>
            </a:r>
            <a:br>
              <a:rPr lang="sv-SE" dirty="0"/>
            </a:br>
            <a:r>
              <a:rPr lang="sv-SE" sz="2400" dirty="0"/>
              <a:t>En obligatorisk del av de slutliga förberedelserna</a:t>
            </a:r>
          </a:p>
        </p:txBody>
      </p:sp>
    </p:spTree>
    <p:extLst>
      <p:ext uri="{BB962C8B-B14F-4D97-AF65-F5344CB8AC3E}">
        <p14:creationId xmlns:p14="http://schemas.microsoft.com/office/powerpoint/2010/main" val="2227575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upp 21">
            <a:extLst>
              <a:ext uri="{FF2B5EF4-FFF2-40B4-BE49-F238E27FC236}">
                <a16:creationId xmlns:a16="http://schemas.microsoft.com/office/drawing/2014/main" id="{D8256971-602A-A058-7B7A-5D04FFC5653D}"/>
              </a:ext>
            </a:extLst>
          </p:cNvPr>
          <p:cNvGrpSpPr/>
          <p:nvPr/>
        </p:nvGrpSpPr>
        <p:grpSpPr>
          <a:xfrm>
            <a:off x="430716" y="1454082"/>
            <a:ext cx="11330568" cy="4076836"/>
            <a:chOff x="430716" y="1446740"/>
            <a:chExt cx="11330568" cy="4076836"/>
          </a:xfrm>
        </p:grpSpPr>
        <p:sp>
          <p:nvSpPr>
            <p:cNvPr id="3" name="Pil: höger 2">
              <a:extLst>
                <a:ext uri="{FF2B5EF4-FFF2-40B4-BE49-F238E27FC236}">
                  <a16:creationId xmlns:a16="http://schemas.microsoft.com/office/drawing/2014/main" id="{A7A65AB7-6532-50DB-C946-054D7E37D146}"/>
                </a:ext>
              </a:extLst>
            </p:cNvPr>
            <p:cNvSpPr/>
            <p:nvPr/>
          </p:nvSpPr>
          <p:spPr>
            <a:xfrm>
              <a:off x="430716" y="1446740"/>
              <a:ext cx="9443683" cy="4076836"/>
            </a:xfrm>
            <a:prstGeom prst="rightArrow">
              <a:avLst>
                <a:gd name="adj1" fmla="val 64445"/>
                <a:gd name="adj2" fmla="val 50420"/>
              </a:avLst>
            </a:prstGeom>
            <a:solidFill>
              <a:srgbClr val="CDD7DB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ublic Sans"/>
                <a:ea typeface="+mn-ea"/>
                <a:cs typeface="+mn-cs"/>
              </a:endParaRPr>
            </a:p>
          </p:txBody>
        </p:sp>
        <p:grpSp>
          <p:nvGrpSpPr>
            <p:cNvPr id="4" name="Grupp 3">
              <a:extLst>
                <a:ext uri="{FF2B5EF4-FFF2-40B4-BE49-F238E27FC236}">
                  <a16:creationId xmlns:a16="http://schemas.microsoft.com/office/drawing/2014/main" id="{8C475D5D-4FE7-CEB2-DDF3-1ADA0F606007}"/>
                </a:ext>
              </a:extLst>
            </p:cNvPr>
            <p:cNvGrpSpPr/>
            <p:nvPr/>
          </p:nvGrpSpPr>
          <p:grpSpPr>
            <a:xfrm>
              <a:off x="9955431" y="2620297"/>
              <a:ext cx="1805853" cy="1805853"/>
              <a:chOff x="10003536" y="2377440"/>
              <a:chExt cx="1805853" cy="1805853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5" name="Ellips 4">
                <a:extLst>
                  <a:ext uri="{FF2B5EF4-FFF2-40B4-BE49-F238E27FC236}">
                    <a16:creationId xmlns:a16="http://schemas.microsoft.com/office/drawing/2014/main" id="{A84FD89C-D216-D96F-0C59-04BEF823B060}"/>
                  </a:ext>
                </a:extLst>
              </p:cNvPr>
              <p:cNvSpPr/>
              <p:nvPr/>
            </p:nvSpPr>
            <p:spPr>
              <a:xfrm>
                <a:off x="10003536" y="2377440"/>
                <a:ext cx="1805853" cy="1805853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ublic Sans"/>
                  <a:ea typeface="+mn-ea"/>
                  <a:cs typeface="+mn-cs"/>
                </a:endParaRPr>
              </a:p>
            </p:txBody>
          </p:sp>
          <p:sp>
            <p:nvSpPr>
              <p:cNvPr id="6" name="textruta 5">
                <a:extLst>
                  <a:ext uri="{FF2B5EF4-FFF2-40B4-BE49-F238E27FC236}">
                    <a16:creationId xmlns:a16="http://schemas.microsoft.com/office/drawing/2014/main" id="{CACDC841-6F17-B537-C972-FF19EDA0FFC1}"/>
                  </a:ext>
                </a:extLst>
              </p:cNvPr>
              <p:cNvSpPr txBox="1"/>
              <p:nvPr/>
            </p:nvSpPr>
            <p:spPr>
              <a:xfrm>
                <a:off x="10068665" y="2862776"/>
                <a:ext cx="1675594" cy="9233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sv-SE" sz="1800" b="1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Public Sans"/>
                    <a:ea typeface="+mn-ea"/>
                    <a:cs typeface="+mn-cs"/>
                  </a:rPr>
                  <a:t>Första arbetsdagen i SDV</a:t>
                </a:r>
                <a:endParaRPr kumimoji="0" lang="sv-SE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ublic Sans"/>
                  <a:ea typeface="+mn-ea"/>
                  <a:cs typeface="+mn-cs"/>
                </a:endParaRPr>
              </a:p>
            </p:txBody>
          </p:sp>
        </p:grpSp>
        <p:grpSp>
          <p:nvGrpSpPr>
            <p:cNvPr id="10" name="Grupp 9">
              <a:extLst>
                <a:ext uri="{FF2B5EF4-FFF2-40B4-BE49-F238E27FC236}">
                  <a16:creationId xmlns:a16="http://schemas.microsoft.com/office/drawing/2014/main" id="{A0D39DC1-0769-9405-E0F2-29668B846AB7}"/>
                </a:ext>
              </a:extLst>
            </p:cNvPr>
            <p:cNvGrpSpPr/>
            <p:nvPr/>
          </p:nvGrpSpPr>
          <p:grpSpPr>
            <a:xfrm>
              <a:off x="7861647" y="2450396"/>
              <a:ext cx="1559319" cy="1957208"/>
              <a:chOff x="8265971" y="2080243"/>
              <a:chExt cx="1559319" cy="1957208"/>
            </a:xfrm>
          </p:grpSpPr>
          <p:sp>
            <p:nvSpPr>
              <p:cNvPr id="7" name="Rektangel: rundade hörn 6">
                <a:extLst>
                  <a:ext uri="{FF2B5EF4-FFF2-40B4-BE49-F238E27FC236}">
                    <a16:creationId xmlns:a16="http://schemas.microsoft.com/office/drawing/2014/main" id="{A9B41989-8329-C711-CF33-C0C773F7957F}"/>
                  </a:ext>
                </a:extLst>
              </p:cNvPr>
              <p:cNvSpPr/>
              <p:nvPr/>
            </p:nvSpPr>
            <p:spPr>
              <a:xfrm>
                <a:off x="8265971" y="2080243"/>
                <a:ext cx="1559319" cy="404329"/>
              </a:xfrm>
              <a:prstGeom prst="roundRect">
                <a:avLst/>
              </a:prstGeom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sv-SE" sz="1400" b="1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Public Sans"/>
                    <a:ea typeface="+mn-ea"/>
                    <a:cs typeface="+mn-cs"/>
                  </a:rPr>
                  <a:t>Självstudier</a:t>
                </a:r>
                <a:endParaRPr kumimoji="0" lang="sv-SE" sz="1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ublic Sans"/>
                  <a:ea typeface="+mn-ea"/>
                  <a:cs typeface="+mn-cs"/>
                </a:endParaRPr>
              </a:p>
            </p:txBody>
          </p:sp>
          <p:sp>
            <p:nvSpPr>
              <p:cNvPr id="8" name="Rektangel: rundade hörn 7">
                <a:extLst>
                  <a:ext uri="{FF2B5EF4-FFF2-40B4-BE49-F238E27FC236}">
                    <a16:creationId xmlns:a16="http://schemas.microsoft.com/office/drawing/2014/main" id="{AFF97C5B-A68E-1726-B1AA-3338245B1390}"/>
                  </a:ext>
                </a:extLst>
              </p:cNvPr>
              <p:cNvSpPr/>
              <p:nvPr/>
            </p:nvSpPr>
            <p:spPr>
              <a:xfrm>
                <a:off x="8265971" y="2531417"/>
                <a:ext cx="1559319" cy="404329"/>
              </a:xfrm>
              <a:prstGeom prst="roundRect">
                <a:avLst/>
              </a:prstGeom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sv-SE" sz="1400" b="1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Public Sans"/>
                    <a:ea typeface="+mn-ea"/>
                    <a:cs typeface="+mn-cs"/>
                  </a:rPr>
                  <a:t>Teamträning</a:t>
                </a:r>
                <a:endParaRPr kumimoji="0" lang="sv-SE" sz="1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ublic Sans"/>
                  <a:ea typeface="+mn-ea"/>
                  <a:cs typeface="+mn-cs"/>
                </a:endParaRPr>
              </a:p>
            </p:txBody>
          </p:sp>
          <p:sp>
            <p:nvSpPr>
              <p:cNvPr id="9" name="Rektangel: rundade hörn 8">
                <a:extLst>
                  <a:ext uri="{FF2B5EF4-FFF2-40B4-BE49-F238E27FC236}">
                    <a16:creationId xmlns:a16="http://schemas.microsoft.com/office/drawing/2014/main" id="{A0D57497-BFF7-9A35-B2AD-440172997891}"/>
                  </a:ext>
                </a:extLst>
              </p:cNvPr>
              <p:cNvSpPr/>
              <p:nvPr/>
            </p:nvSpPr>
            <p:spPr>
              <a:xfrm>
                <a:off x="8265971" y="2975429"/>
                <a:ext cx="1559319" cy="1062022"/>
              </a:xfrm>
              <a:prstGeom prst="roundRect">
                <a:avLst>
                  <a:gd name="adj" fmla="val 8024"/>
                </a:avLst>
              </a:prstGeom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sv-SE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Public Sans"/>
                    <a:ea typeface="+mn-ea"/>
                    <a:cs typeface="+mn-cs"/>
                  </a:rPr>
                  <a:t>Inloggning och personliga inställningar</a:t>
                </a:r>
                <a:endParaRPr kumimoji="0" lang="sv-SE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ublic Sans"/>
                  <a:ea typeface="+mn-ea"/>
                  <a:cs typeface="+mn-cs"/>
                </a:endParaRPr>
              </a:p>
            </p:txBody>
          </p:sp>
        </p:grpSp>
        <p:sp>
          <p:nvSpPr>
            <p:cNvPr id="11" name="Rektangel: rundade hörn 10">
              <a:extLst>
                <a:ext uri="{FF2B5EF4-FFF2-40B4-BE49-F238E27FC236}">
                  <a16:creationId xmlns:a16="http://schemas.microsoft.com/office/drawing/2014/main" id="{58577519-EA82-50FF-FAFF-4577FE08843D}"/>
                </a:ext>
              </a:extLst>
            </p:cNvPr>
            <p:cNvSpPr/>
            <p:nvPr/>
          </p:nvSpPr>
          <p:spPr>
            <a:xfrm>
              <a:off x="6068568" y="2431851"/>
              <a:ext cx="1659687" cy="1975753"/>
            </a:xfrm>
            <a:prstGeom prst="roundRect">
              <a:avLst>
                <a:gd name="adj" fmla="val 3995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ublic Sans"/>
                  <a:ea typeface="+mn-ea"/>
                  <a:cs typeface="+mn-cs"/>
                </a:rPr>
                <a:t>Utbildning 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ublic Sans"/>
                  <a:ea typeface="+mn-ea"/>
                  <a:cs typeface="+mn-cs"/>
                </a:rPr>
                <a:t>i systemet</a:t>
              </a:r>
              <a:endPara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ublic Sans"/>
                <a:ea typeface="+mn-ea"/>
                <a:cs typeface="+mn-cs"/>
              </a:endParaRPr>
            </a:p>
          </p:txBody>
        </p:sp>
        <p:sp>
          <p:nvSpPr>
            <p:cNvPr id="12" name="Rektangel: rundade hörn 11">
              <a:extLst>
                <a:ext uri="{FF2B5EF4-FFF2-40B4-BE49-F238E27FC236}">
                  <a16:creationId xmlns:a16="http://schemas.microsoft.com/office/drawing/2014/main" id="{505309E3-B895-5FDF-41EF-EC95E18D134D}"/>
                </a:ext>
              </a:extLst>
            </p:cNvPr>
            <p:cNvSpPr/>
            <p:nvPr/>
          </p:nvSpPr>
          <p:spPr>
            <a:xfrm>
              <a:off x="788553" y="2441123"/>
              <a:ext cx="5146623" cy="1975753"/>
            </a:xfrm>
            <a:prstGeom prst="roundRect">
              <a:avLst>
                <a:gd name="adj" fmla="val 5560"/>
              </a:avLst>
            </a:prstGeom>
            <a:solidFill>
              <a:schemeClr val="tx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2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ublic Sans"/>
                  <a:ea typeface="+mn-ea"/>
                  <a:cs typeface="+mn-cs"/>
                </a:rPr>
                <a:t>Förberedelser 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2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ublic Sans"/>
                  <a:ea typeface="+mn-ea"/>
                  <a:cs typeface="+mn-cs"/>
                </a:rPr>
                <a:t>för förändring</a:t>
              </a:r>
              <a:endParaRPr kumimoji="0" lang="sv-SE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ublic Sans"/>
                <a:ea typeface="+mn-ea"/>
                <a:cs typeface="+mn-cs"/>
              </a:endParaRPr>
            </a:p>
          </p:txBody>
        </p:sp>
        <p:sp>
          <p:nvSpPr>
            <p:cNvPr id="13" name="Ellips 12">
              <a:extLst>
                <a:ext uri="{FF2B5EF4-FFF2-40B4-BE49-F238E27FC236}">
                  <a16:creationId xmlns:a16="http://schemas.microsoft.com/office/drawing/2014/main" id="{58EF96C5-126E-C00F-D104-340F7CDB957F}"/>
                </a:ext>
              </a:extLst>
            </p:cNvPr>
            <p:cNvSpPr/>
            <p:nvPr/>
          </p:nvSpPr>
          <p:spPr>
            <a:xfrm>
              <a:off x="788553" y="2148202"/>
              <a:ext cx="504357" cy="504357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8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ublic Sans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14" name="Ellips 13">
              <a:extLst>
                <a:ext uri="{FF2B5EF4-FFF2-40B4-BE49-F238E27FC236}">
                  <a16:creationId xmlns:a16="http://schemas.microsoft.com/office/drawing/2014/main" id="{763D03C2-59AC-E434-239B-A0BFE7612690}"/>
                </a:ext>
              </a:extLst>
            </p:cNvPr>
            <p:cNvSpPr/>
            <p:nvPr/>
          </p:nvSpPr>
          <p:spPr>
            <a:xfrm>
              <a:off x="5929622" y="2148203"/>
              <a:ext cx="504357" cy="504357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8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ublic Sans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15" name="Ellips 14">
              <a:extLst>
                <a:ext uri="{FF2B5EF4-FFF2-40B4-BE49-F238E27FC236}">
                  <a16:creationId xmlns:a16="http://schemas.microsoft.com/office/drawing/2014/main" id="{05354A0B-8E87-E18A-A800-F57BD4A2579A}"/>
                </a:ext>
              </a:extLst>
            </p:cNvPr>
            <p:cNvSpPr/>
            <p:nvPr/>
          </p:nvSpPr>
          <p:spPr>
            <a:xfrm>
              <a:off x="7652608" y="2151372"/>
              <a:ext cx="504357" cy="504357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8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ublic Sans"/>
                  <a:ea typeface="+mn-ea"/>
                  <a:cs typeface="+mn-cs"/>
                </a:rPr>
                <a:t>3</a:t>
              </a:r>
            </a:p>
          </p:txBody>
        </p:sp>
        <p:grpSp>
          <p:nvGrpSpPr>
            <p:cNvPr id="16" name="Grupp 15">
              <a:extLst>
                <a:ext uri="{FF2B5EF4-FFF2-40B4-BE49-F238E27FC236}">
                  <a16:creationId xmlns:a16="http://schemas.microsoft.com/office/drawing/2014/main" id="{85A41D6F-8CF6-28EA-79ED-D05512EAF3B8}"/>
                </a:ext>
              </a:extLst>
            </p:cNvPr>
            <p:cNvGrpSpPr/>
            <p:nvPr/>
          </p:nvGrpSpPr>
          <p:grpSpPr>
            <a:xfrm>
              <a:off x="1861468" y="4421008"/>
              <a:ext cx="8865324" cy="338753"/>
              <a:chOff x="1876686" y="4344849"/>
              <a:chExt cx="8865324" cy="338753"/>
            </a:xfrm>
          </p:grpSpPr>
          <p:sp>
            <p:nvSpPr>
              <p:cNvPr id="17" name="textruta 16">
                <a:extLst>
                  <a:ext uri="{FF2B5EF4-FFF2-40B4-BE49-F238E27FC236}">
                    <a16:creationId xmlns:a16="http://schemas.microsoft.com/office/drawing/2014/main" id="{47B2DF9C-9899-F091-574D-15DD91653248}"/>
                  </a:ext>
                </a:extLst>
              </p:cNvPr>
              <p:cNvSpPr txBox="1"/>
              <p:nvPr/>
            </p:nvSpPr>
            <p:spPr>
              <a:xfrm>
                <a:off x="1876686" y="4344849"/>
                <a:ext cx="2970356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sv-SE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07C8E">
                        <a:lumMod val="75000"/>
                      </a:srgbClr>
                    </a:solidFill>
                    <a:effectLst/>
                    <a:uLnTx/>
                    <a:uFillTx/>
                    <a:latin typeface="Public Sans"/>
                    <a:ea typeface="+mn-ea"/>
                    <a:cs typeface="+mn-cs"/>
                  </a:rPr>
                  <a:t>Mottagande organisationer</a:t>
                </a:r>
                <a:endParaRPr kumimoji="0" lang="sv-SE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307C8E">
                      <a:lumMod val="75000"/>
                    </a:srgbClr>
                  </a:solidFill>
                  <a:effectLst/>
                  <a:uLnTx/>
                  <a:uFillTx/>
                  <a:latin typeface="Public Sans"/>
                  <a:ea typeface="+mn-ea"/>
                  <a:cs typeface="+mn-cs"/>
                </a:endParaRPr>
              </a:p>
            </p:txBody>
          </p:sp>
          <p:sp>
            <p:nvSpPr>
              <p:cNvPr id="18" name="textruta 17">
                <a:extLst>
                  <a:ext uri="{FF2B5EF4-FFF2-40B4-BE49-F238E27FC236}">
                    <a16:creationId xmlns:a16="http://schemas.microsoft.com/office/drawing/2014/main" id="{12F91BEC-A488-C683-9FEF-019410F6D878}"/>
                  </a:ext>
                </a:extLst>
              </p:cNvPr>
              <p:cNvSpPr txBox="1"/>
              <p:nvPr/>
            </p:nvSpPr>
            <p:spPr>
              <a:xfrm>
                <a:off x="5413233" y="4344849"/>
                <a:ext cx="2970356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sv-SE" sz="1600" b="1" i="0" u="none" strike="noStrike" kern="1200" cap="none" spc="0" normalizeH="0" baseline="0" noProof="0">
                    <a:ln>
                      <a:noFill/>
                    </a:ln>
                    <a:solidFill>
                      <a:srgbClr val="307C8E">
                        <a:lumMod val="75000"/>
                      </a:srgbClr>
                    </a:solidFill>
                    <a:effectLst/>
                    <a:uLnTx/>
                    <a:uFillTx/>
                    <a:latin typeface="Public Sans"/>
                    <a:ea typeface="+mn-ea"/>
                    <a:cs typeface="+mn-cs"/>
                  </a:rPr>
                  <a:t>SDV-programmet</a:t>
                </a:r>
                <a:endParaRPr kumimoji="0" lang="sv-SE" sz="1600" b="0" i="0" u="none" strike="noStrike" kern="1200" cap="none" spc="0" normalizeH="0" baseline="0" noProof="0">
                  <a:ln>
                    <a:noFill/>
                  </a:ln>
                  <a:solidFill>
                    <a:srgbClr val="307C8E">
                      <a:lumMod val="75000"/>
                    </a:srgbClr>
                  </a:solidFill>
                  <a:effectLst/>
                  <a:uLnTx/>
                  <a:uFillTx/>
                  <a:latin typeface="Public Sans"/>
                  <a:ea typeface="+mn-ea"/>
                  <a:cs typeface="+mn-cs"/>
                </a:endParaRPr>
              </a:p>
            </p:txBody>
          </p:sp>
          <p:sp>
            <p:nvSpPr>
              <p:cNvPr id="19" name="textruta 18">
                <a:extLst>
                  <a:ext uri="{FF2B5EF4-FFF2-40B4-BE49-F238E27FC236}">
                    <a16:creationId xmlns:a16="http://schemas.microsoft.com/office/drawing/2014/main" id="{4890B5C2-9613-02C1-84B9-2EAAF7FCEE00}"/>
                  </a:ext>
                </a:extLst>
              </p:cNvPr>
              <p:cNvSpPr txBox="1"/>
              <p:nvPr/>
            </p:nvSpPr>
            <p:spPr>
              <a:xfrm>
                <a:off x="7771654" y="4345048"/>
                <a:ext cx="2970356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sv-SE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07C8E">
                        <a:lumMod val="75000"/>
                      </a:srgbClr>
                    </a:solidFill>
                    <a:effectLst/>
                    <a:uLnTx/>
                    <a:uFillTx/>
                    <a:latin typeface="Public Sans"/>
                    <a:ea typeface="+mn-ea"/>
                    <a:cs typeface="+mn-cs"/>
                  </a:rPr>
                  <a:t>Mottagande organisationer</a:t>
                </a:r>
                <a:endParaRPr kumimoji="0" lang="sv-SE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307C8E">
                      <a:lumMod val="75000"/>
                    </a:srgbClr>
                  </a:solidFill>
                  <a:effectLst/>
                  <a:uLnTx/>
                  <a:uFillTx/>
                  <a:latin typeface="Public Sans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0" name="Grupp 19">
            <a:extLst>
              <a:ext uri="{FF2B5EF4-FFF2-40B4-BE49-F238E27FC236}">
                <a16:creationId xmlns:a16="http://schemas.microsoft.com/office/drawing/2014/main" id="{9E8ACC03-D0A5-6CF9-3A56-54A83C8FD1EF}"/>
              </a:ext>
            </a:extLst>
          </p:cNvPr>
          <p:cNvGrpSpPr/>
          <p:nvPr/>
        </p:nvGrpSpPr>
        <p:grpSpPr>
          <a:xfrm>
            <a:off x="750282" y="1657783"/>
            <a:ext cx="3245537" cy="3669433"/>
            <a:chOff x="713249" y="948896"/>
            <a:chExt cx="3987800" cy="3955835"/>
          </a:xfrm>
        </p:grpSpPr>
        <p:sp>
          <p:nvSpPr>
            <p:cNvPr id="21" name="Rektangel: rundade hörn 20">
              <a:extLst>
                <a:ext uri="{FF2B5EF4-FFF2-40B4-BE49-F238E27FC236}">
                  <a16:creationId xmlns:a16="http://schemas.microsoft.com/office/drawing/2014/main" id="{6C944388-EB03-58DC-65D1-0A86C1764B25}"/>
                </a:ext>
              </a:extLst>
            </p:cNvPr>
            <p:cNvSpPr/>
            <p:nvPr/>
          </p:nvSpPr>
          <p:spPr>
            <a:xfrm>
              <a:off x="713249" y="948896"/>
              <a:ext cx="3987800" cy="3955835"/>
            </a:xfrm>
            <a:prstGeom prst="roundRect">
              <a:avLst>
                <a:gd name="adj" fmla="val 0"/>
              </a:avLst>
            </a:prstGeom>
            <a:solidFill>
              <a:srgbClr val="CDD7DB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ublic Sans"/>
                <a:ea typeface="+mn-ea"/>
                <a:cs typeface="+mn-cs"/>
              </a:endParaRPr>
            </a:p>
          </p:txBody>
        </p:sp>
        <p:sp>
          <p:nvSpPr>
            <p:cNvPr id="23" name="textruta 22">
              <a:extLst>
                <a:ext uri="{FF2B5EF4-FFF2-40B4-BE49-F238E27FC236}">
                  <a16:creationId xmlns:a16="http://schemas.microsoft.com/office/drawing/2014/main" id="{83EDFD63-20CE-7161-2A14-26B9CD62083D}"/>
                </a:ext>
              </a:extLst>
            </p:cNvPr>
            <p:cNvSpPr txBox="1"/>
            <p:nvPr/>
          </p:nvSpPr>
          <p:spPr>
            <a:xfrm>
              <a:off x="770886" y="1326740"/>
              <a:ext cx="3718604" cy="325162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307C8E">
                      <a:lumMod val="50000"/>
                    </a:srgbClr>
                  </a:solidFill>
                  <a:effectLst/>
                  <a:uLnTx/>
                  <a:uFillTx/>
                  <a:latin typeface="Public Sans"/>
                  <a:ea typeface="+mn-ea"/>
                  <a:cs typeface="+mn-cs"/>
                </a:rPr>
                <a:t>Innehåller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srgbClr val="307C8E">
                    <a:lumMod val="50000"/>
                  </a:srgbClr>
                </a:solidFill>
                <a:effectLst/>
                <a:uLnTx/>
                <a:uFillTx/>
                <a:latin typeface="Public Sans"/>
                <a:ea typeface="+mn-ea"/>
                <a:cs typeface="+mn-cs"/>
              </a:endParaRPr>
            </a:p>
            <a:p>
              <a:pPr marL="285750" marR="0" lvl="0" indent="-28575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q"/>
                <a:tabLst/>
                <a:defRPr/>
              </a:pPr>
              <a:r>
                <a:rPr lang="sv-SE" sz="1600" dirty="0">
                  <a:solidFill>
                    <a:srgbClr val="307C8E">
                      <a:lumMod val="50000"/>
                    </a:srgbClr>
                  </a:solidFill>
                  <a:latin typeface="Public Sans"/>
                </a:rPr>
                <a:t>Första inloggning i skarpt system</a:t>
              </a:r>
            </a:p>
            <a:p>
              <a:pPr marL="285750" marR="0" lvl="0" indent="-28575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q"/>
                <a:tabLst/>
                <a:defRPr/>
              </a:pPr>
              <a:r>
                <a:rPr kumimoji="0" lang="sv-SE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307C8E">
                      <a:lumMod val="50000"/>
                    </a:srgbClr>
                  </a:solidFill>
                  <a:effectLst/>
                  <a:uLnTx/>
                  <a:uFillTx/>
                  <a:latin typeface="Public Sans"/>
                  <a:ea typeface="+mn-ea"/>
                  <a:cs typeface="+mn-cs"/>
                </a:rPr>
                <a:t>Inställning av rätt SITHS-certifikat</a:t>
              </a:r>
            </a:p>
            <a:p>
              <a:pPr marL="285750" marR="0" lvl="0" indent="-28575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q"/>
                <a:tabLst/>
                <a:defRPr/>
              </a:pPr>
              <a:r>
                <a:rPr lang="sv-SE" sz="1600" dirty="0">
                  <a:solidFill>
                    <a:srgbClr val="307C8E">
                      <a:lumMod val="50000"/>
                    </a:srgbClr>
                  </a:solidFill>
                  <a:latin typeface="Public Sans"/>
                </a:rPr>
                <a:t>Medarbetaren ställer in sina personliga inställningar utifrån just sin roll och behov</a:t>
              </a:r>
            </a:p>
            <a:p>
              <a:pPr marL="285750" marR="0" lvl="0" indent="-28575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q"/>
                <a:tabLst/>
                <a:defRPr/>
              </a:pPr>
              <a:r>
                <a:rPr kumimoji="0" lang="sv-SE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307C8E">
                      <a:lumMod val="50000"/>
                    </a:srgbClr>
                  </a:solidFill>
                  <a:effectLst/>
                  <a:uLnTx/>
                  <a:uFillTx/>
                  <a:latin typeface="Public Sans"/>
                  <a:ea typeface="+mn-ea"/>
                  <a:cs typeface="+mn-cs"/>
                </a:rPr>
                <a:t>SDV-coach han</a:t>
              </a:r>
              <a:r>
                <a:rPr lang="sv-SE" sz="1600" dirty="0" err="1">
                  <a:solidFill>
                    <a:srgbClr val="307C8E">
                      <a:lumMod val="50000"/>
                    </a:srgbClr>
                  </a:solidFill>
                  <a:latin typeface="Public Sans"/>
                </a:rPr>
                <a:t>dleder</a:t>
              </a:r>
              <a:r>
                <a:rPr lang="sv-SE" sz="1600" dirty="0">
                  <a:solidFill>
                    <a:srgbClr val="307C8E">
                      <a:lumMod val="50000"/>
                    </a:srgbClr>
                  </a:solidFill>
                  <a:latin typeface="Public Sans"/>
                </a:rPr>
                <a:t> vid detta obligatoriska tillfälle</a:t>
              </a:r>
              <a:endPara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307C8E">
                    <a:lumMod val="50000"/>
                  </a:srgbClr>
                </a:solidFill>
                <a:effectLst/>
                <a:uLnTx/>
                <a:uFillTx/>
                <a:latin typeface="Public Sans"/>
                <a:ea typeface="+mn-ea"/>
                <a:cs typeface="+mn-cs"/>
              </a:endParaRPr>
            </a:p>
          </p:txBody>
        </p:sp>
      </p:grpSp>
      <p:grpSp>
        <p:nvGrpSpPr>
          <p:cNvPr id="34" name="Grupp 33">
            <a:extLst>
              <a:ext uri="{FF2B5EF4-FFF2-40B4-BE49-F238E27FC236}">
                <a16:creationId xmlns:a16="http://schemas.microsoft.com/office/drawing/2014/main" id="{90A6D837-BE74-BE48-9C11-EF4819FB79C4}"/>
              </a:ext>
            </a:extLst>
          </p:cNvPr>
          <p:cNvGrpSpPr/>
          <p:nvPr/>
        </p:nvGrpSpPr>
        <p:grpSpPr>
          <a:xfrm>
            <a:off x="3615224" y="542269"/>
            <a:ext cx="6033821" cy="5788143"/>
            <a:chOff x="1447072" y="122725"/>
            <a:chExt cx="6033821" cy="6448543"/>
          </a:xfrm>
        </p:grpSpPr>
        <p:grpSp>
          <p:nvGrpSpPr>
            <p:cNvPr id="25" name="Grupp 24">
              <a:extLst>
                <a:ext uri="{FF2B5EF4-FFF2-40B4-BE49-F238E27FC236}">
                  <a16:creationId xmlns:a16="http://schemas.microsoft.com/office/drawing/2014/main" id="{FFEE60B0-C191-B4D2-DDDE-20863975D4DF}"/>
                </a:ext>
              </a:extLst>
            </p:cNvPr>
            <p:cNvGrpSpPr/>
            <p:nvPr/>
          </p:nvGrpSpPr>
          <p:grpSpPr>
            <a:xfrm>
              <a:off x="1644139" y="444500"/>
              <a:ext cx="5836754" cy="6126768"/>
              <a:chOff x="-4279410" y="-386275"/>
              <a:chExt cx="5524676" cy="8881045"/>
            </a:xfrm>
          </p:grpSpPr>
          <p:sp>
            <p:nvSpPr>
              <p:cNvPr id="27" name="Rektangel: rundade hörn 26">
                <a:extLst>
                  <a:ext uri="{FF2B5EF4-FFF2-40B4-BE49-F238E27FC236}">
                    <a16:creationId xmlns:a16="http://schemas.microsoft.com/office/drawing/2014/main" id="{02C448E0-683E-1FFE-6E21-9FAAB4AF40B2}"/>
                  </a:ext>
                </a:extLst>
              </p:cNvPr>
              <p:cNvSpPr/>
              <p:nvPr/>
            </p:nvSpPr>
            <p:spPr>
              <a:xfrm>
                <a:off x="-4279410" y="-386275"/>
                <a:ext cx="5524676" cy="8881045"/>
              </a:xfrm>
              <a:prstGeom prst="roundRect">
                <a:avLst>
                  <a:gd name="adj" fmla="val 2982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ublic Sans"/>
                  <a:ea typeface="+mn-ea"/>
                  <a:cs typeface="+mn-cs"/>
                </a:endParaRPr>
              </a:p>
            </p:txBody>
          </p:sp>
          <p:sp>
            <p:nvSpPr>
              <p:cNvPr id="28" name="textruta 27">
                <a:extLst>
                  <a:ext uri="{FF2B5EF4-FFF2-40B4-BE49-F238E27FC236}">
                    <a16:creationId xmlns:a16="http://schemas.microsoft.com/office/drawing/2014/main" id="{632495F7-0164-07F1-0EA8-3D03EBB08A7C}"/>
                  </a:ext>
                </a:extLst>
              </p:cNvPr>
              <p:cNvSpPr txBox="1"/>
              <p:nvPr/>
            </p:nvSpPr>
            <p:spPr>
              <a:xfrm>
                <a:off x="-4069632" y="136449"/>
                <a:ext cx="5211509" cy="8052033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 anchor="t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sv-SE" sz="2800" b="1" dirty="0">
                    <a:solidFill>
                      <a:prstClr val="white"/>
                    </a:solidFill>
                    <a:latin typeface="Public Sans"/>
                  </a:rPr>
                  <a:t>Inloggning och </a:t>
                </a:r>
                <a:br>
                  <a:rPr lang="sv-SE" sz="2800" b="1" dirty="0">
                    <a:solidFill>
                      <a:prstClr val="white"/>
                    </a:solidFill>
                    <a:latin typeface="Public Sans"/>
                  </a:rPr>
                </a:br>
                <a:r>
                  <a:rPr lang="sv-SE" sz="2800" b="1" dirty="0">
                    <a:solidFill>
                      <a:prstClr val="white"/>
                    </a:solidFill>
                    <a:latin typeface="Public Sans"/>
                  </a:rPr>
                  <a:t>personliga inställningar</a:t>
                </a:r>
                <a:endParaRPr kumimoji="0" lang="sv-SE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ublic Sans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sz="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ublic Sans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ublic Sans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sv-SE" sz="1600" b="1" i="0" u="sng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Public Sans"/>
                    <a:ea typeface="+mn-ea"/>
                    <a:cs typeface="+mn-cs"/>
                  </a:rPr>
                  <a:t>Vad: </a:t>
                </a:r>
                <a:r>
                  <a:rPr kumimoji="0" lang="sv-SE" sz="1600" i="0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Public Sans"/>
                    <a:ea typeface="+mn-ea"/>
                    <a:cs typeface="+mn-cs"/>
                  </a:rPr>
                  <a:t>Ett handlett tillfälle om cirka 30 minuter, där medarbetaren gör sin första inloggning i skarpt system. 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sz="1600" b="1" i="0" u="sng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ublic Sans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sv-SE" sz="1600" b="1" i="0" u="sng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Public Sans"/>
                    <a:ea typeface="+mn-ea"/>
                    <a:cs typeface="+mn-cs"/>
                  </a:rPr>
                  <a:t>Ansvar</a:t>
                </a:r>
                <a:r>
                  <a:rPr kumimoji="0" lang="sv-SE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Public Sans"/>
                    <a:ea typeface="+mn-ea"/>
                    <a:cs typeface="+mn-cs"/>
                  </a:rPr>
                  <a:t>: Mottagande organisationer gör plan för tillfällen då detta ska ske. Chef tillsammans med SDV-coach</a:t>
                </a:r>
                <a:r>
                  <a:rPr lang="sv-SE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sv-SE" sz="1800" dirty="0">
                    <a:solidFill>
                      <a:schemeClr val="bg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ansvarar för att alla medarbetare genomför aktiviteten innan första arbetsdagen i systemet</a:t>
                </a:r>
                <a:r>
                  <a:rPr kumimoji="0" lang="sv-SE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Public Sans"/>
                    <a:ea typeface="+mn-ea"/>
                    <a:cs typeface="+mn-cs"/>
                  </a:rPr>
                  <a:t>. </a:t>
                </a:r>
                <a:r>
                  <a:rPr kumimoji="0" lang="sv-SE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Public Sans"/>
                    <a:ea typeface="+mn-ea"/>
                    <a:cs typeface="+mn-cs"/>
                  </a:rPr>
                  <a:t>SDV-coach utför aktiviteten tillsammans med medarbetaren.      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ublic Sans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sv-SE" sz="1600" b="1" i="0" u="sng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Public Sans"/>
                    <a:ea typeface="+mn-ea"/>
                    <a:cs typeface="+mn-cs"/>
                  </a:rPr>
                  <a:t>När</a:t>
                </a:r>
                <a:r>
                  <a:rPr kumimoji="0" lang="sv-SE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Public Sans"/>
                    <a:ea typeface="+mn-ea"/>
                    <a:cs typeface="+mn-cs"/>
                  </a:rPr>
                  <a:t>: Sker efter att medarbetaren genomgått systemutbildningen. Cirka 1-4 veckor innan första  arbetsdagen i SDV.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ublic Sans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ublic Sans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sv-SE" sz="1600" b="1" i="0" u="sng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Public Sans"/>
                    <a:ea typeface="+mn-ea"/>
                    <a:cs typeface="+mn-cs"/>
                  </a:rPr>
                  <a:t>Syfte</a:t>
                </a:r>
                <a:r>
                  <a:rPr kumimoji="0" lang="sv-SE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Public Sans"/>
                    <a:ea typeface="+mn-ea"/>
                    <a:cs typeface="+mn-cs"/>
                  </a:rPr>
                  <a:t>: Säkerställa att medarbetare är redo och kan börja arbeta effektivt i SDV från dag ett.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Public Sans"/>
                  <a:ea typeface="+mn-ea"/>
                  <a:cs typeface="+mn-cs"/>
                </a:endParaRPr>
              </a:p>
            </p:txBody>
          </p:sp>
        </p:grpSp>
        <p:sp>
          <p:nvSpPr>
            <p:cNvPr id="33" name="Ellips 32">
              <a:extLst>
                <a:ext uri="{FF2B5EF4-FFF2-40B4-BE49-F238E27FC236}">
                  <a16:creationId xmlns:a16="http://schemas.microsoft.com/office/drawing/2014/main" id="{7F6085FA-486D-BAB3-E02E-5D530F1BB079}"/>
                </a:ext>
              </a:extLst>
            </p:cNvPr>
            <p:cNvSpPr/>
            <p:nvPr/>
          </p:nvSpPr>
          <p:spPr>
            <a:xfrm>
              <a:off x="1447072" y="122725"/>
              <a:ext cx="734053" cy="782082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3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ublic Sans"/>
                  <a:ea typeface="+mn-ea"/>
                  <a:cs typeface="+mn-cs"/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33313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ED3F5DA-264E-6301-1B20-65C81BDB6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772" y="4035405"/>
            <a:ext cx="9727628" cy="1471543"/>
          </a:xfrm>
        </p:spPr>
        <p:txBody>
          <a:bodyPr/>
          <a:lstStyle/>
          <a:p>
            <a:r>
              <a:rPr lang="sv-SE" sz="3600" dirty="0"/>
              <a:t>Mer information? </a:t>
            </a:r>
            <a:br>
              <a:rPr lang="sv-SE" sz="3600" dirty="0"/>
            </a:br>
            <a:r>
              <a:rPr lang="sv-SE" sz="3600" b="0" dirty="0"/>
              <a:t>– Kontakta ditt lokala utrullningsprojekt!</a:t>
            </a:r>
          </a:p>
        </p:txBody>
      </p:sp>
    </p:spTree>
    <p:extLst>
      <p:ext uri="{BB962C8B-B14F-4D97-AF65-F5344CB8AC3E}">
        <p14:creationId xmlns:p14="http://schemas.microsoft.com/office/powerpoint/2010/main" val="140195829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Region Skåne presentation">
  <a:themeElements>
    <a:clrScheme name="Anpassat 1">
      <a:dk1>
        <a:sysClr val="windowText" lastClr="000000"/>
      </a:dk1>
      <a:lt1>
        <a:sysClr val="window" lastClr="FFFFFF"/>
      </a:lt1>
      <a:dk2>
        <a:srgbClr val="307C8E"/>
      </a:dk2>
      <a:lt2>
        <a:srgbClr val="FDF9E4"/>
      </a:lt2>
      <a:accent1>
        <a:srgbClr val="307C8E"/>
      </a:accent1>
      <a:accent2>
        <a:srgbClr val="FDF9E4"/>
      </a:accent2>
      <a:accent3>
        <a:srgbClr val="E40135"/>
      </a:accent3>
      <a:accent4>
        <a:srgbClr val="FDF9E4"/>
      </a:accent4>
      <a:accent5>
        <a:srgbClr val="5F5236"/>
      </a:accent5>
      <a:accent6>
        <a:srgbClr val="FDD32F"/>
      </a:accent6>
      <a:hlink>
        <a:srgbClr val="0563C1"/>
      </a:hlink>
      <a:folHlink>
        <a:srgbClr val="954F72"/>
      </a:folHlink>
    </a:clrScheme>
    <a:fontScheme name="Anpassat 1">
      <a:majorFont>
        <a:latin typeface="Public Sans"/>
        <a:ea typeface=""/>
        <a:cs typeface=""/>
      </a:majorFont>
      <a:minorFont>
        <a:latin typeface="Public Sans"/>
        <a:ea typeface=""/>
        <a:cs typeface=""/>
      </a:minorFont>
    </a:fontScheme>
    <a:fmtScheme name="Region Skån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gion Skånes prestentationsmall" id="{6234B990-46E4-4798-A7C9-795EC348AB7D}" vid="{E536645E-1CDF-4149-833A-B078DB4F4622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B14803B07DABA4A8ED3602340B9E474" ma:contentTypeVersion="31" ma:contentTypeDescription="Skapa ett nytt dokument." ma:contentTypeScope="" ma:versionID="e5d7107f28197157d8007fe1670a96be">
  <xsd:schema xmlns:xsd="http://www.w3.org/2001/XMLSchema" xmlns:xs="http://www.w3.org/2001/XMLSchema" xmlns:p="http://schemas.microsoft.com/office/2006/metadata/properties" xmlns:ns1="http://schemas.microsoft.com/sharepoint/v3" xmlns:ns2="5a580d63-e083-44c5-a7f4-035b1e40fe5d" xmlns:ns3="8c14bfe4-3227-4a8e-9c76-07d4defa883b" targetNamespace="http://schemas.microsoft.com/office/2006/metadata/properties" ma:root="true" ma:fieldsID="bfea744866e6d204d008ff41fcc4a405" ns1:_="" ns2:_="" ns3:_="">
    <xsd:import namespace="http://schemas.microsoft.com/sharepoint/v3"/>
    <xsd:import namespace="5a580d63-e083-44c5-a7f4-035b1e40fe5d"/>
    <xsd:import namespace="8c14bfe4-3227-4a8e-9c76-07d4defa883b"/>
    <xsd:element name="properties">
      <xsd:complexType>
        <xsd:sequence>
          <xsd:element name="documentManagement">
            <xsd:complexType>
              <xsd:all>
                <xsd:element ref="ns2:Comments" minOccurs="0"/>
                <xsd:element ref="ns2:_x00c4_gare0" minOccurs="0"/>
                <xsd:element ref="ns3:SharedWithUsers" minOccurs="0"/>
                <xsd:element ref="ns3:SharedWithDetails" minOccurs="0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_Flow_SignoffStatus" minOccurs="0"/>
                <xsd:element ref="ns2:Visningar" minOccurs="0"/>
                <xsd:element ref="ns2:English" minOccurs="0"/>
                <xsd:element ref="ns2:MediaServiceObjectDetectorVersion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  <xsd:element ref="ns2:Datalink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30" nillable="true" ma:displayName="Egenskaper för enhetlig efterlevnadsprincip" ma:hidden="true" ma:internalName="_ip_UnifiedCompliancePolicyProperties" ma:readOnly="false">
      <xsd:simpleType>
        <xsd:restriction base="dms:Note"/>
      </xsd:simpleType>
    </xsd:element>
    <xsd:element name="_ip_UnifiedCompliancePolicyUIAction" ma:index="31" nillable="true" ma:displayName="Gränssnittsåtgärd för enhetlig efterlevnadsprincip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580d63-e083-44c5-a7f4-035b1e40fe5d" elementFormDefault="qualified">
    <xsd:import namespace="http://schemas.microsoft.com/office/2006/documentManagement/types"/>
    <xsd:import namespace="http://schemas.microsoft.com/office/infopath/2007/PartnerControls"/>
    <xsd:element name="Comments" ma:index="1" nillable="true" ma:displayName="Comments" ma:format="Dropdown" ma:internalName="Comments" ma:readOnly="false">
      <xsd:simpleType>
        <xsd:restriction base="dms:Text">
          <xsd:maxLength value="255"/>
        </xsd:restriction>
      </xsd:simpleType>
    </xsd:element>
    <xsd:element name="_x00c4_gare0" ma:index="2" nillable="true" ma:displayName="Ägare" ma:format="Dropdown" ma:internalName="_x00c4_gare0" ma:readOnly="false">
      <xsd:simpleType>
        <xsd:union memberTypes="dms:Text">
          <xsd:simpleType>
            <xsd:restriction base="dms:Choice">
              <xsd:enumeration value="SDV Support"/>
              <xsd:enumeration value="Regional tidbok"/>
            </xsd:restriction>
          </xsd:simpleType>
        </xsd:un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hidden="true" ma:internalName="MediaServiceKeyPoints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Length (seconds)" ma:hidden="true" ma:internalName="MediaLengthInSeconds" ma:readOnly="true">
      <xsd:simpleType>
        <xsd:restriction base="dms:Unknown"/>
      </xsd:simpleType>
    </xsd:element>
    <xsd:element name="MediaServiceAutoTags" ma:index="16" nillable="true" ma:displayName="Tags" ma:hidden="true" ma:internalName="MediaServiceAutoTags" ma:readOnly="true">
      <xsd:simpleType>
        <xsd:restriction base="dms:Text"/>
      </xsd:simpleType>
    </xsd:element>
    <xsd:element name="MediaServiceOCR" ma:index="17" nillable="true" ma:displayName="Extracted Text" ma:hidden="true" ma:internalName="MediaServiceOCR" ma:readOnly="true">
      <xsd:simpleType>
        <xsd:restriction base="dms:Note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Bildmarkeringar" ma:readOnly="false" ma:fieldId="{5cf76f15-5ced-4ddc-b409-7134ff3c332f}" ma:taxonomyMulti="true" ma:sspId="cc39e0cc-19d5-443e-a9c9-6b10dfa7104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hidden="true" ma:indexed="true" ma:internalName="MediaServiceLocation" ma:readOnly="true">
      <xsd:simpleType>
        <xsd:restriction base="dms:Text"/>
      </xsd:simpleType>
    </xsd:element>
    <xsd:element name="_Flow_SignoffStatus" ma:index="24" nillable="true" ma:displayName="Request" ma:format="Dropdown" ma:hidden="true" ma:internalName="Sign_x002d_off_x0020_status" ma:readOnly="false">
      <xsd:simpleType>
        <xsd:restriction base="dms:Text">
          <xsd:maxLength value="255"/>
        </xsd:restriction>
      </xsd:simpleType>
    </xsd:element>
    <xsd:element name="Visningar" ma:index="25" nillable="true" ma:displayName="Visningar" ma:decimals="0" ma:default="0" ma:format="Dropdown" ma:hidden="true" ma:internalName="Visningar" ma:readOnly="false" ma:percentage="FALSE">
      <xsd:simpleType>
        <xsd:restriction base="dms:Number"/>
      </xsd:simpleType>
    </xsd:element>
    <xsd:element name="English" ma:index="26" nillable="true" ma:displayName="English" ma:default="Not set" ma:description="Motsvarande engelskt namn" ma:format="Dropdown" ma:hidden="true" ma:internalName="English" ma:readOnly="false">
      <xsd:simpleType>
        <xsd:restriction base="dms:Text">
          <xsd:maxLength value="255"/>
        </xsd:restriction>
      </xsd:simpleType>
    </xsd:element>
    <xsd:element name="MediaServiceObjectDetectorVersions" ma:index="2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alinked" ma:index="32" nillable="true" ma:displayName="Data linked" ma:default="0" ma:description="If the file is linked to the summary table" ma:format="Dropdown" ma:hidden="true" ma:internalName="Datalinked" ma:readOnly="fals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14bfe4-3227-4a8e-9c76-07d4defa883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at med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at med information" ma:hidden="true" ma:internalName="SharedWithDetails" ma:readOnly="true">
      <xsd:simpleType>
        <xsd:restriction base="dms:Note"/>
      </xsd:simpleType>
    </xsd:element>
    <xsd:element name="TaxCatchAll" ma:index="22" nillable="true" ma:displayName="Taxonomy Catch All Column" ma:hidden="true" ma:list="{67c38d7c-2c1a-4f67-9626-607e9e9d5781}" ma:internalName="TaxCatchAll" ma:readOnly="false" ma:showField="CatchAllData" ma:web="8c14bfe4-3227-4a8e-9c76-07d4defa883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Innehållstyp"/>
        <xsd:element ref="dc:title" minOccurs="0" maxOccurs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c14bfe4-3227-4a8e-9c76-07d4defa883b" xsi:nil="true"/>
    <lcf76f155ced4ddcb4097134ff3c332f xmlns="5a580d63-e083-44c5-a7f4-035b1e40fe5d">
      <Terms xmlns="http://schemas.microsoft.com/office/infopath/2007/PartnerControls"/>
    </lcf76f155ced4ddcb4097134ff3c332f>
    <_ip_UnifiedCompliancePolicyUIAction xmlns="http://schemas.microsoft.com/sharepoint/v3" xsi:nil="true"/>
    <English xmlns="5a580d63-e083-44c5-a7f4-035b1e40fe5d">Not set</English>
    <_ip_UnifiedCompliancePolicyProperties xmlns="http://schemas.microsoft.com/sharepoint/v3" xsi:nil="true"/>
    <Datalinked xmlns="5a580d63-e083-44c5-a7f4-035b1e40fe5d">false</Datalinked>
    <_Flow_SignoffStatus xmlns="5a580d63-e083-44c5-a7f4-035b1e40fe5d" xsi:nil="true"/>
    <Comments xmlns="5a580d63-e083-44c5-a7f4-035b1e40fe5d" xsi:nil="true"/>
    <Visningar xmlns="5a580d63-e083-44c5-a7f4-035b1e40fe5d">0</Visningar>
    <_x00c4_gare0 xmlns="5a580d63-e083-44c5-a7f4-035b1e40fe5d" xsi:nil="true"/>
  </documentManagement>
</p:properties>
</file>

<file path=customXml/itemProps1.xml><?xml version="1.0" encoding="utf-8"?>
<ds:datastoreItem xmlns:ds="http://schemas.openxmlformats.org/officeDocument/2006/customXml" ds:itemID="{C21BF871-4A7C-432D-B11C-323D2DF9835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2FE9F9D-018D-42AF-8E10-938FF4812C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a580d63-e083-44c5-a7f4-035b1e40fe5d"/>
    <ds:schemaRef ds:uri="8c14bfe4-3227-4a8e-9c76-07d4defa883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EF3680C-C92E-4469-AE97-03F522AB971A}">
  <ds:schemaRefs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elements/1.1/"/>
    <ds:schemaRef ds:uri="http://schemas.microsoft.com/sharepoint/v3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8c14bfe4-3227-4a8e-9c76-07d4defa883b"/>
    <ds:schemaRef ds:uri="5a580d63-e083-44c5-a7f4-035b1e40fe5d"/>
  </ds:schemaRefs>
</ds:datastoreItem>
</file>

<file path=docMetadata/LabelInfo.xml><?xml version="1.0" encoding="utf-8"?>
<clbl:labelList xmlns:clbl="http://schemas.microsoft.com/office/2020/mipLabelMetadata">
  <clbl:label id="{92f52389-3f0f-4623-9a3b-957c32d194e5}" enabled="0" method="" siteId="{92f52389-3f0f-4623-9a3b-957c32d194e5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Region Skånes presentationsmall</Template>
  <TotalTime>0</TotalTime>
  <Words>469</Words>
  <Application>Microsoft Office PowerPoint</Application>
  <PresentationFormat>Bredbild</PresentationFormat>
  <Paragraphs>81</Paragraphs>
  <Slides>6</Slides>
  <Notes>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1" baseType="lpstr">
      <vt:lpstr>Public Sans</vt:lpstr>
      <vt:lpstr>Calibri</vt:lpstr>
      <vt:lpstr>Arial</vt:lpstr>
      <vt:lpstr>Wingdings</vt:lpstr>
      <vt:lpstr>Region Skåne presentation</vt:lpstr>
      <vt:lpstr>Förberedelser för SDV – steg 3:  Första inloggning  och personliga inställningar</vt:lpstr>
      <vt:lpstr>Syftet med detta material</vt:lpstr>
      <vt:lpstr>Nödvändiga steg innan arbete i SDV</vt:lpstr>
      <vt:lpstr>Inloggning och personliga inställningar En obligatorisk del av de slutliga förberedelserna</vt:lpstr>
      <vt:lpstr>PowerPoint-presentation</vt:lpstr>
      <vt:lpstr>Mer information?  – Kontakta ditt lokala utrullningsprojekt!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Nödvändiga steg innan du börjar arbeta i SDV</dc:title>
  <dc:creator>Merö Linnéa</dc:creator>
  <cp:lastModifiedBy>Södergren Lisa</cp:lastModifiedBy>
  <cp:revision>8</cp:revision>
  <dcterms:created xsi:type="dcterms:W3CDTF">2025-01-07T09:53:24Z</dcterms:created>
  <dcterms:modified xsi:type="dcterms:W3CDTF">2025-01-31T12:02:48Z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3D0126CF-E299-4EA6-B5B5-949059109E94</vt:lpwstr>
  </property>
  <property fmtid="{D5CDD505-2E9C-101B-9397-08002B2CF9AE}" pid="3" name="ArticulatePath">
    <vt:lpwstr>Presentation5</vt:lpwstr>
  </property>
  <property fmtid="{D5CDD505-2E9C-101B-9397-08002B2CF9AE}" pid="4" name="ContentTypeId">
    <vt:lpwstr>0x010100AB14803B07DABA4A8ED3602340B9E474</vt:lpwstr>
  </property>
  <property fmtid="{D5CDD505-2E9C-101B-9397-08002B2CF9AE}" pid="5" name="MediaServiceImageTags">
    <vt:lpwstr/>
  </property>
</Properties>
</file>