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7"/>
  </p:notesMasterIdLst>
  <p:handoutMasterIdLst>
    <p:handoutMasterId r:id="rId18"/>
  </p:handoutMasterIdLst>
  <p:sldIdLst>
    <p:sldId id="2147478250" r:id="rId5"/>
    <p:sldId id="2147481169" r:id="rId6"/>
    <p:sldId id="2147481172" r:id="rId7"/>
    <p:sldId id="2147481162" r:id="rId8"/>
    <p:sldId id="2147481173" r:id="rId9"/>
    <p:sldId id="2147481170" r:id="rId10"/>
    <p:sldId id="2147481174" r:id="rId11"/>
    <p:sldId id="2147481171" r:id="rId12"/>
    <p:sldId id="2147481166" r:id="rId13"/>
    <p:sldId id="2147481167" r:id="rId14"/>
    <p:sldId id="2147481168" r:id="rId15"/>
    <p:sldId id="508" r:id="rId16"/>
  </p:sldIdLst>
  <p:sldSz cx="12192000" cy="6858000"/>
  <p:notesSz cx="6858000" cy="9144000"/>
  <p:embeddedFontLst>
    <p:embeddedFont>
      <p:font typeface="Public Sans" pitchFamily="2" charset="0"/>
      <p:regular r:id="rId19"/>
      <p:bold r:id="rId20"/>
      <p:italic r:id="rId21"/>
      <p:boldItalic r:id="rId22"/>
    </p:embeddedFont>
  </p:embeddedFontLst>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6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D2D"/>
    <a:srgbClr val="FDF9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500" autoAdjust="0"/>
  </p:normalViewPr>
  <p:slideViewPr>
    <p:cSldViewPr snapToGrid="0">
      <p:cViewPr varScale="1">
        <p:scale>
          <a:sx n="101" d="100"/>
          <a:sy n="101" d="100"/>
        </p:scale>
        <p:origin x="990" y="108"/>
      </p:cViewPr>
      <p:guideLst>
        <p:guide orient="horz" pos="822"/>
        <p:guide pos="69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44"/>
    </p:cViewPr>
  </p:sorterViewPr>
  <p:notesViewPr>
    <p:cSldViewPr snapToGrid="0" showGuides="1">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D511D94-4E64-1EAA-0D43-EAEE53FDC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5195A2E-B3CC-C0AE-5A1F-1A1E7AB3A8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340DC-1509-4221-AED0-908333A2814C}" type="datetimeFigureOut">
              <a:rPr lang="sv-SE" smtClean="0"/>
              <a:t>2024-10-08</a:t>
            </a:fld>
            <a:endParaRPr lang="sv-SE"/>
          </a:p>
        </p:txBody>
      </p:sp>
      <p:sp>
        <p:nvSpPr>
          <p:cNvPr id="4" name="Platshållare för sidfot 3">
            <a:extLst>
              <a:ext uri="{FF2B5EF4-FFF2-40B4-BE49-F238E27FC236}">
                <a16:creationId xmlns:a16="http://schemas.microsoft.com/office/drawing/2014/main" id="{C921803D-7FAC-F3DE-8A61-40FCB00C4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1384B36-BE09-A54C-B7BD-BFFF79D0F8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A6F1E-1E10-4A31-B5A8-8E4E14FF7C9E}" type="slidenum">
              <a:rPr lang="sv-SE" smtClean="0"/>
              <a:t>‹#›</a:t>
            </a:fld>
            <a:endParaRPr lang="sv-SE"/>
          </a:p>
        </p:txBody>
      </p:sp>
    </p:spTree>
    <p:extLst>
      <p:ext uri="{BB962C8B-B14F-4D97-AF65-F5344CB8AC3E}">
        <p14:creationId xmlns:p14="http://schemas.microsoft.com/office/powerpoint/2010/main" val="89773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5CAF2-EA02-4D7B-96AC-EC2C828EEDBF}" type="datetimeFigureOut">
              <a:rPr lang="sv-SE" smtClean="0"/>
              <a:t>2024-10-08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30ED-5BE4-4B01-A895-9FD01F2DFD3F}" type="slidenum">
              <a:rPr lang="sv-SE" smtClean="0"/>
              <a:t>‹#›</a:t>
            </a:fld>
            <a:endParaRPr lang="sv-SE"/>
          </a:p>
        </p:txBody>
      </p:sp>
    </p:spTree>
    <p:extLst>
      <p:ext uri="{BB962C8B-B14F-4D97-AF65-F5344CB8AC3E}">
        <p14:creationId xmlns:p14="http://schemas.microsoft.com/office/powerpoint/2010/main" val="27326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4</a:t>
            </a:fld>
            <a:endParaRPr lang="sv-SE"/>
          </a:p>
        </p:txBody>
      </p:sp>
    </p:spTree>
    <p:extLst>
      <p:ext uri="{BB962C8B-B14F-4D97-AF65-F5344CB8AC3E}">
        <p14:creationId xmlns:p14="http://schemas.microsoft.com/office/powerpoint/2010/main" val="326776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47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b="1" dirty="0"/>
              <a:t>Dialogövning 1 – förslag. Sätt in där den passar!</a:t>
            </a:r>
          </a:p>
          <a:p>
            <a:pPr marL="228600" indent="-228600">
              <a:buAutoNum type="arabicParenR"/>
            </a:pPr>
            <a:r>
              <a:rPr lang="sv-SE" dirty="0"/>
              <a:t>Prata en stund i två och två. Vilka skillnader och nyheter ser ni i hur personalen jobbar, jämfört med idag? </a:t>
            </a:r>
          </a:p>
          <a:p>
            <a:pPr marL="228600" indent="-228600">
              <a:buAutoNum type="arabicParenR"/>
            </a:pPr>
            <a:r>
              <a:rPr lang="sv-SE" dirty="0"/>
              <a:t>Dela sedan era tankar i storgrupp.</a:t>
            </a:r>
          </a:p>
          <a:p>
            <a:pPr marL="228600" indent="-228600">
              <a:buAutoNum type="arabicParenR"/>
            </a:pPr>
            <a:r>
              <a:rPr lang="sv-SE" dirty="0"/>
              <a:t>Chefen/någon listar under tiden de skillnader/nyheter som ni sett i filmen/filmerna</a:t>
            </a:r>
          </a:p>
        </p:txBody>
      </p:sp>
      <p:sp>
        <p:nvSpPr>
          <p:cNvPr id="4" name="Platshållare för bildnummer 3"/>
          <p:cNvSpPr>
            <a:spLocks noGrp="1"/>
          </p:cNvSpPr>
          <p:nvPr>
            <p:ph type="sldNum" sz="quarter" idx="5"/>
          </p:nvPr>
        </p:nvSpPr>
        <p:spPr/>
        <p:txBody>
          <a:bodyPr/>
          <a:lstStyle/>
          <a:p>
            <a:fld id="{E6E1FC07-C4E2-42A3-9E77-54D063154BA2}" type="slidenum">
              <a:rPr lang="sv-SE" smtClean="0"/>
              <a:t>6</a:t>
            </a:fld>
            <a:endParaRPr lang="sv-SE"/>
          </a:p>
        </p:txBody>
      </p:sp>
    </p:spTree>
    <p:extLst>
      <p:ext uri="{BB962C8B-B14F-4D97-AF65-F5344CB8AC3E}">
        <p14:creationId xmlns:p14="http://schemas.microsoft.com/office/powerpoint/2010/main" val="192143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7B30ED-5BE4-4B01-A895-9FD01F2DFD3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39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b="1" dirty="0"/>
              <a:t>Dialogövning 1 – förslag. Sätt in där den passar!</a:t>
            </a:r>
          </a:p>
          <a:p>
            <a:pPr marL="228600" indent="-228600">
              <a:buAutoNum type="arabicParenR"/>
            </a:pPr>
            <a:r>
              <a:rPr lang="sv-SE" dirty="0"/>
              <a:t>Prata en stund i två och två. Vilka skillnader och nyheter ser ni i hur personalen jobbar, jämfört med idag? </a:t>
            </a:r>
          </a:p>
          <a:p>
            <a:pPr marL="228600" indent="-228600">
              <a:buAutoNum type="arabicParenR"/>
            </a:pPr>
            <a:r>
              <a:rPr lang="sv-SE" dirty="0"/>
              <a:t>Dela sedan era tankar i storgrupp.</a:t>
            </a:r>
          </a:p>
          <a:p>
            <a:pPr marL="228600" indent="-228600">
              <a:buAutoNum type="arabicParenR"/>
            </a:pPr>
            <a:r>
              <a:rPr lang="sv-SE" dirty="0"/>
              <a:t>Chefen/någon listar under tiden de skillnader/nyheter som ni sett i filmen/filmerna</a:t>
            </a:r>
          </a:p>
        </p:txBody>
      </p:sp>
      <p:sp>
        <p:nvSpPr>
          <p:cNvPr id="4" name="Platshållare för bildnummer 3"/>
          <p:cNvSpPr>
            <a:spLocks noGrp="1"/>
          </p:cNvSpPr>
          <p:nvPr>
            <p:ph type="sldNum" sz="quarter" idx="5"/>
          </p:nvPr>
        </p:nvSpPr>
        <p:spPr/>
        <p:txBody>
          <a:bodyPr/>
          <a:lstStyle/>
          <a:p>
            <a:fld id="{E6E1FC07-C4E2-42A3-9E77-54D063154BA2}" type="slidenum">
              <a:rPr lang="sv-SE" smtClean="0"/>
              <a:t>8</a:t>
            </a:fld>
            <a:endParaRPr lang="sv-SE"/>
          </a:p>
        </p:txBody>
      </p:sp>
    </p:spTree>
    <p:extLst>
      <p:ext uri="{BB962C8B-B14F-4D97-AF65-F5344CB8AC3E}">
        <p14:creationId xmlns:p14="http://schemas.microsoft.com/office/powerpoint/2010/main" val="2556863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b="1" dirty="0"/>
              <a:t>Dialogövning 2 – förslag. Sätt in där den passar!</a:t>
            </a:r>
          </a:p>
          <a:p>
            <a:pPr marL="228600" indent="-228600">
              <a:buAutoNum type="arabicParenR"/>
            </a:pPr>
            <a:r>
              <a:rPr lang="sv-SE" dirty="0"/>
              <a:t>Utifrån listan i förra övningen: prata i mindre grupp, kanske två och två, om vad skillnaderna kan bli för den egna rollen. Vad som kan vara svårt och utmanande? Vad som kan ge nya möjligheter? Här värdefullt att alla får sätta ord på sina tankar – därför gärna mindre grupp först.</a:t>
            </a:r>
          </a:p>
          <a:p>
            <a:pPr marL="228600" indent="-228600">
              <a:buAutoNum type="arabicParenR"/>
            </a:pPr>
            <a:r>
              <a:rPr lang="sv-SE" dirty="0"/>
              <a:t>Dela era tankar i storgrupp</a:t>
            </a:r>
          </a:p>
          <a:p>
            <a:pPr marL="228600" indent="-228600">
              <a:buAutoNum type="arabicParenR"/>
            </a:pPr>
            <a:r>
              <a:rPr lang="sv-SE" dirty="0"/>
              <a:t>Se om ni tillsammans kan hitta bra sätt att förbereda er. Här får du som chef möjlighet att få del av vad i det nya som kommer stöta på mest förändringsmotstånd. Det är bra, för då kan du planera för hur du kan hjälpa medarbetarna! Kanske behövs mer information? Kanske kan utrullningsprojektet och utrullningsledarna i din förvaltning hjälpa till?</a:t>
            </a:r>
          </a:p>
          <a:p>
            <a:pPr marL="228600" indent="-228600">
              <a:buAutoNum type="arabicParenR"/>
            </a:pPr>
            <a:r>
              <a:rPr lang="sv-SE" dirty="0"/>
              <a:t>Försök landa in i möjligheterna. Och vad gäller utmaningarna – prata om hur ni kan hitta lösningar. Hur vill din grupp att ni går vidare? Behöver ni hjälp med något?</a:t>
            </a:r>
          </a:p>
        </p:txBody>
      </p:sp>
      <p:sp>
        <p:nvSpPr>
          <p:cNvPr id="4" name="Platshållare för bildnummer 3"/>
          <p:cNvSpPr>
            <a:spLocks noGrp="1"/>
          </p:cNvSpPr>
          <p:nvPr>
            <p:ph type="sldNum" sz="quarter" idx="5"/>
          </p:nvPr>
        </p:nvSpPr>
        <p:spPr/>
        <p:txBody>
          <a:bodyPr/>
          <a:lstStyle/>
          <a:p>
            <a:fld id="{E6E1FC07-C4E2-42A3-9E77-54D063154BA2}" type="slidenum">
              <a:rPr lang="sv-SE" smtClean="0"/>
              <a:t>9</a:t>
            </a:fld>
            <a:endParaRPr lang="sv-SE"/>
          </a:p>
        </p:txBody>
      </p:sp>
    </p:spTree>
    <p:extLst>
      <p:ext uri="{BB962C8B-B14F-4D97-AF65-F5344CB8AC3E}">
        <p14:creationId xmlns:p14="http://schemas.microsoft.com/office/powerpoint/2010/main" val="1303770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b="1" dirty="0"/>
              <a:t>Dialogövning 3 – förslag. Sätt in där den passar!</a:t>
            </a:r>
          </a:p>
          <a:p>
            <a:pPr marL="228600" indent="-228600">
              <a:buAutoNum type="arabicParenR"/>
            </a:pPr>
            <a:r>
              <a:rPr lang="sv-SE" dirty="0"/>
              <a:t>Utifrån det vi sett i filmerna – vad förändras ur ett patient eller invånarperspektiv? Här en chans att byta perspektiv. Det som kanske blir något svårare för en vårdmedarbetare, kanske ger väldigt stora vinster för patienten. </a:t>
            </a:r>
          </a:p>
          <a:p>
            <a:pPr marL="228600" indent="-228600">
              <a:buAutoNum type="arabicParenR"/>
            </a:pPr>
            <a:r>
              <a:rPr lang="sv-SE" dirty="0"/>
              <a:t>Denna övning kan tas i bikupa först, eller direkt i storgrupp.</a:t>
            </a:r>
          </a:p>
          <a:p>
            <a:pPr marL="228600" indent="-228600">
              <a:buAutoNum type="arabicParenR"/>
            </a:pPr>
            <a:r>
              <a:rPr lang="sv-SE" dirty="0"/>
              <a:t>Ha en gemensam dialog. Är det något som skulle kunna bli sämre för patienten? Bemöt. T ex: ”</a:t>
            </a:r>
            <a:r>
              <a:rPr lang="sv-SE" i="1" dirty="0"/>
              <a:t>Det kommer bara bli en massa knappande på skärmen, sämre patientkontakt”</a:t>
            </a:r>
            <a:r>
              <a:rPr lang="sv-SE" dirty="0"/>
              <a:t> Nej – såklart att just denna filmen visar på skärmarbetet eftersom den vill visa systemet. Men när vi kan SDV och är vana att arbeta i det så är tanken att systemet ska underlätta för MER patientkontakt.</a:t>
            </a:r>
          </a:p>
        </p:txBody>
      </p:sp>
      <p:sp>
        <p:nvSpPr>
          <p:cNvPr id="4" name="Platshållare för bildnummer 3"/>
          <p:cNvSpPr>
            <a:spLocks noGrp="1"/>
          </p:cNvSpPr>
          <p:nvPr>
            <p:ph type="sldNum" sz="quarter" idx="5"/>
          </p:nvPr>
        </p:nvSpPr>
        <p:spPr/>
        <p:txBody>
          <a:bodyPr/>
          <a:lstStyle/>
          <a:p>
            <a:fld id="{E6E1FC07-C4E2-42A3-9E77-54D063154BA2}" type="slidenum">
              <a:rPr lang="sv-SE" smtClean="0"/>
              <a:t>10</a:t>
            </a:fld>
            <a:endParaRPr lang="sv-SE"/>
          </a:p>
        </p:txBody>
      </p:sp>
    </p:spTree>
    <p:extLst>
      <p:ext uri="{BB962C8B-B14F-4D97-AF65-F5344CB8AC3E}">
        <p14:creationId xmlns:p14="http://schemas.microsoft.com/office/powerpoint/2010/main" val="49287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dirty="0"/>
              <a:t>Ta gärna upp egna frågeställningar, utifrån det du vet eller anar kan vara extra viktigt för just dina medarbetare!</a:t>
            </a:r>
          </a:p>
        </p:txBody>
      </p:sp>
      <p:sp>
        <p:nvSpPr>
          <p:cNvPr id="4" name="Platshållare för bildnummer 3"/>
          <p:cNvSpPr>
            <a:spLocks noGrp="1"/>
          </p:cNvSpPr>
          <p:nvPr>
            <p:ph type="sldNum" sz="quarter" idx="5"/>
          </p:nvPr>
        </p:nvSpPr>
        <p:spPr/>
        <p:txBody>
          <a:bodyPr/>
          <a:lstStyle/>
          <a:p>
            <a:fld id="{E6E1FC07-C4E2-42A3-9E77-54D063154BA2}" type="slidenum">
              <a:rPr lang="sv-SE" smtClean="0"/>
              <a:t>11</a:t>
            </a:fld>
            <a:endParaRPr lang="sv-SE"/>
          </a:p>
        </p:txBody>
      </p:sp>
    </p:spTree>
    <p:extLst>
      <p:ext uri="{BB962C8B-B14F-4D97-AF65-F5344CB8AC3E}">
        <p14:creationId xmlns:p14="http://schemas.microsoft.com/office/powerpoint/2010/main" val="93238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Fyll i lokalt anpassad information, utifrån din förvaltning/ ditt utrullningsprojekt</a:t>
            </a:r>
          </a:p>
        </p:txBody>
      </p:sp>
      <p:sp>
        <p:nvSpPr>
          <p:cNvPr id="4" name="Platshållare för bildnummer 3"/>
          <p:cNvSpPr>
            <a:spLocks noGrp="1"/>
          </p:cNvSpPr>
          <p:nvPr>
            <p:ph type="sldNum" sz="quarter" idx="5"/>
          </p:nvPr>
        </p:nvSpPr>
        <p:spPr/>
        <p:txBody>
          <a:bodyPr/>
          <a:lstStyle/>
          <a:p>
            <a:fld id="{687B30ED-5BE4-4B01-A895-9FD01F2DFD3F}" type="slidenum">
              <a:rPr lang="sv-SE" smtClean="0"/>
              <a:t>12</a:t>
            </a:fld>
            <a:endParaRPr lang="sv-SE"/>
          </a:p>
        </p:txBody>
      </p:sp>
    </p:spTree>
    <p:extLst>
      <p:ext uri="{BB962C8B-B14F-4D97-AF65-F5344CB8AC3E}">
        <p14:creationId xmlns:p14="http://schemas.microsoft.com/office/powerpoint/2010/main" val="3568825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dirty="0"/>
              <a:t>Klicka här för att ändra rubrik</a:t>
            </a:r>
            <a:endParaRPr lang="en-US" dirty="0"/>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BE60FA1F-B6CA-4B46-9597-56F4530F7420}" type="datetime1">
              <a:rPr lang="sv-SE" smtClean="0"/>
              <a:t>2024-10-08</a:t>
            </a:fld>
            <a:endParaRPr lang="sv-SE" dirty="0"/>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406839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BAD0E7A6-AE29-4828-8EED-037A6B9009EA}" type="datetime1">
              <a:rPr lang="sv-SE" smtClean="0"/>
              <a:t>2024-10-08</a:t>
            </a:fld>
            <a:endParaRPr lang="sv-SE" dirty="0"/>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520535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bildikonen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dirty="0"/>
              <a:t>Klicka här för att ändra rubrik </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CF06F227-57FA-49A3-97BD-1B27E993ACBD}" type="datetime1">
              <a:rPr lang="sv-SE" smtClean="0"/>
              <a:t>2024-10-08</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982186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0D69891F-7F43-4EBC-87CA-86C37D690BD4}" type="datetime1">
              <a:rPr lang="sv-SE" smtClean="0"/>
              <a:t>2024-10-08</a:t>
            </a:fld>
            <a:endParaRPr lang="sv-SE" dirty="0"/>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FE586BAB-9EEF-4B06-B77F-822919DD1E7D}" type="datetime1">
              <a:rPr lang="sv-SE" smtClean="0"/>
              <a:t>2024-10-08</a:t>
            </a:fld>
            <a:endParaRPr lang="sv-SE" dirty="0"/>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230512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3001A785-8427-4ACF-8D68-053FEA8D152B}" type="datetime1">
              <a:rPr lang="sv-SE" smtClean="0"/>
              <a:t>2024-10-08</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371744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71FCD157-0A2C-4AAC-962C-4319DA53B03C}" type="datetime1">
              <a:rPr lang="sv-SE" smtClean="0"/>
              <a:t>2024-10-08</a:t>
            </a:fld>
            <a:endParaRPr lang="sv-SE" dirty="0"/>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14885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88171146-AEE4-4C35-B459-B938E6802B17}" type="datetime1">
              <a:rPr lang="sv-SE" smtClean="0"/>
              <a:t>2024-10-08</a:t>
            </a:fld>
            <a:endParaRPr lang="sv-SE" dirty="0"/>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375281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C5AEBDB0-46AE-40AB-B6F1-75EEA8B6B06E}" type="datetime1">
              <a:rPr lang="sv-SE" smtClean="0"/>
              <a:t>2024-10-08</a:t>
            </a:fld>
            <a:endParaRPr lang="sv-SE" dirty="0"/>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393132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AA5BADEF-8F84-45D8-AB78-79E0427D4A12}" type="datetime1">
              <a:rPr lang="sv-SE" smtClean="0"/>
              <a:t>2024-10-08</a:t>
            </a:fld>
            <a:endParaRPr lang="sv-SE" dirty="0"/>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91789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dirty="0"/>
              <a:t>Klicka här för att ändra rubrik</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4D73F0A0-3A2F-4832-BE53-6B8B6864E3E5}" type="datetime1">
              <a:rPr lang="sv-SE" smtClean="0"/>
              <a:t>2024-10-08</a:t>
            </a:fld>
            <a:endParaRPr lang="sv-SE" dirty="0"/>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056C4D66-1807-4776-9F16-AA3C32A246C1}" type="datetime1">
              <a:rPr lang="sv-SE" smtClean="0"/>
              <a:t>2024-10-08</a:t>
            </a:fld>
            <a:endParaRPr lang="sv-SE" dirty="0"/>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4047209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br>
              <a:rPr lang="sv-SE" dirty="0"/>
            </a:br>
            <a:endParaRPr lang="en-US" dirty="0"/>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738A8468-28CB-4E66-9D43-5E9BC9263E51}" type="datetime1">
              <a:rPr lang="sv-SE" smtClean="0"/>
              <a:t>2024-10-08</a:t>
            </a:fld>
            <a:endParaRPr lang="sv-SE" dirty="0"/>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691916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2832F019-68C5-4A37-B2E1-1C87E0510245}" type="datetime1">
              <a:rPr lang="sv-SE" smtClean="0"/>
              <a:t>2024-10-08</a:t>
            </a:fld>
            <a:endParaRPr lang="sv-SE" dirty="0"/>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519901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dirty="0"/>
            </a:br>
            <a:br>
              <a:rPr lang="sv-SE" dirty="0"/>
            </a:br>
            <a:endParaRPr lang="sv-SE" dirty="0"/>
          </a:p>
          <a:p>
            <a:endParaRPr lang="sv-SE" dirty="0"/>
          </a:p>
          <a:p>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89B2D01C-7309-43AD-BB51-C03D02FBFE6F}" type="datetime1">
              <a:rPr lang="sv-SE" smtClean="0"/>
              <a:t>2024-10-08</a:t>
            </a:fld>
            <a:endParaRPr lang="sv-SE" dirty="0"/>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985582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3EE0776E-56C1-4163-BBDC-05D27C5158B9}" type="datetime1">
              <a:rPr lang="sv-SE" smtClean="0"/>
              <a:t>2024-10-08</a:t>
            </a:fld>
            <a:endParaRPr lang="sv-SE" dirty="0"/>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77872960"/>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BBB410BE-CF1F-4E5F-9DCA-D51FBE5FB1D3}" type="datetime1">
              <a:rPr lang="sv-SE" smtClean="0"/>
              <a:t>2024-10-08</a:t>
            </a:fld>
            <a:endParaRPr lang="sv-SE" dirty="0"/>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732499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Tree>
    <p:extLst>
      <p:ext uri="{BB962C8B-B14F-4D97-AF65-F5344CB8AC3E}">
        <p14:creationId xmlns:p14="http://schemas.microsoft.com/office/powerpoint/2010/main" val="812532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2024-10-08</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700116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2024-10-08</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07340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2024-10-08</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910781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dirty="0"/>
              <a:t>Klicka här för att ändra rubrik</a:t>
            </a:r>
            <a:endParaRPr lang="en-US" dirty="0"/>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38300729-9120-4936-A615-CF043BDAE2EC}" type="datetime1">
              <a:rPr lang="sv-SE" smtClean="0"/>
              <a:t>2024-10-08</a:t>
            </a:fld>
            <a:endParaRPr lang="sv-SE" dirty="0"/>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dirty="0"/>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054463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format</a:t>
            </a:r>
            <a:endParaRPr lang="en-US"/>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740128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56F01782-C5A9-40B6-AB6E-8DE9881C3C7C}" type="datetime1">
              <a:rPr lang="sv-SE" smtClean="0"/>
              <a:t>2024-10-08</a:t>
            </a:fld>
            <a:endParaRPr lang="sv-SE" dirty="0"/>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964722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C09CA4B8-A0BB-4502-821F-7B06CCF7898B}" type="datetime1">
              <a:rPr lang="sv-SE" smtClean="0"/>
              <a:t>2024-10-08</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92A9DB68-DDFE-43CD-983D-4BE2E622E370}" type="datetime1">
              <a:rPr lang="sv-SE" smtClean="0"/>
              <a:t>2024-10-08</a:t>
            </a:fld>
            <a:endParaRPr lang="sv-SE" dirty="0"/>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834455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dirty="0"/>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r>
              <a:rPr lang="sv-SE" dirty="0"/>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E0FE638B-B983-49DA-8849-8ECEE52DAC0E}" type="datetime1">
              <a:rPr lang="sv-SE" smtClean="0"/>
              <a:t>2024-10-08</a:t>
            </a:fld>
            <a:endParaRPr lang="sv-SE" dirty="0"/>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dirty="0"/>
            </a:br>
            <a:br>
              <a:rPr lang="sv-SE" dirty="0"/>
            </a:br>
            <a:br>
              <a:rPr lang="sv-SE" dirty="0"/>
            </a:br>
            <a:br>
              <a:rPr lang="sv-SE" dirty="0"/>
            </a:br>
            <a:r>
              <a:rPr lang="sv-SE" dirty="0"/>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a:p>
            <a:pPr lvl="2"/>
            <a:endParaRPr lang="en-US" dirty="0"/>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EE2A05A5-1053-4521-A641-398E3840E3CC}" type="datetime1">
              <a:rPr lang="sv-SE" smtClean="0"/>
              <a:t>2024-10-08</a:t>
            </a:fld>
            <a:endParaRPr lang="sv-SE" dirty="0"/>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3259756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dirty="0"/>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dirty="0"/>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3556A118-873A-4B52-9003-0908E6B2540D}" type="datetime1">
              <a:rPr lang="sv-SE" smtClean="0"/>
              <a:t>2024-10-08</a:t>
            </a:fld>
            <a:endParaRPr lang="sv-SE" dirty="0"/>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userDrawn="1"/>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2024-10-08</a:t>
            </a:fld>
            <a:endParaRPr lang="sv-SE" dirty="0"/>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userDrawn="1"/>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dirty="0"/>
          </a:p>
        </p:txBody>
      </p:sp>
    </p:spTree>
    <p:extLst>
      <p:ext uri="{BB962C8B-B14F-4D97-AF65-F5344CB8AC3E}">
        <p14:creationId xmlns:p14="http://schemas.microsoft.com/office/powerpoint/2010/main" val="476687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dirty="0"/>
              <a:t>Klicka här för </a:t>
            </a:r>
            <a:r>
              <a:rPr lang="en-US" dirty="0" err="1"/>
              <a:t>att</a:t>
            </a:r>
            <a:r>
              <a:rPr lang="en-US" dirty="0"/>
              <a:t> </a:t>
            </a:r>
            <a:r>
              <a:rPr lang="en-US" dirty="0" err="1"/>
              <a:t>ändra</a:t>
            </a:r>
            <a:r>
              <a:rPr lang="en-US" dirty="0"/>
              <a:t> </a:t>
            </a:r>
            <a:r>
              <a:rPr lang="en-US" dirty="0" err="1"/>
              <a:t>rubrikformat</a:t>
            </a:r>
            <a:endParaRPr lang="en-US" dirty="0"/>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dirty="0"/>
              <a:t>Klicka här för att ändra format på bakgrundstexten</a:t>
            </a:r>
          </a:p>
          <a:p>
            <a:pPr lvl="1"/>
            <a:r>
              <a:rPr lang="en-US" dirty="0"/>
              <a:t>Nivå två</a:t>
            </a:r>
          </a:p>
          <a:p>
            <a:pPr lvl="2"/>
            <a:r>
              <a:rPr lang="en-US" dirty="0" err="1"/>
              <a:t>Nivå</a:t>
            </a:r>
            <a:r>
              <a:rPr lang="en-US" dirty="0"/>
              <a:t> </a:t>
            </a:r>
            <a:r>
              <a:rPr lang="en-US" dirty="0" err="1"/>
              <a:t>tre</a:t>
            </a:r>
            <a:endParaRPr lang="en-US" dirty="0"/>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A4B8-A0BB-4502-821F-7B06CCF7898B}" type="datetime1">
              <a:rPr lang="sv-SE" smtClean="0"/>
              <a:t>2024-10-08</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2"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3" r:id="rId3"/>
    <p:sldLayoutId id="2147483685" r:id="rId4"/>
    <p:sldLayoutId id="2147483676" r:id="rId5"/>
    <p:sldLayoutId id="2147483686" r:id="rId6"/>
    <p:sldLayoutId id="2147483671" r:id="rId7"/>
    <p:sldLayoutId id="2147483679" r:id="rId8"/>
    <p:sldLayoutId id="2147483688" r:id="rId9"/>
    <p:sldLayoutId id="2147483664" r:id="rId10"/>
    <p:sldLayoutId id="2147483689" r:id="rId11"/>
    <p:sldLayoutId id="2147483666" r:id="rId12"/>
    <p:sldLayoutId id="2147483663" r:id="rId13"/>
    <p:sldLayoutId id="2147483682" r:id="rId14"/>
    <p:sldLayoutId id="2147483687" r:id="rId15"/>
    <p:sldLayoutId id="2147483692" r:id="rId16"/>
    <p:sldLayoutId id="2147483690" r:id="rId17"/>
    <p:sldLayoutId id="2147483691" r:id="rId18"/>
    <p:sldLayoutId id="2147483665" r:id="rId19"/>
    <p:sldLayoutId id="2147483681" r:id="rId20"/>
    <p:sldLayoutId id="2147483680" r:id="rId21"/>
    <p:sldLayoutId id="2147483667" r:id="rId22"/>
    <p:sldLayoutId id="2147483670" r:id="rId23"/>
    <p:sldLayoutId id="2147483683" r:id="rId24"/>
    <p:sldLayoutId id="2147483684" r:id="rId25"/>
    <p:sldLayoutId id="2147483694" r:id="rId26"/>
    <p:sldLayoutId id="2147483695" r:id="rId27"/>
    <p:sldLayoutId id="2147483696" r:id="rId28"/>
    <p:sldLayoutId id="2147483697" r:id="rId29"/>
    <p:sldLayoutId id="2147483698" r:id="rId30"/>
  </p:sldLayoutIdLst>
  <p:hf sldNum="0" hdr="0" ftr="0" dt="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vardgivare.skane.se/kompetens-utveckling/projekt-och-utvecklingsarbete/sdv/sa-fungerar-det-nya-systemet/forandrade-arbetssat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hyperlink" Target="https://play.mediaflow.com/ovp/17/69DFYLMOOT"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play.mediaflow.com/ovp/17/08DFILAO2T"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a:xfrm>
            <a:off x="4593936" y="1998914"/>
            <a:ext cx="7105094" cy="2371844"/>
          </a:xfrm>
        </p:spPr>
        <p:txBody>
          <a:bodyPr/>
          <a:lstStyle/>
          <a:p>
            <a:pPr algn="l"/>
            <a:r>
              <a:rPr lang="sv-SE" sz="2400" dirty="0"/>
              <a:t>Film och dialog:</a:t>
            </a:r>
            <a:br>
              <a:rPr lang="sv-SE" sz="3000" dirty="0"/>
            </a:br>
            <a:br>
              <a:rPr lang="sv-SE" sz="1000" dirty="0"/>
            </a:br>
            <a:r>
              <a:rPr lang="sv-SE" dirty="0"/>
              <a:t>Hur blir en arbetsdag </a:t>
            </a:r>
            <a:br>
              <a:rPr lang="sv-SE" dirty="0"/>
            </a:br>
            <a:r>
              <a:rPr lang="sv-SE" dirty="0"/>
              <a:t>med SDV?</a:t>
            </a:r>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a:xfrm>
            <a:off x="4593936" y="4710109"/>
            <a:ext cx="6867136" cy="1656824"/>
          </a:xfrm>
        </p:spPr>
        <p:txBody>
          <a:bodyPr/>
          <a:lstStyle/>
          <a:p>
            <a:pPr algn="l"/>
            <a:r>
              <a:rPr lang="sv-SE" sz="2400" dirty="0"/>
              <a:t>Glimtar från hur vardagen kan bli när vi jobbar med Skånes nya digitala vårdsystem (SDV). Dialogfrågor för samtal om förändringarna.</a:t>
            </a:r>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grpSp>
        <p:nvGrpSpPr>
          <p:cNvPr id="5" name="Grupp 4">
            <a:extLst>
              <a:ext uri="{FF2B5EF4-FFF2-40B4-BE49-F238E27FC236}">
                <a16:creationId xmlns:a16="http://schemas.microsoft.com/office/drawing/2014/main" id="{2EA1F0E6-3FC3-A956-BD93-9C8433657743}"/>
              </a:ext>
            </a:extLst>
          </p:cNvPr>
          <p:cNvGrpSpPr/>
          <p:nvPr/>
        </p:nvGrpSpPr>
        <p:grpSpPr>
          <a:xfrm>
            <a:off x="114300" y="-742255"/>
            <a:ext cx="3886200" cy="7286562"/>
            <a:chOff x="114300" y="-742255"/>
            <a:chExt cx="3886200" cy="7286562"/>
          </a:xfrm>
        </p:grpSpPr>
        <p:pic>
          <p:nvPicPr>
            <p:cNvPr id="6" name="Bild 5" descr="Filmremsa med hel fyllning">
              <a:extLst>
                <a:ext uri="{FF2B5EF4-FFF2-40B4-BE49-F238E27FC236}">
                  <a16:creationId xmlns:a16="http://schemas.microsoft.com/office/drawing/2014/main" id="{8D40945B-CACB-6CD3-F9DB-F034A15A279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58" r="15576" b="8076"/>
            <a:stretch/>
          </p:blipFill>
          <p:spPr>
            <a:xfrm>
              <a:off x="114300" y="-742255"/>
              <a:ext cx="3886200" cy="5225355"/>
            </a:xfrm>
            <a:prstGeom prst="rect">
              <a:avLst/>
            </a:prstGeom>
          </p:spPr>
        </p:pic>
        <p:pic>
          <p:nvPicPr>
            <p:cNvPr id="7" name="Bild 6" descr="Filmremsa med hel fyllning">
              <a:extLst>
                <a:ext uri="{FF2B5EF4-FFF2-40B4-BE49-F238E27FC236}">
                  <a16:creationId xmlns:a16="http://schemas.microsoft.com/office/drawing/2014/main" id="{FE360A4F-014A-5B61-FBC3-6ADF58CF308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58" r="15576" b="54038"/>
            <a:stretch/>
          </p:blipFill>
          <p:spPr>
            <a:xfrm>
              <a:off x="114300" y="3931629"/>
              <a:ext cx="3886200" cy="2612678"/>
            </a:xfrm>
            <a:prstGeom prst="rect">
              <a:avLst/>
            </a:prstGeom>
          </p:spPr>
        </p:pic>
      </p:grpSp>
      <p:grpSp>
        <p:nvGrpSpPr>
          <p:cNvPr id="8" name="Grupp 7">
            <a:extLst>
              <a:ext uri="{FF2B5EF4-FFF2-40B4-BE49-F238E27FC236}">
                <a16:creationId xmlns:a16="http://schemas.microsoft.com/office/drawing/2014/main" id="{B6641849-6333-37E9-A518-41438C5A7644}"/>
              </a:ext>
            </a:extLst>
          </p:cNvPr>
          <p:cNvGrpSpPr/>
          <p:nvPr/>
        </p:nvGrpSpPr>
        <p:grpSpPr>
          <a:xfrm>
            <a:off x="-706392" y="1498470"/>
            <a:ext cx="3813576" cy="5359530"/>
            <a:chOff x="-479136" y="1787885"/>
            <a:chExt cx="3279154" cy="4608463"/>
          </a:xfrm>
        </p:grpSpPr>
        <p:pic>
          <p:nvPicPr>
            <p:cNvPr id="23" name="Bildobjekt 22" descr="En bild som visar pojke, illustration, klädsel, tecknad serie&#10;&#10;Automatiskt genererad beskrivning">
              <a:extLst>
                <a:ext uri="{FF2B5EF4-FFF2-40B4-BE49-F238E27FC236}">
                  <a16:creationId xmlns:a16="http://schemas.microsoft.com/office/drawing/2014/main" id="{1F32A9D8-A5A6-FEB7-1F0D-6EE1C3777974}"/>
                </a:ext>
              </a:extLst>
            </p:cNvPr>
            <p:cNvPicPr>
              <a:picLocks noChangeAspect="1"/>
            </p:cNvPicPr>
            <p:nvPr/>
          </p:nvPicPr>
          <p:blipFill rotWithShape="1">
            <a:blip r:embed="rId5">
              <a:extLst>
                <a:ext uri="{28A0092B-C50C-407E-A947-70E740481C1C}">
                  <a14:useLocalDpi xmlns:a14="http://schemas.microsoft.com/office/drawing/2010/main" val="0"/>
                </a:ext>
              </a:extLst>
            </a:blip>
            <a:srcRect l="19038" r="-1316"/>
            <a:stretch/>
          </p:blipFill>
          <p:spPr>
            <a:xfrm>
              <a:off x="-479136" y="1787885"/>
              <a:ext cx="2685718" cy="4567136"/>
            </a:xfrm>
            <a:prstGeom prst="rect">
              <a:avLst/>
            </a:prstGeom>
          </p:spPr>
        </p:pic>
        <p:pic>
          <p:nvPicPr>
            <p:cNvPr id="17" name="Bildobjekt 16" descr="En bild som visar tecknad serie, fotbeklädnader, illustration, klädsel&#10;&#10;Automatiskt genererad beskrivning">
              <a:extLst>
                <a:ext uri="{FF2B5EF4-FFF2-40B4-BE49-F238E27FC236}">
                  <a16:creationId xmlns:a16="http://schemas.microsoft.com/office/drawing/2014/main" id="{9EC8FC07-7376-9B20-6507-F9C3D13BFA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9148" y="2049252"/>
              <a:ext cx="1600870" cy="4347096"/>
            </a:xfrm>
            <a:prstGeom prst="rect">
              <a:avLst/>
            </a:prstGeom>
          </p:spPr>
        </p:pic>
      </p:grpSp>
    </p:spTree>
    <p:extLst>
      <p:ext uri="{BB962C8B-B14F-4D97-AF65-F5344CB8AC3E}">
        <p14:creationId xmlns:p14="http://schemas.microsoft.com/office/powerpoint/2010/main" val="2801791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4835FA-068C-3935-42B3-E8E959C554DF}"/>
              </a:ext>
            </a:extLst>
          </p:cNvPr>
          <p:cNvSpPr>
            <a:spLocks noGrp="1"/>
          </p:cNvSpPr>
          <p:nvPr>
            <p:ph type="title"/>
          </p:nvPr>
        </p:nvSpPr>
        <p:spPr>
          <a:xfrm>
            <a:off x="313755" y="210795"/>
            <a:ext cx="10972800" cy="745786"/>
          </a:xfrm>
        </p:spPr>
        <p:txBody>
          <a:bodyPr/>
          <a:lstStyle/>
          <a:p>
            <a:r>
              <a:rPr lang="sv-SE" sz="4000" dirty="0"/>
              <a:t>Dialog</a:t>
            </a:r>
          </a:p>
        </p:txBody>
      </p:sp>
      <p:grpSp>
        <p:nvGrpSpPr>
          <p:cNvPr id="3" name="Grupp 2">
            <a:extLst>
              <a:ext uri="{FF2B5EF4-FFF2-40B4-BE49-F238E27FC236}">
                <a16:creationId xmlns:a16="http://schemas.microsoft.com/office/drawing/2014/main" id="{1CB56351-3B38-38EE-88F3-86BF84C9DBD9}"/>
              </a:ext>
            </a:extLst>
          </p:cNvPr>
          <p:cNvGrpSpPr/>
          <p:nvPr/>
        </p:nvGrpSpPr>
        <p:grpSpPr>
          <a:xfrm>
            <a:off x="1923369" y="1217360"/>
            <a:ext cx="8034356" cy="3824484"/>
            <a:chOff x="2259289" y="972677"/>
            <a:chExt cx="7137400" cy="3333493"/>
          </a:xfrm>
          <a:solidFill>
            <a:schemeClr val="accent1"/>
          </a:solidFill>
        </p:grpSpPr>
        <p:sp>
          <p:nvSpPr>
            <p:cNvPr id="4" name="Pratbubbla: oval 3">
              <a:extLst>
                <a:ext uri="{FF2B5EF4-FFF2-40B4-BE49-F238E27FC236}">
                  <a16:creationId xmlns:a16="http://schemas.microsoft.com/office/drawing/2014/main" id="{5CE2D588-517A-7EB9-2A7C-435E51586476}"/>
                </a:ext>
              </a:extLst>
            </p:cNvPr>
            <p:cNvSpPr/>
            <p:nvPr/>
          </p:nvSpPr>
          <p:spPr>
            <a:xfrm>
              <a:off x="2259289" y="972677"/>
              <a:ext cx="7137400" cy="3333493"/>
            </a:xfrm>
            <a:prstGeom prst="wedgeEllipseCallout">
              <a:avLst>
                <a:gd name="adj1" fmla="val -46705"/>
                <a:gd name="adj2" fmla="val 49345"/>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4000" dirty="0"/>
            </a:p>
          </p:txBody>
        </p:sp>
        <p:sp>
          <p:nvSpPr>
            <p:cNvPr id="9" name="textruta 8">
              <a:extLst>
                <a:ext uri="{FF2B5EF4-FFF2-40B4-BE49-F238E27FC236}">
                  <a16:creationId xmlns:a16="http://schemas.microsoft.com/office/drawing/2014/main" id="{5F0651D9-B39D-FD28-45FC-D5A6CFB40E10}"/>
                </a:ext>
              </a:extLst>
            </p:cNvPr>
            <p:cNvSpPr txBox="1"/>
            <p:nvPr/>
          </p:nvSpPr>
          <p:spPr>
            <a:xfrm>
              <a:off x="2773639" y="1785774"/>
              <a:ext cx="6108700" cy="1851021"/>
            </a:xfrm>
            <a:prstGeom prst="rect">
              <a:avLst/>
            </a:prstGeom>
            <a:noFill/>
          </p:spPr>
          <p:txBody>
            <a:bodyPr wrap="square">
              <a:spAutoFit/>
            </a:bodyPr>
            <a:lstStyle/>
            <a:p>
              <a:pPr algn="ctr"/>
              <a:r>
                <a:rPr lang="sv-SE" sz="4400" dirty="0">
                  <a:solidFill>
                    <a:schemeClr val="accent2"/>
                  </a:solidFill>
                </a:rPr>
                <a:t>Vad blir bättre för </a:t>
              </a:r>
            </a:p>
            <a:p>
              <a:pPr algn="ctr"/>
              <a:r>
                <a:rPr lang="sv-SE" sz="4400" dirty="0">
                  <a:solidFill>
                    <a:schemeClr val="accent2"/>
                  </a:solidFill>
                </a:rPr>
                <a:t>patienterna? </a:t>
              </a:r>
            </a:p>
            <a:p>
              <a:pPr algn="ctr"/>
              <a:r>
                <a:rPr lang="sv-SE" sz="4400" dirty="0">
                  <a:solidFill>
                    <a:schemeClr val="accent2"/>
                  </a:solidFill>
                </a:rPr>
                <a:t>För anhöriga?</a:t>
              </a:r>
              <a:endParaRPr lang="sv-SE" sz="2800" dirty="0">
                <a:solidFill>
                  <a:schemeClr val="accent2"/>
                </a:solidFill>
              </a:endParaRPr>
            </a:p>
          </p:txBody>
        </p:sp>
      </p:grpSp>
      <p:grpSp>
        <p:nvGrpSpPr>
          <p:cNvPr id="10" name="Grupp 9">
            <a:extLst>
              <a:ext uri="{FF2B5EF4-FFF2-40B4-BE49-F238E27FC236}">
                <a16:creationId xmlns:a16="http://schemas.microsoft.com/office/drawing/2014/main" id="{2FB82DB9-C874-46D9-B7CD-5E3D49024205}"/>
              </a:ext>
            </a:extLst>
          </p:cNvPr>
          <p:cNvGrpSpPr/>
          <p:nvPr/>
        </p:nvGrpSpPr>
        <p:grpSpPr>
          <a:xfrm>
            <a:off x="9072772" y="956581"/>
            <a:ext cx="2086648" cy="5316884"/>
            <a:chOff x="8877138" y="-3811"/>
            <a:chExt cx="2691471" cy="6858000"/>
          </a:xfrm>
        </p:grpSpPr>
        <p:pic>
          <p:nvPicPr>
            <p:cNvPr id="11" name="Bildobjekt 10">
              <a:extLst>
                <a:ext uri="{FF2B5EF4-FFF2-40B4-BE49-F238E27FC236}">
                  <a16:creationId xmlns:a16="http://schemas.microsoft.com/office/drawing/2014/main" id="{9EC1F97C-3745-FCB7-A8DA-33173688BB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7138" y="-3811"/>
              <a:ext cx="2691471" cy="6858000"/>
            </a:xfrm>
            <a:prstGeom prst="rect">
              <a:avLst/>
            </a:prstGeom>
            <a:effectLst>
              <a:outerShdw blurRad="50800" dist="38100" dir="2700000" algn="tl" rotWithShape="0">
                <a:prstClr val="black">
                  <a:alpha val="40000"/>
                </a:prstClr>
              </a:outerShdw>
            </a:effectLst>
          </p:spPr>
        </p:pic>
        <p:sp>
          <p:nvSpPr>
            <p:cNvPr id="12" name="Rektangel 15">
              <a:extLst>
                <a:ext uri="{FF2B5EF4-FFF2-40B4-BE49-F238E27FC236}">
                  <a16:creationId xmlns:a16="http://schemas.microsoft.com/office/drawing/2014/main" id="{E754B6BE-E919-4B4E-7620-1C8BA8616838}"/>
                </a:ext>
              </a:extLst>
            </p:cNvPr>
            <p:cNvSpPr/>
            <p:nvPr/>
          </p:nvSpPr>
          <p:spPr>
            <a:xfrm>
              <a:off x="10356855" y="2526919"/>
              <a:ext cx="394853" cy="378491"/>
            </a:xfrm>
            <a:custGeom>
              <a:avLst/>
              <a:gdLst>
                <a:gd name="connsiteX0" fmla="*/ 0 w 393096"/>
                <a:gd name="connsiteY0" fmla="*/ 0 h 320512"/>
                <a:gd name="connsiteX1" fmla="*/ 393096 w 393096"/>
                <a:gd name="connsiteY1" fmla="*/ 0 h 320512"/>
                <a:gd name="connsiteX2" fmla="*/ 393096 w 393096"/>
                <a:gd name="connsiteY2" fmla="*/ 320512 h 320512"/>
                <a:gd name="connsiteX3" fmla="*/ 0 w 393096"/>
                <a:gd name="connsiteY3" fmla="*/ 320512 h 320512"/>
                <a:gd name="connsiteX4" fmla="*/ 0 w 393096"/>
                <a:gd name="connsiteY4" fmla="*/ 0 h 320512"/>
                <a:gd name="connsiteX0" fmla="*/ 0 w 393096"/>
                <a:gd name="connsiteY0" fmla="*/ 0 h 320512"/>
                <a:gd name="connsiteX1" fmla="*/ 393096 w 393096"/>
                <a:gd name="connsiteY1" fmla="*/ 0 h 320512"/>
                <a:gd name="connsiteX2" fmla="*/ 354996 w 393096"/>
                <a:gd name="connsiteY2" fmla="*/ 290878 h 320512"/>
                <a:gd name="connsiteX3" fmla="*/ 0 w 393096"/>
                <a:gd name="connsiteY3" fmla="*/ 320512 h 320512"/>
                <a:gd name="connsiteX4" fmla="*/ 0 w 393096"/>
                <a:gd name="connsiteY4" fmla="*/ 0 h 320512"/>
                <a:gd name="connsiteX0" fmla="*/ 0 w 393096"/>
                <a:gd name="connsiteY0" fmla="*/ 0 h 324958"/>
                <a:gd name="connsiteX1" fmla="*/ 393096 w 393096"/>
                <a:gd name="connsiteY1" fmla="*/ 0 h 324958"/>
                <a:gd name="connsiteX2" fmla="*/ 354996 w 393096"/>
                <a:gd name="connsiteY2" fmla="*/ 290878 h 324958"/>
                <a:gd name="connsiteX3" fmla="*/ 0 w 393096"/>
                <a:gd name="connsiteY3" fmla="*/ 320512 h 324958"/>
                <a:gd name="connsiteX4" fmla="*/ 0 w 393096"/>
                <a:gd name="connsiteY4" fmla="*/ 0 h 324958"/>
                <a:gd name="connsiteX0" fmla="*/ 0 w 393096"/>
                <a:gd name="connsiteY0" fmla="*/ 0 h 320512"/>
                <a:gd name="connsiteX1" fmla="*/ 393096 w 393096"/>
                <a:gd name="connsiteY1" fmla="*/ 0 h 320512"/>
                <a:gd name="connsiteX2" fmla="*/ 340326 w 393096"/>
                <a:gd name="connsiteY2" fmla="*/ 272948 h 320512"/>
                <a:gd name="connsiteX3" fmla="*/ 0 w 393096"/>
                <a:gd name="connsiteY3" fmla="*/ 320512 h 320512"/>
                <a:gd name="connsiteX4" fmla="*/ 0 w 393096"/>
                <a:gd name="connsiteY4" fmla="*/ 0 h 320512"/>
                <a:gd name="connsiteX0" fmla="*/ 0 w 393096"/>
                <a:gd name="connsiteY0" fmla="*/ 0 h 320512"/>
                <a:gd name="connsiteX1" fmla="*/ 393096 w 393096"/>
                <a:gd name="connsiteY1" fmla="*/ 0 h 320512"/>
                <a:gd name="connsiteX2" fmla="*/ 340326 w 393096"/>
                <a:gd name="connsiteY2" fmla="*/ 272948 h 320512"/>
                <a:gd name="connsiteX3" fmla="*/ 0 w 393096"/>
                <a:gd name="connsiteY3" fmla="*/ 320512 h 320512"/>
                <a:gd name="connsiteX4" fmla="*/ 0 w 393096"/>
                <a:gd name="connsiteY4" fmla="*/ 0 h 320512"/>
                <a:gd name="connsiteX0" fmla="*/ 0 w 393096"/>
                <a:gd name="connsiteY0" fmla="*/ 0 h 359533"/>
                <a:gd name="connsiteX1" fmla="*/ 393096 w 393096"/>
                <a:gd name="connsiteY1" fmla="*/ 0 h 359533"/>
                <a:gd name="connsiteX2" fmla="*/ 340326 w 393096"/>
                <a:gd name="connsiteY2" fmla="*/ 272948 h 359533"/>
                <a:gd name="connsiteX3" fmla="*/ 0 w 393096"/>
                <a:gd name="connsiteY3" fmla="*/ 320512 h 359533"/>
                <a:gd name="connsiteX4" fmla="*/ 0 w 393096"/>
                <a:gd name="connsiteY4" fmla="*/ 0 h 359533"/>
                <a:gd name="connsiteX0" fmla="*/ 0 w 394853"/>
                <a:gd name="connsiteY0" fmla="*/ 0 h 359533"/>
                <a:gd name="connsiteX1" fmla="*/ 393096 w 394853"/>
                <a:gd name="connsiteY1" fmla="*/ 0 h 359533"/>
                <a:gd name="connsiteX2" fmla="*/ 340326 w 394853"/>
                <a:gd name="connsiteY2" fmla="*/ 272948 h 359533"/>
                <a:gd name="connsiteX3" fmla="*/ 0 w 394853"/>
                <a:gd name="connsiteY3" fmla="*/ 320512 h 359533"/>
                <a:gd name="connsiteX4" fmla="*/ 0 w 394853"/>
                <a:gd name="connsiteY4" fmla="*/ 0 h 359533"/>
                <a:gd name="connsiteX0" fmla="*/ 0 w 394853"/>
                <a:gd name="connsiteY0" fmla="*/ 0 h 378491"/>
                <a:gd name="connsiteX1" fmla="*/ 393096 w 394853"/>
                <a:gd name="connsiteY1" fmla="*/ 0 h 378491"/>
                <a:gd name="connsiteX2" fmla="*/ 340326 w 394853"/>
                <a:gd name="connsiteY2" fmla="*/ 272948 h 378491"/>
                <a:gd name="connsiteX3" fmla="*/ 258137 w 394853"/>
                <a:gd name="connsiteY3" fmla="*/ 375409 h 378491"/>
                <a:gd name="connsiteX4" fmla="*/ 0 w 394853"/>
                <a:gd name="connsiteY4" fmla="*/ 320512 h 378491"/>
                <a:gd name="connsiteX5" fmla="*/ 0 w 394853"/>
                <a:gd name="connsiteY5" fmla="*/ 0 h 3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853" h="378491">
                  <a:moveTo>
                    <a:pt x="0" y="0"/>
                  </a:moveTo>
                  <a:lnTo>
                    <a:pt x="393096" y="0"/>
                  </a:lnTo>
                  <a:cubicBezTo>
                    <a:pt x="375506" y="90983"/>
                    <a:pt x="432893" y="225974"/>
                    <a:pt x="340326" y="272948"/>
                  </a:cubicBezTo>
                  <a:cubicBezTo>
                    <a:pt x="316203" y="331984"/>
                    <a:pt x="314858" y="367482"/>
                    <a:pt x="258137" y="375409"/>
                  </a:cubicBezTo>
                  <a:cubicBezTo>
                    <a:pt x="201416" y="383336"/>
                    <a:pt x="41393" y="379549"/>
                    <a:pt x="0" y="320512"/>
                  </a:cubicBezTo>
                  <a:lnTo>
                    <a:pt x="0" y="0"/>
                  </a:lnTo>
                  <a:close/>
                </a:path>
              </a:pathLst>
            </a:custGeom>
            <a:solidFill>
              <a:srgbClr val="A6D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21" name="Grupp 20">
            <a:extLst>
              <a:ext uri="{FF2B5EF4-FFF2-40B4-BE49-F238E27FC236}">
                <a16:creationId xmlns:a16="http://schemas.microsoft.com/office/drawing/2014/main" id="{8DC4D0E1-B498-30A7-4734-C4F5D4CB90ED}"/>
              </a:ext>
            </a:extLst>
          </p:cNvPr>
          <p:cNvGrpSpPr/>
          <p:nvPr/>
        </p:nvGrpSpPr>
        <p:grpSpPr>
          <a:xfrm>
            <a:off x="263118" y="1134838"/>
            <a:ext cx="2856112" cy="5316884"/>
            <a:chOff x="263118" y="1134838"/>
            <a:chExt cx="2856112" cy="5316884"/>
          </a:xfrm>
        </p:grpSpPr>
        <p:pic>
          <p:nvPicPr>
            <p:cNvPr id="7" name="Bildobjekt 6">
              <a:extLst>
                <a:ext uri="{FF2B5EF4-FFF2-40B4-BE49-F238E27FC236}">
                  <a16:creationId xmlns:a16="http://schemas.microsoft.com/office/drawing/2014/main" id="{F6FA29EC-1E74-F98B-7753-C7265E6842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118" y="1134838"/>
              <a:ext cx="2856112" cy="5316884"/>
            </a:xfrm>
            <a:prstGeom prst="rect">
              <a:avLst/>
            </a:prstGeom>
            <a:effectLst>
              <a:outerShdw blurRad="50800" dist="38100" dir="2700000" algn="tl" rotWithShape="0">
                <a:prstClr val="black">
                  <a:alpha val="40000"/>
                </a:prstClr>
              </a:outerShdw>
            </a:effectLst>
          </p:spPr>
        </p:pic>
        <p:sp>
          <p:nvSpPr>
            <p:cNvPr id="20" name="Ellips 19">
              <a:extLst>
                <a:ext uri="{FF2B5EF4-FFF2-40B4-BE49-F238E27FC236}">
                  <a16:creationId xmlns:a16="http://schemas.microsoft.com/office/drawing/2014/main" id="{CCA351BA-9490-DFC1-40A5-130910718FEF}"/>
                </a:ext>
              </a:extLst>
            </p:cNvPr>
            <p:cNvSpPr/>
            <p:nvPr/>
          </p:nvSpPr>
          <p:spPr>
            <a:xfrm>
              <a:off x="396094" y="3044952"/>
              <a:ext cx="399434" cy="393192"/>
            </a:xfrm>
            <a:prstGeom prst="ellipse">
              <a:avLst/>
            </a:prstGeom>
            <a:solidFill>
              <a:srgbClr val="ED1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464725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4835FA-068C-3935-42B3-E8E959C554DF}"/>
              </a:ext>
            </a:extLst>
          </p:cNvPr>
          <p:cNvSpPr>
            <a:spLocks noGrp="1"/>
          </p:cNvSpPr>
          <p:nvPr>
            <p:ph type="title"/>
          </p:nvPr>
        </p:nvSpPr>
        <p:spPr>
          <a:xfrm>
            <a:off x="313755" y="210795"/>
            <a:ext cx="10972800" cy="745786"/>
          </a:xfrm>
        </p:spPr>
        <p:txBody>
          <a:bodyPr/>
          <a:lstStyle/>
          <a:p>
            <a:r>
              <a:rPr lang="sv-SE" sz="4000" dirty="0"/>
              <a:t>För oss i XX-verksamheten/X-teamet</a:t>
            </a:r>
          </a:p>
        </p:txBody>
      </p:sp>
      <p:grpSp>
        <p:nvGrpSpPr>
          <p:cNvPr id="3" name="Grupp 2">
            <a:extLst>
              <a:ext uri="{FF2B5EF4-FFF2-40B4-BE49-F238E27FC236}">
                <a16:creationId xmlns:a16="http://schemas.microsoft.com/office/drawing/2014/main" id="{1CB56351-3B38-38EE-88F3-86BF84C9DBD9}"/>
              </a:ext>
            </a:extLst>
          </p:cNvPr>
          <p:cNvGrpSpPr/>
          <p:nvPr/>
        </p:nvGrpSpPr>
        <p:grpSpPr>
          <a:xfrm>
            <a:off x="2794976" y="1427672"/>
            <a:ext cx="8034356" cy="3824484"/>
            <a:chOff x="2259289" y="972677"/>
            <a:chExt cx="7137400" cy="3333493"/>
          </a:xfrm>
          <a:solidFill>
            <a:schemeClr val="accent1"/>
          </a:solidFill>
        </p:grpSpPr>
        <p:sp>
          <p:nvSpPr>
            <p:cNvPr id="4" name="Pratbubbla: oval 3">
              <a:extLst>
                <a:ext uri="{FF2B5EF4-FFF2-40B4-BE49-F238E27FC236}">
                  <a16:creationId xmlns:a16="http://schemas.microsoft.com/office/drawing/2014/main" id="{5CE2D588-517A-7EB9-2A7C-435E51586476}"/>
                </a:ext>
              </a:extLst>
            </p:cNvPr>
            <p:cNvSpPr/>
            <p:nvPr/>
          </p:nvSpPr>
          <p:spPr>
            <a:xfrm>
              <a:off x="2259289" y="972677"/>
              <a:ext cx="7137400" cy="3333493"/>
            </a:xfrm>
            <a:prstGeom prst="wedgeEllipseCallout">
              <a:avLst>
                <a:gd name="adj1" fmla="val -56379"/>
                <a:gd name="adj2" fmla="val -14492"/>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4000" dirty="0"/>
            </a:p>
          </p:txBody>
        </p:sp>
        <p:sp>
          <p:nvSpPr>
            <p:cNvPr id="9" name="textruta 8">
              <a:extLst>
                <a:ext uri="{FF2B5EF4-FFF2-40B4-BE49-F238E27FC236}">
                  <a16:creationId xmlns:a16="http://schemas.microsoft.com/office/drawing/2014/main" id="{5F0651D9-B39D-FD28-45FC-D5A6CFB40E10}"/>
                </a:ext>
              </a:extLst>
            </p:cNvPr>
            <p:cNvSpPr txBox="1"/>
            <p:nvPr/>
          </p:nvSpPr>
          <p:spPr>
            <a:xfrm>
              <a:off x="2773639" y="1785774"/>
              <a:ext cx="6108700" cy="1851021"/>
            </a:xfrm>
            <a:prstGeom prst="rect">
              <a:avLst/>
            </a:prstGeom>
            <a:noFill/>
          </p:spPr>
          <p:txBody>
            <a:bodyPr wrap="square">
              <a:spAutoFit/>
            </a:bodyPr>
            <a:lstStyle/>
            <a:p>
              <a:pPr algn="ctr"/>
              <a:r>
                <a:rPr lang="sv-SE" sz="4400" i="1" dirty="0">
                  <a:solidFill>
                    <a:schemeClr val="accent2"/>
                  </a:solidFill>
                </a:rPr>
                <a:t>Något som just </a:t>
              </a:r>
              <a:r>
                <a:rPr lang="sv-SE" sz="4400" b="1" i="1" dirty="0">
                  <a:solidFill>
                    <a:schemeClr val="accent2"/>
                  </a:solidFill>
                </a:rPr>
                <a:t>din</a:t>
              </a:r>
              <a:r>
                <a:rPr lang="sv-SE" sz="4400" i="1" dirty="0">
                  <a:solidFill>
                    <a:schemeClr val="accent2"/>
                  </a:solidFill>
                </a:rPr>
                <a:t> arbetsgrupp behöver prata om? Skriv.</a:t>
              </a:r>
              <a:endParaRPr lang="sv-SE" sz="2800" i="1" dirty="0">
                <a:solidFill>
                  <a:schemeClr val="accent2"/>
                </a:solidFill>
              </a:endParaRPr>
            </a:p>
          </p:txBody>
        </p:sp>
      </p:grpSp>
      <p:pic>
        <p:nvPicPr>
          <p:cNvPr id="6" name="Bildobjekt 5" descr="En bild som visar klädsel, Människoansikte, pojke, tecknad serie&#10;&#10;Automatiskt genererad beskrivning">
            <a:extLst>
              <a:ext uri="{FF2B5EF4-FFF2-40B4-BE49-F238E27FC236}">
                <a16:creationId xmlns:a16="http://schemas.microsoft.com/office/drawing/2014/main" id="{E874EAE2-F8AA-BB7D-CCF0-AFB365C49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284" y="956581"/>
            <a:ext cx="2296340" cy="5790488"/>
          </a:xfrm>
          <a:prstGeom prst="rect">
            <a:avLst/>
          </a:prstGeom>
        </p:spPr>
      </p:pic>
    </p:spTree>
    <p:extLst>
      <p:ext uri="{BB962C8B-B14F-4D97-AF65-F5344CB8AC3E}">
        <p14:creationId xmlns:p14="http://schemas.microsoft.com/office/powerpoint/2010/main" val="250420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r>
              <a:rPr lang="sv-SE" dirty="0">
                <a:solidFill>
                  <a:schemeClr val="bg2"/>
                </a:solidFill>
              </a:rPr>
              <a:t>Mer information om SDV i </a:t>
            </a:r>
            <a:r>
              <a:rPr lang="sv-SE" dirty="0">
                <a:solidFill>
                  <a:schemeClr val="accent3">
                    <a:lumMod val="60000"/>
                    <a:lumOff val="40000"/>
                  </a:schemeClr>
                </a:solidFill>
              </a:rPr>
              <a:t>XX-förvaltningen</a:t>
            </a:r>
          </a:p>
        </p:txBody>
      </p:sp>
      <p:sp>
        <p:nvSpPr>
          <p:cNvPr id="5" name="Platshållare för innehåll 4">
            <a:extLst>
              <a:ext uri="{FF2B5EF4-FFF2-40B4-BE49-F238E27FC236}">
                <a16:creationId xmlns:a16="http://schemas.microsoft.com/office/drawing/2014/main" id="{5FE38452-EABD-CBD8-E964-53C2D41E58F1}"/>
              </a:ext>
            </a:extLst>
          </p:cNvPr>
          <p:cNvSpPr>
            <a:spLocks noGrp="1"/>
          </p:cNvSpPr>
          <p:nvPr>
            <p:ph idx="1"/>
          </p:nvPr>
        </p:nvSpPr>
        <p:spPr/>
        <p:txBody>
          <a:bodyPr/>
          <a:lstStyle/>
          <a:p>
            <a:pPr marL="0" indent="0">
              <a:buClr>
                <a:schemeClr val="bg2"/>
              </a:buClr>
              <a:buNone/>
            </a:pPr>
            <a:r>
              <a:rPr lang="sv-SE" dirty="0">
                <a:highlight>
                  <a:srgbClr val="FFFF00"/>
                </a:highlight>
              </a:rPr>
              <a:t>Förvaltningsanpassad information – förslag:</a:t>
            </a:r>
          </a:p>
          <a:p>
            <a:pPr marL="0" indent="0">
              <a:buClr>
                <a:schemeClr val="bg2"/>
              </a:buClr>
              <a:buNone/>
            </a:pPr>
            <a:endParaRPr lang="sv-SE" dirty="0">
              <a:solidFill>
                <a:schemeClr val="bg2"/>
              </a:solidFill>
            </a:endParaRPr>
          </a:p>
          <a:p>
            <a:pPr marL="0" indent="0">
              <a:buClr>
                <a:schemeClr val="bg2"/>
              </a:buClr>
              <a:buNone/>
            </a:pPr>
            <a:r>
              <a:rPr lang="sv-SE" dirty="0">
                <a:solidFill>
                  <a:schemeClr val="bg2"/>
                </a:solidFill>
              </a:rPr>
              <a:t>Här hittar du mer information: XXX</a:t>
            </a:r>
          </a:p>
          <a:p>
            <a:pPr marL="0" indent="0">
              <a:buClr>
                <a:schemeClr val="bg2"/>
              </a:buClr>
              <a:buNone/>
            </a:pPr>
            <a:r>
              <a:rPr lang="sv-SE" dirty="0">
                <a:solidFill>
                  <a:schemeClr val="bg2"/>
                </a:solidFill>
              </a:rPr>
              <a:t>Frågor? Kontakta: XXX</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50105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6B3FCE-6AC7-8E8A-BD1F-7DE8E07D888D}"/>
              </a:ext>
            </a:extLst>
          </p:cNvPr>
          <p:cNvSpPr>
            <a:spLocks noGrp="1"/>
          </p:cNvSpPr>
          <p:nvPr>
            <p:ph type="title"/>
          </p:nvPr>
        </p:nvSpPr>
        <p:spPr>
          <a:xfrm>
            <a:off x="609600" y="241591"/>
            <a:ext cx="10972800" cy="745786"/>
          </a:xfrm>
        </p:spPr>
        <p:txBody>
          <a:bodyPr/>
          <a:lstStyle/>
          <a:p>
            <a:r>
              <a:rPr lang="sv-SE" dirty="0"/>
              <a:t>Instruktion till detta material</a:t>
            </a:r>
            <a:endParaRPr lang="sv-SE" dirty="0">
              <a:solidFill>
                <a:schemeClr val="accent3"/>
              </a:solidFill>
            </a:endParaRPr>
          </a:p>
        </p:txBody>
      </p:sp>
      <p:sp>
        <p:nvSpPr>
          <p:cNvPr id="3" name="Platshållare för innehåll 2">
            <a:extLst>
              <a:ext uri="{FF2B5EF4-FFF2-40B4-BE49-F238E27FC236}">
                <a16:creationId xmlns:a16="http://schemas.microsoft.com/office/drawing/2014/main" id="{B915449E-270F-9073-1179-05BD7E571E3E}"/>
              </a:ext>
            </a:extLst>
          </p:cNvPr>
          <p:cNvSpPr>
            <a:spLocks noGrp="1"/>
          </p:cNvSpPr>
          <p:nvPr>
            <p:ph idx="1"/>
          </p:nvPr>
        </p:nvSpPr>
        <p:spPr>
          <a:xfrm>
            <a:off x="533398" y="2494763"/>
            <a:ext cx="10236202" cy="4157915"/>
          </a:xfrm>
        </p:spPr>
        <p:txBody>
          <a:bodyPr/>
          <a:lstStyle/>
          <a:p>
            <a:pPr marL="0" indent="0">
              <a:buNone/>
            </a:pPr>
            <a:r>
              <a:rPr lang="sv-SE" sz="1600" b="1" u="sng" dirty="0"/>
              <a:t>Innehåll</a:t>
            </a:r>
            <a:r>
              <a:rPr lang="sv-SE" sz="1600" dirty="0"/>
              <a:t>: Materialet innehåller </a:t>
            </a:r>
            <a:r>
              <a:rPr lang="sv-SE" sz="1600" b="1" dirty="0"/>
              <a:t>två filmer </a:t>
            </a:r>
            <a:r>
              <a:rPr lang="sv-SE" sz="1600" dirty="0"/>
              <a:t>(6:30 min </a:t>
            </a:r>
            <a:r>
              <a:rPr lang="sv-SE" sz="1600" dirty="0" err="1"/>
              <a:t>resp</a:t>
            </a:r>
            <a:r>
              <a:rPr lang="sv-SE" sz="1600" dirty="0"/>
              <a:t> 4:20 min) och förslag på </a:t>
            </a:r>
            <a:r>
              <a:rPr lang="sv-SE" sz="1600" b="1" dirty="0"/>
              <a:t>dialogfrågor för samtal</a:t>
            </a:r>
            <a:r>
              <a:rPr lang="sv-SE" sz="1600" dirty="0"/>
              <a:t>.</a:t>
            </a:r>
          </a:p>
          <a:p>
            <a:r>
              <a:rPr lang="sv-SE" sz="1600" b="1" dirty="0"/>
              <a:t>Filmerna</a:t>
            </a:r>
            <a:r>
              <a:rPr lang="sv-SE" sz="1600" dirty="0"/>
              <a:t> visar hur det kan bli i vardagen, när vi gått över till att jobba i Skånes digitala vårdsystem. </a:t>
            </a:r>
            <a:br>
              <a:rPr lang="sv-SE" sz="1600" dirty="0"/>
            </a:br>
            <a:r>
              <a:rPr lang="sv-SE" sz="1600" dirty="0"/>
              <a:t>I filmerna följer vi patienten Ronny, dels när han uppsöker slutenvården (film 1) och dels när han besöker öppenvården (film 2). Tillsammans visar filmerna hur öppen- och slutenvård kommer hänga ihop när vi kommer jobba i ett gemensamt digitalt vårdinformationssystem. Visa därför gärna på båda filmerna.</a:t>
            </a:r>
          </a:p>
          <a:p>
            <a:r>
              <a:rPr lang="sv-SE" sz="1600" b="1" dirty="0"/>
              <a:t>Dialogfrågorna</a:t>
            </a:r>
            <a:r>
              <a:rPr lang="sv-SE" sz="1600" dirty="0"/>
              <a:t> är till för att få medarbetarna delaktiga i förändringen. Se anteckningsfält för instruktioner till övningarna/samtalen. Observera att frågorna bara är förslag – gör gärna egna frågor som du tror passar för just din arbetsgrupp! Ju mer anpassat efter just er; desto mer angeläget känns det för medarbetarna. Det viktigaste är </a:t>
            </a:r>
            <a:r>
              <a:rPr lang="sv-SE" sz="1600" u="sng" dirty="0"/>
              <a:t>att</a:t>
            </a:r>
            <a:r>
              <a:rPr lang="sv-SE" sz="1600" dirty="0"/>
              <a:t> dialog sker, dvs att medarbetarna själva får sätta ord på sina tankar och känslor för förändringen. I dialogerna kan du som chef lyssna efter; var finns förändringsutmaningarna hos er? Vad väcker oro? Var finns möjligheter? Det ger dig chans att bättre planera förändringsarbetet.</a:t>
            </a:r>
          </a:p>
          <a:p>
            <a:pPr marL="0" indent="0">
              <a:buNone/>
            </a:pPr>
            <a:endParaRPr lang="sv-SE" sz="1600" dirty="0"/>
          </a:p>
        </p:txBody>
      </p:sp>
      <p:grpSp>
        <p:nvGrpSpPr>
          <p:cNvPr id="4" name="Grupp 3">
            <a:extLst>
              <a:ext uri="{FF2B5EF4-FFF2-40B4-BE49-F238E27FC236}">
                <a16:creationId xmlns:a16="http://schemas.microsoft.com/office/drawing/2014/main" id="{3FCE4966-6FB5-FF73-A24A-36F7F973FB78}"/>
              </a:ext>
            </a:extLst>
          </p:cNvPr>
          <p:cNvGrpSpPr/>
          <p:nvPr/>
        </p:nvGrpSpPr>
        <p:grpSpPr>
          <a:xfrm>
            <a:off x="439813" y="914973"/>
            <a:ext cx="11049000" cy="1369307"/>
            <a:chOff x="609600" y="911387"/>
            <a:chExt cx="11049000" cy="1369307"/>
          </a:xfrm>
        </p:grpSpPr>
        <p:sp>
          <p:nvSpPr>
            <p:cNvPr id="8" name="Rektangel: rundade hörn 7">
              <a:extLst>
                <a:ext uri="{FF2B5EF4-FFF2-40B4-BE49-F238E27FC236}">
                  <a16:creationId xmlns:a16="http://schemas.microsoft.com/office/drawing/2014/main" id="{23AA0033-5E73-23C3-2083-1BEE0CBDC741}"/>
                </a:ext>
              </a:extLst>
            </p:cNvPr>
            <p:cNvSpPr/>
            <p:nvPr/>
          </p:nvSpPr>
          <p:spPr>
            <a:xfrm>
              <a:off x="609600" y="911387"/>
              <a:ext cx="11049000" cy="136930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13E09EDB-D761-FD24-4BC5-376F052577A5}"/>
                </a:ext>
              </a:extLst>
            </p:cNvPr>
            <p:cNvSpPr txBox="1"/>
            <p:nvPr/>
          </p:nvSpPr>
          <p:spPr>
            <a:xfrm>
              <a:off x="785190" y="1077048"/>
              <a:ext cx="10873410" cy="1061829"/>
            </a:xfrm>
            <a:prstGeom prst="rect">
              <a:avLst/>
            </a:prstGeom>
            <a:noFill/>
          </p:spPr>
          <p:txBody>
            <a:bodyPr wrap="square">
              <a:spAutoFit/>
            </a:bodyPr>
            <a:lstStyle/>
            <a:p>
              <a:r>
                <a:rPr lang="sv-SE" sz="1400" b="1" dirty="0">
                  <a:solidFill>
                    <a:schemeClr val="bg2"/>
                  </a:solidFill>
                </a:rPr>
                <a:t>Som chef driver du förändringsarbetet för dina medarbetare i omställningen till Skånes digitala vårdsystem (SDV).  </a:t>
              </a:r>
            </a:p>
            <a:p>
              <a:endParaRPr lang="sv-SE" sz="700" b="1" dirty="0">
                <a:solidFill>
                  <a:schemeClr val="bg2"/>
                </a:solidFill>
              </a:endParaRPr>
            </a:p>
            <a:p>
              <a:r>
                <a:rPr lang="sv-SE" sz="1400" dirty="0">
                  <a:solidFill>
                    <a:schemeClr val="bg2"/>
                  </a:solidFill>
                </a:rPr>
                <a:t>Det här materialet kan du använda när du vill ge dina medarbetare en mer konkret inblick i hur det faktiskt kan bli att jobba i SDV.  Tillsammans kan ni utifrån det som visas i filmerna resonera om hur arbetsvardagen kan komma att förändras för just er. Observera att materialet vinner på viss förkunskap om SDV, både hos dig som chef och hos medarbetare, se nedan.</a:t>
              </a:r>
            </a:p>
          </p:txBody>
        </p:sp>
      </p:grpSp>
    </p:spTree>
    <p:extLst>
      <p:ext uri="{BB962C8B-B14F-4D97-AF65-F5344CB8AC3E}">
        <p14:creationId xmlns:p14="http://schemas.microsoft.com/office/powerpoint/2010/main" val="119818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7DC400-7EF9-32BE-7CAB-D06B32EBFD55}"/>
              </a:ext>
            </a:extLst>
          </p:cNvPr>
          <p:cNvSpPr>
            <a:spLocks noGrp="1"/>
          </p:cNvSpPr>
          <p:nvPr>
            <p:ph type="title"/>
          </p:nvPr>
        </p:nvSpPr>
        <p:spPr/>
        <p:txBody>
          <a:bodyPr/>
          <a:lstStyle/>
          <a:p>
            <a:r>
              <a:rPr lang="sv-SE" dirty="0"/>
              <a:t>Instruktion, fortsättning</a:t>
            </a:r>
          </a:p>
        </p:txBody>
      </p:sp>
      <p:sp>
        <p:nvSpPr>
          <p:cNvPr id="3" name="Platshållare för innehåll 2">
            <a:extLst>
              <a:ext uri="{FF2B5EF4-FFF2-40B4-BE49-F238E27FC236}">
                <a16:creationId xmlns:a16="http://schemas.microsoft.com/office/drawing/2014/main" id="{5D14B92E-590C-3707-8E3D-5614E5C291A2}"/>
              </a:ext>
            </a:extLst>
          </p:cNvPr>
          <p:cNvSpPr>
            <a:spLocks noGrp="1"/>
          </p:cNvSpPr>
          <p:nvPr>
            <p:ph idx="1"/>
          </p:nvPr>
        </p:nvSpPr>
        <p:spPr>
          <a:xfrm>
            <a:off x="674209" y="1105787"/>
            <a:ext cx="9956800" cy="2704214"/>
          </a:xfrm>
        </p:spPr>
        <p:txBody>
          <a:bodyPr/>
          <a:lstStyle/>
          <a:p>
            <a:pPr marL="0" marR="0" lvl="0" indent="0" algn="l" defTabSz="914400" rtl="0" eaLnBrk="1" fontAlgn="auto" latinLnBrk="0" hangingPunct="1">
              <a:lnSpc>
                <a:spcPct val="110000"/>
              </a:lnSpc>
              <a:spcBef>
                <a:spcPts val="1600"/>
              </a:spcBef>
              <a:spcAft>
                <a:spcPts val="0"/>
              </a:spcAft>
              <a:buClr>
                <a:srgbClr val="307C8E"/>
              </a:buClr>
              <a:buSzTx/>
              <a:buFont typeface="Arial" panose="020B0604020202020204" pitchFamily="34" charset="0"/>
              <a:buNone/>
              <a:tabLst/>
              <a:defRPr/>
            </a:pPr>
            <a:r>
              <a:rPr kumimoji="0" lang="sv-SE" sz="1600" b="1" i="0" u="sng" strike="noStrike" kern="1200" cap="none" spc="0" normalizeH="0" baseline="0" noProof="0" dirty="0">
                <a:ln>
                  <a:noFill/>
                </a:ln>
                <a:solidFill>
                  <a:srgbClr val="307C8E"/>
                </a:solidFill>
                <a:effectLst/>
                <a:uLnTx/>
                <a:uFillTx/>
                <a:latin typeface="Public Sans"/>
                <a:ea typeface="+mn-ea"/>
                <a:cs typeface="+mn-cs"/>
              </a:rPr>
              <a:t>Förkunskap chef</a:t>
            </a:r>
            <a:r>
              <a:rPr kumimoji="0" lang="sv-SE" sz="1600" b="1" i="0" u="none" strike="noStrike" kern="1200" cap="none" spc="0" normalizeH="0" baseline="0" noProof="0" dirty="0">
                <a:ln>
                  <a:noFill/>
                </a:ln>
                <a:solidFill>
                  <a:srgbClr val="307C8E"/>
                </a:solidFill>
                <a:effectLst/>
                <a:uLnTx/>
                <a:uFillTx/>
                <a:latin typeface="Public Sans"/>
                <a:ea typeface="+mn-ea"/>
                <a:cs typeface="+mn-cs"/>
              </a:rPr>
              <a:t>: </a:t>
            </a:r>
            <a:r>
              <a:rPr kumimoji="0" lang="sv-SE" sz="1600" b="0" i="0" u="none" strike="noStrike" kern="1200" cap="none" spc="0" normalizeH="0" baseline="0" noProof="0" dirty="0">
                <a:ln>
                  <a:noFill/>
                </a:ln>
                <a:solidFill>
                  <a:srgbClr val="307C8E"/>
                </a:solidFill>
                <a:effectLst/>
                <a:uLnTx/>
                <a:uFillTx/>
                <a:latin typeface="Public Sans"/>
                <a:ea typeface="+mn-ea"/>
                <a:cs typeface="+mn-cs"/>
              </a:rPr>
              <a:t>Förändringarna med SDV bygger på fem huvudprinciper: Standardisering / Strukturerad dokumentation / Ordinationsdriven vårdprocess / Realtidsdokumentation / Rollstyrda vyer. Förändringarna i arbetssätt, som framkommer i filmerna, bottnar i dessa principer. Därför behöver du som chef vara lite insatt i dessa, så att du i dialogerna med medarbetarna kan vägleda på ett bra sätt. </a:t>
            </a:r>
            <a:r>
              <a:rPr kumimoji="0" lang="sv-SE" sz="1600" b="0" i="0" u="none" strike="noStrike" kern="1200" cap="none" spc="0" normalizeH="0" baseline="0" noProof="0" dirty="0">
                <a:ln>
                  <a:noFill/>
                </a:ln>
                <a:solidFill>
                  <a:srgbClr val="307C8E"/>
                </a:solidFill>
                <a:effectLst/>
                <a:uLnTx/>
                <a:uFillTx/>
                <a:latin typeface="Public Sans"/>
                <a:ea typeface="+mn-ea"/>
                <a:cs typeface="+mn-cs"/>
                <a:hlinkClick r:id="rId2"/>
              </a:rPr>
              <a:t>Läs mer här</a:t>
            </a:r>
            <a:r>
              <a:rPr kumimoji="0" lang="sv-SE" sz="1600" b="0" i="0" u="none" strike="noStrike" kern="1200" cap="none" spc="0" normalizeH="0" baseline="0" noProof="0" dirty="0">
                <a:ln>
                  <a:noFill/>
                </a:ln>
                <a:solidFill>
                  <a:srgbClr val="307C8E"/>
                </a:solidFill>
                <a:effectLst/>
                <a:uLnTx/>
                <a:uFillTx/>
                <a:latin typeface="Public Sans"/>
                <a:ea typeface="+mn-ea"/>
                <a:cs typeface="+mn-cs"/>
              </a:rPr>
              <a:t> eller fråga ditt utrullningsprojekt efter mer information.</a:t>
            </a:r>
          </a:p>
          <a:p>
            <a:pPr marL="0" marR="0" lvl="0" indent="0" algn="l" defTabSz="914400" rtl="0" eaLnBrk="1" fontAlgn="auto" latinLnBrk="0" hangingPunct="1">
              <a:lnSpc>
                <a:spcPct val="110000"/>
              </a:lnSpc>
              <a:spcBef>
                <a:spcPts val="1600"/>
              </a:spcBef>
              <a:spcAft>
                <a:spcPts val="0"/>
              </a:spcAft>
              <a:buClr>
                <a:srgbClr val="307C8E"/>
              </a:buClr>
              <a:buSzTx/>
              <a:buFont typeface="Arial" panose="020B0604020202020204" pitchFamily="34" charset="0"/>
              <a:buNone/>
              <a:tabLst/>
              <a:defRPr/>
            </a:pPr>
            <a:r>
              <a:rPr kumimoji="0" lang="sv-SE" sz="1600" b="1" i="0" u="sng" strike="noStrike" kern="1200" cap="none" spc="0" normalizeH="0" baseline="0" noProof="0" dirty="0">
                <a:ln>
                  <a:noFill/>
                </a:ln>
                <a:solidFill>
                  <a:srgbClr val="307C8E"/>
                </a:solidFill>
                <a:effectLst/>
                <a:uLnTx/>
                <a:uFillTx/>
                <a:latin typeface="Public Sans"/>
                <a:ea typeface="+mn-ea"/>
                <a:cs typeface="+mn-cs"/>
              </a:rPr>
              <a:t>Förkunskap medarbetare: </a:t>
            </a:r>
            <a:r>
              <a:rPr kumimoji="0" lang="sv-SE" sz="1600" b="0" i="0" u="none" strike="noStrike" kern="1200" cap="none" spc="0" normalizeH="0" baseline="0" noProof="0" dirty="0">
                <a:ln>
                  <a:noFill/>
                </a:ln>
                <a:solidFill>
                  <a:srgbClr val="307C8E"/>
                </a:solidFill>
                <a:effectLst/>
                <a:uLnTx/>
                <a:uFillTx/>
                <a:latin typeface="Public Sans"/>
                <a:ea typeface="+mn-ea"/>
                <a:cs typeface="+mn-cs"/>
              </a:rPr>
              <a:t>För att kunna ta till sig materialet på bästa sätt rekommenderas att medarbetarna redan har fått en grundförståelse för SDV – till exempel genom att ni tidigare gått igenom materialet ”SDV – en introduktion” (kort eller lång), eller annat introduktionsmaterial du/ni fått via utrullningsprojektet i förvaltningen.</a:t>
            </a:r>
          </a:p>
          <a:p>
            <a:pPr marL="0" indent="0">
              <a:buNone/>
            </a:pPr>
            <a:endParaRPr lang="sv-SE" sz="3200" dirty="0"/>
          </a:p>
        </p:txBody>
      </p:sp>
      <p:grpSp>
        <p:nvGrpSpPr>
          <p:cNvPr id="4" name="Grupp 3">
            <a:extLst>
              <a:ext uri="{FF2B5EF4-FFF2-40B4-BE49-F238E27FC236}">
                <a16:creationId xmlns:a16="http://schemas.microsoft.com/office/drawing/2014/main" id="{5EE9E95B-5298-DBFE-D78B-1F529F79F313}"/>
              </a:ext>
            </a:extLst>
          </p:cNvPr>
          <p:cNvGrpSpPr/>
          <p:nvPr/>
        </p:nvGrpSpPr>
        <p:grpSpPr>
          <a:xfrm>
            <a:off x="738818" y="3897728"/>
            <a:ext cx="9827581" cy="2507140"/>
            <a:chOff x="628480" y="4429514"/>
            <a:chExt cx="9827581" cy="2984869"/>
          </a:xfrm>
        </p:grpSpPr>
        <p:sp>
          <p:nvSpPr>
            <p:cNvPr id="5" name="Rektangel: rundade hörn 4">
              <a:extLst>
                <a:ext uri="{FF2B5EF4-FFF2-40B4-BE49-F238E27FC236}">
                  <a16:creationId xmlns:a16="http://schemas.microsoft.com/office/drawing/2014/main" id="{5BB70D5D-DBF1-42CD-2E70-A8692F5C6051}"/>
                </a:ext>
              </a:extLst>
            </p:cNvPr>
            <p:cNvSpPr/>
            <p:nvPr/>
          </p:nvSpPr>
          <p:spPr>
            <a:xfrm>
              <a:off x="628480" y="4429514"/>
              <a:ext cx="9827581" cy="298486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F9E70C0C-AF9C-16F1-30E6-C1A0A3412DCE}"/>
                </a:ext>
              </a:extLst>
            </p:cNvPr>
            <p:cNvSpPr txBox="1"/>
            <p:nvPr/>
          </p:nvSpPr>
          <p:spPr>
            <a:xfrm>
              <a:off x="971009" y="4613897"/>
              <a:ext cx="9142522" cy="2231380"/>
            </a:xfrm>
            <a:prstGeom prst="rect">
              <a:avLst/>
            </a:prstGeom>
            <a:noFill/>
          </p:spPr>
          <p:txBody>
            <a:bodyPr wrap="square">
              <a:spAutoFit/>
            </a:bodyPr>
            <a:lstStyle/>
            <a:p>
              <a:pPr marL="0" indent="0">
                <a:buNone/>
              </a:pPr>
              <a:r>
                <a:rPr lang="sv-SE" sz="1600" b="1" dirty="0">
                  <a:solidFill>
                    <a:schemeClr val="accent2"/>
                  </a:solidFill>
                </a:rPr>
                <a:t>Syftet med det här materialet:</a:t>
              </a:r>
            </a:p>
            <a:p>
              <a:pPr marL="285750" indent="-285750">
                <a:lnSpc>
                  <a:spcPct val="100000"/>
                </a:lnSpc>
                <a:spcBef>
                  <a:spcPts val="600"/>
                </a:spcBef>
                <a:buFont typeface="Wingdings" panose="05000000000000000000" pitchFamily="2" charset="2"/>
                <a:buChar char="q"/>
              </a:pPr>
              <a:r>
                <a:rPr lang="sv-SE" sz="1400" dirty="0">
                  <a:solidFill>
                    <a:schemeClr val="accent2"/>
                  </a:solidFill>
                </a:rPr>
                <a:t>Att i filmerna visa några skillnader i vardagen som det kan bli med SDV, jämfört med idag</a:t>
              </a:r>
            </a:p>
            <a:p>
              <a:pPr marL="285750" indent="-285750">
                <a:lnSpc>
                  <a:spcPct val="100000"/>
                </a:lnSpc>
                <a:spcBef>
                  <a:spcPts val="600"/>
                </a:spcBef>
                <a:buFont typeface="Wingdings" panose="05000000000000000000" pitchFamily="2" charset="2"/>
                <a:buChar char="q"/>
              </a:pPr>
              <a:r>
                <a:rPr lang="sv-SE" sz="1400" dirty="0">
                  <a:solidFill>
                    <a:schemeClr val="accent2"/>
                  </a:solidFill>
                </a:rPr>
                <a:t>Att underlätta för medarbetarna att förstå vilka arbetssätt som kan komma att förändras</a:t>
              </a:r>
            </a:p>
            <a:p>
              <a:pPr marL="285750" indent="-285750">
                <a:lnSpc>
                  <a:spcPct val="100000"/>
                </a:lnSpc>
                <a:spcBef>
                  <a:spcPts val="600"/>
                </a:spcBef>
                <a:buFont typeface="Wingdings" panose="05000000000000000000" pitchFamily="2" charset="2"/>
                <a:buChar char="q"/>
              </a:pPr>
              <a:r>
                <a:rPr lang="sv-SE" sz="1400" dirty="0">
                  <a:solidFill>
                    <a:schemeClr val="accent2"/>
                  </a:solidFill>
                </a:rPr>
                <a:t>Att ni som team ska börja förbereda er på vilka förändringar det kan innebära för just er</a:t>
              </a:r>
            </a:p>
            <a:p>
              <a:pPr marL="285750" indent="-285750">
                <a:lnSpc>
                  <a:spcPct val="100000"/>
                </a:lnSpc>
                <a:spcBef>
                  <a:spcPts val="600"/>
                </a:spcBef>
                <a:buFont typeface="Wingdings" panose="05000000000000000000" pitchFamily="2" charset="2"/>
                <a:buChar char="q"/>
              </a:pPr>
              <a:r>
                <a:rPr lang="sv-SE" sz="1400" dirty="0">
                  <a:solidFill>
                    <a:schemeClr val="accent2"/>
                  </a:solidFill>
                </a:rPr>
                <a:t>Att ni genom gemensam dialog ska börja resonera om förändringarna – både möjligheter och utmaningar – för att göra övergången till SDV så smidig och bra som möjligt</a:t>
              </a:r>
            </a:p>
            <a:p>
              <a:pPr marL="285750" indent="-285750">
                <a:lnSpc>
                  <a:spcPct val="100000"/>
                </a:lnSpc>
                <a:spcBef>
                  <a:spcPts val="600"/>
                </a:spcBef>
                <a:buFont typeface="Wingdings" panose="05000000000000000000" pitchFamily="2" charset="2"/>
                <a:buChar char="q"/>
              </a:pPr>
              <a:r>
                <a:rPr lang="sv-SE" sz="1400" dirty="0">
                  <a:solidFill>
                    <a:schemeClr val="accent2"/>
                  </a:solidFill>
                </a:rPr>
                <a:t>Att du som chef ska få möjlighet att lyssna in medarbetarnas tankar och känslor inför förändringen, så att du får kunskap om hur du behöver bedriva det fortsatta förändringsarbetet. </a:t>
              </a:r>
            </a:p>
          </p:txBody>
        </p:sp>
      </p:grpSp>
    </p:spTree>
    <p:extLst>
      <p:ext uri="{BB962C8B-B14F-4D97-AF65-F5344CB8AC3E}">
        <p14:creationId xmlns:p14="http://schemas.microsoft.com/office/powerpoint/2010/main" val="199414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4EBCC7-493F-1E2F-3EE1-FC3FE5E5FC4A}"/>
              </a:ext>
            </a:extLst>
          </p:cNvPr>
          <p:cNvSpPr>
            <a:spLocks noGrp="1"/>
          </p:cNvSpPr>
          <p:nvPr>
            <p:ph type="title"/>
          </p:nvPr>
        </p:nvSpPr>
        <p:spPr>
          <a:xfrm>
            <a:off x="6286500" y="215872"/>
            <a:ext cx="5181599" cy="1143000"/>
          </a:xfrm>
        </p:spPr>
        <p:txBody>
          <a:bodyPr/>
          <a:lstStyle/>
          <a:p>
            <a:r>
              <a:rPr lang="sv-SE" dirty="0">
                <a:solidFill>
                  <a:schemeClr val="bg2"/>
                </a:solidFill>
              </a:rPr>
              <a:t>Om filmerna</a:t>
            </a:r>
          </a:p>
        </p:txBody>
      </p:sp>
      <p:sp>
        <p:nvSpPr>
          <p:cNvPr id="4" name="Platshållare för innehåll 3">
            <a:extLst>
              <a:ext uri="{FF2B5EF4-FFF2-40B4-BE49-F238E27FC236}">
                <a16:creationId xmlns:a16="http://schemas.microsoft.com/office/drawing/2014/main" id="{FDF72F0F-18AF-CEA1-39B0-E89C770E81AE}"/>
              </a:ext>
            </a:extLst>
          </p:cNvPr>
          <p:cNvSpPr>
            <a:spLocks noGrp="1"/>
          </p:cNvSpPr>
          <p:nvPr>
            <p:ph sz="half" idx="2"/>
          </p:nvPr>
        </p:nvSpPr>
        <p:spPr>
          <a:xfrm>
            <a:off x="6286500" y="977769"/>
            <a:ext cx="5422900" cy="5225355"/>
          </a:xfrm>
        </p:spPr>
        <p:txBody>
          <a:bodyPr/>
          <a:lstStyle/>
          <a:p>
            <a:pPr marL="0" indent="0">
              <a:buNone/>
            </a:pPr>
            <a:r>
              <a:rPr lang="sv-SE" sz="2400" i="1" dirty="0"/>
              <a:t>”Okej, nu vet vi en del om SDV i teorin. Men hur kommer det att bli med SDV </a:t>
            </a:r>
            <a:br>
              <a:rPr lang="sv-SE" sz="2400" i="1" dirty="0"/>
            </a:br>
            <a:r>
              <a:rPr lang="sv-SE" sz="2400" i="1" dirty="0"/>
              <a:t>i praktiken?”</a:t>
            </a:r>
          </a:p>
          <a:p>
            <a:pPr marL="0" indent="0">
              <a:buNone/>
            </a:pPr>
            <a:r>
              <a:rPr lang="sv-SE" sz="1800" dirty="0"/>
              <a:t>Frågan är vanlig. Och viktig! </a:t>
            </a:r>
          </a:p>
          <a:p>
            <a:pPr marL="0" indent="0">
              <a:buNone/>
            </a:pPr>
            <a:r>
              <a:rPr lang="sv-SE" sz="1800" dirty="0"/>
              <a:t>I ett försök att beskriva framtiden så har våra egna kliniker gjort ett par filmer. Filmerna kan hjälpa till att förstå hur en vårdprocess kan bli när vi jobbar i ett sammanhållet digitalt system som SDV är.</a:t>
            </a:r>
          </a:p>
          <a:p>
            <a:pPr marL="0" indent="0">
              <a:buNone/>
            </a:pPr>
            <a:r>
              <a:rPr lang="sv-SE" sz="1800" dirty="0"/>
              <a:t>Vi hoppas det ska göra det lättare att föreställa sig vilka förändringar SDV kan innebära – för dig, för ditt team, och för patienterna!</a:t>
            </a:r>
          </a:p>
        </p:txBody>
      </p:sp>
      <p:grpSp>
        <p:nvGrpSpPr>
          <p:cNvPr id="5" name="Grupp 4">
            <a:extLst>
              <a:ext uri="{FF2B5EF4-FFF2-40B4-BE49-F238E27FC236}">
                <a16:creationId xmlns:a16="http://schemas.microsoft.com/office/drawing/2014/main" id="{B88C0271-9A87-0B87-7696-892C74BECF3A}"/>
              </a:ext>
            </a:extLst>
          </p:cNvPr>
          <p:cNvGrpSpPr/>
          <p:nvPr/>
        </p:nvGrpSpPr>
        <p:grpSpPr>
          <a:xfrm>
            <a:off x="114300" y="-742255"/>
            <a:ext cx="3886200" cy="7286562"/>
            <a:chOff x="114300" y="-742255"/>
            <a:chExt cx="3886200" cy="7286562"/>
          </a:xfrm>
        </p:grpSpPr>
        <p:pic>
          <p:nvPicPr>
            <p:cNvPr id="6" name="Bild 5" descr="Filmremsa med hel fyllning">
              <a:extLst>
                <a:ext uri="{FF2B5EF4-FFF2-40B4-BE49-F238E27FC236}">
                  <a16:creationId xmlns:a16="http://schemas.microsoft.com/office/drawing/2014/main" id="{1357FD51-DF6C-D496-593B-257BF3CFAC1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58" r="15576" b="8076"/>
            <a:stretch/>
          </p:blipFill>
          <p:spPr>
            <a:xfrm>
              <a:off x="114300" y="-742255"/>
              <a:ext cx="3886200" cy="5225355"/>
            </a:xfrm>
            <a:prstGeom prst="rect">
              <a:avLst/>
            </a:prstGeom>
          </p:spPr>
        </p:pic>
        <p:pic>
          <p:nvPicPr>
            <p:cNvPr id="7" name="Bild 6" descr="Filmremsa med hel fyllning">
              <a:extLst>
                <a:ext uri="{FF2B5EF4-FFF2-40B4-BE49-F238E27FC236}">
                  <a16:creationId xmlns:a16="http://schemas.microsoft.com/office/drawing/2014/main" id="{C1DAE379-9B86-3D16-0074-765555D49FF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58" r="15576" b="54038"/>
            <a:stretch/>
          </p:blipFill>
          <p:spPr>
            <a:xfrm>
              <a:off x="114300" y="3931629"/>
              <a:ext cx="3886200" cy="2612678"/>
            </a:xfrm>
            <a:prstGeom prst="rect">
              <a:avLst/>
            </a:prstGeom>
          </p:spPr>
        </p:pic>
      </p:grpSp>
      <p:grpSp>
        <p:nvGrpSpPr>
          <p:cNvPr id="8" name="Grupp 7">
            <a:extLst>
              <a:ext uri="{FF2B5EF4-FFF2-40B4-BE49-F238E27FC236}">
                <a16:creationId xmlns:a16="http://schemas.microsoft.com/office/drawing/2014/main" id="{A08A8EA6-E165-6EDF-AA98-F61750BD80AD}"/>
              </a:ext>
            </a:extLst>
          </p:cNvPr>
          <p:cNvGrpSpPr/>
          <p:nvPr/>
        </p:nvGrpSpPr>
        <p:grpSpPr>
          <a:xfrm>
            <a:off x="-706392" y="1498470"/>
            <a:ext cx="3813576" cy="5359530"/>
            <a:chOff x="-479136" y="1787885"/>
            <a:chExt cx="3279154" cy="4608463"/>
          </a:xfrm>
        </p:grpSpPr>
        <p:pic>
          <p:nvPicPr>
            <p:cNvPr id="9" name="Bildobjekt 8" descr="En bild som visar pojke, illustration, klädsel, tecknad serie&#10;&#10;Automatiskt genererad beskrivning">
              <a:extLst>
                <a:ext uri="{FF2B5EF4-FFF2-40B4-BE49-F238E27FC236}">
                  <a16:creationId xmlns:a16="http://schemas.microsoft.com/office/drawing/2014/main" id="{02ECFDAB-3813-99B0-FB61-60E92B504751}"/>
                </a:ext>
              </a:extLst>
            </p:cNvPr>
            <p:cNvPicPr>
              <a:picLocks noChangeAspect="1"/>
            </p:cNvPicPr>
            <p:nvPr/>
          </p:nvPicPr>
          <p:blipFill rotWithShape="1">
            <a:blip r:embed="rId5">
              <a:extLst>
                <a:ext uri="{28A0092B-C50C-407E-A947-70E740481C1C}">
                  <a14:useLocalDpi xmlns:a14="http://schemas.microsoft.com/office/drawing/2010/main" val="0"/>
                </a:ext>
              </a:extLst>
            </a:blip>
            <a:srcRect l="19038" r="-1316"/>
            <a:stretch/>
          </p:blipFill>
          <p:spPr>
            <a:xfrm>
              <a:off x="-479136" y="1787885"/>
              <a:ext cx="2685718" cy="4567136"/>
            </a:xfrm>
            <a:prstGeom prst="rect">
              <a:avLst/>
            </a:prstGeom>
          </p:spPr>
        </p:pic>
        <p:pic>
          <p:nvPicPr>
            <p:cNvPr id="10" name="Bildobjekt 9" descr="En bild som visar tecknad serie, fotbeklädnader, illustration, klädsel&#10;&#10;Automatiskt genererad beskrivning">
              <a:extLst>
                <a:ext uri="{FF2B5EF4-FFF2-40B4-BE49-F238E27FC236}">
                  <a16:creationId xmlns:a16="http://schemas.microsoft.com/office/drawing/2014/main" id="{C1B19362-1F9B-E6ED-9283-84A0500D28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9148" y="2049252"/>
              <a:ext cx="1600870" cy="4347096"/>
            </a:xfrm>
            <a:prstGeom prst="rect">
              <a:avLst/>
            </a:prstGeom>
          </p:spPr>
        </p:pic>
      </p:grpSp>
    </p:spTree>
    <p:extLst>
      <p:ext uri="{BB962C8B-B14F-4D97-AF65-F5344CB8AC3E}">
        <p14:creationId xmlns:p14="http://schemas.microsoft.com/office/powerpoint/2010/main" val="223982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hlinkClick r:id="rId3"/>
            <a:extLst>
              <a:ext uri="{FF2B5EF4-FFF2-40B4-BE49-F238E27FC236}">
                <a16:creationId xmlns:a16="http://schemas.microsoft.com/office/drawing/2014/main" id="{ED4A89BA-69E4-EECD-B4A6-1A72EB529AE5}"/>
              </a:ext>
            </a:extLst>
          </p:cNvPr>
          <p:cNvPicPr>
            <a:picLocks noGrp="1" noChangeAspect="1"/>
          </p:cNvPicPr>
          <p:nvPr>
            <p:ph type="pic" sz="quarter" idx="13"/>
          </p:nvPr>
        </p:nvPicPr>
        <p:blipFill>
          <a:blip r:embed="rId4"/>
          <a:srcRect l="6310"/>
          <a:stretch/>
        </p:blipFill>
        <p:spPr>
          <a:xfrm>
            <a:off x="20" y="0"/>
            <a:ext cx="11861980" cy="6551990"/>
          </a:xfrm>
          <a:noFill/>
        </p:spPr>
      </p:pic>
      <p:sp>
        <p:nvSpPr>
          <p:cNvPr id="12" name="Title 2">
            <a:extLst>
              <a:ext uri="{FF2B5EF4-FFF2-40B4-BE49-F238E27FC236}">
                <a16:creationId xmlns:a16="http://schemas.microsoft.com/office/drawing/2014/main" id="{723C0297-129E-70DB-CC03-C650E9324386}"/>
              </a:ext>
            </a:extLst>
          </p:cNvPr>
          <p:cNvSpPr>
            <a:spLocks noGrp="1"/>
          </p:cNvSpPr>
          <p:nvPr>
            <p:ph type="title"/>
          </p:nvPr>
        </p:nvSpPr>
        <p:spPr>
          <a:xfrm>
            <a:off x="1193646" y="4997572"/>
            <a:ext cx="9989819" cy="526271"/>
          </a:xfrm>
          <a:solidFill>
            <a:schemeClr val="accent1"/>
          </a:solidFill>
        </p:spPr>
        <p:txBody>
          <a:bodyPr tIns="108000" bIns="108000">
            <a:spAutoFit/>
          </a:bodyPr>
          <a:lstStyle/>
          <a:p>
            <a:r>
              <a:rPr lang="en-US" sz="2000" b="0" dirty="0">
                <a:solidFill>
                  <a:schemeClr val="accent2"/>
                </a:solidFill>
              </a:rPr>
              <a:t> </a:t>
            </a:r>
            <a:r>
              <a:rPr lang="en-US" sz="2000" b="0" dirty="0" err="1">
                <a:solidFill>
                  <a:schemeClr val="accent2"/>
                </a:solidFill>
              </a:rPr>
              <a:t>Beskrivning</a:t>
            </a:r>
            <a:r>
              <a:rPr lang="en-US" sz="2000" b="0" dirty="0">
                <a:solidFill>
                  <a:schemeClr val="accent2"/>
                </a:solidFill>
              </a:rPr>
              <a:t> av </a:t>
            </a:r>
            <a:r>
              <a:rPr lang="en-US" sz="2000" b="0" dirty="0" err="1">
                <a:solidFill>
                  <a:schemeClr val="accent2"/>
                </a:solidFill>
              </a:rPr>
              <a:t>ett</a:t>
            </a:r>
            <a:r>
              <a:rPr lang="en-US" sz="2000" b="0" dirty="0">
                <a:solidFill>
                  <a:schemeClr val="accent2"/>
                </a:solidFill>
              </a:rPr>
              <a:t> </a:t>
            </a:r>
            <a:r>
              <a:rPr lang="en-US" sz="2000" b="0" dirty="0" err="1">
                <a:solidFill>
                  <a:schemeClr val="accent2"/>
                </a:solidFill>
              </a:rPr>
              <a:t>förlopp</a:t>
            </a:r>
            <a:r>
              <a:rPr lang="en-US" sz="2000" b="0" dirty="0">
                <a:solidFill>
                  <a:schemeClr val="accent2"/>
                </a:solidFill>
              </a:rPr>
              <a:t> </a:t>
            </a:r>
            <a:r>
              <a:rPr lang="en-US" sz="2000" b="0" dirty="0" err="1">
                <a:solidFill>
                  <a:schemeClr val="accent2"/>
                </a:solidFill>
              </a:rPr>
              <a:t>i</a:t>
            </a:r>
            <a:r>
              <a:rPr lang="en-US" sz="2000" b="0" dirty="0">
                <a:solidFill>
                  <a:schemeClr val="accent2"/>
                </a:solidFill>
              </a:rPr>
              <a:t> </a:t>
            </a:r>
            <a:r>
              <a:rPr lang="en-US" sz="2000" b="0" dirty="0" err="1">
                <a:solidFill>
                  <a:schemeClr val="accent2"/>
                </a:solidFill>
              </a:rPr>
              <a:t>slutenvården</a:t>
            </a:r>
            <a:r>
              <a:rPr lang="en-US" sz="2000" b="0" dirty="0">
                <a:solidFill>
                  <a:schemeClr val="accent2"/>
                </a:solidFill>
              </a:rPr>
              <a:t>, med </a:t>
            </a:r>
            <a:r>
              <a:rPr lang="en-US" sz="2000" b="0" dirty="0" err="1">
                <a:solidFill>
                  <a:schemeClr val="accent2"/>
                </a:solidFill>
              </a:rPr>
              <a:t>Skånes</a:t>
            </a:r>
            <a:r>
              <a:rPr lang="en-US" sz="2000" b="0" dirty="0">
                <a:solidFill>
                  <a:schemeClr val="accent2"/>
                </a:solidFill>
              </a:rPr>
              <a:t> </a:t>
            </a:r>
            <a:r>
              <a:rPr lang="en-US" sz="2000" b="0" dirty="0" err="1">
                <a:solidFill>
                  <a:schemeClr val="accent2"/>
                </a:solidFill>
              </a:rPr>
              <a:t>digitala</a:t>
            </a:r>
            <a:r>
              <a:rPr lang="en-US" sz="2000" b="0" dirty="0">
                <a:solidFill>
                  <a:schemeClr val="accent2"/>
                </a:solidFill>
              </a:rPr>
              <a:t> </a:t>
            </a:r>
            <a:r>
              <a:rPr lang="en-US" sz="2000" b="0" dirty="0" err="1">
                <a:solidFill>
                  <a:schemeClr val="accent2"/>
                </a:solidFill>
              </a:rPr>
              <a:t>vårdsystem</a:t>
            </a:r>
            <a:r>
              <a:rPr lang="en-US" sz="2000" b="0" dirty="0">
                <a:solidFill>
                  <a:schemeClr val="accent2"/>
                </a:solidFill>
              </a:rPr>
              <a:t> (SDV)</a:t>
            </a:r>
          </a:p>
        </p:txBody>
      </p:sp>
      <p:sp>
        <p:nvSpPr>
          <p:cNvPr id="9" name="textruta 8">
            <a:extLst>
              <a:ext uri="{FF2B5EF4-FFF2-40B4-BE49-F238E27FC236}">
                <a16:creationId xmlns:a16="http://schemas.microsoft.com/office/drawing/2014/main" id="{5C78B38E-79B4-ED15-2141-013970EC63C9}"/>
              </a:ext>
            </a:extLst>
          </p:cNvPr>
          <p:cNvSpPr txBox="1"/>
          <p:nvPr/>
        </p:nvSpPr>
        <p:spPr>
          <a:xfrm>
            <a:off x="704685" y="4104070"/>
            <a:ext cx="8985968" cy="760959"/>
          </a:xfrm>
          <a:prstGeom prst="rect">
            <a:avLst/>
          </a:prstGeom>
          <a:solidFill>
            <a:schemeClr val="accent1"/>
          </a:solidFill>
        </p:spPr>
        <p:txBody>
          <a:bodyPr wrap="square" tIns="72000" b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DF9E4"/>
                </a:solidFill>
                <a:effectLst/>
                <a:uLnTx/>
                <a:uFillTx/>
                <a:latin typeface="Public Sans"/>
                <a:ea typeface="+mn-ea"/>
                <a:cs typeface="+mn-cs"/>
              </a:rPr>
              <a:t>  </a:t>
            </a:r>
            <a:r>
              <a:rPr kumimoji="0" lang="en-US" sz="4000" b="1" i="0" u="none" strike="noStrike" kern="1200" cap="none" spc="0" normalizeH="0" baseline="0" noProof="0" dirty="0" err="1">
                <a:ln>
                  <a:noFill/>
                </a:ln>
                <a:solidFill>
                  <a:srgbClr val="FDF9E4"/>
                </a:solidFill>
                <a:effectLst/>
                <a:uLnTx/>
                <a:uFillTx/>
                <a:latin typeface="Public Sans"/>
                <a:ea typeface="+mn-ea"/>
                <a:cs typeface="+mn-cs"/>
              </a:rPr>
              <a:t>Så</a:t>
            </a:r>
            <a:r>
              <a:rPr kumimoji="0" lang="en-US" sz="4000" b="1" i="0" u="none" strike="noStrike" kern="1200" cap="none" spc="0" normalizeH="0" baseline="0" noProof="0" dirty="0">
                <a:ln>
                  <a:noFill/>
                </a:ln>
                <a:solidFill>
                  <a:srgbClr val="FDF9E4"/>
                </a:solidFill>
                <a:effectLst/>
                <a:uLnTx/>
                <a:uFillTx/>
                <a:latin typeface="Public Sans"/>
                <a:ea typeface="+mn-ea"/>
                <a:cs typeface="+mn-cs"/>
              </a:rPr>
              <a:t> </a:t>
            </a:r>
            <a:r>
              <a:rPr kumimoji="0" lang="en-US" sz="4000" b="1" i="0" u="none" strike="noStrike" kern="1200" cap="none" spc="0" normalizeH="0" baseline="0" noProof="0" dirty="0" err="1">
                <a:ln>
                  <a:noFill/>
                </a:ln>
                <a:solidFill>
                  <a:srgbClr val="FDF9E4"/>
                </a:solidFill>
                <a:effectLst/>
                <a:uLnTx/>
                <a:uFillTx/>
                <a:latin typeface="Public Sans"/>
                <a:ea typeface="+mn-ea"/>
                <a:cs typeface="+mn-cs"/>
              </a:rPr>
              <a:t>blir</a:t>
            </a:r>
            <a:r>
              <a:rPr kumimoji="0" lang="en-US" sz="4000" b="1" i="0" u="none" strike="noStrike" kern="1200" cap="none" spc="0" normalizeH="0" baseline="0" noProof="0" dirty="0">
                <a:ln>
                  <a:noFill/>
                </a:ln>
                <a:solidFill>
                  <a:srgbClr val="FDF9E4"/>
                </a:solidFill>
                <a:effectLst/>
                <a:uLnTx/>
                <a:uFillTx/>
                <a:latin typeface="Public Sans"/>
                <a:ea typeface="+mn-ea"/>
                <a:cs typeface="+mn-cs"/>
              </a:rPr>
              <a:t> </a:t>
            </a:r>
            <a:r>
              <a:rPr kumimoji="0" lang="en-US" sz="4000" b="1" i="0" u="none" strike="noStrike" kern="1200" cap="none" spc="0" normalizeH="0" baseline="0" noProof="0" dirty="0" err="1">
                <a:ln>
                  <a:noFill/>
                </a:ln>
                <a:solidFill>
                  <a:srgbClr val="FDF9E4"/>
                </a:solidFill>
                <a:effectLst/>
                <a:uLnTx/>
                <a:uFillTx/>
                <a:latin typeface="Public Sans"/>
                <a:ea typeface="+mn-ea"/>
                <a:cs typeface="+mn-cs"/>
              </a:rPr>
              <a:t>en</a:t>
            </a:r>
            <a:r>
              <a:rPr kumimoji="0" lang="en-US" sz="4000" b="1" i="0" u="none" strike="noStrike" kern="1200" cap="none" spc="0" normalizeH="0" baseline="0" noProof="0" dirty="0">
                <a:ln>
                  <a:noFill/>
                </a:ln>
                <a:solidFill>
                  <a:srgbClr val="FDF9E4"/>
                </a:solidFill>
                <a:effectLst/>
                <a:uLnTx/>
                <a:uFillTx/>
                <a:latin typeface="Public Sans"/>
                <a:ea typeface="+mn-ea"/>
                <a:cs typeface="+mn-cs"/>
              </a:rPr>
              <a:t> </a:t>
            </a:r>
            <a:r>
              <a:rPr kumimoji="0" lang="en-US" sz="4000" b="1" i="0" u="none" strike="noStrike" kern="1200" cap="none" spc="0" normalizeH="0" baseline="0" noProof="0" dirty="0" err="1">
                <a:ln>
                  <a:noFill/>
                </a:ln>
                <a:solidFill>
                  <a:srgbClr val="FDF9E4"/>
                </a:solidFill>
                <a:effectLst/>
                <a:uLnTx/>
                <a:uFillTx/>
                <a:latin typeface="Public Sans"/>
                <a:ea typeface="+mn-ea"/>
                <a:cs typeface="+mn-cs"/>
              </a:rPr>
              <a:t>dag</a:t>
            </a:r>
            <a:r>
              <a:rPr kumimoji="0" lang="en-US" sz="4000" b="1" i="0" u="none" strike="noStrike" kern="1200" cap="none" spc="0" normalizeH="0" baseline="0" noProof="0" dirty="0">
                <a:ln>
                  <a:noFill/>
                </a:ln>
                <a:solidFill>
                  <a:srgbClr val="FDF9E4"/>
                </a:solidFill>
                <a:effectLst/>
                <a:uLnTx/>
                <a:uFillTx/>
                <a:latin typeface="Public Sans"/>
                <a:ea typeface="+mn-ea"/>
                <a:cs typeface="+mn-cs"/>
              </a:rPr>
              <a:t> </a:t>
            </a:r>
            <a:r>
              <a:rPr kumimoji="0" lang="en-US" sz="4000" b="1" i="0" u="none" strike="noStrike" kern="1200" cap="none" spc="0" normalizeH="0" baseline="0" noProof="0" dirty="0" err="1">
                <a:ln>
                  <a:noFill/>
                </a:ln>
                <a:solidFill>
                  <a:srgbClr val="FDF9E4"/>
                </a:solidFill>
                <a:effectLst/>
                <a:uLnTx/>
                <a:uFillTx/>
                <a:latin typeface="Public Sans"/>
                <a:ea typeface="+mn-ea"/>
                <a:cs typeface="+mn-cs"/>
              </a:rPr>
              <a:t>på</a:t>
            </a:r>
            <a:r>
              <a:rPr kumimoji="0" lang="en-US" sz="4000" b="1" i="0" u="none" strike="noStrike" kern="1200" cap="none" spc="0" normalizeH="0" baseline="0" noProof="0" dirty="0">
                <a:ln>
                  <a:noFill/>
                </a:ln>
                <a:solidFill>
                  <a:srgbClr val="FDF9E4"/>
                </a:solidFill>
                <a:effectLst/>
                <a:uLnTx/>
                <a:uFillTx/>
                <a:latin typeface="Public Sans"/>
                <a:ea typeface="+mn-ea"/>
                <a:cs typeface="+mn-cs"/>
              </a:rPr>
              <a:t> </a:t>
            </a:r>
            <a:r>
              <a:rPr kumimoji="0" lang="en-US" sz="4000" b="1" i="0" u="none" strike="noStrike" kern="1200" cap="none" spc="0" normalizeH="0" baseline="0" noProof="0" dirty="0" err="1">
                <a:ln>
                  <a:noFill/>
                </a:ln>
                <a:solidFill>
                  <a:srgbClr val="FDF9E4"/>
                </a:solidFill>
                <a:effectLst/>
                <a:uLnTx/>
                <a:uFillTx/>
                <a:latin typeface="Public Sans"/>
                <a:ea typeface="+mn-ea"/>
                <a:cs typeface="+mn-cs"/>
              </a:rPr>
              <a:t>vårdavdelningen</a:t>
            </a:r>
            <a:endParaRPr kumimoji="0" lang="sv-SE" sz="4000" b="1" i="0" u="none" strike="noStrike" kern="1200" cap="none" spc="0" normalizeH="0" baseline="0" noProof="0" dirty="0">
              <a:ln>
                <a:noFill/>
              </a:ln>
              <a:solidFill>
                <a:srgbClr val="FDF9E4"/>
              </a:solidFill>
              <a:effectLst/>
              <a:uLnTx/>
              <a:uFillTx/>
              <a:latin typeface="Public Sans"/>
              <a:ea typeface="+mn-ea"/>
              <a:cs typeface="+mn-cs"/>
            </a:endParaRPr>
          </a:p>
        </p:txBody>
      </p:sp>
      <p:grpSp>
        <p:nvGrpSpPr>
          <p:cNvPr id="14" name="Grupp 13">
            <a:extLst>
              <a:ext uri="{FF2B5EF4-FFF2-40B4-BE49-F238E27FC236}">
                <a16:creationId xmlns:a16="http://schemas.microsoft.com/office/drawing/2014/main" id="{161DA285-906E-FF48-F18F-83755668E754}"/>
              </a:ext>
            </a:extLst>
          </p:cNvPr>
          <p:cNvGrpSpPr/>
          <p:nvPr/>
        </p:nvGrpSpPr>
        <p:grpSpPr>
          <a:xfrm>
            <a:off x="5327374" y="2672359"/>
            <a:ext cx="1207272" cy="1207272"/>
            <a:chOff x="5257801" y="2597838"/>
            <a:chExt cx="1346418" cy="1346418"/>
          </a:xfrm>
        </p:grpSpPr>
        <p:sp>
          <p:nvSpPr>
            <p:cNvPr id="13" name="Ellips 12">
              <a:hlinkClick r:id="rId3"/>
              <a:extLst>
                <a:ext uri="{FF2B5EF4-FFF2-40B4-BE49-F238E27FC236}">
                  <a16:creationId xmlns:a16="http://schemas.microsoft.com/office/drawing/2014/main" id="{C0B37A82-91D1-2DF3-4CD7-22619FA7F37A}"/>
                </a:ext>
              </a:extLst>
            </p:cNvPr>
            <p:cNvSpPr/>
            <p:nvPr/>
          </p:nvSpPr>
          <p:spPr>
            <a:xfrm>
              <a:off x="5257801" y="2597838"/>
              <a:ext cx="1346418" cy="1346418"/>
            </a:xfrm>
            <a:prstGeom prst="ellipse">
              <a:avLst/>
            </a:prstGeom>
            <a:solidFill>
              <a:srgbClr val="FDF9E4">
                <a:alpha val="6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Public Sans"/>
                <a:ea typeface="+mn-ea"/>
                <a:cs typeface="+mn-cs"/>
              </a:endParaRPr>
            </a:p>
          </p:txBody>
        </p:sp>
        <p:pic>
          <p:nvPicPr>
            <p:cNvPr id="11" name="Bild 10" descr="Spela upp med hel fyllning">
              <a:hlinkClick r:id="rId3"/>
              <a:extLst>
                <a:ext uri="{FF2B5EF4-FFF2-40B4-BE49-F238E27FC236}">
                  <a16:creationId xmlns:a16="http://schemas.microsoft.com/office/drawing/2014/main" id="{DC85A259-6D4F-3115-8288-A85B75430F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9287" y="2817216"/>
              <a:ext cx="914400" cy="914400"/>
            </a:xfrm>
            <a:prstGeom prst="rect">
              <a:avLst/>
            </a:prstGeom>
          </p:spPr>
        </p:pic>
      </p:grpSp>
      <p:sp>
        <p:nvSpPr>
          <p:cNvPr id="3" name="textruta 2">
            <a:extLst>
              <a:ext uri="{FF2B5EF4-FFF2-40B4-BE49-F238E27FC236}">
                <a16:creationId xmlns:a16="http://schemas.microsoft.com/office/drawing/2014/main" id="{092A1E05-762C-080C-C4EB-821AC70C2194}"/>
              </a:ext>
            </a:extLst>
          </p:cNvPr>
          <p:cNvSpPr txBox="1"/>
          <p:nvPr/>
        </p:nvSpPr>
        <p:spPr>
          <a:xfrm>
            <a:off x="-81280" y="6099275"/>
            <a:ext cx="7548880" cy="461665"/>
          </a:xfrm>
          <a:prstGeom prst="rect">
            <a:avLst/>
          </a:prstGeom>
          <a:solidFill>
            <a:schemeClr val="bg2"/>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solidFill>
                  <a:schemeClr val="tx2"/>
                </a:solidFill>
                <a:latin typeface="Public Sans"/>
              </a:rPr>
              <a:t>   I ppt: Play-knappen blir aktiv i bildspelsläge, alternativt klicka </a:t>
            </a:r>
            <a:r>
              <a:rPr lang="sv-SE" sz="1200" dirty="0" err="1">
                <a:solidFill>
                  <a:schemeClr val="tx2"/>
                </a:solidFill>
                <a:latin typeface="Public Sans"/>
              </a:rPr>
              <a:t>ctrl</a:t>
            </a:r>
            <a:r>
              <a:rPr lang="sv-SE" sz="1200" dirty="0">
                <a:solidFill>
                  <a:schemeClr val="tx2"/>
                </a:solidFill>
                <a:latin typeface="Public Sans"/>
              </a:rPr>
              <a:t> samtidigt som du klickar på Play.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tx2"/>
                </a:solidFill>
                <a:effectLst/>
                <a:uLnTx/>
                <a:uFillTx/>
                <a:latin typeface="Public Sans"/>
                <a:ea typeface="+mn-ea"/>
                <a:cs typeface="+mn-cs"/>
              </a:rPr>
              <a:t>   För textning av filmen: tryck T längst ner till höger i webbfönstret som kommer upp.</a:t>
            </a:r>
          </a:p>
        </p:txBody>
      </p:sp>
    </p:spTree>
    <p:extLst>
      <p:ext uri="{BB962C8B-B14F-4D97-AF65-F5344CB8AC3E}">
        <p14:creationId xmlns:p14="http://schemas.microsoft.com/office/powerpoint/2010/main" val="3924376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descr="En bild som visar pojke, illustration, klädsel, tecknad serie&#10;&#10;Automatiskt genererad beskrivning">
            <a:extLst>
              <a:ext uri="{FF2B5EF4-FFF2-40B4-BE49-F238E27FC236}">
                <a16:creationId xmlns:a16="http://schemas.microsoft.com/office/drawing/2014/main" id="{DFDAB8CC-B273-ABA7-6DA0-6BEC3E6E14F7}"/>
              </a:ext>
            </a:extLst>
          </p:cNvPr>
          <p:cNvPicPr>
            <a:picLocks noChangeAspect="1"/>
          </p:cNvPicPr>
          <p:nvPr/>
        </p:nvPicPr>
        <p:blipFill rotWithShape="1">
          <a:blip r:embed="rId3">
            <a:extLst>
              <a:ext uri="{28A0092B-C50C-407E-A947-70E740481C1C}">
                <a14:useLocalDpi xmlns:a14="http://schemas.microsoft.com/office/drawing/2010/main" val="0"/>
              </a:ext>
            </a:extLst>
          </a:blip>
          <a:srcRect l="19038" r="-1316"/>
          <a:stretch/>
        </p:blipFill>
        <p:spPr>
          <a:xfrm>
            <a:off x="9832343" y="511790"/>
            <a:ext cx="2845412" cy="4838700"/>
          </a:xfrm>
          <a:prstGeom prst="rect">
            <a:avLst/>
          </a:prstGeom>
        </p:spPr>
      </p:pic>
      <p:sp>
        <p:nvSpPr>
          <p:cNvPr id="2" name="Rubrik 1">
            <a:extLst>
              <a:ext uri="{FF2B5EF4-FFF2-40B4-BE49-F238E27FC236}">
                <a16:creationId xmlns:a16="http://schemas.microsoft.com/office/drawing/2014/main" id="{F74835FA-068C-3935-42B3-E8E959C554DF}"/>
              </a:ext>
            </a:extLst>
          </p:cNvPr>
          <p:cNvSpPr>
            <a:spLocks noGrp="1"/>
          </p:cNvSpPr>
          <p:nvPr>
            <p:ph type="title"/>
          </p:nvPr>
        </p:nvSpPr>
        <p:spPr>
          <a:xfrm>
            <a:off x="313755" y="210795"/>
            <a:ext cx="10972800" cy="745786"/>
          </a:xfrm>
        </p:spPr>
        <p:txBody>
          <a:bodyPr/>
          <a:lstStyle/>
          <a:p>
            <a:r>
              <a:rPr lang="sv-SE" sz="4000" dirty="0"/>
              <a:t>Dialog</a:t>
            </a:r>
          </a:p>
        </p:txBody>
      </p:sp>
      <p:grpSp>
        <p:nvGrpSpPr>
          <p:cNvPr id="3" name="Grupp 2">
            <a:extLst>
              <a:ext uri="{FF2B5EF4-FFF2-40B4-BE49-F238E27FC236}">
                <a16:creationId xmlns:a16="http://schemas.microsoft.com/office/drawing/2014/main" id="{1CB56351-3B38-38EE-88F3-86BF84C9DBD9}"/>
              </a:ext>
            </a:extLst>
          </p:cNvPr>
          <p:cNvGrpSpPr/>
          <p:nvPr/>
        </p:nvGrpSpPr>
        <p:grpSpPr>
          <a:xfrm>
            <a:off x="2359657" y="1364795"/>
            <a:ext cx="8926898" cy="4128410"/>
            <a:chOff x="2589271" y="1259788"/>
            <a:chExt cx="7137400" cy="3108750"/>
          </a:xfrm>
        </p:grpSpPr>
        <p:sp>
          <p:nvSpPr>
            <p:cNvPr id="4" name="Pratbubbla: oval 3">
              <a:extLst>
                <a:ext uri="{FF2B5EF4-FFF2-40B4-BE49-F238E27FC236}">
                  <a16:creationId xmlns:a16="http://schemas.microsoft.com/office/drawing/2014/main" id="{5CE2D588-517A-7EB9-2A7C-435E51586476}"/>
                </a:ext>
              </a:extLst>
            </p:cNvPr>
            <p:cNvSpPr/>
            <p:nvPr/>
          </p:nvSpPr>
          <p:spPr>
            <a:xfrm>
              <a:off x="2589271" y="1259788"/>
              <a:ext cx="7137400" cy="3108750"/>
            </a:xfrm>
            <a:prstGeom prst="wedgeEllipseCallout">
              <a:avLst>
                <a:gd name="adj1" fmla="val -56205"/>
                <a:gd name="adj2" fmla="val 7888"/>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4000"/>
            </a:p>
          </p:txBody>
        </p:sp>
        <p:sp>
          <p:nvSpPr>
            <p:cNvPr id="9" name="textruta 8">
              <a:extLst>
                <a:ext uri="{FF2B5EF4-FFF2-40B4-BE49-F238E27FC236}">
                  <a16:creationId xmlns:a16="http://schemas.microsoft.com/office/drawing/2014/main" id="{5F0651D9-B39D-FD28-45FC-D5A6CFB40E10}"/>
                </a:ext>
              </a:extLst>
            </p:cNvPr>
            <p:cNvSpPr txBox="1"/>
            <p:nvPr/>
          </p:nvSpPr>
          <p:spPr>
            <a:xfrm>
              <a:off x="3117850" y="2088448"/>
              <a:ext cx="6108700" cy="1599144"/>
            </a:xfrm>
            <a:prstGeom prst="rect">
              <a:avLst/>
            </a:prstGeom>
            <a:noFill/>
          </p:spPr>
          <p:txBody>
            <a:bodyPr wrap="square">
              <a:spAutoFit/>
            </a:bodyPr>
            <a:lstStyle/>
            <a:p>
              <a:pPr algn="ctr"/>
              <a:r>
                <a:rPr lang="sv-SE" sz="4400" dirty="0">
                  <a:solidFill>
                    <a:schemeClr val="accent2"/>
                  </a:solidFill>
                </a:rPr>
                <a:t>Vilka skillnader och nyheter </a:t>
              </a:r>
              <a:br>
                <a:rPr lang="sv-SE" sz="4400" dirty="0">
                  <a:solidFill>
                    <a:schemeClr val="accent2"/>
                  </a:solidFill>
                </a:rPr>
              </a:br>
              <a:r>
                <a:rPr lang="sv-SE" sz="4400" dirty="0">
                  <a:solidFill>
                    <a:schemeClr val="accent2"/>
                  </a:solidFill>
                </a:rPr>
                <a:t>ser du i filmen, jämfört med hur vi arbetar idag? </a:t>
              </a:r>
            </a:p>
          </p:txBody>
        </p:sp>
      </p:grpSp>
      <p:pic>
        <p:nvPicPr>
          <p:cNvPr id="15" name="Bildobjekt 14" descr="En bild som visar tecknad serie, fotbeklädnader, illustration, klädsel&#10;&#10;Automatiskt genererad beskrivning">
            <a:extLst>
              <a:ext uri="{FF2B5EF4-FFF2-40B4-BE49-F238E27FC236}">
                <a16:creationId xmlns:a16="http://schemas.microsoft.com/office/drawing/2014/main" id="{EEA0F925-D528-6758-C145-0F2F6AF7AF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520" y="1205590"/>
            <a:ext cx="3255762" cy="8840884"/>
          </a:xfrm>
          <a:prstGeom prst="rect">
            <a:avLst/>
          </a:prstGeom>
        </p:spPr>
      </p:pic>
    </p:spTree>
    <p:extLst>
      <p:ext uri="{BB962C8B-B14F-4D97-AF65-F5344CB8AC3E}">
        <p14:creationId xmlns:p14="http://schemas.microsoft.com/office/powerpoint/2010/main" val="591478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två personer i en reception på en vårdcentral, en patient och en sköterska.">
            <a:hlinkClick r:id="rId3"/>
            <a:extLst>
              <a:ext uri="{FF2B5EF4-FFF2-40B4-BE49-F238E27FC236}">
                <a16:creationId xmlns:a16="http://schemas.microsoft.com/office/drawing/2014/main" id="{8309E353-BC82-6149-1010-2BC015449B3B}"/>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b="1804"/>
          <a:stretch/>
        </p:blipFill>
        <p:spPr>
          <a:xfrm>
            <a:off x="20" y="10"/>
            <a:ext cx="11861980" cy="6551990"/>
          </a:xfrm>
          <a:noFill/>
        </p:spPr>
      </p:pic>
      <p:sp>
        <p:nvSpPr>
          <p:cNvPr id="8" name="Title 2">
            <a:extLst>
              <a:ext uri="{FF2B5EF4-FFF2-40B4-BE49-F238E27FC236}">
                <a16:creationId xmlns:a16="http://schemas.microsoft.com/office/drawing/2014/main" id="{FFC135BD-AE9B-D46A-2E22-4F4C4864C8FE}"/>
              </a:ext>
            </a:extLst>
          </p:cNvPr>
          <p:cNvSpPr txBox="1">
            <a:spLocks/>
          </p:cNvSpPr>
          <p:nvPr/>
        </p:nvSpPr>
        <p:spPr>
          <a:xfrm>
            <a:off x="1340790" y="5024985"/>
            <a:ext cx="9989819" cy="513968"/>
          </a:xfrm>
          <a:prstGeom prst="rect">
            <a:avLst/>
          </a:prstGeom>
          <a:solidFill>
            <a:schemeClr val="accent1"/>
          </a:solidFill>
        </p:spPr>
        <p:txBody>
          <a:bodyPr vert="horz" lIns="91440" tIns="108000" rIns="91440" bIns="108000" rtlCol="0" anchor="t" anchorCtr="0">
            <a:noAutofit/>
          </a:bodyPr>
          <a:lst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FDF9E4"/>
                </a:solidFill>
                <a:effectLst/>
                <a:uLnTx/>
                <a:uFillTx/>
                <a:latin typeface="Public Sans"/>
                <a:ea typeface="+mj-ea"/>
                <a:cs typeface="+mj-cs"/>
              </a:rPr>
              <a:t> </a:t>
            </a:r>
            <a:r>
              <a:rPr kumimoji="0" lang="en-US" sz="2000" b="0" i="0" u="none" strike="noStrike" kern="1200" cap="none" spc="0" normalizeH="0" baseline="0" noProof="0" dirty="0" err="1">
                <a:ln>
                  <a:noFill/>
                </a:ln>
                <a:solidFill>
                  <a:srgbClr val="FDF9E4"/>
                </a:solidFill>
                <a:effectLst/>
                <a:uLnTx/>
                <a:uFillTx/>
                <a:latin typeface="Public Sans"/>
                <a:ea typeface="+mj-ea"/>
                <a:cs typeface="+mj-cs"/>
              </a:rPr>
              <a:t>Beskrivning</a:t>
            </a:r>
            <a:r>
              <a:rPr kumimoji="0" lang="en-US" sz="2000" b="0" i="0" u="none" strike="noStrike" kern="1200" cap="none" spc="0" normalizeH="0" baseline="0" noProof="0" dirty="0">
                <a:ln>
                  <a:noFill/>
                </a:ln>
                <a:solidFill>
                  <a:srgbClr val="FDF9E4"/>
                </a:solidFill>
                <a:effectLst/>
                <a:uLnTx/>
                <a:uFillTx/>
                <a:latin typeface="Public Sans"/>
                <a:ea typeface="+mj-ea"/>
                <a:cs typeface="+mj-cs"/>
              </a:rPr>
              <a:t> av </a:t>
            </a:r>
            <a:r>
              <a:rPr kumimoji="0" lang="en-US" sz="2000" b="0" i="0" u="none" strike="noStrike" kern="1200" cap="none" spc="0" normalizeH="0" baseline="0" noProof="0" dirty="0" err="1">
                <a:ln>
                  <a:noFill/>
                </a:ln>
                <a:solidFill>
                  <a:srgbClr val="FDF9E4"/>
                </a:solidFill>
                <a:effectLst/>
                <a:uLnTx/>
                <a:uFillTx/>
                <a:latin typeface="Public Sans"/>
                <a:ea typeface="+mj-ea"/>
                <a:cs typeface="+mj-cs"/>
              </a:rPr>
              <a:t>ett</a:t>
            </a:r>
            <a:r>
              <a:rPr kumimoji="0" lang="en-US" sz="2000" b="0" i="0" u="none" strike="noStrike" kern="1200" cap="none" spc="0" normalizeH="0" baseline="0" noProof="0" dirty="0">
                <a:ln>
                  <a:noFill/>
                </a:ln>
                <a:solidFill>
                  <a:srgbClr val="FDF9E4"/>
                </a:solidFill>
                <a:effectLst/>
                <a:uLnTx/>
                <a:uFillTx/>
                <a:latin typeface="Public Sans"/>
                <a:ea typeface="+mj-ea"/>
                <a:cs typeface="+mj-cs"/>
              </a:rPr>
              <a:t> </a:t>
            </a:r>
            <a:r>
              <a:rPr kumimoji="0" lang="en-US" sz="2000" b="0" i="0" u="none" strike="noStrike" kern="1200" cap="none" spc="0" normalizeH="0" baseline="0" noProof="0" dirty="0" err="1">
                <a:ln>
                  <a:noFill/>
                </a:ln>
                <a:solidFill>
                  <a:srgbClr val="FDF9E4"/>
                </a:solidFill>
                <a:effectLst/>
                <a:uLnTx/>
                <a:uFillTx/>
                <a:latin typeface="Public Sans"/>
                <a:ea typeface="+mj-ea"/>
                <a:cs typeface="+mj-cs"/>
              </a:rPr>
              <a:t>förlopp</a:t>
            </a:r>
            <a:r>
              <a:rPr kumimoji="0" lang="en-US" sz="2000" b="0" i="0" u="none" strike="noStrike" kern="1200" cap="none" spc="0" normalizeH="0" baseline="0" noProof="0" dirty="0">
                <a:ln>
                  <a:noFill/>
                </a:ln>
                <a:solidFill>
                  <a:srgbClr val="FDF9E4"/>
                </a:solidFill>
                <a:effectLst/>
                <a:uLnTx/>
                <a:uFillTx/>
                <a:latin typeface="Public Sans"/>
                <a:ea typeface="+mj-ea"/>
                <a:cs typeface="+mj-cs"/>
              </a:rPr>
              <a:t> </a:t>
            </a:r>
            <a:r>
              <a:rPr kumimoji="0" lang="en-US" sz="2000" b="0" i="0" u="none" strike="noStrike" kern="1200" cap="none" spc="0" normalizeH="0" baseline="0" noProof="0" dirty="0" err="1">
                <a:ln>
                  <a:noFill/>
                </a:ln>
                <a:solidFill>
                  <a:srgbClr val="FDF9E4"/>
                </a:solidFill>
                <a:effectLst/>
                <a:uLnTx/>
                <a:uFillTx/>
                <a:latin typeface="Public Sans"/>
                <a:ea typeface="+mj-ea"/>
                <a:cs typeface="+mj-cs"/>
              </a:rPr>
              <a:t>i</a:t>
            </a:r>
            <a:r>
              <a:rPr kumimoji="0" lang="en-US" sz="2000" b="0" i="0" u="none" strike="noStrike" kern="1200" cap="none" spc="0" normalizeH="0" baseline="0" noProof="0" dirty="0">
                <a:ln>
                  <a:noFill/>
                </a:ln>
                <a:solidFill>
                  <a:srgbClr val="FDF9E4"/>
                </a:solidFill>
                <a:effectLst/>
                <a:uLnTx/>
                <a:uFillTx/>
                <a:latin typeface="Public Sans"/>
                <a:ea typeface="+mj-ea"/>
                <a:cs typeface="+mj-cs"/>
              </a:rPr>
              <a:t> </a:t>
            </a:r>
            <a:r>
              <a:rPr kumimoji="0" lang="en-US" sz="2000" b="0" i="0" u="none" strike="noStrike" kern="1200" cap="none" spc="0" normalizeH="0" baseline="0" noProof="0" dirty="0" err="1">
                <a:ln>
                  <a:noFill/>
                </a:ln>
                <a:solidFill>
                  <a:srgbClr val="FDF9E4"/>
                </a:solidFill>
                <a:effectLst/>
                <a:uLnTx/>
                <a:uFillTx/>
                <a:latin typeface="Public Sans"/>
                <a:ea typeface="+mj-ea"/>
                <a:cs typeface="+mj-cs"/>
              </a:rPr>
              <a:t>öppenvården</a:t>
            </a:r>
            <a:r>
              <a:rPr kumimoji="0" lang="en-US" sz="2000" b="0" i="0" u="none" strike="noStrike" kern="1200" cap="none" spc="0" normalizeH="0" baseline="0" noProof="0" dirty="0">
                <a:ln>
                  <a:noFill/>
                </a:ln>
                <a:solidFill>
                  <a:srgbClr val="FDF9E4"/>
                </a:solidFill>
                <a:effectLst/>
                <a:uLnTx/>
                <a:uFillTx/>
                <a:latin typeface="Public Sans"/>
                <a:ea typeface="+mj-ea"/>
                <a:cs typeface="+mj-cs"/>
              </a:rPr>
              <a:t>, med </a:t>
            </a:r>
            <a:r>
              <a:rPr kumimoji="0" lang="en-US" sz="2000" b="0" i="0" u="none" strike="noStrike" kern="1200" cap="none" spc="0" normalizeH="0" baseline="0" noProof="0" dirty="0" err="1">
                <a:ln>
                  <a:noFill/>
                </a:ln>
                <a:solidFill>
                  <a:srgbClr val="FDF9E4"/>
                </a:solidFill>
                <a:effectLst/>
                <a:uLnTx/>
                <a:uFillTx/>
                <a:latin typeface="Public Sans"/>
                <a:ea typeface="+mj-ea"/>
                <a:cs typeface="+mj-cs"/>
              </a:rPr>
              <a:t>Skånes</a:t>
            </a:r>
            <a:r>
              <a:rPr kumimoji="0" lang="en-US" sz="2000" b="0" i="0" u="none" strike="noStrike" kern="1200" cap="none" spc="0" normalizeH="0" baseline="0" noProof="0" dirty="0">
                <a:ln>
                  <a:noFill/>
                </a:ln>
                <a:solidFill>
                  <a:srgbClr val="FDF9E4"/>
                </a:solidFill>
                <a:effectLst/>
                <a:uLnTx/>
                <a:uFillTx/>
                <a:latin typeface="Public Sans"/>
                <a:ea typeface="+mj-ea"/>
                <a:cs typeface="+mj-cs"/>
              </a:rPr>
              <a:t> </a:t>
            </a:r>
            <a:r>
              <a:rPr kumimoji="0" lang="en-US" sz="2000" b="0" i="0" u="none" strike="noStrike" kern="1200" cap="none" spc="0" normalizeH="0" baseline="0" noProof="0" dirty="0" err="1">
                <a:ln>
                  <a:noFill/>
                </a:ln>
                <a:solidFill>
                  <a:srgbClr val="FDF9E4"/>
                </a:solidFill>
                <a:effectLst/>
                <a:uLnTx/>
                <a:uFillTx/>
                <a:latin typeface="Public Sans"/>
                <a:ea typeface="+mj-ea"/>
                <a:cs typeface="+mj-cs"/>
              </a:rPr>
              <a:t>digitala</a:t>
            </a:r>
            <a:r>
              <a:rPr kumimoji="0" lang="en-US" sz="2000" b="0" i="0" u="none" strike="noStrike" kern="1200" cap="none" spc="0" normalizeH="0" baseline="0" noProof="0" dirty="0">
                <a:ln>
                  <a:noFill/>
                </a:ln>
                <a:solidFill>
                  <a:srgbClr val="FDF9E4"/>
                </a:solidFill>
                <a:effectLst/>
                <a:uLnTx/>
                <a:uFillTx/>
                <a:latin typeface="Public Sans"/>
                <a:ea typeface="+mj-ea"/>
                <a:cs typeface="+mj-cs"/>
              </a:rPr>
              <a:t> </a:t>
            </a:r>
            <a:r>
              <a:rPr kumimoji="0" lang="en-US" sz="2000" b="0" i="0" u="none" strike="noStrike" kern="1200" cap="none" spc="0" normalizeH="0" baseline="0" noProof="0" dirty="0" err="1">
                <a:ln>
                  <a:noFill/>
                </a:ln>
                <a:solidFill>
                  <a:srgbClr val="FDF9E4"/>
                </a:solidFill>
                <a:effectLst/>
                <a:uLnTx/>
                <a:uFillTx/>
                <a:latin typeface="Public Sans"/>
                <a:ea typeface="+mj-ea"/>
                <a:cs typeface="+mj-cs"/>
              </a:rPr>
              <a:t>vårdsystem</a:t>
            </a:r>
            <a:r>
              <a:rPr kumimoji="0" lang="en-US" sz="2000" b="0" i="0" u="none" strike="noStrike" kern="1200" cap="none" spc="0" normalizeH="0" baseline="0" noProof="0" dirty="0">
                <a:ln>
                  <a:noFill/>
                </a:ln>
                <a:solidFill>
                  <a:srgbClr val="FDF9E4"/>
                </a:solidFill>
                <a:effectLst/>
                <a:uLnTx/>
                <a:uFillTx/>
                <a:latin typeface="Public Sans"/>
                <a:ea typeface="+mj-ea"/>
                <a:cs typeface="+mj-cs"/>
              </a:rPr>
              <a:t> (SDV)</a:t>
            </a:r>
          </a:p>
        </p:txBody>
      </p:sp>
      <p:sp>
        <p:nvSpPr>
          <p:cNvPr id="9" name="textruta 8">
            <a:extLst>
              <a:ext uri="{FF2B5EF4-FFF2-40B4-BE49-F238E27FC236}">
                <a16:creationId xmlns:a16="http://schemas.microsoft.com/office/drawing/2014/main" id="{4DDAD0FF-E35E-2027-AB6B-3A8D99FC31F0}"/>
              </a:ext>
            </a:extLst>
          </p:cNvPr>
          <p:cNvSpPr txBox="1"/>
          <p:nvPr/>
        </p:nvSpPr>
        <p:spPr>
          <a:xfrm>
            <a:off x="704685" y="4104070"/>
            <a:ext cx="8154835" cy="760959"/>
          </a:xfrm>
          <a:prstGeom prst="rect">
            <a:avLst/>
          </a:prstGeom>
          <a:solidFill>
            <a:schemeClr val="accent1"/>
          </a:solidFill>
        </p:spPr>
        <p:txBody>
          <a:bodyPr wrap="square" tIns="72000" bIns="72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DF9E4"/>
                </a:solidFill>
                <a:effectLst/>
                <a:uLnTx/>
                <a:uFillTx/>
                <a:latin typeface="Public Sans"/>
                <a:ea typeface="+mn-ea"/>
                <a:cs typeface="+mn-cs"/>
              </a:rPr>
              <a:t>  </a:t>
            </a:r>
            <a:r>
              <a:rPr kumimoji="0" lang="en-US" sz="4000" b="1" i="0" u="none" strike="noStrike" kern="1200" cap="none" spc="0" normalizeH="0" baseline="0" noProof="0" dirty="0" err="1">
                <a:ln>
                  <a:noFill/>
                </a:ln>
                <a:solidFill>
                  <a:srgbClr val="FDF9E4"/>
                </a:solidFill>
                <a:effectLst/>
                <a:uLnTx/>
                <a:uFillTx/>
                <a:latin typeface="Public Sans"/>
                <a:ea typeface="+mn-ea"/>
                <a:cs typeface="+mn-cs"/>
              </a:rPr>
              <a:t>Så</a:t>
            </a:r>
            <a:r>
              <a:rPr kumimoji="0" lang="en-US" sz="4000" b="1" i="0" u="none" strike="noStrike" kern="1200" cap="none" spc="0" normalizeH="0" baseline="0" noProof="0" dirty="0">
                <a:ln>
                  <a:noFill/>
                </a:ln>
                <a:solidFill>
                  <a:srgbClr val="FDF9E4"/>
                </a:solidFill>
                <a:effectLst/>
                <a:uLnTx/>
                <a:uFillTx/>
                <a:latin typeface="Public Sans"/>
                <a:ea typeface="+mn-ea"/>
                <a:cs typeface="+mn-cs"/>
              </a:rPr>
              <a:t> </a:t>
            </a:r>
            <a:r>
              <a:rPr kumimoji="0" lang="en-US" sz="4000" b="1" i="0" u="none" strike="noStrike" kern="1200" cap="none" spc="0" normalizeH="0" baseline="0" noProof="0" dirty="0" err="1">
                <a:ln>
                  <a:noFill/>
                </a:ln>
                <a:solidFill>
                  <a:srgbClr val="FDF9E4"/>
                </a:solidFill>
                <a:effectLst/>
                <a:uLnTx/>
                <a:uFillTx/>
                <a:latin typeface="Public Sans"/>
                <a:ea typeface="+mn-ea"/>
                <a:cs typeface="+mn-cs"/>
              </a:rPr>
              <a:t>blir</a:t>
            </a:r>
            <a:r>
              <a:rPr kumimoji="0" lang="en-US" sz="4000" b="1" i="0" u="none" strike="noStrike" kern="1200" cap="none" spc="0" normalizeH="0" baseline="0" noProof="0" dirty="0">
                <a:ln>
                  <a:noFill/>
                </a:ln>
                <a:solidFill>
                  <a:srgbClr val="FDF9E4"/>
                </a:solidFill>
                <a:effectLst/>
                <a:uLnTx/>
                <a:uFillTx/>
                <a:latin typeface="Public Sans"/>
                <a:ea typeface="+mn-ea"/>
                <a:cs typeface="+mn-cs"/>
              </a:rPr>
              <a:t> </a:t>
            </a:r>
            <a:r>
              <a:rPr kumimoji="0" lang="en-US" sz="4000" b="1" i="0" u="none" strike="noStrike" kern="1200" cap="none" spc="0" normalizeH="0" baseline="0" noProof="0" dirty="0" err="1">
                <a:ln>
                  <a:noFill/>
                </a:ln>
                <a:solidFill>
                  <a:srgbClr val="FDF9E4"/>
                </a:solidFill>
                <a:effectLst/>
                <a:uLnTx/>
                <a:uFillTx/>
                <a:latin typeface="Public Sans"/>
                <a:ea typeface="+mn-ea"/>
                <a:cs typeface="+mn-cs"/>
              </a:rPr>
              <a:t>en</a:t>
            </a:r>
            <a:r>
              <a:rPr kumimoji="0" lang="en-US" sz="4000" b="1" i="0" u="none" strike="noStrike" kern="1200" cap="none" spc="0" normalizeH="0" baseline="0" noProof="0" dirty="0">
                <a:ln>
                  <a:noFill/>
                </a:ln>
                <a:solidFill>
                  <a:srgbClr val="FDF9E4"/>
                </a:solidFill>
                <a:effectLst/>
                <a:uLnTx/>
                <a:uFillTx/>
                <a:latin typeface="Public Sans"/>
                <a:ea typeface="+mn-ea"/>
                <a:cs typeface="+mn-cs"/>
              </a:rPr>
              <a:t> </a:t>
            </a:r>
            <a:r>
              <a:rPr kumimoji="0" lang="en-US" sz="4000" b="1" i="0" u="none" strike="noStrike" kern="1200" cap="none" spc="0" normalizeH="0" baseline="0" noProof="0" dirty="0" err="1">
                <a:ln>
                  <a:noFill/>
                </a:ln>
                <a:solidFill>
                  <a:srgbClr val="FDF9E4"/>
                </a:solidFill>
                <a:effectLst/>
                <a:uLnTx/>
                <a:uFillTx/>
                <a:latin typeface="Public Sans"/>
                <a:ea typeface="+mn-ea"/>
                <a:cs typeface="+mn-cs"/>
              </a:rPr>
              <a:t>dag</a:t>
            </a:r>
            <a:r>
              <a:rPr kumimoji="0" lang="en-US" sz="4000" b="1" i="0" u="none" strike="noStrike" kern="1200" cap="none" spc="0" normalizeH="0" baseline="0" noProof="0" dirty="0">
                <a:ln>
                  <a:noFill/>
                </a:ln>
                <a:solidFill>
                  <a:srgbClr val="FDF9E4"/>
                </a:solidFill>
                <a:effectLst/>
                <a:uLnTx/>
                <a:uFillTx/>
                <a:latin typeface="Public Sans"/>
                <a:ea typeface="+mn-ea"/>
                <a:cs typeface="+mn-cs"/>
              </a:rPr>
              <a:t> </a:t>
            </a:r>
            <a:r>
              <a:rPr kumimoji="0" lang="en-US" sz="4000" b="1" i="0" u="none" strike="noStrike" kern="1200" cap="none" spc="0" normalizeH="0" baseline="0" noProof="0" dirty="0" err="1">
                <a:ln>
                  <a:noFill/>
                </a:ln>
                <a:solidFill>
                  <a:srgbClr val="FDF9E4"/>
                </a:solidFill>
                <a:effectLst/>
                <a:uLnTx/>
                <a:uFillTx/>
                <a:latin typeface="Public Sans"/>
                <a:ea typeface="+mn-ea"/>
                <a:cs typeface="+mn-cs"/>
              </a:rPr>
              <a:t>på</a:t>
            </a:r>
            <a:r>
              <a:rPr kumimoji="0" lang="en-US" sz="4000" b="1" i="0" u="none" strike="noStrike" kern="1200" cap="none" spc="0" normalizeH="0" baseline="0" noProof="0" dirty="0">
                <a:ln>
                  <a:noFill/>
                </a:ln>
                <a:solidFill>
                  <a:srgbClr val="FDF9E4"/>
                </a:solidFill>
                <a:effectLst/>
                <a:uLnTx/>
                <a:uFillTx/>
                <a:latin typeface="Public Sans"/>
                <a:ea typeface="+mn-ea"/>
                <a:cs typeface="+mn-cs"/>
              </a:rPr>
              <a:t> </a:t>
            </a:r>
            <a:r>
              <a:rPr kumimoji="0" lang="en-US" sz="4000" b="1" i="0" u="none" strike="noStrike" kern="1200" cap="none" spc="0" normalizeH="0" baseline="0" noProof="0" dirty="0" err="1">
                <a:ln>
                  <a:noFill/>
                </a:ln>
                <a:solidFill>
                  <a:srgbClr val="FDF9E4"/>
                </a:solidFill>
                <a:effectLst/>
                <a:uLnTx/>
                <a:uFillTx/>
                <a:latin typeface="Public Sans"/>
                <a:ea typeface="+mn-ea"/>
                <a:cs typeface="+mn-cs"/>
              </a:rPr>
              <a:t>vårdcentralen</a:t>
            </a:r>
            <a:endParaRPr kumimoji="0" lang="sv-SE" sz="4000" b="1" i="0" u="none" strike="noStrike" kern="1200" cap="none" spc="0" normalizeH="0" baseline="0" noProof="0" dirty="0">
              <a:ln>
                <a:noFill/>
              </a:ln>
              <a:solidFill>
                <a:srgbClr val="FDF9E4"/>
              </a:solidFill>
              <a:effectLst/>
              <a:uLnTx/>
              <a:uFillTx/>
              <a:latin typeface="Public Sans"/>
              <a:ea typeface="+mn-ea"/>
              <a:cs typeface="+mn-cs"/>
            </a:endParaRPr>
          </a:p>
        </p:txBody>
      </p:sp>
      <p:grpSp>
        <p:nvGrpSpPr>
          <p:cNvPr id="10" name="Grupp 9">
            <a:extLst>
              <a:ext uri="{FF2B5EF4-FFF2-40B4-BE49-F238E27FC236}">
                <a16:creationId xmlns:a16="http://schemas.microsoft.com/office/drawing/2014/main" id="{F8C352F9-DE1B-A807-FDD4-0EE6D8F18EDF}"/>
              </a:ext>
            </a:extLst>
          </p:cNvPr>
          <p:cNvGrpSpPr/>
          <p:nvPr/>
        </p:nvGrpSpPr>
        <p:grpSpPr>
          <a:xfrm>
            <a:off x="5327374" y="2672359"/>
            <a:ext cx="1207272" cy="1207272"/>
            <a:chOff x="5257801" y="2597838"/>
            <a:chExt cx="1346418" cy="1346418"/>
          </a:xfrm>
        </p:grpSpPr>
        <p:sp>
          <p:nvSpPr>
            <p:cNvPr id="11" name="Ellips 10">
              <a:extLst>
                <a:ext uri="{FF2B5EF4-FFF2-40B4-BE49-F238E27FC236}">
                  <a16:creationId xmlns:a16="http://schemas.microsoft.com/office/drawing/2014/main" id="{66888E5F-2DFD-66DE-76C1-CB9D81729AEB}"/>
                </a:ext>
              </a:extLst>
            </p:cNvPr>
            <p:cNvSpPr/>
            <p:nvPr/>
          </p:nvSpPr>
          <p:spPr>
            <a:xfrm>
              <a:off x="5257801" y="2597838"/>
              <a:ext cx="1346418" cy="1346418"/>
            </a:xfrm>
            <a:prstGeom prst="ellipse">
              <a:avLst/>
            </a:prstGeom>
            <a:solidFill>
              <a:srgbClr val="FDF9E4">
                <a:alpha val="6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Public Sans"/>
                <a:ea typeface="+mn-ea"/>
                <a:cs typeface="+mn-cs"/>
              </a:endParaRPr>
            </a:p>
          </p:txBody>
        </p:sp>
        <p:pic>
          <p:nvPicPr>
            <p:cNvPr id="13" name="Bild 12" descr="Spela upp med hel fyllning">
              <a:hlinkClick r:id="rId3"/>
              <a:extLst>
                <a:ext uri="{FF2B5EF4-FFF2-40B4-BE49-F238E27FC236}">
                  <a16:creationId xmlns:a16="http://schemas.microsoft.com/office/drawing/2014/main" id="{2672D0C1-F920-4B04-7E15-699C1252F4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9287" y="2817216"/>
              <a:ext cx="914400" cy="914400"/>
            </a:xfrm>
            <a:prstGeom prst="rect">
              <a:avLst/>
            </a:prstGeom>
          </p:spPr>
        </p:pic>
      </p:grpSp>
      <p:sp>
        <p:nvSpPr>
          <p:cNvPr id="3" name="textruta 2">
            <a:extLst>
              <a:ext uri="{FF2B5EF4-FFF2-40B4-BE49-F238E27FC236}">
                <a16:creationId xmlns:a16="http://schemas.microsoft.com/office/drawing/2014/main" id="{88085116-256B-3C18-2ACB-26CB087881E2}"/>
              </a:ext>
            </a:extLst>
          </p:cNvPr>
          <p:cNvSpPr txBox="1"/>
          <p:nvPr/>
        </p:nvSpPr>
        <p:spPr>
          <a:xfrm>
            <a:off x="-81280" y="6099275"/>
            <a:ext cx="7548880" cy="461665"/>
          </a:xfrm>
          <a:prstGeom prst="rect">
            <a:avLst/>
          </a:prstGeom>
          <a:solidFill>
            <a:schemeClr val="bg2"/>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solidFill>
                  <a:schemeClr val="tx2"/>
                </a:solidFill>
                <a:latin typeface="Public Sans"/>
              </a:rPr>
              <a:t>   I ppt: Play-knappen blir aktiv i bildspelsläge, alternativt klicka </a:t>
            </a:r>
            <a:r>
              <a:rPr lang="sv-SE" sz="1200" dirty="0" err="1">
                <a:solidFill>
                  <a:schemeClr val="tx2"/>
                </a:solidFill>
                <a:latin typeface="Public Sans"/>
              </a:rPr>
              <a:t>ctrl</a:t>
            </a:r>
            <a:r>
              <a:rPr lang="sv-SE" sz="1200" dirty="0">
                <a:solidFill>
                  <a:schemeClr val="tx2"/>
                </a:solidFill>
                <a:latin typeface="Public Sans"/>
              </a:rPr>
              <a:t> samtidigt som du klickar på Play.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chemeClr val="tx2"/>
                </a:solidFill>
                <a:effectLst/>
                <a:uLnTx/>
                <a:uFillTx/>
                <a:latin typeface="Public Sans"/>
                <a:ea typeface="+mn-ea"/>
                <a:cs typeface="+mn-cs"/>
              </a:rPr>
              <a:t>   För textning av filmen: tryck T längst ner till höger i webbfönstret som kommer upp.</a:t>
            </a:r>
          </a:p>
        </p:txBody>
      </p:sp>
    </p:spTree>
    <p:extLst>
      <p:ext uri="{BB962C8B-B14F-4D97-AF65-F5344CB8AC3E}">
        <p14:creationId xmlns:p14="http://schemas.microsoft.com/office/powerpoint/2010/main" val="251734381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descr="En bild som visar pojke, illustration, klädsel, tecknad serie&#10;&#10;Automatiskt genererad beskrivning">
            <a:extLst>
              <a:ext uri="{FF2B5EF4-FFF2-40B4-BE49-F238E27FC236}">
                <a16:creationId xmlns:a16="http://schemas.microsoft.com/office/drawing/2014/main" id="{DFDAB8CC-B273-ABA7-6DA0-6BEC3E6E14F7}"/>
              </a:ext>
            </a:extLst>
          </p:cNvPr>
          <p:cNvPicPr>
            <a:picLocks noChangeAspect="1"/>
          </p:cNvPicPr>
          <p:nvPr/>
        </p:nvPicPr>
        <p:blipFill rotWithShape="1">
          <a:blip r:embed="rId3">
            <a:extLst>
              <a:ext uri="{28A0092B-C50C-407E-A947-70E740481C1C}">
                <a14:useLocalDpi xmlns:a14="http://schemas.microsoft.com/office/drawing/2010/main" val="0"/>
              </a:ext>
            </a:extLst>
          </a:blip>
          <a:srcRect l="19038" r="-1316"/>
          <a:stretch/>
        </p:blipFill>
        <p:spPr>
          <a:xfrm>
            <a:off x="9832343" y="511790"/>
            <a:ext cx="2845412" cy="4838700"/>
          </a:xfrm>
          <a:prstGeom prst="rect">
            <a:avLst/>
          </a:prstGeom>
        </p:spPr>
      </p:pic>
      <p:sp>
        <p:nvSpPr>
          <p:cNvPr id="2" name="Rubrik 1">
            <a:extLst>
              <a:ext uri="{FF2B5EF4-FFF2-40B4-BE49-F238E27FC236}">
                <a16:creationId xmlns:a16="http://schemas.microsoft.com/office/drawing/2014/main" id="{F74835FA-068C-3935-42B3-E8E959C554DF}"/>
              </a:ext>
            </a:extLst>
          </p:cNvPr>
          <p:cNvSpPr>
            <a:spLocks noGrp="1"/>
          </p:cNvSpPr>
          <p:nvPr>
            <p:ph type="title"/>
          </p:nvPr>
        </p:nvSpPr>
        <p:spPr>
          <a:xfrm>
            <a:off x="313755" y="210795"/>
            <a:ext cx="10972800" cy="745786"/>
          </a:xfrm>
        </p:spPr>
        <p:txBody>
          <a:bodyPr/>
          <a:lstStyle/>
          <a:p>
            <a:r>
              <a:rPr lang="sv-SE" sz="4000" dirty="0"/>
              <a:t>Dialog</a:t>
            </a:r>
          </a:p>
        </p:txBody>
      </p:sp>
      <p:grpSp>
        <p:nvGrpSpPr>
          <p:cNvPr id="3" name="Grupp 2">
            <a:extLst>
              <a:ext uri="{FF2B5EF4-FFF2-40B4-BE49-F238E27FC236}">
                <a16:creationId xmlns:a16="http://schemas.microsoft.com/office/drawing/2014/main" id="{1CB56351-3B38-38EE-88F3-86BF84C9DBD9}"/>
              </a:ext>
            </a:extLst>
          </p:cNvPr>
          <p:cNvGrpSpPr/>
          <p:nvPr/>
        </p:nvGrpSpPr>
        <p:grpSpPr>
          <a:xfrm>
            <a:off x="2359657" y="1364795"/>
            <a:ext cx="8926898" cy="4128410"/>
            <a:chOff x="2589271" y="1259788"/>
            <a:chExt cx="7137400" cy="3108750"/>
          </a:xfrm>
        </p:grpSpPr>
        <p:sp>
          <p:nvSpPr>
            <p:cNvPr id="4" name="Pratbubbla: oval 3">
              <a:extLst>
                <a:ext uri="{FF2B5EF4-FFF2-40B4-BE49-F238E27FC236}">
                  <a16:creationId xmlns:a16="http://schemas.microsoft.com/office/drawing/2014/main" id="{5CE2D588-517A-7EB9-2A7C-435E51586476}"/>
                </a:ext>
              </a:extLst>
            </p:cNvPr>
            <p:cNvSpPr/>
            <p:nvPr/>
          </p:nvSpPr>
          <p:spPr>
            <a:xfrm>
              <a:off x="2589271" y="1259788"/>
              <a:ext cx="7137400" cy="3108750"/>
            </a:xfrm>
            <a:prstGeom prst="wedgeEllipseCallout">
              <a:avLst>
                <a:gd name="adj1" fmla="val -56205"/>
                <a:gd name="adj2" fmla="val 7888"/>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4000"/>
            </a:p>
          </p:txBody>
        </p:sp>
        <p:sp>
          <p:nvSpPr>
            <p:cNvPr id="9" name="textruta 8">
              <a:extLst>
                <a:ext uri="{FF2B5EF4-FFF2-40B4-BE49-F238E27FC236}">
                  <a16:creationId xmlns:a16="http://schemas.microsoft.com/office/drawing/2014/main" id="{5F0651D9-B39D-FD28-45FC-D5A6CFB40E10}"/>
                </a:ext>
              </a:extLst>
            </p:cNvPr>
            <p:cNvSpPr txBox="1"/>
            <p:nvPr/>
          </p:nvSpPr>
          <p:spPr>
            <a:xfrm>
              <a:off x="3117850" y="2088448"/>
              <a:ext cx="6108700" cy="1599144"/>
            </a:xfrm>
            <a:prstGeom prst="rect">
              <a:avLst/>
            </a:prstGeom>
            <a:noFill/>
          </p:spPr>
          <p:txBody>
            <a:bodyPr wrap="square">
              <a:spAutoFit/>
            </a:bodyPr>
            <a:lstStyle/>
            <a:p>
              <a:pPr algn="ctr"/>
              <a:r>
                <a:rPr lang="sv-SE" sz="4400" dirty="0">
                  <a:solidFill>
                    <a:schemeClr val="accent2"/>
                  </a:solidFill>
                </a:rPr>
                <a:t>Vilka skillnader och nyheter </a:t>
              </a:r>
              <a:br>
                <a:rPr lang="sv-SE" sz="4400" dirty="0">
                  <a:solidFill>
                    <a:schemeClr val="accent2"/>
                  </a:solidFill>
                </a:rPr>
              </a:br>
              <a:r>
                <a:rPr lang="sv-SE" sz="4400" dirty="0">
                  <a:solidFill>
                    <a:schemeClr val="accent2"/>
                  </a:solidFill>
                </a:rPr>
                <a:t>ser du i filmen, jämfört med hur vi arbetar idag? </a:t>
              </a:r>
            </a:p>
          </p:txBody>
        </p:sp>
      </p:grpSp>
      <p:pic>
        <p:nvPicPr>
          <p:cNvPr id="15" name="Bildobjekt 14" descr="En bild som visar tecknad serie, fotbeklädnader, illustration, klädsel&#10;&#10;Automatiskt genererad beskrivning">
            <a:extLst>
              <a:ext uri="{FF2B5EF4-FFF2-40B4-BE49-F238E27FC236}">
                <a16:creationId xmlns:a16="http://schemas.microsoft.com/office/drawing/2014/main" id="{EEA0F925-D528-6758-C145-0F2F6AF7AF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520" y="1205590"/>
            <a:ext cx="3255762" cy="8840884"/>
          </a:xfrm>
          <a:prstGeom prst="rect">
            <a:avLst/>
          </a:prstGeom>
        </p:spPr>
      </p:pic>
    </p:spTree>
    <p:extLst>
      <p:ext uri="{BB962C8B-B14F-4D97-AF65-F5344CB8AC3E}">
        <p14:creationId xmlns:p14="http://schemas.microsoft.com/office/powerpoint/2010/main" val="1337140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a:extLst>
              <a:ext uri="{FF2B5EF4-FFF2-40B4-BE49-F238E27FC236}">
                <a16:creationId xmlns:a16="http://schemas.microsoft.com/office/drawing/2014/main" id="{F2BF51B0-5F30-8194-A1C1-E9C763EA06F5}"/>
              </a:ext>
            </a:extLst>
          </p:cNvPr>
          <p:cNvGrpSpPr/>
          <p:nvPr/>
        </p:nvGrpSpPr>
        <p:grpSpPr>
          <a:xfrm>
            <a:off x="4855446" y="4283872"/>
            <a:ext cx="5457214" cy="1875223"/>
            <a:chOff x="2529988" y="1056155"/>
            <a:chExt cx="7137399" cy="3692652"/>
          </a:xfrm>
          <a:solidFill>
            <a:schemeClr val="accent1"/>
          </a:solidFill>
        </p:grpSpPr>
        <p:sp>
          <p:nvSpPr>
            <p:cNvPr id="6" name="Pratbubbla: oval 5">
              <a:extLst>
                <a:ext uri="{FF2B5EF4-FFF2-40B4-BE49-F238E27FC236}">
                  <a16:creationId xmlns:a16="http://schemas.microsoft.com/office/drawing/2014/main" id="{0A15BC6C-237F-C1AC-0F6E-D6EEFCCB158F}"/>
                </a:ext>
              </a:extLst>
            </p:cNvPr>
            <p:cNvSpPr/>
            <p:nvPr/>
          </p:nvSpPr>
          <p:spPr>
            <a:xfrm>
              <a:off x="2529988" y="1056155"/>
              <a:ext cx="7137399" cy="3668488"/>
            </a:xfrm>
            <a:prstGeom prst="wedgeEllipseCallout">
              <a:avLst>
                <a:gd name="adj1" fmla="val 46322"/>
                <a:gd name="adj2" fmla="val -57826"/>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4000"/>
            </a:p>
          </p:txBody>
        </p:sp>
        <p:sp>
          <p:nvSpPr>
            <p:cNvPr id="8" name="textruta 7">
              <a:extLst>
                <a:ext uri="{FF2B5EF4-FFF2-40B4-BE49-F238E27FC236}">
                  <a16:creationId xmlns:a16="http://schemas.microsoft.com/office/drawing/2014/main" id="{A14C7827-9CA4-6ACB-FDEC-002146AD7C10}"/>
                </a:ext>
              </a:extLst>
            </p:cNvPr>
            <p:cNvSpPr txBox="1"/>
            <p:nvPr/>
          </p:nvSpPr>
          <p:spPr>
            <a:xfrm>
              <a:off x="3124809" y="1717066"/>
              <a:ext cx="6108698" cy="3031741"/>
            </a:xfrm>
            <a:prstGeom prst="rect">
              <a:avLst/>
            </a:prstGeom>
            <a:noFill/>
          </p:spPr>
          <p:txBody>
            <a:bodyPr wrap="square">
              <a:spAutoFit/>
            </a:bodyPr>
            <a:lstStyle/>
            <a:p>
              <a:pPr algn="ctr"/>
              <a:r>
                <a:rPr lang="sv-SE" sz="3600" dirty="0">
                  <a:solidFill>
                    <a:schemeClr val="accent2"/>
                  </a:solidFill>
                </a:rPr>
                <a:t>Möjligheter? Utmaningar? </a:t>
              </a:r>
              <a:br>
                <a:rPr lang="sv-SE" sz="3600" dirty="0">
                  <a:solidFill>
                    <a:schemeClr val="accent2"/>
                  </a:solidFill>
                </a:rPr>
              </a:br>
              <a:endParaRPr lang="sv-SE" sz="3600" dirty="0">
                <a:solidFill>
                  <a:schemeClr val="accent2"/>
                </a:solidFill>
              </a:endParaRPr>
            </a:p>
          </p:txBody>
        </p:sp>
      </p:grpSp>
      <p:grpSp>
        <p:nvGrpSpPr>
          <p:cNvPr id="3" name="Grupp 2">
            <a:extLst>
              <a:ext uri="{FF2B5EF4-FFF2-40B4-BE49-F238E27FC236}">
                <a16:creationId xmlns:a16="http://schemas.microsoft.com/office/drawing/2014/main" id="{1CB56351-3B38-38EE-88F3-86BF84C9DBD9}"/>
              </a:ext>
            </a:extLst>
          </p:cNvPr>
          <p:cNvGrpSpPr/>
          <p:nvPr/>
        </p:nvGrpSpPr>
        <p:grpSpPr>
          <a:xfrm>
            <a:off x="2462387" y="654706"/>
            <a:ext cx="8034356" cy="3824484"/>
            <a:chOff x="2259289" y="972677"/>
            <a:chExt cx="7137400" cy="3333493"/>
          </a:xfrm>
        </p:grpSpPr>
        <p:sp>
          <p:nvSpPr>
            <p:cNvPr id="4" name="Pratbubbla: oval 3">
              <a:extLst>
                <a:ext uri="{FF2B5EF4-FFF2-40B4-BE49-F238E27FC236}">
                  <a16:creationId xmlns:a16="http://schemas.microsoft.com/office/drawing/2014/main" id="{5CE2D588-517A-7EB9-2A7C-435E51586476}"/>
                </a:ext>
              </a:extLst>
            </p:cNvPr>
            <p:cNvSpPr/>
            <p:nvPr/>
          </p:nvSpPr>
          <p:spPr>
            <a:xfrm>
              <a:off x="2259289" y="972677"/>
              <a:ext cx="7137400" cy="3333493"/>
            </a:xfrm>
            <a:prstGeom prst="wedgeEllipseCallout">
              <a:avLst>
                <a:gd name="adj1" fmla="val -52712"/>
                <a:gd name="adj2" fmla="val 38055"/>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4000" dirty="0"/>
            </a:p>
          </p:txBody>
        </p:sp>
        <p:sp>
          <p:nvSpPr>
            <p:cNvPr id="9" name="textruta 8">
              <a:extLst>
                <a:ext uri="{FF2B5EF4-FFF2-40B4-BE49-F238E27FC236}">
                  <a16:creationId xmlns:a16="http://schemas.microsoft.com/office/drawing/2014/main" id="{5F0651D9-B39D-FD28-45FC-D5A6CFB40E10}"/>
                </a:ext>
              </a:extLst>
            </p:cNvPr>
            <p:cNvSpPr txBox="1"/>
            <p:nvPr/>
          </p:nvSpPr>
          <p:spPr>
            <a:xfrm>
              <a:off x="2773639" y="1461784"/>
              <a:ext cx="6108700" cy="2441202"/>
            </a:xfrm>
            <a:prstGeom prst="rect">
              <a:avLst/>
            </a:prstGeom>
            <a:noFill/>
          </p:spPr>
          <p:txBody>
            <a:bodyPr wrap="square">
              <a:spAutoFit/>
            </a:bodyPr>
            <a:lstStyle/>
            <a:p>
              <a:pPr algn="ctr"/>
              <a:r>
                <a:rPr lang="sv-SE" sz="4400" dirty="0">
                  <a:solidFill>
                    <a:schemeClr val="accent2"/>
                  </a:solidFill>
                </a:rPr>
                <a:t>Vad kan de här skillnaderna innebära</a:t>
              </a:r>
            </a:p>
            <a:p>
              <a:pPr algn="ctr"/>
              <a:r>
                <a:rPr lang="sv-SE" sz="4400" dirty="0">
                  <a:solidFill>
                    <a:schemeClr val="accent2"/>
                  </a:solidFill>
                </a:rPr>
                <a:t>för mig, och för oss </a:t>
              </a:r>
            </a:p>
            <a:p>
              <a:pPr algn="ctr"/>
              <a:r>
                <a:rPr lang="sv-SE" sz="4400" dirty="0">
                  <a:solidFill>
                    <a:schemeClr val="accent2"/>
                  </a:solidFill>
                </a:rPr>
                <a:t>som team?</a:t>
              </a:r>
            </a:p>
          </p:txBody>
        </p:sp>
      </p:grpSp>
      <p:pic>
        <p:nvPicPr>
          <p:cNvPr id="14" name="Bildobjekt 13" descr="En bild som visar pojke, illustration, klädsel, tecknad serie&#10;&#10;Automatiskt genererad beskrivning">
            <a:extLst>
              <a:ext uri="{FF2B5EF4-FFF2-40B4-BE49-F238E27FC236}">
                <a16:creationId xmlns:a16="http://schemas.microsoft.com/office/drawing/2014/main" id="{DFDAB8CC-B273-ABA7-6DA0-6BEC3E6E14F7}"/>
              </a:ext>
            </a:extLst>
          </p:cNvPr>
          <p:cNvPicPr>
            <a:picLocks noChangeAspect="1"/>
          </p:cNvPicPr>
          <p:nvPr/>
        </p:nvPicPr>
        <p:blipFill rotWithShape="1">
          <a:blip r:embed="rId3">
            <a:extLst>
              <a:ext uri="{28A0092B-C50C-407E-A947-70E740481C1C}">
                <a14:useLocalDpi xmlns:a14="http://schemas.microsoft.com/office/drawing/2010/main" val="0"/>
              </a:ext>
            </a:extLst>
          </a:blip>
          <a:srcRect l="19038" r="-1316"/>
          <a:stretch/>
        </p:blipFill>
        <p:spPr>
          <a:xfrm>
            <a:off x="-1012214" y="1263399"/>
            <a:ext cx="5457214" cy="9280140"/>
          </a:xfrm>
          <a:prstGeom prst="rect">
            <a:avLst/>
          </a:prstGeom>
        </p:spPr>
      </p:pic>
      <p:pic>
        <p:nvPicPr>
          <p:cNvPr id="15" name="Bildobjekt 14" descr="En bild som visar tecknad serie, fotbeklädnader, illustration, klädsel&#10;&#10;Automatiskt genererad beskrivning">
            <a:extLst>
              <a:ext uri="{FF2B5EF4-FFF2-40B4-BE49-F238E27FC236}">
                <a16:creationId xmlns:a16="http://schemas.microsoft.com/office/drawing/2014/main" id="{EEA0F925-D528-6758-C145-0F2F6AF7AF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4330" y="289951"/>
            <a:ext cx="1792454" cy="4867332"/>
          </a:xfrm>
          <a:prstGeom prst="rect">
            <a:avLst/>
          </a:prstGeom>
        </p:spPr>
      </p:pic>
      <p:sp>
        <p:nvSpPr>
          <p:cNvPr id="2" name="Rubrik 1">
            <a:extLst>
              <a:ext uri="{FF2B5EF4-FFF2-40B4-BE49-F238E27FC236}">
                <a16:creationId xmlns:a16="http://schemas.microsoft.com/office/drawing/2014/main" id="{F74835FA-068C-3935-42B3-E8E959C554DF}"/>
              </a:ext>
            </a:extLst>
          </p:cNvPr>
          <p:cNvSpPr>
            <a:spLocks noGrp="1"/>
          </p:cNvSpPr>
          <p:nvPr>
            <p:ph type="title"/>
          </p:nvPr>
        </p:nvSpPr>
        <p:spPr>
          <a:xfrm>
            <a:off x="313755" y="210795"/>
            <a:ext cx="10972800" cy="745786"/>
          </a:xfrm>
        </p:spPr>
        <p:txBody>
          <a:bodyPr/>
          <a:lstStyle/>
          <a:p>
            <a:r>
              <a:rPr lang="sv-SE" sz="4000" dirty="0"/>
              <a:t>Dialog, fördjupning</a:t>
            </a:r>
          </a:p>
        </p:txBody>
      </p:sp>
    </p:spTree>
    <p:extLst>
      <p:ext uri="{BB962C8B-B14F-4D97-AF65-F5344CB8AC3E}">
        <p14:creationId xmlns:p14="http://schemas.microsoft.com/office/powerpoint/2010/main" val="31990998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e68ab6b-79c8-43ea-b178-dccb9842d64a" xsi:nil="true"/>
    <lcf76f155ced4ddcb4097134ff3c332f xmlns="b9481cc7-f7fc-4d3a-a93a-4be4fcbf459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31EBBC7768F1E4A9E0C4E1A60879018" ma:contentTypeVersion="17" ma:contentTypeDescription="Skapa ett nytt dokument." ma:contentTypeScope="" ma:versionID="d1e33d8ffaa77e5d0397c776499ddd18">
  <xsd:schema xmlns:xsd="http://www.w3.org/2001/XMLSchema" xmlns:xs="http://www.w3.org/2001/XMLSchema" xmlns:p="http://schemas.microsoft.com/office/2006/metadata/properties" xmlns:ns2="b9481cc7-f7fc-4d3a-a93a-4be4fcbf4595" xmlns:ns3="2e68ab6b-79c8-43ea-b178-dccb9842d64a" targetNamespace="http://schemas.microsoft.com/office/2006/metadata/properties" ma:root="true" ma:fieldsID="abc4c3a91adf33b0a1ff439d28022b05" ns2:_="" ns3:_="">
    <xsd:import namespace="b9481cc7-f7fc-4d3a-a93a-4be4fcbf4595"/>
    <xsd:import namespace="2e68ab6b-79c8-43ea-b178-dccb9842d6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481cc7-f7fc-4d3a-a93a-4be4fcbf45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0712f857-838a-48cf-af71-0d5f19c87c4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68ab6b-79c8-43ea-b178-dccb9842d64a"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element name="TaxCatchAll" ma:index="20" nillable="true" ma:displayName="Taxonomy Catch All Column" ma:hidden="true" ma:list="{cbaeb4bc-d153-4d99-b5e3-a4e457393579}" ma:internalName="TaxCatchAll" ma:showField="CatchAllData" ma:web="2e68ab6b-79c8-43ea-b178-dccb9842d6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2A3E22-1CD5-4D64-ACDD-0BE02034A31B}">
  <ds:schemaRefs>
    <ds:schemaRef ds:uri="http://schemas.microsoft.com/sharepoint/v3/contenttype/forms"/>
  </ds:schemaRefs>
</ds:datastoreItem>
</file>

<file path=customXml/itemProps2.xml><?xml version="1.0" encoding="utf-8"?>
<ds:datastoreItem xmlns:ds="http://schemas.openxmlformats.org/officeDocument/2006/customXml" ds:itemID="{B5B9E12E-7E2D-472F-9ED3-9A8FB1A30AF6}">
  <ds:schemaRefs>
    <ds:schemaRef ds:uri="http://schemas.microsoft.com/office/2006/documentManagement/types"/>
    <ds:schemaRef ds:uri="http://purl.org/dc/dcmitype/"/>
    <ds:schemaRef ds:uri="2e68ab6b-79c8-43ea-b178-dccb9842d64a"/>
    <ds:schemaRef ds:uri="http://www.w3.org/XML/1998/namespace"/>
    <ds:schemaRef ds:uri="http://purl.org/dc/elements/1.1/"/>
    <ds:schemaRef ds:uri="http://schemas.microsoft.com/office/infopath/2007/PartnerControls"/>
    <ds:schemaRef ds:uri="http://purl.org/dc/terms/"/>
    <ds:schemaRef ds:uri="http://schemas.openxmlformats.org/package/2006/metadata/core-properties"/>
    <ds:schemaRef ds:uri="b9481cc7-f7fc-4d3a-a93a-4be4fcbf4595"/>
    <ds:schemaRef ds:uri="http://schemas.microsoft.com/office/2006/metadata/properties"/>
  </ds:schemaRefs>
</ds:datastoreItem>
</file>

<file path=customXml/itemProps3.xml><?xml version="1.0" encoding="utf-8"?>
<ds:datastoreItem xmlns:ds="http://schemas.openxmlformats.org/officeDocument/2006/customXml" ds:itemID="{B17846F8-026B-4895-A979-E167E22F9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481cc7-f7fc-4d3a-a93a-4be4fcbf4595"/>
    <ds:schemaRef ds:uri="2e68ab6b-79c8-43ea-b178-dccb9842d6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Region Skånes presentationsmall</Template>
  <TotalTime>0</TotalTime>
  <Words>1376</Words>
  <Application>Microsoft Office PowerPoint</Application>
  <PresentationFormat>Bredbild</PresentationFormat>
  <Paragraphs>79</Paragraphs>
  <Slides>12</Slides>
  <Notes>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Wingdings</vt:lpstr>
      <vt:lpstr>Arial</vt:lpstr>
      <vt:lpstr>Calibri</vt:lpstr>
      <vt:lpstr>Public Sans</vt:lpstr>
      <vt:lpstr>Region Skåne presentation</vt:lpstr>
      <vt:lpstr>Film och dialog:  Hur blir en arbetsdag  med SDV?</vt:lpstr>
      <vt:lpstr>Instruktion till detta material</vt:lpstr>
      <vt:lpstr>Instruktion, fortsättning</vt:lpstr>
      <vt:lpstr>Om filmerna</vt:lpstr>
      <vt:lpstr> Beskrivning av ett förlopp i slutenvården, med Skånes digitala vårdsystem (SDV)</vt:lpstr>
      <vt:lpstr>Dialog</vt:lpstr>
      <vt:lpstr>PowerPoint-presentation</vt:lpstr>
      <vt:lpstr>Dialog</vt:lpstr>
      <vt:lpstr>Dialog, fördjupning</vt:lpstr>
      <vt:lpstr>Dialog</vt:lpstr>
      <vt:lpstr>För oss i XX-verksamheten/X-teamet</vt:lpstr>
      <vt:lpstr>Mer information om SDV i XX-förvaltningen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Filmer + komstöd: Hur blir en arbetsdag med SDV?</dc:title>
  <dc:creator>Merö Linnéa</dc:creator>
  <cp:lastModifiedBy>Södergren Lisa</cp:lastModifiedBy>
  <cp:revision>12</cp:revision>
  <dcterms:created xsi:type="dcterms:W3CDTF">2024-08-24T11:58:12Z</dcterms:created>
  <dcterms:modified xsi:type="dcterms:W3CDTF">2024-10-08T06:58:08Z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3D0126CF-E299-4EA6-B5B5-949059109E94</vt:lpwstr>
  </property>
  <property fmtid="{D5CDD505-2E9C-101B-9397-08002B2CF9AE}" pid="3" name="ArticulatePath">
    <vt:lpwstr>Presentation5</vt:lpwstr>
  </property>
  <property fmtid="{D5CDD505-2E9C-101B-9397-08002B2CF9AE}" pid="4" name="ContentTypeId">
    <vt:lpwstr>0x010100E31EBBC7768F1E4A9E0C4E1A60879018</vt:lpwstr>
  </property>
  <property fmtid="{D5CDD505-2E9C-101B-9397-08002B2CF9AE}" pid="5" name="MediaServiceImageTags">
    <vt:lpwstr/>
  </property>
</Properties>
</file>