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504" r:id="rId5"/>
    <p:sldId id="507" r:id="rId6"/>
    <p:sldId id="2147479572" r:id="rId7"/>
    <p:sldId id="2147479584" r:id="rId8"/>
    <p:sldId id="2147479583" r:id="rId9"/>
    <p:sldId id="2147479578" r:id="rId10"/>
    <p:sldId id="2147479586" r:id="rId11"/>
    <p:sldId id="2147479580" r:id="rId12"/>
    <p:sldId id="2147478234" r:id="rId13"/>
  </p:sldIdLst>
  <p:sldSz cx="12192000" cy="6858000"/>
  <p:notesSz cx="6858000" cy="9144000"/>
  <p:embeddedFontLst>
    <p:embeddedFont>
      <p:font typeface="Public Sans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FE168D-3A8F-E6B7-5BA2-683F4440D8C6}" name="Alsén Christina" initials="AC" userId="S::147992@skane.se::6386827f-ce6e-464c-b7f1-fb29dc19384d" providerId="AD"/>
  <p188:author id="{34FAF0DF-6D43-DC04-6FFB-7F4AC2A946AA}" name="Merö Linnéa" initials="ML" userId="S::247887@skane.se::516d9b54-894d-4f7d-9fee-b6464671e9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4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>
        <p:guide orient="horz" pos="822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14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För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bakgrund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inledning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4A425-9C14-4E36-B5C5-8367781D8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problemställningen, som besvaras genom detta infomaterial (som grundas beslut i RUR, utifrån en arbetsgrupps underlag i frågan).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01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9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2024-10-08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2024-10-08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2024-10-08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2024-10-08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2024-10-08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2024-10-08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2024-10-08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2024-10-08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xxx@skane.se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8363"/>
            <a:ext cx="10363200" cy="3328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SDV</a:t>
            </a:r>
            <a:br>
              <a:rPr lang="sv-SE" dirty="0"/>
            </a:br>
            <a:r>
              <a:rPr lang="sv-SE" sz="400" dirty="0"/>
              <a:t> </a:t>
            </a:r>
            <a:br>
              <a:rPr lang="sv-SE" sz="800" dirty="0"/>
            </a:br>
            <a:r>
              <a:rPr lang="sv-SE" sz="4000" dirty="0"/>
              <a:t>Chefers ansvar</a:t>
            </a:r>
            <a:br>
              <a:rPr lang="sv-SE" sz="4000" dirty="0"/>
            </a:br>
            <a:r>
              <a:rPr lang="sv-SE" sz="4000" dirty="0"/>
              <a:t>rörande medarbetare som arbetar inom flera enheter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915" y="4851224"/>
            <a:ext cx="10612169" cy="1108414"/>
          </a:xfrm>
        </p:spPr>
        <p:txBody>
          <a:bodyPr/>
          <a:lstStyle/>
          <a:p>
            <a:r>
              <a:rPr lang="sv-SE" sz="2400" dirty="0"/>
              <a:t>Information om beslut gällande förberedelse- och utbildning för utlånad/utlokaliserad personal</a:t>
            </a:r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216A32-2CFF-0F3B-298E-61F68E33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943"/>
            <a:ext cx="10972800" cy="133510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sv-SE" sz="2000" dirty="0">
                <a:solidFill>
                  <a:schemeClr val="tx2"/>
                </a:solidFill>
              </a:rPr>
              <a:t>SDV – ansvar för utlånad/utlokaliserad personal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Kommunikationsplan – mini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FE38452-EABD-CBD8-E964-53C2D41E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4049"/>
            <a:ext cx="10972800" cy="485025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v-SE" sz="2800" b="1" dirty="0">
                <a:solidFill>
                  <a:schemeClr val="tx2"/>
                </a:solidFill>
              </a:rPr>
              <a:t>Vecka 38: </a:t>
            </a:r>
            <a:r>
              <a:rPr lang="sv-SE" sz="2800" dirty="0">
                <a:solidFill>
                  <a:schemeClr val="tx2"/>
                </a:solidFill>
              </a:rPr>
              <a:t>Detta </a:t>
            </a:r>
            <a:r>
              <a:rPr lang="sv-SE" sz="2800" dirty="0" err="1">
                <a:solidFill>
                  <a:schemeClr val="tx2"/>
                </a:solidFill>
              </a:rPr>
              <a:t>ppt:material</a:t>
            </a:r>
            <a:r>
              <a:rPr lang="sv-SE" sz="2800" dirty="0">
                <a:solidFill>
                  <a:schemeClr val="tx2"/>
                </a:solidFill>
              </a:rPr>
              <a:t>, för verksamhetschefer att gå igenom på möte med sina chefer. Spridning via utrullningsprojekten.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v-SE" sz="2800" b="1" dirty="0">
                <a:solidFill>
                  <a:schemeClr val="tx2"/>
                </a:solidFill>
              </a:rPr>
              <a:t>Vecka 40: </a:t>
            </a:r>
            <a:r>
              <a:rPr lang="sv-SE" sz="2800" dirty="0">
                <a:solidFill>
                  <a:schemeClr val="tx2"/>
                </a:solidFill>
              </a:rPr>
              <a:t>3/10 SDV Ledarforum. Kort information om ansvaret för utlokaliserad personal, inbakat i pass om utbildning. Målgrupp: alla chefer, brett</a:t>
            </a:r>
          </a:p>
          <a:p>
            <a:pPr marL="457200" indent="-457200">
              <a:buClr>
                <a:schemeClr val="tx2"/>
              </a:buClr>
              <a:buAutoNum type="arabicPeriod" startAt="3"/>
            </a:pPr>
            <a:r>
              <a:rPr lang="sv-SE" sz="2000" i="1" dirty="0">
                <a:solidFill>
                  <a:schemeClr val="tx2"/>
                </a:solidFill>
              </a:rPr>
              <a:t>Eventuellt notis i SDV Nyhetsbrev, runt 8/10</a:t>
            </a:r>
          </a:p>
          <a:p>
            <a:pPr marL="457200" indent="-457200">
              <a:buClr>
                <a:schemeClr val="tx2"/>
              </a:buClr>
              <a:buAutoNum type="arabicPeriod" startAt="3"/>
            </a:pPr>
            <a:r>
              <a:rPr lang="sv-SE" sz="2000" i="1" dirty="0">
                <a:solidFill>
                  <a:schemeClr val="tx2"/>
                </a:solidFill>
              </a:rPr>
              <a:t>Eventuellt: Vecka 41, runt 8/10: Intranätsnotis till chefsflödena lokalt: vi gör </a:t>
            </a:r>
            <a:r>
              <a:rPr lang="sv-SE" sz="2000" i="1" dirty="0" err="1">
                <a:solidFill>
                  <a:schemeClr val="tx2"/>
                </a:solidFill>
              </a:rPr>
              <a:t>ramtext</a:t>
            </a:r>
            <a:br>
              <a:rPr lang="sv-SE" sz="2000" i="1" dirty="0">
                <a:solidFill>
                  <a:schemeClr val="tx2"/>
                </a:solidFill>
              </a:rPr>
            </a:br>
            <a:r>
              <a:rPr lang="sv-SE" sz="2000" i="1" dirty="0">
                <a:solidFill>
                  <a:schemeClr val="tx2"/>
                </a:solidFill>
              </a:rPr>
              <a:t>till förvaltningarna att själva använda i sina egna chefsnyheter på intranätet.</a:t>
            </a:r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tecknad serie, konst&#10;&#10;Automatiskt genererad beskrivning">
            <a:extLst>
              <a:ext uri="{FF2B5EF4-FFF2-40B4-BE49-F238E27FC236}">
                <a16:creationId xmlns:a16="http://schemas.microsoft.com/office/drawing/2014/main" id="{64A6278A-165D-1430-3014-87C37173F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70" y="842758"/>
            <a:ext cx="1617198" cy="4499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6713B-7A40-EDD5-950A-DA66F6DB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14" y="370318"/>
            <a:ext cx="5181600" cy="1143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300" dirty="0" err="1"/>
              <a:t>Bakgrund</a:t>
            </a:r>
            <a:r>
              <a:rPr lang="en-US" sz="3300" dirty="0"/>
              <a:t>: </a:t>
            </a:r>
            <a:r>
              <a:rPr lang="en-US" sz="3300" dirty="0" err="1"/>
              <a:t>Att</a:t>
            </a:r>
            <a:r>
              <a:rPr lang="en-US" sz="3300" dirty="0"/>
              <a:t> </a:t>
            </a:r>
            <a:r>
              <a:rPr lang="en-US" sz="3300" dirty="0" err="1"/>
              <a:t>förbereda</a:t>
            </a:r>
            <a:r>
              <a:rPr lang="en-US" sz="3300" dirty="0"/>
              <a:t> </a:t>
            </a:r>
            <a:r>
              <a:rPr lang="en-US" sz="3300" dirty="0" err="1"/>
              <a:t>medarbetare</a:t>
            </a:r>
            <a:r>
              <a:rPr lang="en-US" sz="3300" dirty="0"/>
              <a:t> </a:t>
            </a:r>
            <a:r>
              <a:rPr lang="en-US" sz="3300" dirty="0" err="1"/>
              <a:t>inför</a:t>
            </a:r>
            <a:r>
              <a:rPr lang="en-US" sz="3300" dirty="0"/>
              <a:t> SDV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67EF-C083-8F22-7C39-A9E38F017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738" y="1742011"/>
            <a:ext cx="5676900" cy="4518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200" dirty="0"/>
              <a:t>Alla medarbetare ska genomgå utbildning i SDV, innan de får börja arbeta i systemet. Utbildningen är obligatorisk.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Innan det är dags för utbildningen ska medarbetaren också ges förberedande introduktion om vad SDV är, och varför Region Skåne gör den här förändringen. </a:t>
            </a:r>
          </a:p>
          <a:p>
            <a:pPr>
              <a:lnSpc>
                <a:spcPct val="100000"/>
              </a:lnSpc>
            </a:pPr>
            <a:r>
              <a:rPr lang="sv-SE" sz="2200" b="1" dirty="0"/>
              <a:t>Chef ansvarar för att planera in dessa aktiviteter för sina medarbetare.  </a:t>
            </a:r>
            <a:endParaRPr lang="en-US" sz="22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B453616-1F18-11BA-382A-E4E6BA3F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4730AA7-F777-4CAC-8CCC-AEA20B9348DC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pic>
        <p:nvPicPr>
          <p:cNvPr id="7" name="Bildobjekt 6" descr="En bild som visar tecknad serie, fotbeklädnader, illustration, klädsel&#10;&#10;Automatiskt genererad beskrivning">
            <a:extLst>
              <a:ext uri="{FF2B5EF4-FFF2-40B4-BE49-F238E27FC236}">
                <a16:creationId xmlns:a16="http://schemas.microsoft.com/office/drawing/2014/main" id="{C0AA9795-EEA1-0C56-F69E-C32C986BD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5" y="1515700"/>
            <a:ext cx="1577530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33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431DD5F2-2956-A130-4F64-10C027A91B5C}"/>
              </a:ext>
            </a:extLst>
          </p:cNvPr>
          <p:cNvSpPr/>
          <p:nvPr/>
        </p:nvSpPr>
        <p:spPr>
          <a:xfrm>
            <a:off x="1010644" y="1725466"/>
            <a:ext cx="4870882" cy="4107161"/>
          </a:xfrm>
          <a:prstGeom prst="wedgeRoundRectCallout">
            <a:avLst>
              <a:gd name="adj1" fmla="val -7234"/>
              <a:gd name="adj2" fmla="val -6319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2"/>
                </a:solidFill>
              </a:rPr>
              <a:t>Många medarbetare tjänstgör på flera olika enheter/orter, utanför den enhet där de har sin </a:t>
            </a:r>
            <a:r>
              <a:rPr lang="sv-SE" sz="2400" dirty="0" err="1">
                <a:solidFill>
                  <a:schemeClr val="tx2"/>
                </a:solidFill>
              </a:rPr>
              <a:t>grundanställning</a:t>
            </a:r>
            <a:r>
              <a:rPr lang="sv-SE" sz="2400" dirty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2"/>
                </a:solidFill>
              </a:rPr>
              <a:t>– </a:t>
            </a:r>
            <a:r>
              <a:rPr lang="sv-SE" sz="2400" b="1" dirty="0">
                <a:solidFill>
                  <a:schemeClr val="tx2"/>
                </a:solidFill>
              </a:rPr>
              <a:t>Vem ansvarar för att dessa medarbetare förbereds och utbildas så att de kan arbeta i SDV från dag ett?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004D00-C747-E637-AFFD-FA688D60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26" y="241500"/>
            <a:ext cx="10972800" cy="735153"/>
          </a:xfrm>
        </p:spPr>
        <p:txBody>
          <a:bodyPr/>
          <a:lstStyle/>
          <a:p>
            <a:pPr algn="ctr"/>
            <a:r>
              <a:rPr lang="sv-SE" dirty="0"/>
              <a:t>Utmaningen – och dess lösning</a:t>
            </a:r>
          </a:p>
        </p:txBody>
      </p:sp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D66FA304-3887-DB4A-DDEC-C07CBFE28B71}"/>
              </a:ext>
            </a:extLst>
          </p:cNvPr>
          <p:cNvSpPr/>
          <p:nvPr/>
        </p:nvSpPr>
        <p:spPr>
          <a:xfrm>
            <a:off x="6310476" y="1725466"/>
            <a:ext cx="4564670" cy="4107161"/>
          </a:xfrm>
          <a:prstGeom prst="wedgeRoundRectCallout">
            <a:avLst>
              <a:gd name="adj1" fmla="val 5365"/>
              <a:gd name="adj2" fmla="val -644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dirty="0">
                <a:solidFill>
                  <a:schemeClr val="tx2"/>
                </a:solidFill>
              </a:rPr>
              <a:t>Huvudansvaret ligger på inlånande chef/uppdragsgivare.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1600" dirty="0">
                <a:solidFill>
                  <a:schemeClr val="tx2"/>
                </a:solidFill>
              </a:rPr>
              <a:t>Dvs inte på närmsta chef, </a:t>
            </a:r>
            <a:br>
              <a:rPr lang="sv-SE" sz="1600" dirty="0">
                <a:solidFill>
                  <a:schemeClr val="tx2"/>
                </a:solidFill>
              </a:rPr>
            </a:br>
            <a:r>
              <a:rPr lang="sv-SE" sz="1600" dirty="0">
                <a:solidFill>
                  <a:schemeClr val="tx2"/>
                </a:solidFill>
              </a:rPr>
              <a:t>som i andra fall.</a:t>
            </a:r>
          </a:p>
        </p:txBody>
      </p:sp>
    </p:spTree>
    <p:extLst>
      <p:ext uri="{BB962C8B-B14F-4D97-AF65-F5344CB8AC3E}">
        <p14:creationId xmlns:p14="http://schemas.microsoft.com/office/powerpoint/2010/main" val="22494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9B84D10-1579-AA49-5966-15395EAB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537"/>
            <a:ext cx="5181600" cy="1477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Du ansvarar för att förbereda </a:t>
            </a:r>
            <a:r>
              <a:rPr lang="sv-SE" sz="2800" u="sng" dirty="0"/>
              <a:t>alla</a:t>
            </a:r>
            <a:r>
              <a:rPr lang="sv-SE" sz="2800" dirty="0"/>
              <a:t> medarbetare hos dig </a:t>
            </a:r>
            <a:br>
              <a:rPr lang="sv-SE" sz="2800" dirty="0"/>
            </a:br>
            <a:r>
              <a:rPr lang="sv-SE" sz="2800" dirty="0"/>
              <a:t>– inte bara dina ordinarie!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887F6E-1698-2D97-82BB-3ED81504D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841500"/>
            <a:ext cx="5455451" cy="47239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Som chef ansvarar du för att planera in utbildning och andra förberedelser för alla medarbetare som kommer att jobba hos dig när SDV införs i din verksamhet. </a:t>
            </a:r>
          </a:p>
          <a:p>
            <a:pPr marL="0" indent="0">
              <a:buNone/>
            </a:pPr>
            <a:r>
              <a:rPr lang="sv-SE" sz="2000" b="1" dirty="0"/>
              <a:t>Förutom dina egna ordinarie medarbetare gäller detta även: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Medarbetare som har sin </a:t>
            </a:r>
            <a:r>
              <a:rPr lang="sv-SE" sz="2000" dirty="0" err="1"/>
              <a:t>grundanställning</a:t>
            </a:r>
            <a:r>
              <a:rPr lang="sv-SE" sz="2000" dirty="0"/>
              <a:t> på andra enheter/orter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Randande ST-läkare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Medarbetare från resursteam/pooler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Timanställda</a:t>
            </a:r>
          </a:p>
        </p:txBody>
      </p:sp>
      <p:pic>
        <p:nvPicPr>
          <p:cNvPr id="6" name="Platshållare för innehåll 14">
            <a:extLst>
              <a:ext uri="{FF2B5EF4-FFF2-40B4-BE49-F238E27FC236}">
                <a16:creationId xmlns:a16="http://schemas.microsoft.com/office/drawing/2014/main" id="{140D7D85-42F1-6EE2-16EA-B180ED7AE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5771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6D31C-C5D4-B007-8335-A4F09700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1" y="392421"/>
            <a:ext cx="10972800" cy="735153"/>
          </a:xfrm>
        </p:spPr>
        <p:txBody>
          <a:bodyPr/>
          <a:lstStyle/>
          <a:p>
            <a:r>
              <a:rPr lang="sv-SE" dirty="0"/>
              <a:t>Detta behöver du göra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8C8A0C-2907-738A-E0E4-6B7DD88C2B5C}"/>
              </a:ext>
            </a:extLst>
          </p:cNvPr>
          <p:cNvSpPr txBox="1"/>
          <p:nvPr/>
        </p:nvSpPr>
        <p:spPr>
          <a:xfrm>
            <a:off x="5899281" y="1230394"/>
            <a:ext cx="5334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sz="2400" b="1" dirty="0">
                <a:solidFill>
                  <a:schemeClr val="tx2"/>
                </a:solidFill>
              </a:rPr>
              <a:t>Utlånande/närmsta chef: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37D052-54E5-5B1E-B452-F215E9B0F46D}"/>
              </a:ext>
            </a:extLst>
          </p:cNvPr>
          <p:cNvSpPr txBox="1"/>
          <p:nvPr/>
        </p:nvSpPr>
        <p:spPr>
          <a:xfrm>
            <a:off x="345440" y="1230394"/>
            <a:ext cx="544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sz="2400" b="1" dirty="0">
                <a:solidFill>
                  <a:schemeClr val="tx2">
                    <a:lumMod val="75000"/>
                  </a:schemeClr>
                </a:solidFill>
              </a:rPr>
              <a:t>Inlånande chef/uppdragsgivare: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2FBD76-3760-E06A-4734-02ECA5CE2590}"/>
              </a:ext>
            </a:extLst>
          </p:cNvPr>
          <p:cNvSpPr txBox="1"/>
          <p:nvPr/>
        </p:nvSpPr>
        <p:spPr>
          <a:xfrm>
            <a:off x="457198" y="6048092"/>
            <a:ext cx="5108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i="1" dirty="0">
                <a:solidFill>
                  <a:schemeClr val="accent1"/>
                </a:solidFill>
              </a:rPr>
              <a:t>Huvudansvaret ligger på inlånande chef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54DBDFA-CB59-F9E2-66A0-2E6634CDF902}"/>
              </a:ext>
            </a:extLst>
          </p:cNvPr>
          <p:cNvSpPr/>
          <p:nvPr/>
        </p:nvSpPr>
        <p:spPr>
          <a:xfrm>
            <a:off x="345440" y="1658676"/>
            <a:ext cx="5445760" cy="42970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C2CA3F5-E9B1-C22B-8A6E-7251F3B18026}"/>
              </a:ext>
            </a:extLst>
          </p:cNvPr>
          <p:cNvSpPr txBox="1"/>
          <p:nvPr/>
        </p:nvSpPr>
        <p:spPr>
          <a:xfrm>
            <a:off x="538325" y="1878292"/>
            <a:ext cx="5108028" cy="3857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Se över vilka medarbetare du har lånat in från annan enhet/ort och om de redan genomgått förberedelser och utbildning i SDV.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Om inte, ansvarar du för att inkludera dem i planering av förberedelser och utbildning, enligt checklista.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Ta kontakt med chefen som lånat ut dem och bekräfta att förberedelser och utbildning planeras för medarbetaren.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E25A2F6-23CF-4EAA-BEDE-AABC680FA5C0}"/>
              </a:ext>
            </a:extLst>
          </p:cNvPr>
          <p:cNvSpPr/>
          <p:nvPr/>
        </p:nvSpPr>
        <p:spPr>
          <a:xfrm>
            <a:off x="5943598" y="1658675"/>
            <a:ext cx="5334002" cy="42970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9F01F30-5FDB-3685-C2F3-FA14B8BB30A7}"/>
              </a:ext>
            </a:extLst>
          </p:cNvPr>
          <p:cNvSpPr txBox="1"/>
          <p:nvPr/>
        </p:nvSpPr>
        <p:spPr>
          <a:xfrm>
            <a:off x="6277653" y="1878292"/>
            <a:ext cx="4665892" cy="399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Se över vilka medarbetare du har på andra enheter/orter, som tjänstgör i verksamheter som börjar arbeta i SDV före din egen verksamhet. Det gäller både om medarbetaren är utlånad helt eller delvis.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Ta kontakt med chefen som lånat in dessa medarbetare och säkerställ att förberedelser och utbildning planeras för din medarbetare.</a:t>
            </a:r>
          </a:p>
        </p:txBody>
      </p:sp>
      <p:sp>
        <p:nvSpPr>
          <p:cNvPr id="21" name="Pil: vänster-höger 20">
            <a:extLst>
              <a:ext uri="{FF2B5EF4-FFF2-40B4-BE49-F238E27FC236}">
                <a16:creationId xmlns:a16="http://schemas.microsoft.com/office/drawing/2014/main" id="{FF4819EA-50AF-8383-4179-AB23013CE62E}"/>
              </a:ext>
            </a:extLst>
          </p:cNvPr>
          <p:cNvSpPr/>
          <p:nvPr/>
        </p:nvSpPr>
        <p:spPr>
          <a:xfrm>
            <a:off x="5357367" y="4595418"/>
            <a:ext cx="963742" cy="461665"/>
          </a:xfrm>
          <a:prstGeom prst="leftRightArrow">
            <a:avLst>
              <a:gd name="adj1" fmla="val 50000"/>
              <a:gd name="adj2" fmla="val 56585"/>
            </a:avLst>
          </a:prstGeom>
          <a:solidFill>
            <a:srgbClr val="70B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8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F9283-63F0-AAD3-7F22-DB3DEBBA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3200" dirty="0">
                <a:solidFill>
                  <a:schemeClr val="accent1"/>
                </a:solidFill>
              </a:rPr>
              <a:t>Checklista för inlånande chef/uppdragsgivare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155592-30EE-25C4-8CB8-2451C4AA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87472"/>
            <a:ext cx="5181600" cy="45184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Du ska efter kontakt med medarbetarens närmsta chef säkerställa: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Introduktion av medarbetaren till SDV och om möjligt inkludering i enhetens förändringsarbete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Uppdatering av Skånekatalogen och Behörighetsportalen</a:t>
            </a:r>
            <a:endParaRPr lang="sv-SE" sz="2000" dirty="0">
              <a:solidFill>
                <a:srgbClr val="FF0000"/>
              </a:solidFill>
            </a:endParaRP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Tilldelning av träningsplan utifrån position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Bokning och schemaläggning av utbildning samt uppföljning av genomförd utbildning</a:t>
            </a:r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915C5FC-1BC7-E448-BE10-4572F32BE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47" y="211963"/>
            <a:ext cx="2435411" cy="6141169"/>
          </a:xfrm>
        </p:spPr>
      </p:pic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3880E23C-BBCD-99DF-9FAF-0C3E1F422C4D}"/>
              </a:ext>
            </a:extLst>
          </p:cNvPr>
          <p:cNvSpPr/>
          <p:nvPr/>
        </p:nvSpPr>
        <p:spPr>
          <a:xfrm rot="10800000">
            <a:off x="5791200" y="3282548"/>
            <a:ext cx="5067487" cy="137062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52DF00-04CA-11C1-0632-5E02FD87BA86}"/>
              </a:ext>
            </a:extLst>
          </p:cNvPr>
          <p:cNvSpPr txBox="1"/>
          <p:nvPr/>
        </p:nvSpPr>
        <p:spPr>
          <a:xfrm>
            <a:off x="6590883" y="3398472"/>
            <a:ext cx="426780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>
                <a:solidFill>
                  <a:schemeClr val="accent1"/>
                </a:solidFill>
              </a:rPr>
              <a:t>I Skånekatalogen ger du </a:t>
            </a:r>
            <a:br>
              <a:rPr lang="sv-SE" sz="1600" i="1" dirty="0">
                <a:solidFill>
                  <a:schemeClr val="accent1"/>
                </a:solidFill>
              </a:rPr>
            </a:br>
            <a:r>
              <a:rPr lang="sv-SE" sz="1600" i="1" dirty="0">
                <a:solidFill>
                  <a:schemeClr val="accent1"/>
                </a:solidFill>
              </a:rPr>
              <a:t>medarbetaren rätt post på din enhet.</a:t>
            </a:r>
          </a:p>
          <a:p>
            <a:endParaRPr lang="sv-SE" sz="400" i="1" dirty="0">
              <a:solidFill>
                <a:schemeClr val="accent1"/>
              </a:solidFill>
            </a:endParaRPr>
          </a:p>
          <a:p>
            <a:r>
              <a:rPr lang="sv-SE" sz="1600" i="1" dirty="0">
                <a:solidFill>
                  <a:schemeClr val="accent1"/>
                </a:solidFill>
              </a:rPr>
              <a:t>I Behörighetsportalen ger du </a:t>
            </a:r>
            <a:br>
              <a:rPr lang="sv-SE" sz="1600" i="1" dirty="0">
                <a:solidFill>
                  <a:schemeClr val="accent1"/>
                </a:solidFill>
              </a:rPr>
            </a:br>
            <a:r>
              <a:rPr lang="sv-SE" sz="1600" i="1" dirty="0">
                <a:solidFill>
                  <a:schemeClr val="accent1"/>
                </a:solidFill>
              </a:rPr>
              <a:t>medarbetaren rätt behörighet på din enhet.</a:t>
            </a:r>
          </a:p>
        </p:txBody>
      </p:sp>
    </p:spTree>
    <p:extLst>
      <p:ext uri="{BB962C8B-B14F-4D97-AF65-F5344CB8AC3E}">
        <p14:creationId xmlns:p14="http://schemas.microsoft.com/office/powerpoint/2010/main" val="38655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FB786A-5CBF-96D7-27C7-8698A56A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87975-6EEA-4094-EF60-F4B2D15E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5786"/>
            <a:ext cx="11104880" cy="4248534"/>
          </a:xfrm>
        </p:spPr>
        <p:txBody>
          <a:bodyPr/>
          <a:lstStyle/>
          <a:p>
            <a:r>
              <a:rPr lang="sv-SE" sz="2000" dirty="0"/>
              <a:t>Alla medarbetare ska genomgå utbildning i SDV, innan man får börja arbeta i systemet. Utbildningen är obligatorisk. Mer info om hur utbildningen går till ges av [din förvaltnings utrullningsprojekt]. </a:t>
            </a:r>
            <a:r>
              <a:rPr lang="sv-SE" sz="1800" i="1" dirty="0">
                <a:solidFill>
                  <a:schemeClr val="accent6"/>
                </a:solidFill>
              </a:rPr>
              <a:t>Ändra till era lokala uppgifter!</a:t>
            </a:r>
          </a:p>
          <a:p>
            <a:r>
              <a:rPr lang="sv-SE" sz="2000" dirty="0"/>
              <a:t>Innan det är dags för utbildningen ska medarbetaren också ges förberedande introduktion om vad SDV är, och varför Region Skåne gör den här förändringen. </a:t>
            </a:r>
          </a:p>
          <a:p>
            <a:r>
              <a:rPr lang="sv-SE" sz="2000" dirty="0"/>
              <a:t>Chef ansvarar för att planera in dessa aktiviteter för sina medarbetare. </a:t>
            </a:r>
          </a:p>
          <a:p>
            <a:r>
              <a:rPr lang="sv-SE" sz="2000" b="1" dirty="0"/>
              <a:t>Som chef ansvarar du för att planera in detta </a:t>
            </a:r>
            <a:r>
              <a:rPr lang="sv-SE" sz="2000" b="1" u="sng" dirty="0"/>
              <a:t>även</a:t>
            </a:r>
            <a:r>
              <a:rPr lang="sv-SE" sz="2000" b="1" dirty="0"/>
              <a:t> för medarbetare som arbetar på din enhet när ni inför SDV, men som inte tillhör dina ordinarie medarbetare</a:t>
            </a:r>
            <a:r>
              <a:rPr lang="sv-SE" sz="2000" dirty="0"/>
              <a:t>.</a:t>
            </a:r>
          </a:p>
          <a:p>
            <a:r>
              <a:rPr lang="sv-SE" sz="2000" dirty="0"/>
              <a:t>Dialog mellan cheferna som lånar ut till, respektive lånar in medarbetare från andra enheter/orter behöver ske för att se till att detta löses på ett bra sätt.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12924F-90FA-68E5-CE85-54D2DE668A49}"/>
              </a:ext>
            </a:extLst>
          </p:cNvPr>
          <p:cNvSpPr txBox="1"/>
          <p:nvPr/>
        </p:nvSpPr>
        <p:spPr>
          <a:xfrm>
            <a:off x="609599" y="5752214"/>
            <a:ext cx="9991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600" i="1" dirty="0">
                <a:solidFill>
                  <a:schemeClr val="accent1"/>
                </a:solidFill>
              </a:rPr>
              <a:t>Beslutet om att inlånande chef/uppdragsgivare ansvarar för medarbetares utbildning och introduktion till SDV är fattat av det regionala utrullningsrådet, RUR.</a:t>
            </a:r>
          </a:p>
        </p:txBody>
      </p:sp>
    </p:spTree>
    <p:extLst>
      <p:ext uri="{BB962C8B-B14F-4D97-AF65-F5344CB8AC3E}">
        <p14:creationId xmlns:p14="http://schemas.microsoft.com/office/powerpoint/2010/main" val="1298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875EE-3323-1BC8-BE8D-1AC8CA6D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48" y="2485937"/>
            <a:ext cx="5181600" cy="749299"/>
          </a:xfrm>
        </p:spPr>
        <p:txBody>
          <a:bodyPr/>
          <a:lstStyle/>
          <a:p>
            <a:r>
              <a:rPr lang="sv-SE" dirty="0"/>
              <a:t>Frågor och 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2962EA-42FE-3227-F818-F3C5497E7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758" y="3395197"/>
            <a:ext cx="5181600" cy="28346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[skriv in era respektive kontaktpersoner lokalt]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ea typeface="Calibri" panose="020F0502020204030204" pitchFamily="34" charset="0"/>
                <a:cs typeface="Arial" panose="020B0604020202020204" pitchFamily="34" charset="0"/>
              </a:rPr>
              <a:t>XXX </a:t>
            </a:r>
            <a:r>
              <a:rPr lang="sv-SE" sz="2000" b="1" kern="100" dirty="0" err="1"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  <a:endParaRPr lang="sv-SE" sz="2000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xxx@skane.se</a:t>
            </a:r>
            <a:r>
              <a:rPr lang="sv-SE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v-SE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BCC4FF3-BE7A-30EB-075D-48FF6251D8E9}"/>
              </a:ext>
            </a:extLst>
          </p:cNvPr>
          <p:cNvGrpSpPr/>
          <p:nvPr/>
        </p:nvGrpSpPr>
        <p:grpSpPr>
          <a:xfrm>
            <a:off x="7883414" y="1198880"/>
            <a:ext cx="1757420" cy="4889682"/>
            <a:chOff x="4300691" y="2162870"/>
            <a:chExt cx="1558107" cy="433513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BF3ED1F-8D8A-0AE6-DBF8-C905DE8D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691" y="2162870"/>
              <a:ext cx="1558107" cy="433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6C23136D-0BFD-C1D9-A160-4BF3C1ACD7E6}"/>
                </a:ext>
              </a:extLst>
            </p:cNvPr>
            <p:cNvSpPr/>
            <p:nvPr/>
          </p:nvSpPr>
          <p:spPr>
            <a:xfrm>
              <a:off x="4466167" y="3657599"/>
              <a:ext cx="156633" cy="18638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A64F2E90-C715-F60F-59EE-28850DD3B1E1}"/>
                </a:ext>
              </a:extLst>
            </p:cNvPr>
            <p:cNvSpPr/>
            <p:nvPr/>
          </p:nvSpPr>
          <p:spPr>
            <a:xfrm rot="824054">
              <a:off x="4443171" y="3643624"/>
              <a:ext cx="88043" cy="206085"/>
            </a:xfrm>
            <a:prstGeom prst="roundRect">
              <a:avLst/>
            </a:prstGeom>
            <a:solidFill>
              <a:srgbClr val="EBE8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F3473DE-8A29-225F-3A32-EB3C55114CFB}"/>
              </a:ext>
            </a:extLst>
          </p:cNvPr>
          <p:cNvGrpSpPr/>
          <p:nvPr/>
        </p:nvGrpSpPr>
        <p:grpSpPr>
          <a:xfrm flipH="1">
            <a:off x="9179569" y="1468699"/>
            <a:ext cx="1800686" cy="4889680"/>
            <a:chOff x="5959667" y="2162870"/>
            <a:chExt cx="1596465" cy="4335130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8939D101-43AE-FF44-E8B6-5A53D716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667" y="2162870"/>
              <a:ext cx="1596465" cy="433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B62C6F3-005B-2754-2460-9DB8CB564A45}"/>
                </a:ext>
              </a:extLst>
            </p:cNvPr>
            <p:cNvSpPr/>
            <p:nvPr/>
          </p:nvSpPr>
          <p:spPr>
            <a:xfrm rot="876302">
              <a:off x="6178549" y="3660140"/>
              <a:ext cx="215901" cy="198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64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17" ma:contentTypeDescription="Skapa ett nytt dokument." ma:contentTypeScope="" ma:versionID="d1e33d8ffaa77e5d0397c776499ddd1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abc4c3a91adf33b0a1ff439d28022b05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8ab6b-79c8-43ea-b178-dccb9842d64a" xsi:nil="true"/>
    <lcf76f155ced4ddcb4097134ff3c332f xmlns="b9481cc7-f7fc-4d3a-a93a-4be4fcbf45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CE4EDD-2E0A-49B0-8D20-C530A7F6A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10F85-B9E7-411F-908B-0912C15AC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70751-73A8-475E-A4F9-BEACC147515C}">
  <ds:schemaRefs>
    <ds:schemaRef ds:uri="http://www.w3.org/XML/1998/namespace"/>
    <ds:schemaRef ds:uri="2e68ab6b-79c8-43ea-b178-dccb9842d64a"/>
    <ds:schemaRef ds:uri="http://purl.org/dc/elements/1.1/"/>
    <ds:schemaRef ds:uri="http://schemas.openxmlformats.org/package/2006/metadata/core-properties"/>
    <ds:schemaRef ds:uri="b9481cc7-f7fc-4d3a-a93a-4be4fcbf4595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presentationsmall</Template>
  <TotalTime>0</TotalTime>
  <Words>753</Words>
  <Application>Microsoft Office PowerPoint</Application>
  <PresentationFormat>Bredbild</PresentationFormat>
  <Paragraphs>61</Paragraphs>
  <Slides>9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Wingdings</vt:lpstr>
      <vt:lpstr>Arial</vt:lpstr>
      <vt:lpstr>Calibri</vt:lpstr>
      <vt:lpstr>Public Sans</vt:lpstr>
      <vt:lpstr>Region Skåne presentation</vt:lpstr>
      <vt:lpstr>SDV   Chefers ansvar rörande medarbetare som arbetar inom flera enheter</vt:lpstr>
      <vt:lpstr>SDV – ansvar för utlånad/utlokaliserad personal Kommunikationsplan – mini</vt:lpstr>
      <vt:lpstr>Bakgrund: Att förbereda medarbetare inför SDV</vt:lpstr>
      <vt:lpstr>Utmaningen – och dess lösning</vt:lpstr>
      <vt:lpstr>Du ansvarar för att förbereda alla medarbetare hos dig  – inte bara dina ordinarie!</vt:lpstr>
      <vt:lpstr>Detta behöver du göra</vt:lpstr>
      <vt:lpstr>Checklista för inlånande chef/uppdragsgivare</vt:lpstr>
      <vt:lpstr>Sammanfattning </vt:lpstr>
      <vt:lpstr>Frågor och 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SDV: chefens ansvar  för utbildning och introduktion   av medarbetare</dc:title>
  <dc:creator>Merö Linnéa</dc:creator>
  <cp:lastModifiedBy>Södergren Lisa</cp:lastModifiedBy>
  <cp:revision>17</cp:revision>
  <dcterms:created xsi:type="dcterms:W3CDTF">2024-09-09T19:02:30Z</dcterms:created>
  <dcterms:modified xsi:type="dcterms:W3CDTF">2024-10-08T06:47:55Z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</Properties>
</file>