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147481283" r:id="rId5"/>
    <p:sldId id="2147481305" r:id="rId6"/>
    <p:sldId id="2147481286" r:id="rId7"/>
    <p:sldId id="2147479677" r:id="rId8"/>
    <p:sldId id="2147481288" r:id="rId9"/>
    <p:sldId id="2147481293" r:id="rId10"/>
    <p:sldId id="2147481289" r:id="rId11"/>
    <p:sldId id="2147479810" r:id="rId12"/>
    <p:sldId id="2147481306" r:id="rId13"/>
  </p:sldIdLst>
  <p:sldSz cx="12192000" cy="6858000"/>
  <p:notesSz cx="7105650" cy="10236200"/>
  <p:embeddedFontLst>
    <p:embeddedFont>
      <p:font typeface="Public Sans" pitchFamily="2" charset="0"/>
      <p:regular r:id="rId16"/>
      <p:bold r:id="rId17"/>
      <p:italic r:id="rId18"/>
      <p:boldItalic r:id="rId19"/>
    </p:embeddedFont>
  </p:embeddedFontLst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EB575-AE06-493D-8C62-92404D91F036}" v="1" dt="2024-10-17T07:19:07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73" autoAdjust="0"/>
  </p:normalViewPr>
  <p:slideViewPr>
    <p:cSldViewPr snapToGrid="0">
      <p:cViewPr varScale="1">
        <p:scale>
          <a:sx n="26" d="100"/>
          <a:sy n="26" d="100"/>
        </p:scale>
        <p:origin x="676" y="20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891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r">
              <a:defRPr sz="1300"/>
            </a:lvl1pPr>
          </a:lstStyle>
          <a:p>
            <a:fld id="{E21340DC-1509-4221-AED0-908333A2814C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891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r">
              <a:defRPr sz="13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4" userDrawn="1">
          <p15:clr>
            <a:srgbClr val="F26B43"/>
          </p15:clr>
        </p15:guide>
        <p15:guide id="2" pos="2238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4891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r">
              <a:defRPr sz="1300"/>
            </a:lvl1pPr>
          </a:lstStyle>
          <a:p>
            <a:fld id="{1425CAF2-EA02-4D7B-96AC-EC2C828EEDBF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94" tIns="49547" rIns="99094" bIns="4954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565" y="4926171"/>
            <a:ext cx="5684520" cy="4030504"/>
          </a:xfrm>
          <a:prstGeom prst="rect">
            <a:avLst/>
          </a:prstGeom>
        </p:spPr>
        <p:txBody>
          <a:bodyPr vert="horz" lIns="99094" tIns="49547" rIns="99094" bIns="49547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4891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r">
              <a:defRPr sz="13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224" userDrawn="1">
          <p15:clr>
            <a:srgbClr val="F26B43"/>
          </p15:clr>
        </p15:guide>
        <p15:guide id="2" pos="223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55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918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935">
              <a:defRPr/>
            </a:pPr>
            <a:endParaRPr lang="sv-SE" altLang="sv-SE" sz="1300">
              <a:highlight>
                <a:srgbClr val="FFFF00"/>
              </a:highlight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451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451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300"/>
              <a:t>Region Skåne har använt taligenkänning (TIK) sedan 2018 för, i första hand, </a:t>
            </a:r>
            <a:r>
              <a:rPr lang="sv-SE" sz="1300" err="1"/>
              <a:t>Melior</a:t>
            </a:r>
            <a:r>
              <a:rPr lang="sv-SE" sz="1300"/>
              <a:t> och PMO.</a:t>
            </a:r>
          </a:p>
          <a:p>
            <a:r>
              <a:rPr lang="sv-SE" sz="1300"/>
              <a:t>Idag används TIK av drygt 7500 användare i Region Skåne. </a:t>
            </a:r>
          </a:p>
          <a:p>
            <a:r>
              <a:rPr lang="sv-SE" sz="1300"/>
              <a:t>VGR använder en nyare version av TIK (DMO) men samma version som Region Skåne planerar att använda. </a:t>
            </a:r>
          </a:p>
          <a:p>
            <a:r>
              <a:rPr lang="sv-SE" sz="1300"/>
              <a:t>Samma system kommer att användas av samtliga regioner i Sverige och en del privata vårdgivare.</a:t>
            </a:r>
          </a:p>
          <a:p>
            <a:r>
              <a:rPr lang="sv-SE" sz="1300"/>
              <a:t>Radiologi är ett område där taligenkänning använts väldigt länge för att användas när radiologen besvarar remisser. Inom BFM i Region Skåne används idag </a:t>
            </a:r>
            <a:r>
              <a:rPr lang="sv-SE" sz="1300" err="1"/>
              <a:t>Recognosco</a:t>
            </a:r>
            <a:r>
              <a:rPr lang="sv-SE" sz="1300"/>
              <a:t> Atlas &amp; </a:t>
            </a:r>
            <a:r>
              <a:rPr lang="sv-SE" sz="1300" err="1"/>
              <a:t>Sapi</a:t>
            </a:r>
            <a:r>
              <a:rPr lang="sv-SE" sz="1300"/>
              <a:t>, men man ska testa DMO integrerat med </a:t>
            </a:r>
            <a:r>
              <a:rPr lang="sv-SE" sz="1300" err="1"/>
              <a:t>Sectra</a:t>
            </a:r>
            <a:r>
              <a:rPr lang="sv-SE" sz="1300"/>
              <a:t> IDS7 i höst.  </a:t>
            </a:r>
          </a:p>
          <a:p>
            <a:r>
              <a:rPr lang="sv-SE" sz="1300"/>
              <a:t>Exempel: Psykologer inom psykiatrin skapar många beskrivande texter, såsom utredningar etc.. De har god nytta av standardiserade texter i TIK.</a:t>
            </a:r>
          </a:p>
          <a:p>
            <a:endParaRPr lang="sv-SE" sz="1300"/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497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392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3257-678C-40BA-B4F6-899C38C4DC6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12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2024-10-17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2024-10-17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2024-10-17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2024-10-17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404592"/>
            <a:ext cx="8534400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461F43-B2CB-4520-900E-F3955BA5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1"/>
            <a:ext cx="1104898" cy="3326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D45EDC2-06CF-477B-A7C6-08682822328A}" type="datetime1">
              <a:rPr lang="sv-SE" smtClean="0"/>
              <a:t>2024-10-17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9AC333-F4E3-40BB-A65E-53AF712E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25F725-9A08-4697-93A3-92578D97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594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1143000"/>
          </a:xfrm>
        </p:spPr>
        <p:txBody>
          <a:bodyPr anchor="t" anchorCtr="0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/>
            </a:lvl1pPr>
            <a:lvl2pPr>
              <a:lnSpc>
                <a:spcPct val="110000"/>
              </a:lnSpc>
              <a:spcBef>
                <a:spcPts val="800"/>
              </a:spcBef>
              <a:defRPr/>
            </a:lvl2pPr>
            <a:lvl3pPr>
              <a:lnSpc>
                <a:spcPct val="110000"/>
              </a:lnSpc>
              <a:spcBef>
                <a:spcPts val="800"/>
              </a:spcBef>
              <a:defRPr/>
            </a:lvl3pPr>
            <a:lvl4pPr>
              <a:lnSpc>
                <a:spcPct val="110000"/>
              </a:lnSpc>
              <a:spcBef>
                <a:spcPts val="800"/>
              </a:spcBef>
              <a:defRPr/>
            </a:lvl4pPr>
            <a:lvl5pPr>
              <a:lnSpc>
                <a:spcPct val="110000"/>
              </a:lnSpc>
              <a:spcBef>
                <a:spcPts val="800"/>
              </a:spcBef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7D7C-C259-4D89-B1FA-03877B33C135}" type="datetime1">
              <a:rPr lang="sv-SE" smtClean="0"/>
              <a:t>2024-10-17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05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2024-10-17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2024-10-17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 userDrawn="1"/>
        </p:nvSpPr>
        <p:spPr>
          <a:xfrm>
            <a:off x="0" y="0"/>
            <a:ext cx="6096000" cy="6560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2024-10-17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2024-10-17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2024-10-17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2024-10-17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1"/>
            <a:ext cx="1263924" cy="263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  <p:sldLayoutId id="2147483698" r:id="rId30"/>
    <p:sldLayoutId id="2147483699" r:id="rId3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B4AB70-C4FB-4E59-9946-0F44BE941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Metoder för dokumentation  </a:t>
            </a:r>
            <a:br>
              <a:rPr lang="sv-SE"/>
            </a:br>
            <a:r>
              <a:rPr lang="sv-SE"/>
              <a:t>i Skånes digitala vårdsystem (SDV)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6560FF4-1697-441F-8FEF-3B8E45E27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Regionövergripande beslut </a:t>
            </a:r>
          </a:p>
          <a:p>
            <a:r>
              <a:rPr lang="sv-SE"/>
              <a:t>Ledningsstöd september 2024</a:t>
            </a:r>
          </a:p>
        </p:txBody>
      </p:sp>
      <p:grpSp>
        <p:nvGrpSpPr>
          <p:cNvPr id="7" name="Grupp 6" descr="Logotyp för Region Skåne">
            <a:extLst>
              <a:ext uri="{FF2B5EF4-FFF2-40B4-BE49-F238E27FC236}">
                <a16:creationId xmlns:a16="http://schemas.microsoft.com/office/drawing/2014/main" id="{91745122-F1F4-406D-9915-564572F96D66}"/>
              </a:ext>
            </a:extLst>
          </p:cNvPr>
          <p:cNvGrpSpPr/>
          <p:nvPr/>
        </p:nvGrpSpPr>
        <p:grpSpPr>
          <a:xfrm>
            <a:off x="11032836" y="5830454"/>
            <a:ext cx="949036" cy="894773"/>
            <a:chOff x="11032836" y="5830454"/>
            <a:chExt cx="949036" cy="894773"/>
          </a:xfrm>
        </p:grpSpPr>
        <p:sp>
          <p:nvSpPr>
            <p:cNvPr id="5" name="Ellips 4">
              <a:extLst>
                <a:ext uri="{FF2B5EF4-FFF2-40B4-BE49-F238E27FC236}">
                  <a16:creationId xmlns:a16="http://schemas.microsoft.com/office/drawing/2014/main" id="{3ECB80DB-3FDA-4623-8036-F3FCA8671E06}"/>
                </a:ext>
              </a:extLst>
            </p:cNvPr>
            <p:cNvSpPr/>
            <p:nvPr/>
          </p:nvSpPr>
          <p:spPr>
            <a:xfrm>
              <a:off x="11032836" y="5830454"/>
              <a:ext cx="949036" cy="8947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35749E1A-28CA-42F2-B71A-7D8DF071C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11479" y="5848346"/>
              <a:ext cx="746613" cy="691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107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1B630BDC-D840-7F50-BA2A-C1A0B6CB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sv-SE"/>
              <a:t>Beslut om metoder för dokumentation till SDV 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8468515-D9F0-5914-380A-BA329F0513A2}"/>
              </a:ext>
            </a:extLst>
          </p:cNvPr>
          <p:cNvSpPr/>
          <p:nvPr/>
        </p:nvSpPr>
        <p:spPr>
          <a:xfrm>
            <a:off x="4358640" y="1275906"/>
            <a:ext cx="7426960" cy="472865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1" tIns="0" rIns="242756" bIns="216087" numCol="1" spcCol="1270" anchor="t" anchorCtr="0">
            <a:noAutofit/>
          </a:bodyPr>
          <a:lstStyle/>
          <a:p>
            <a:pPr marL="114300" lvl="1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kern="1200">
                <a:solidFill>
                  <a:schemeClr val="tx1"/>
                </a:solidFill>
              </a:rPr>
              <a:t>Regiondirektören har därmed beslutat att </a:t>
            </a:r>
          </a:p>
          <a:p>
            <a:pPr marL="228600" lvl="2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b="1" kern="1200">
                <a:solidFill>
                  <a:schemeClr val="tx1"/>
                </a:solidFill>
              </a:rPr>
              <a:t>Två metoder kan användas för dokumentation när SDV införs i Region Skåne; manuell inmatning med tangentbord/mus samt taligenkänning (TIK). Metoderna kommer ofta användas i kombination. </a:t>
            </a:r>
          </a:p>
          <a:p>
            <a:pPr marL="228600" lvl="2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b="1" kern="1200" err="1">
                <a:solidFill>
                  <a:schemeClr val="tx1"/>
                </a:solidFill>
              </a:rPr>
              <a:t>Medspeech</a:t>
            </a:r>
            <a:r>
              <a:rPr lang="sv-SE" b="1" kern="1200">
                <a:solidFill>
                  <a:schemeClr val="tx1"/>
                </a:solidFill>
              </a:rPr>
              <a:t> inte ska användas för diktering till SDV.</a:t>
            </a:r>
          </a:p>
          <a:p>
            <a:pPr marL="114300" lvl="1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kern="1200">
                <a:solidFill>
                  <a:schemeClr val="tx1"/>
                </a:solidFill>
              </a:rPr>
              <a:t>Beslutet grundar sig på en patientsäkerhetsriskanalys och en fördjupande utredning som gjorts för att säkerställa de bästa förutsättningarna för realtidsinformation i Region Skåne. </a:t>
            </a:r>
          </a:p>
          <a:p>
            <a:pPr marL="114300" lvl="1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kern="1200">
                <a:solidFill>
                  <a:schemeClr val="tx1"/>
                </a:solidFill>
              </a:rPr>
              <a:t>I utredningen framkom att Region Skånes nuvarande version av TIK har brister som behöver åtgärdas. En </a:t>
            </a:r>
            <a:r>
              <a:rPr lang="sv-SE" b="1" kern="1200">
                <a:solidFill>
                  <a:schemeClr val="tx1"/>
                </a:solidFill>
              </a:rPr>
              <a:t>uppgradering</a:t>
            </a:r>
            <a:r>
              <a:rPr lang="sv-SE" kern="1200">
                <a:solidFill>
                  <a:schemeClr val="tx1"/>
                </a:solidFill>
              </a:rPr>
              <a:t> kommer att göras </a:t>
            </a:r>
            <a:r>
              <a:rPr lang="sv-SE">
                <a:solidFill>
                  <a:schemeClr val="tx1"/>
                </a:solidFill>
              </a:rPr>
              <a:t>inför </a:t>
            </a:r>
            <a:r>
              <a:rPr lang="sv-SE" kern="1200">
                <a:solidFill>
                  <a:schemeClr val="tx1"/>
                </a:solidFill>
              </a:rPr>
              <a:t>driftstarten av SDV.</a:t>
            </a:r>
          </a:p>
          <a:p>
            <a:pPr marL="114300" lvl="1" indent="-114300" algn="l" defTabSz="622300">
              <a:lnSpc>
                <a:spcPts val="2400"/>
              </a:lnSpc>
              <a:spcBef>
                <a:spcPct val="0"/>
              </a:spcBef>
              <a:spcAft>
                <a:spcPts val="600"/>
              </a:spcAft>
              <a:buChar char="•"/>
            </a:pPr>
            <a:r>
              <a:rPr lang="sv-SE" b="0" i="0" kern="1200">
                <a:solidFill>
                  <a:schemeClr val="tx1"/>
                </a:solidFill>
              </a:rPr>
              <a:t>Under arbetets gång har </a:t>
            </a:r>
            <a:r>
              <a:rPr lang="sv-SE" b="1" i="0" kern="1200">
                <a:solidFill>
                  <a:schemeClr val="tx1"/>
                </a:solidFill>
              </a:rPr>
              <a:t>dialoger</a:t>
            </a:r>
            <a:r>
              <a:rPr lang="sv-SE" b="0" i="0" kern="1200">
                <a:solidFill>
                  <a:schemeClr val="tx1"/>
                </a:solidFill>
              </a:rPr>
              <a:t> hållits med mottagande organisationer och fackliga representanter.</a:t>
            </a:r>
            <a:endParaRPr lang="sv-SE" kern="1200">
              <a:solidFill>
                <a:schemeClr val="tx1"/>
              </a:solidFill>
            </a:endParaRP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55A4CF6B-9D54-D0BC-AE4B-385DAFB36812}"/>
              </a:ext>
            </a:extLst>
          </p:cNvPr>
          <p:cNvSpPr/>
          <p:nvPr/>
        </p:nvSpPr>
        <p:spPr>
          <a:xfrm>
            <a:off x="609600" y="1275907"/>
            <a:ext cx="3724625" cy="5030571"/>
          </a:xfrm>
          <a:prstGeom prst="roundRect">
            <a:avLst>
              <a:gd name="adj" fmla="val 0"/>
            </a:avLst>
          </a:prstGeom>
          <a:solidFill>
            <a:schemeClr val="tx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5223" tIns="229028" rIns="265223" bIns="229028" numCol="1" spcCol="1270" anchor="t" anchorCtr="0">
            <a:noAutofit/>
          </a:bodyPr>
          <a:lstStyle/>
          <a:p>
            <a:pPr lvl="0" defTabSz="84455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b="1" kern="1200">
                <a:solidFill>
                  <a:schemeClr val="bg2"/>
                </a:solidFill>
              </a:rPr>
              <a:t>Tillgång till realtids-information är en av de bärande principerna för SDV. </a:t>
            </a:r>
          </a:p>
          <a:p>
            <a:pPr marL="182563" lvl="0" indent="-182563" defTabSz="84455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sv-SE" kern="1200">
                <a:solidFill>
                  <a:schemeClr val="bg2"/>
                </a:solidFill>
              </a:rPr>
              <a:t>Alla i vårdteamet ska alltid ha uppdaterad information, i realtid, för att kunna driva vårdprocesserna vidare. </a:t>
            </a:r>
          </a:p>
          <a:p>
            <a:pPr marL="182563" lvl="0" indent="-182563" defTabSz="84455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sv-SE" kern="1200">
                <a:solidFill>
                  <a:schemeClr val="bg2"/>
                </a:solidFill>
              </a:rPr>
              <a:t>Dokumentation behöver ske så nära vårdhändelsen som möjligt. </a:t>
            </a:r>
          </a:p>
          <a:p>
            <a:pPr marL="182563" lvl="0" indent="-182563" defTabSz="84455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sv-SE" kern="1200">
                <a:solidFill>
                  <a:schemeClr val="bg2"/>
                </a:solidFill>
              </a:rPr>
              <a:t>Därför kan diktering för senare utskrift av en medicinsk sekreterare inte göras till SDV. </a:t>
            </a:r>
          </a:p>
        </p:txBody>
      </p:sp>
    </p:spTree>
    <p:extLst>
      <p:ext uri="{BB962C8B-B14F-4D97-AF65-F5344CB8AC3E}">
        <p14:creationId xmlns:p14="http://schemas.microsoft.com/office/powerpoint/2010/main" val="374674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764E84C-51A2-2E22-6705-0F68DB63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/>
              <a:t>Vad är realtidsinformation?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7E77F3-814C-45CF-894F-7CB11AD9D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012372"/>
            <a:ext cx="5373757" cy="510583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v-SE" sz="2000" b="1">
                <a:solidFill>
                  <a:schemeClr val="bg1"/>
                </a:solidFill>
              </a:rPr>
              <a:t>Dokumentation under eller i nära anslutning till vårdhändelsen. </a:t>
            </a:r>
            <a:r>
              <a:rPr lang="sv-SE" sz="2000">
                <a:solidFill>
                  <a:schemeClr val="bg1"/>
                </a:solidFill>
              </a:rPr>
              <a:t>Information ska finnas tillgänglig så fort som möjligt. Hur snabbt beror på verksamhetens karaktär och behov, generellt så nära vårdhändelsen som möjligt. </a:t>
            </a:r>
          </a:p>
          <a:p>
            <a:pPr>
              <a:spcBef>
                <a:spcPts val="1200"/>
              </a:spcBef>
            </a:pPr>
            <a:r>
              <a:rPr lang="sv-SE" sz="2000" b="1">
                <a:solidFill>
                  <a:schemeClr val="bg1"/>
                </a:solidFill>
              </a:rPr>
              <a:t>Både strukturerat och beskrivande. </a:t>
            </a:r>
            <a:r>
              <a:rPr lang="sv-SE" sz="2000">
                <a:solidFill>
                  <a:schemeClr val="bg1"/>
                </a:solidFill>
              </a:rPr>
              <a:t>Mycket dokumentation i SDV sker strukturerat med olika val (klick) men fortfarande behöver beskrivande text läggas in. </a:t>
            </a:r>
          </a:p>
          <a:p>
            <a:pPr>
              <a:spcBef>
                <a:spcPts val="1200"/>
              </a:spcBef>
            </a:pPr>
            <a:endParaRPr lang="sv-SE" sz="2000">
              <a:solidFill>
                <a:schemeClr val="bg1"/>
              </a:solidFill>
            </a:endParaRP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E7E29C6-BD0A-C0AA-2DA4-D571E1FA9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644" y="360000"/>
            <a:ext cx="5460841" cy="587462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v-SE" sz="2000" b="1"/>
              <a:t>Varje verksamhet behöver definiera </a:t>
            </a:r>
            <a:br>
              <a:rPr lang="sv-SE" sz="2000" b="1"/>
            </a:br>
            <a:r>
              <a:rPr lang="sv-SE" sz="2000" b="1"/>
              <a:t>vad som är ”realtid” för dem.</a:t>
            </a:r>
          </a:p>
          <a:p>
            <a:pPr>
              <a:spcBef>
                <a:spcPts val="1200"/>
              </a:spcBef>
            </a:pPr>
            <a:r>
              <a:rPr lang="sv-SE" sz="2000"/>
              <a:t>Lämplig gräns för realtidsdokumentation påverkas av </a:t>
            </a:r>
            <a:r>
              <a:rPr lang="sv-SE" sz="2000" b="1">
                <a:solidFill>
                  <a:schemeClr val="tx2"/>
                </a:solidFill>
              </a:rPr>
              <a:t>om dokumentationen driver ett flöde i systemet.</a:t>
            </a:r>
          </a:p>
          <a:p>
            <a:pPr>
              <a:spcBef>
                <a:spcPts val="1200"/>
              </a:spcBef>
            </a:pPr>
            <a:r>
              <a:rPr lang="sv-SE" sz="2000" b="1">
                <a:solidFill>
                  <a:schemeClr val="tx2"/>
                </a:solidFill>
              </a:rPr>
              <a:t>Nödvändig vårdinsats måste av naturliga skäl alltid prioriteras. </a:t>
            </a:r>
            <a:r>
              <a:rPr lang="sv-SE" sz="2000"/>
              <a:t>I vissa fall omöjligt eller olämpligt att dokumentera.</a:t>
            </a:r>
          </a:p>
          <a:p>
            <a:pPr>
              <a:spcBef>
                <a:spcPts val="1200"/>
              </a:spcBef>
            </a:pPr>
            <a:r>
              <a:rPr lang="sv-SE" sz="2000"/>
              <a:t>Då dokumentationen inte kan ske i samband med vårdhändelsen, ska den ske i </a:t>
            </a:r>
            <a:r>
              <a:rPr lang="sv-SE" sz="2000" b="1">
                <a:solidFill>
                  <a:schemeClr val="tx2"/>
                </a:solidFill>
              </a:rPr>
              <a:t>så nära anslutning som möjligt</a:t>
            </a:r>
            <a:r>
              <a:rPr lang="sv-SE" sz="2000"/>
              <a:t>.</a:t>
            </a:r>
          </a:p>
          <a:p>
            <a:pPr>
              <a:spcBef>
                <a:spcPts val="1200"/>
              </a:spcBef>
            </a:pPr>
            <a:endParaRPr lang="sv-SE" sz="2000" b="1"/>
          </a:p>
        </p:txBody>
      </p:sp>
    </p:spTree>
    <p:extLst>
      <p:ext uri="{BB962C8B-B14F-4D97-AF65-F5344CB8AC3E}">
        <p14:creationId xmlns:p14="http://schemas.microsoft.com/office/powerpoint/2010/main" val="220711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764E84C-51A2-2E22-6705-0F68DB63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1143000"/>
          </a:xfrm>
        </p:spPr>
        <p:txBody>
          <a:bodyPr/>
          <a:lstStyle/>
          <a:p>
            <a:r>
              <a:rPr lang="sv-SE"/>
              <a:t>Varför behövs realtidsinformation?</a:t>
            </a:r>
            <a:br>
              <a:rPr lang="sv-SE"/>
            </a:br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7E77F3-814C-45CF-894F-7CB11AD9D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01738"/>
            <a:ext cx="7982748" cy="4924425"/>
          </a:xfrm>
        </p:spPr>
        <p:txBody>
          <a:bodyPr/>
          <a:lstStyle/>
          <a:p>
            <a:r>
              <a:rPr lang="sv-SE" sz="2000"/>
              <a:t>Medarbetarna har idag svårt att få en samlad, uppdaterad bild av patienten och hens läkemedel.</a:t>
            </a:r>
          </a:p>
          <a:p>
            <a:r>
              <a:rPr lang="sv-SE" sz="2000"/>
              <a:t>Patienten har svårt att få koll på sin information och vara delaktig. </a:t>
            </a:r>
          </a:p>
          <a:p>
            <a:r>
              <a:rPr lang="sv-SE" altLang="sv-SE" sz="2000"/>
              <a:t>Fördröjning mellan diktering, ordination och dokumentation kan leda till att viktig information om patienten och hens vård saknas. </a:t>
            </a:r>
          </a:p>
          <a:p>
            <a:r>
              <a:rPr lang="sv-SE" sz="2000"/>
              <a:t>Dokumentation i efterhand, exempelvis på post-it-lappar eller genom telefonrapportering, kan leda till missad eller borttappad information, eller felaktigheter.</a:t>
            </a:r>
          </a:p>
          <a:p>
            <a:r>
              <a:rPr lang="sv-SE" sz="2000"/>
              <a:t>Utan dokumentation i realtid kan inte arbetsprocesserna i SDV stödja användaren.</a:t>
            </a:r>
          </a:p>
          <a:p>
            <a:endParaRPr lang="sv-SE" sz="2000"/>
          </a:p>
          <a:p>
            <a:endParaRPr lang="sv-SE" sz="2000"/>
          </a:p>
          <a:p>
            <a:endParaRPr lang="sv-SE" sz="2000"/>
          </a:p>
          <a:p>
            <a:endParaRPr lang="sv-SE" sz="2000"/>
          </a:p>
          <a:p>
            <a:endParaRPr lang="sv-SE" sz="2000"/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075AFA2-9412-5EF7-9B9E-C945C6635466}"/>
              </a:ext>
            </a:extLst>
          </p:cNvPr>
          <p:cNvSpPr/>
          <p:nvPr/>
        </p:nvSpPr>
        <p:spPr>
          <a:xfrm>
            <a:off x="8449688" y="388577"/>
            <a:ext cx="3275373" cy="32753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2400"/>
              <a:t>Vi behöver ändra på vårt sätt att arbeta för att kunna ge god och effektiv vård!</a:t>
            </a:r>
          </a:p>
        </p:txBody>
      </p:sp>
    </p:spTree>
    <p:extLst>
      <p:ext uri="{BB962C8B-B14F-4D97-AF65-F5344CB8AC3E}">
        <p14:creationId xmlns:p14="http://schemas.microsoft.com/office/powerpoint/2010/main" val="191059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764E84C-51A2-2E22-6705-0F68DB63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1143000"/>
          </a:xfrm>
        </p:spPr>
        <p:txBody>
          <a:bodyPr/>
          <a:lstStyle/>
          <a:p>
            <a:r>
              <a:rPr lang="sv-SE"/>
              <a:t>Vad uppnår vi med realtidsinformation?</a:t>
            </a:r>
            <a:br>
              <a:rPr lang="sv-SE"/>
            </a:br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7E77F3-814C-45CF-894F-7CB11AD9D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1738"/>
            <a:ext cx="7903464" cy="4924425"/>
          </a:xfrm>
        </p:spPr>
        <p:txBody>
          <a:bodyPr/>
          <a:lstStyle/>
          <a:p>
            <a:r>
              <a:rPr lang="sv-SE" sz="2000"/>
              <a:t>Alla i vårdteamet får tillgång till uppdaterad information om patienten och kan driva vårdprocessen vidare sömlöst med hjälp av SDV. </a:t>
            </a:r>
          </a:p>
          <a:p>
            <a:r>
              <a:rPr lang="sv-SE" sz="2000"/>
              <a:t>Patienten får god och säker vård, får snabbare koll på sin information och kan vara delaktig. </a:t>
            </a:r>
          </a:p>
          <a:p>
            <a:r>
              <a:rPr lang="sv-SE" sz="2000"/>
              <a:t>Bidrar till effektivitet i flödet av informationsöverföring och innebär minskat dubbelarbete.</a:t>
            </a:r>
          </a:p>
          <a:p>
            <a:r>
              <a:rPr lang="sv-SE" sz="2000"/>
              <a:t>Arbetsprocesserna i SDV är utformade för att stödja användaren och därför behöver dokumentation ske i realtid.</a:t>
            </a:r>
          </a:p>
          <a:p>
            <a:r>
              <a:rPr lang="sv-SE" sz="2000"/>
              <a:t>Medarbetaren får ”bra flyt” och kan känna stolthet över gott utfört arbete i verksamheten.</a:t>
            </a:r>
          </a:p>
          <a:p>
            <a:endParaRPr lang="sv-SE" sz="2000"/>
          </a:p>
          <a:p>
            <a:endParaRPr lang="sv-SE" sz="2000"/>
          </a:p>
          <a:p>
            <a:endParaRPr lang="sv-SE" sz="2000"/>
          </a:p>
          <a:p>
            <a:endParaRPr lang="sv-SE" sz="2000"/>
          </a:p>
          <a:p>
            <a:endParaRPr lang="sv-SE" sz="2000"/>
          </a:p>
          <a:p>
            <a:endParaRPr lang="sv-SE" sz="2000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0C496CE0-DBA7-419D-C220-85FE83A38C1E}"/>
              </a:ext>
            </a:extLst>
          </p:cNvPr>
          <p:cNvSpPr/>
          <p:nvPr/>
        </p:nvSpPr>
        <p:spPr>
          <a:xfrm>
            <a:off x="8590217" y="1203957"/>
            <a:ext cx="2755232" cy="27552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2400"/>
              <a:t>SDV är kollegan som alltid är på jobbet!</a:t>
            </a:r>
          </a:p>
        </p:txBody>
      </p:sp>
    </p:spTree>
    <p:extLst>
      <p:ext uri="{BB962C8B-B14F-4D97-AF65-F5344CB8AC3E}">
        <p14:creationId xmlns:p14="http://schemas.microsoft.com/office/powerpoint/2010/main" val="57895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D058E6-2B6E-9DFB-CF22-8D70C194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Taligenkänning (TIK)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A7267B-F7B8-9810-0831-03FA8B4F6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1479"/>
            <a:ext cx="4927600" cy="492468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sv-SE" sz="2000"/>
              <a:t>Möjliggör realtidsinformation, i motsats till diktat som först spelas in och sedan skrivs in i efterhand.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sv-SE" sz="2000" b="1"/>
              <a:t>För att kunna skapa realtidsinformation behöver vi verktyg som stödjer detta. </a:t>
            </a:r>
            <a:r>
              <a:rPr lang="sv-SE" sz="2000"/>
              <a:t>Det kan göras med två metoder: Manuell inmatning med tangentbord/mus, och TIK. Oftast i kombination för högsta effektivitet.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sv-SE" sz="2000"/>
              <a:t>TIK finns redan i Region Skåne men används inte fullt ut. Idag används TIK av ca 7500 medarbetare i </a:t>
            </a:r>
            <a:r>
              <a:rPr lang="sv-SE" sz="2000" err="1"/>
              <a:t>Melior</a:t>
            </a:r>
            <a:r>
              <a:rPr lang="sv-SE" sz="2000"/>
              <a:t> och PMO.</a:t>
            </a:r>
            <a:br>
              <a:rPr lang="sv-SE" sz="2000"/>
            </a:br>
            <a:endParaRPr lang="sv-SE" sz="200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sv-SE" sz="180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sv-SE" sz="2000"/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B49CEBC5-FF5F-5E46-6B87-666A440E1053}"/>
              </a:ext>
            </a:extLst>
          </p:cNvPr>
          <p:cNvSpPr/>
          <p:nvPr/>
        </p:nvSpPr>
        <p:spPr>
          <a:xfrm>
            <a:off x="5770532" y="1590432"/>
            <a:ext cx="5975154" cy="3639963"/>
          </a:xfrm>
          <a:prstGeom prst="roundRect">
            <a:avLst>
              <a:gd name="adj" fmla="val 468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44000" rIns="91440" bIns="45720" rtlCol="0" anchor="t"/>
          <a:lstStyle/>
          <a:p>
            <a:pPr>
              <a:spcAft>
                <a:spcPts val="600"/>
              </a:spcAft>
            </a:pPr>
            <a:r>
              <a:rPr lang="sv-SE" sz="2000" dirty="0"/>
              <a:t>För att säkerställa bästa möjliga förutsättningar för taligenkänning i SDV behöver anpassningar göras i både SDV och TIK, tekniskt och funktionellt. </a:t>
            </a:r>
            <a:br>
              <a:rPr lang="sv-SE" sz="2000" dirty="0"/>
            </a:br>
            <a:r>
              <a:rPr lang="sv-SE" sz="2000" dirty="0"/>
              <a:t>Därför behövs: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bg1"/>
                </a:solidFill>
              </a:rPr>
              <a:t>Uppgradering till ny version med möjlighet till headset, DMO (</a:t>
            </a:r>
            <a:r>
              <a:rPr lang="sv-SE" sz="2000" dirty="0"/>
              <a:t>Dragon Medical </a:t>
            </a:r>
            <a:r>
              <a:rPr lang="sv-SE" sz="2000" dirty="0" err="1"/>
              <a:t>One</a:t>
            </a:r>
            <a:r>
              <a:rPr lang="sv-SE" sz="2000" dirty="0"/>
              <a:t>)</a:t>
            </a:r>
            <a:endParaRPr lang="sv-SE" sz="2000" b="1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bg1"/>
                </a:solidFill>
              </a:rPr>
              <a:t>Utökad och korrigerad ordbok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bg1"/>
                </a:solidFill>
              </a:rPr>
              <a:t>Undersökning av utvecklat stöd för kommandon och autotexter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FE47A616-3076-E20D-D3D7-2D516DFB462F}"/>
              </a:ext>
            </a:extLst>
          </p:cNvPr>
          <p:cNvSpPr txBox="1">
            <a:spLocks/>
          </p:cNvSpPr>
          <p:nvPr/>
        </p:nvSpPr>
        <p:spPr>
          <a:xfrm>
            <a:off x="5770532" y="5267568"/>
            <a:ext cx="5180497" cy="8287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sv-SE" sz="1400" dirty="0">
                <a:solidFill>
                  <a:schemeClr val="tx2"/>
                </a:solidFill>
              </a:rPr>
              <a:t>Arbete pågår med att uppgradera TIK för </a:t>
            </a:r>
            <a:r>
              <a:rPr lang="sv-SE" sz="1400" dirty="0" err="1">
                <a:solidFill>
                  <a:schemeClr val="tx2"/>
                </a:solidFill>
              </a:rPr>
              <a:t>Melior</a:t>
            </a:r>
            <a:r>
              <a:rPr lang="sv-SE" sz="1400" dirty="0">
                <a:solidFill>
                  <a:schemeClr val="tx2"/>
                </a:solidFill>
              </a:rPr>
              <a:t> och PMO. Arbete med utökad och korrigerad ordbok och språkmodell görs under 2025. 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EA25556-792D-1269-F4F7-D79BCFB71CBE}"/>
              </a:ext>
            </a:extLst>
          </p:cNvPr>
          <p:cNvSpPr txBox="1"/>
          <p:nvPr/>
        </p:nvSpPr>
        <p:spPr>
          <a:xfrm>
            <a:off x="5770532" y="1123410"/>
            <a:ext cx="4998484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sz="2400" b="1">
                <a:solidFill>
                  <a:schemeClr val="tx2"/>
                </a:solidFill>
              </a:rPr>
              <a:t>Anpassningar för taligenkänning</a:t>
            </a:r>
            <a:endParaRPr lang="sv-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F64B32-DD20-A8A1-B289-776FFB54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Vem påverkas av beslutet?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61C9F74-6C32-E04B-7F8D-ACE98224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2000" b="1">
                <a:solidFill>
                  <a:schemeClr val="tx2"/>
                </a:solidFill>
              </a:rPr>
              <a:t>I SDV ska den roll som dokumenterar huvudsakligen vara samma som den som är ansvarig för dokumentationen. Därför påverkas: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502A6AC-2BEF-F24F-D7EE-FA8F0DF10E0A}"/>
              </a:ext>
            </a:extLst>
          </p:cNvPr>
          <p:cNvSpPr txBox="1"/>
          <p:nvPr/>
        </p:nvSpPr>
        <p:spPr>
          <a:xfrm>
            <a:off x="5896302" y="2218355"/>
            <a:ext cx="526568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b="1">
                <a:solidFill>
                  <a:srgbClr val="000000"/>
                </a:solidFill>
                <a:cs typeface="Arial"/>
              </a:rPr>
              <a:t>Medicinska sekreterare. </a:t>
            </a:r>
          </a:p>
          <a:p>
            <a:r>
              <a:rPr lang="sv-SE" sz="2000"/>
              <a:t>Utskrift av diktat försvinner från yrkesrollens uppgifter och ersätts av ökat fokus på vårdadministration, exempelvis medicinsk klassificering, planering och schemaläggning.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EA8824F-B454-6368-EED8-0EDE8CA91F36}"/>
              </a:ext>
            </a:extLst>
          </p:cNvPr>
          <p:cNvSpPr txBox="1"/>
          <p:nvPr/>
        </p:nvSpPr>
        <p:spPr>
          <a:xfrm>
            <a:off x="651642" y="2211130"/>
            <a:ext cx="500292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b="1" i="0" u="none" strike="noStrike" baseline="0">
                <a:solidFill>
                  <a:srgbClr val="000000"/>
                </a:solidFill>
                <a:cs typeface="Arial"/>
              </a:rPr>
              <a:t>Medarbetare som dikterar (läkare, fysioterapeuter, arbetsterapeute</a:t>
            </a:r>
            <a:r>
              <a:rPr lang="sv-SE" sz="2000" b="1">
                <a:solidFill>
                  <a:srgbClr val="000000"/>
                </a:solidFill>
                <a:cs typeface="Arial"/>
              </a:rPr>
              <a:t>r m </a:t>
            </a:r>
            <a:r>
              <a:rPr lang="sv-SE" sz="2000" b="1" err="1">
                <a:solidFill>
                  <a:srgbClr val="000000"/>
                </a:solidFill>
                <a:cs typeface="Arial"/>
              </a:rPr>
              <a:t>fl</a:t>
            </a:r>
            <a:r>
              <a:rPr lang="sv-SE" sz="2000" b="1">
                <a:solidFill>
                  <a:srgbClr val="000000"/>
                </a:solidFill>
                <a:cs typeface="Arial"/>
              </a:rPr>
              <a:t>)</a:t>
            </a:r>
            <a:r>
              <a:rPr lang="sv-SE" sz="2000" b="1" i="0" u="none" strike="noStrike" baseline="0">
                <a:solidFill>
                  <a:srgbClr val="000000"/>
                </a:solidFill>
                <a:cs typeface="Arial"/>
              </a:rPr>
              <a:t>. </a:t>
            </a:r>
          </a:p>
          <a:p>
            <a:r>
              <a:rPr lang="sv-SE" sz="2000" b="0" i="0" u="none" strike="noStrike" baseline="0">
                <a:solidFill>
                  <a:srgbClr val="000000"/>
                </a:solidFill>
                <a:cs typeface="Arial"/>
              </a:rPr>
              <a:t>Ska lära sig ett nytt arbetssätt och </a:t>
            </a:r>
            <a:r>
              <a:rPr lang="sv-SE" sz="2000">
                <a:solidFill>
                  <a:srgbClr val="000000"/>
                </a:solidFill>
                <a:cs typeface="Arial"/>
              </a:rPr>
              <a:t>ett nytt </a:t>
            </a:r>
            <a:r>
              <a:rPr lang="sv-SE" sz="2000" b="0" i="0" u="none" strike="noStrike" baseline="0">
                <a:solidFill>
                  <a:srgbClr val="000000"/>
                </a:solidFill>
                <a:cs typeface="Arial"/>
              </a:rPr>
              <a:t>verktyg. Behöver hitta vad som passar bäst för dem. </a:t>
            </a:r>
            <a:r>
              <a:rPr lang="sv-SE" sz="2000">
                <a:solidFill>
                  <a:srgbClr val="000000"/>
                </a:solidFill>
                <a:cs typeface="Arial"/>
              </a:rPr>
              <a:t>Det förändrade arbetssättet har betydelse för exempelvis planeringen av patientbesök. </a:t>
            </a:r>
          </a:p>
        </p:txBody>
      </p:sp>
    </p:spTree>
    <p:extLst>
      <p:ext uri="{BB962C8B-B14F-4D97-AF65-F5344CB8AC3E}">
        <p14:creationId xmlns:p14="http://schemas.microsoft.com/office/powerpoint/2010/main" val="117315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>
            <a:extLst>
              <a:ext uri="{FF2B5EF4-FFF2-40B4-BE49-F238E27FC236}">
                <a16:creationId xmlns:a16="http://schemas.microsoft.com/office/drawing/2014/main" id="{A80BB9C4-2716-2452-5D3B-58147036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/>
              <a:t>Medicinska sekreterarens roll</a:t>
            </a:r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15BC0BFE-D08D-991C-160A-4E66E1058215}"/>
              </a:ext>
            </a:extLst>
          </p:cNvPr>
          <p:cNvSpPr/>
          <p:nvPr/>
        </p:nvSpPr>
        <p:spPr>
          <a:xfrm>
            <a:off x="609600" y="1794248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Registrering </a:t>
            </a:r>
            <a:br>
              <a:rPr lang="sv-SE">
                <a:solidFill>
                  <a:schemeClr val="bg2"/>
                </a:solidFill>
              </a:rPr>
            </a:br>
            <a:r>
              <a:rPr lang="sv-SE">
                <a:solidFill>
                  <a:schemeClr val="bg2"/>
                </a:solidFill>
              </a:rPr>
              <a:t>och kassa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3E8595CA-12F4-CC92-7478-20275A5F8506}"/>
              </a:ext>
            </a:extLst>
          </p:cNvPr>
          <p:cNvSpPr/>
          <p:nvPr/>
        </p:nvSpPr>
        <p:spPr>
          <a:xfrm>
            <a:off x="3333959" y="1794248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Dokumentation</a:t>
            </a: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7491833B-F75F-29F0-971E-B1999E768846}"/>
              </a:ext>
            </a:extLst>
          </p:cNvPr>
          <p:cNvSpPr/>
          <p:nvPr/>
        </p:nvSpPr>
        <p:spPr>
          <a:xfrm>
            <a:off x="6041310" y="1794248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Medicinsk klassificering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1280B4E6-2824-CBCC-021C-3E54B7799F9B}"/>
              </a:ext>
            </a:extLst>
          </p:cNvPr>
          <p:cNvSpPr/>
          <p:nvPr/>
        </p:nvSpPr>
        <p:spPr>
          <a:xfrm>
            <a:off x="626608" y="3054669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Meddelandecenter och Mitt arbetsflöde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5007641C-2A88-FA1D-4B73-C2CD06F1EAF5}"/>
              </a:ext>
            </a:extLst>
          </p:cNvPr>
          <p:cNvSpPr/>
          <p:nvPr/>
        </p:nvSpPr>
        <p:spPr>
          <a:xfrm>
            <a:off x="3333959" y="3054669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Remisshantering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5E5A3B9A-9288-7AB9-88A8-27C35A733B1F}"/>
              </a:ext>
            </a:extLst>
          </p:cNvPr>
          <p:cNvSpPr/>
          <p:nvPr/>
        </p:nvSpPr>
        <p:spPr>
          <a:xfrm>
            <a:off x="6041309" y="3054669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Tidbok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661EB6F2-F285-8F63-A35E-AB92752ED25E}"/>
              </a:ext>
            </a:extLst>
          </p:cNvPr>
          <p:cNvSpPr/>
          <p:nvPr/>
        </p:nvSpPr>
        <p:spPr>
          <a:xfrm>
            <a:off x="626608" y="4327011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Hantera rapporter</a:t>
            </a:r>
          </a:p>
        </p:txBody>
      </p:sp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28E51672-FECE-334F-7404-172E6C9F0EE1}"/>
              </a:ext>
            </a:extLst>
          </p:cNvPr>
          <p:cNvSpPr/>
          <p:nvPr/>
        </p:nvSpPr>
        <p:spPr>
          <a:xfrm>
            <a:off x="3333958" y="4319942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Ordination</a:t>
            </a:r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F31A66B2-AC69-EC54-9D82-26EE8F5D23A9}"/>
              </a:ext>
            </a:extLst>
          </p:cNvPr>
          <p:cNvSpPr/>
          <p:nvPr/>
        </p:nvSpPr>
        <p:spPr>
          <a:xfrm>
            <a:off x="6041308" y="4319942"/>
            <a:ext cx="2537927" cy="113833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2"/>
                </a:solidFill>
              </a:rPr>
              <a:t>Vårdplats-koordinering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2A68357B-EEAF-3A94-7341-CAA214F861B8}"/>
              </a:ext>
            </a:extLst>
          </p:cNvPr>
          <p:cNvSpPr txBox="1"/>
          <p:nvPr/>
        </p:nvSpPr>
        <p:spPr>
          <a:xfrm>
            <a:off x="609599" y="1357912"/>
            <a:ext cx="5920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>
                <a:solidFill>
                  <a:schemeClr val="tx1"/>
                </a:solidFill>
              </a:rPr>
              <a:t>Arbetsuppgifter i SDV kopplat till realtidsinformation</a:t>
            </a:r>
          </a:p>
        </p:txBody>
      </p:sp>
      <p:sp>
        <p:nvSpPr>
          <p:cNvPr id="2" name="Pratbubbla: rektangel med rundade hörn 1">
            <a:extLst>
              <a:ext uri="{FF2B5EF4-FFF2-40B4-BE49-F238E27FC236}">
                <a16:creationId xmlns:a16="http://schemas.microsoft.com/office/drawing/2014/main" id="{F76B7ABA-16F9-F803-9B25-1DEE9CC14EED}"/>
              </a:ext>
            </a:extLst>
          </p:cNvPr>
          <p:cNvSpPr/>
          <p:nvPr/>
        </p:nvSpPr>
        <p:spPr>
          <a:xfrm>
            <a:off x="2048697" y="5342795"/>
            <a:ext cx="4727563" cy="1442906"/>
          </a:xfrm>
          <a:prstGeom prst="wedgeRoundRectCallout">
            <a:avLst>
              <a:gd name="adj1" fmla="val -32475"/>
              <a:gd name="adj2" fmla="val -9070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>
                <a:solidFill>
                  <a:schemeClr val="tx1"/>
                </a:solidFill>
              </a:rPr>
              <a:t>Medicinska sekreterare har en fortsatt viktig roll för kvalitetssäkring av data. Detta sker via rapporter, arbetsköer och kodningsköer.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C56296-CA77-67E9-37EC-58BF825709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619" y="1360902"/>
            <a:ext cx="2076362" cy="40973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888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18D775-0819-8627-3110-A3806A802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Nästa steg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3551D9-E7AF-6A42-FA7C-B8C09CF05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1479"/>
            <a:ext cx="10853057" cy="4924685"/>
          </a:xfrm>
        </p:spPr>
        <p:txBody>
          <a:bodyPr/>
          <a:lstStyle/>
          <a:p>
            <a:r>
              <a:rPr lang="sv-SE" sz="2400"/>
              <a:t>Information om tidplan för uppgraderingen följer. </a:t>
            </a:r>
          </a:p>
          <a:p>
            <a:r>
              <a:rPr lang="sv-SE" sz="2400"/>
              <a:t>Börja redan nu planera för arbete med TIK i din verksamhet, för att vara redo vid övergången till SDV. </a:t>
            </a:r>
          </a:p>
          <a:p>
            <a:r>
              <a:rPr lang="sv-SE" sz="2400"/>
              <a:t>Medarbetare ska få besked av sin chef hur man kommer att arbeta med realtidsinformation och TIK i respektive verksamhet. </a:t>
            </a:r>
          </a:p>
          <a:p>
            <a:endParaRPr lang="sv-SE" sz="2400"/>
          </a:p>
          <a:p>
            <a:r>
              <a:rPr lang="sv-SE" sz="2400"/>
              <a:t>SDV-programmet har initierat en förstudie angående ”klinisk digital assistent” som skulle kunna passa för Millennium, för eventuellt införande framöver. </a:t>
            </a:r>
          </a:p>
          <a:p>
            <a:endParaRPr lang="sv-SE" sz="24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400"/>
          </a:p>
          <a:p>
            <a:pPr marL="0" indent="0">
              <a:buNone/>
            </a:pPr>
            <a:endParaRPr lang="sv-SE" sz="2400"/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69F09E8F-6D51-2B25-474B-9DFB8C92A5AF}"/>
              </a:ext>
            </a:extLst>
          </p:cNvPr>
          <p:cNvCxnSpPr/>
          <p:nvPr/>
        </p:nvCxnSpPr>
        <p:spPr>
          <a:xfrm>
            <a:off x="696686" y="4310743"/>
            <a:ext cx="1001485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6189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17" ma:contentTypeDescription="Skapa ett nytt dokument." ma:contentTypeScope="" ma:versionID="d1e33d8ffaa77e5d0397c776499ddd1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abc4c3a91adf33b0a1ff439d28022b05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8ab6b-79c8-43ea-b178-dccb9842d64a" xsi:nil="true"/>
    <lcf76f155ced4ddcb4097134ff3c332f xmlns="b9481cc7-f7fc-4d3a-a93a-4be4fcbf459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C0006A-B026-4BBD-93CC-B471885EE9B1}">
  <ds:schemaRefs>
    <ds:schemaRef ds:uri="2e68ab6b-79c8-43ea-b178-dccb9842d64a"/>
    <ds:schemaRef ds:uri="b9481cc7-f7fc-4d3a-a93a-4be4fcbf45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75AC600-3C17-487A-AE21-39B506E126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52212E-6760-4EA5-BA11-8E0D00E99BE5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e68ab6b-79c8-43ea-b178-dccb9842d64a"/>
    <ds:schemaRef ds:uri="b9481cc7-f7fc-4d3a-a93a-4be4fcbf4595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prestentationsmall</Template>
  <TotalTime>0</TotalTime>
  <Words>1039</Words>
  <Application>Microsoft Office PowerPoint</Application>
  <PresentationFormat>Bredbild</PresentationFormat>
  <Paragraphs>90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Calibri</vt:lpstr>
      <vt:lpstr>Public Sans</vt:lpstr>
      <vt:lpstr>Arial</vt:lpstr>
      <vt:lpstr>Region Skåne presentation</vt:lpstr>
      <vt:lpstr>Metoder för dokumentation   i Skånes digitala vårdsystem (SDV) </vt:lpstr>
      <vt:lpstr>Beslut om metoder för dokumentation till SDV </vt:lpstr>
      <vt:lpstr>Vad är realtidsinformation?</vt:lpstr>
      <vt:lpstr>Varför behövs realtidsinformation? </vt:lpstr>
      <vt:lpstr>Vad uppnår vi med realtidsinformation? </vt:lpstr>
      <vt:lpstr>Taligenkänning (TIK)</vt:lpstr>
      <vt:lpstr>Vem påverkas av beslutet?</vt:lpstr>
      <vt:lpstr>Medicinska sekreterarens roll</vt:lpstr>
      <vt:lpstr>Nästa steg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Beslut om metoder för dokumentation   i Skånes digitala vårdsystem (SDV) </dc:title>
  <dc:creator>Fröjd Christina</dc:creator>
  <cp:lastModifiedBy>Södergren Lisa</cp:lastModifiedBy>
  <cp:revision>2</cp:revision>
  <dcterms:created xsi:type="dcterms:W3CDTF">2024-06-14T07:40:56Z</dcterms:created>
  <dcterms:modified xsi:type="dcterms:W3CDTF">2024-10-17T07:19:07Z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0x010100E31EBBC7768F1E4A9E0C4E1A60879018</vt:lpwstr>
  </property>
  <property fmtid="{D5CDD505-2E9C-101B-9397-08002B2CF9AE}" pid="5" name="MediaServiceImageTags">
    <vt:lpwstr/>
  </property>
</Properties>
</file>