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51"/>
  </p:notesMasterIdLst>
  <p:sldIdLst>
    <p:sldId id="2147479650" r:id="rId6"/>
    <p:sldId id="2147479679" r:id="rId7"/>
    <p:sldId id="2147479673" r:id="rId8"/>
    <p:sldId id="2147479584" r:id="rId9"/>
    <p:sldId id="2147479677" r:id="rId10"/>
    <p:sldId id="2147479618" r:id="rId11"/>
    <p:sldId id="2147479585" r:id="rId12"/>
    <p:sldId id="2147479655" r:id="rId13"/>
    <p:sldId id="2147479678" r:id="rId14"/>
    <p:sldId id="2147479615" r:id="rId15"/>
    <p:sldId id="2147479608" r:id="rId16"/>
    <p:sldId id="2147479609" r:id="rId17"/>
    <p:sldId id="2147479652" r:id="rId18"/>
    <p:sldId id="2147479586" r:id="rId19"/>
    <p:sldId id="2147479619" r:id="rId20"/>
    <p:sldId id="2147479622" r:id="rId21"/>
    <p:sldId id="2147479624" r:id="rId22"/>
    <p:sldId id="2147479605" r:id="rId23"/>
    <p:sldId id="2147479626" r:id="rId24"/>
    <p:sldId id="2147479628" r:id="rId25"/>
    <p:sldId id="2147479631" r:id="rId26"/>
    <p:sldId id="2147479630" r:id="rId27"/>
    <p:sldId id="2147479680" r:id="rId28"/>
    <p:sldId id="2147479676" r:id="rId29"/>
    <p:sldId id="10058" r:id="rId30"/>
    <p:sldId id="2147479636" r:id="rId31"/>
    <p:sldId id="2147479610" r:id="rId32"/>
    <p:sldId id="2147479667" r:id="rId33"/>
    <p:sldId id="2147479611" r:id="rId34"/>
    <p:sldId id="2147479642" r:id="rId35"/>
    <p:sldId id="2147479588" r:id="rId36"/>
    <p:sldId id="2147479589" r:id="rId37"/>
    <p:sldId id="2147479653" r:id="rId38"/>
    <p:sldId id="2147479623" r:id="rId39"/>
    <p:sldId id="2147479625" r:id="rId40"/>
    <p:sldId id="2147479654" r:id="rId41"/>
    <p:sldId id="2147479627" r:id="rId42"/>
    <p:sldId id="2147479629" r:id="rId43"/>
    <p:sldId id="2147479632" r:id="rId44"/>
    <p:sldId id="2147479644" r:id="rId45"/>
    <p:sldId id="2147479598" r:id="rId46"/>
    <p:sldId id="2147479671" r:id="rId47"/>
    <p:sldId id="2147479672" r:id="rId48"/>
    <p:sldId id="2147479661" r:id="rId49"/>
    <p:sldId id="2147479670" r:id="rId5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9EB0EBD-48C0-4263-A3AC-FF4BFD4B9930}">
          <p14:sldIdLst>
            <p14:sldId id="2147479650"/>
          </p14:sldIdLst>
        </p14:section>
        <p14:section name="NPÖ" id="{787BDEF9-FAA6-4077-A1D3-C4AC7C3AF4CE}">
          <p14:sldIdLst>
            <p14:sldId id="2147479679"/>
            <p14:sldId id="2147479673"/>
            <p14:sldId id="2147479584"/>
            <p14:sldId id="2147479677"/>
            <p14:sldId id="2147479618"/>
            <p14:sldId id="2147479585"/>
            <p14:sldId id="2147479655"/>
            <p14:sldId id="2147479678"/>
            <p14:sldId id="2147479615"/>
            <p14:sldId id="2147479608"/>
            <p14:sldId id="2147479609"/>
            <p14:sldId id="2147479652"/>
            <p14:sldId id="2147479586"/>
            <p14:sldId id="2147479619"/>
            <p14:sldId id="2147479622"/>
            <p14:sldId id="2147479624"/>
            <p14:sldId id="2147479605"/>
            <p14:sldId id="2147479626"/>
            <p14:sldId id="2147479628"/>
            <p14:sldId id="2147479631"/>
            <p14:sldId id="2147479630"/>
          </p14:sldIdLst>
        </p14:section>
        <p14:section name="1177 " id="{F56ECDCD-3039-4E21-BE70-9E3A6E5A2105}">
          <p14:sldIdLst>
            <p14:sldId id="2147479680"/>
            <p14:sldId id="2147479676"/>
            <p14:sldId id="10058"/>
          </p14:sldIdLst>
        </p14:section>
        <p14:section name="1177- journalen" id="{4F84B0DE-64CC-458C-AE2A-EA9771934F2D}">
          <p14:sldIdLst>
            <p14:sldId id="2147479636"/>
            <p14:sldId id="2147479610"/>
            <p14:sldId id="2147479667"/>
            <p14:sldId id="2147479611"/>
            <p14:sldId id="2147479642"/>
            <p14:sldId id="2147479588"/>
            <p14:sldId id="2147479589"/>
            <p14:sldId id="2147479653"/>
            <p14:sldId id="2147479623"/>
            <p14:sldId id="2147479625"/>
            <p14:sldId id="2147479654"/>
            <p14:sldId id="2147479627"/>
            <p14:sldId id="2147479629"/>
            <p14:sldId id="2147479632"/>
            <p14:sldId id="2147479644"/>
            <p14:sldId id="2147479598"/>
          </p14:sldIdLst>
        </p14:section>
        <p14:section name="1177-tidbok" id="{A6809A2C-0885-4091-B412-0B3D20491988}">
          <p14:sldIdLst>
            <p14:sldId id="2147479671"/>
            <p14:sldId id="2147479672"/>
            <p14:sldId id="2147479661"/>
          </p14:sldIdLst>
        </p14:section>
        <p14:section name="ärendehanteringstjänster" id="{30DB50F8-8B70-408F-A3D6-7D92C54BFCB8}">
          <p14:sldIdLst>
            <p14:sldId id="21474796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170D1C-2753-774F-E53D-3724C2206534}" name="Ruotsalainen Markus" initials="RM" userId="S::219863@skane.se::4a082340-9e55-4b25-bd15-31c954a6d141" providerId="AD"/>
  <p188:author id="{75983568-094D-847D-A82A-745937BD371E}" name="Valtonen-André Mika" initials="VM" userId="S::228494@skane.se::4758be03-f9fc-4331-8624-56b6029f1650" providerId="AD"/>
  <p188:author id="{86C37F72-C3C6-A0E0-CE99-54245F77F0BD}" name="Berntsson Kristina" initials="BK" userId="S::127155@skane.se::9405d457-7a39-448e-8f3c-8be1320b9cf1" providerId="AD"/>
  <p188:author id="{777B84D2-B2E6-CC06-6E4E-120B570FA9C0}" name="Larsson Linda S" initials="LS" userId="S::142974@skane.se::53c22c09-5e35-47d5-b7de-fb3f282a8eb3" providerId="AD"/>
  <p188:author id="{1E9C56D9-0520-B583-72E7-3E22D950F560}" name="Borggren Johanna K" initials="BK" userId="S::153514@skane.se::22d7e65b-4084-407e-8383-095b29cdd113" providerId="AD"/>
  <p188:author id="{82D271E0-0568-4E5B-5B37-E85FD94C59B2}" name="Hedström Johanna" initials="HJ" userId="Hedström Johanna" providerId="None"/>
  <p188:author id="{376D0EE2-5EAE-6BA0-4030-7AEF486B2814}" name="Andersson Amy" initials="AA" userId="S::136431@skane.se::d8e86774-df93-4181-b926-54f94a6771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A0BF9-90E1-55AF-A5D3-B3C9A35FCB15}" v="1" dt="2025-02-04T10:46:24.2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sson Jennie" userId="S::102105@skane.se::aaf9a461-dcf2-4d47-b193-2f087d472a5e" providerId="AD" clId="Web-{01DA0BF9-90E1-55AF-A5D3-B3C9A35FCB15}"/>
    <pc:docChg chg="sldOrd">
      <pc:chgData name="Persson Jennie" userId="S::102105@skane.se::aaf9a461-dcf2-4d47-b193-2f087d472a5e" providerId="AD" clId="Web-{01DA0BF9-90E1-55AF-A5D3-B3C9A35FCB15}" dt="2025-02-04T10:46:24.266" v="0"/>
      <pc:docMkLst>
        <pc:docMk/>
      </pc:docMkLst>
      <pc:sldChg chg="ord">
        <pc:chgData name="Persson Jennie" userId="S::102105@skane.se::aaf9a461-dcf2-4d47-b193-2f087d472a5e" providerId="AD" clId="Web-{01DA0BF9-90E1-55AF-A5D3-B3C9A35FCB15}" dt="2025-02-04T10:46:24.266" v="0"/>
        <pc:sldMkLst>
          <pc:docMk/>
          <pc:sldMk cId="2702301653" sldId="21474795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51201-6866-457D-B4E6-1BC155CC77AE}" type="datetimeFigureOut">
              <a:rPr lang="sv-SE" smtClean="0"/>
              <a:t>2025-02-04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D9366-2C51-451F-AFBA-D4568DB7A237}" type="slidenum">
              <a:rPr lang="sv-SE" smtClean="0"/>
              <a:t>‹#›</a:t>
            </a:fld>
            <a:endParaRPr lang="sv-SE"/>
          </a:p>
        </p:txBody>
      </p:sp>
    </p:spTree>
    <p:extLst>
      <p:ext uri="{BB962C8B-B14F-4D97-AF65-F5344CB8AC3E}">
        <p14:creationId xmlns:p14="http://schemas.microsoft.com/office/powerpoint/2010/main" val="128612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0B6D9366-2C51-451F-AFBA-D4568DB7A237}" type="slidenum">
              <a:rPr lang="sv-SE" smtClean="0"/>
              <a:t>1</a:t>
            </a:fld>
            <a:endParaRPr lang="sv-SE"/>
          </a:p>
        </p:txBody>
      </p:sp>
    </p:spTree>
    <p:extLst>
      <p:ext uri="{BB962C8B-B14F-4D97-AF65-F5344CB8AC3E}">
        <p14:creationId xmlns:p14="http://schemas.microsoft.com/office/powerpoint/2010/main" val="410835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 https://qa.npo.se/</a:t>
            </a:r>
            <a:endParaRPr lang="sv-SE"/>
          </a:p>
        </p:txBody>
      </p:sp>
      <p:sp>
        <p:nvSpPr>
          <p:cNvPr id="4" name="Platshållare för bildnummer 3"/>
          <p:cNvSpPr>
            <a:spLocks noGrp="1"/>
          </p:cNvSpPr>
          <p:nvPr>
            <p:ph type="sldNum" sz="quarter" idx="5"/>
          </p:nvPr>
        </p:nvSpPr>
        <p:spPr/>
        <p:txBody>
          <a:bodyPr/>
          <a:lstStyle/>
          <a:p>
            <a:fld id="{0B6D9366-2C51-451F-AFBA-D4568DB7A237}" type="slidenum">
              <a:rPr lang="sv-SE" smtClean="0"/>
              <a:t>4</a:t>
            </a:fld>
            <a:endParaRPr lang="sv-SE"/>
          </a:p>
        </p:txBody>
      </p:sp>
    </p:spTree>
    <p:extLst>
      <p:ext uri="{BB962C8B-B14F-4D97-AF65-F5344CB8AC3E}">
        <p14:creationId xmlns:p14="http://schemas.microsoft.com/office/powerpoint/2010/main" val="394431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1200">
              <a:cs typeface="Calibri"/>
            </a:endParaRPr>
          </a:p>
          <a:p>
            <a:pPr marL="0" indent="0">
              <a:buNone/>
            </a:pPr>
            <a:endParaRPr lang="sv-SE" sz="4000"/>
          </a:p>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25</a:t>
            </a:fld>
            <a:endParaRPr lang="sv-SE"/>
          </a:p>
        </p:txBody>
      </p:sp>
    </p:spTree>
    <p:extLst>
      <p:ext uri="{BB962C8B-B14F-4D97-AF65-F5344CB8AC3E}">
        <p14:creationId xmlns:p14="http://schemas.microsoft.com/office/powerpoint/2010/main" val="153317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6D9366-2C51-451F-AFBA-D4568DB7A237}" type="slidenum">
              <a:rPr lang="sv-SE" smtClean="0"/>
              <a:t>26</a:t>
            </a:fld>
            <a:endParaRPr lang="sv-SE"/>
          </a:p>
        </p:txBody>
      </p:sp>
    </p:spTree>
    <p:extLst>
      <p:ext uri="{BB962C8B-B14F-4D97-AF65-F5344CB8AC3E}">
        <p14:creationId xmlns:p14="http://schemas.microsoft.com/office/powerpoint/2010/main" val="178915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sv-SE" err="1"/>
              <a:t>careContactCode</a:t>
            </a:r>
            <a:r>
              <a:rPr lang="sv-SE"/>
              <a:t> </a:t>
            </a:r>
          </a:p>
          <a:p>
            <a:r>
              <a:rPr lang="sv-SE"/>
              <a:t>’Besök’ </a:t>
            </a:r>
          </a:p>
          <a:p>
            <a:r>
              <a:rPr lang="sv-SE"/>
              <a:t>’Telefon’ </a:t>
            </a:r>
          </a:p>
          <a:p>
            <a:r>
              <a:rPr lang="sv-SE"/>
              <a:t>’Vårdtillfälle’ </a:t>
            </a:r>
          </a:p>
          <a:p>
            <a:r>
              <a:rPr lang="sv-SE"/>
              <a:t>’Dagsjukvård’ </a:t>
            </a:r>
          </a:p>
          <a:p>
            <a:r>
              <a:rPr lang="sv-SE"/>
              <a:t>’Annan’ </a:t>
            </a:r>
          </a:p>
          <a:p>
            <a:r>
              <a:rPr lang="sv-SE"/>
              <a:t>’Hembesök’ </a:t>
            </a:r>
          </a:p>
          <a:p>
            <a:r>
              <a:rPr lang="sv-SE"/>
              <a:t>’Distanskontakt via videolänk’ </a:t>
            </a:r>
          </a:p>
          <a:p>
            <a:endParaRPr lang="sv-SE"/>
          </a:p>
          <a:p>
            <a:r>
              <a:rPr lang="sv-SE" err="1"/>
              <a:t>careContactStatus</a:t>
            </a:r>
            <a:endParaRPr lang="sv-SE"/>
          </a:p>
          <a:p>
            <a:r>
              <a:rPr lang="sv-SE"/>
              <a:t>’Avslutad’ </a:t>
            </a:r>
          </a:p>
          <a:p>
            <a:r>
              <a:rPr lang="sv-SE"/>
              <a:t>’Pågående’ </a:t>
            </a:r>
          </a:p>
          <a:p>
            <a:r>
              <a:rPr lang="sv-SE"/>
              <a:t>’Tidbokad’ </a:t>
            </a:r>
          </a:p>
          <a:p>
            <a:endParaRPr lang="sv-SE"/>
          </a:p>
          <a:p>
            <a:r>
              <a:rPr lang="sv-SE" err="1"/>
              <a:t>careContactTimePeriod</a:t>
            </a:r>
            <a:r>
              <a:rPr lang="sv-SE"/>
              <a:t> </a:t>
            </a:r>
          </a:p>
          <a:p>
            <a:r>
              <a:rPr lang="sv-SE"/>
              <a:t>pågående </a:t>
            </a:r>
          </a:p>
          <a:p>
            <a:r>
              <a:rPr lang="sv-SE"/>
              <a:t>planerad </a:t>
            </a:r>
          </a:p>
          <a:p>
            <a:r>
              <a:rPr lang="sv-SE"/>
              <a:t>besök</a:t>
            </a:r>
          </a:p>
          <a:p>
            <a:r>
              <a:rPr lang="sv-SE"/>
              <a:t>ett historiskt vårdtillfälle</a:t>
            </a:r>
          </a:p>
        </p:txBody>
      </p:sp>
      <p:sp>
        <p:nvSpPr>
          <p:cNvPr id="4" name="Slide Number Placeholder 3"/>
          <p:cNvSpPr>
            <a:spLocks noGrp="1"/>
          </p:cNvSpPr>
          <p:nvPr>
            <p:ph type="sldNum" sz="quarter" idx="5"/>
          </p:nvPr>
        </p:nvSpPr>
        <p:spPr/>
        <p:txBody>
          <a:bodyPr/>
          <a:lstStyle/>
          <a:p>
            <a:pPr>
              <a:defRPr/>
            </a:pPr>
            <a:fld id="{98101BE2-D67C-4B09-8A0A-004C116E3F76}" type="slidenum">
              <a:rPr lang="sv-SE" altLang="sv-SE" smtClean="0"/>
              <a:pPr>
                <a:defRPr/>
              </a:pPr>
              <a:t>33</a:t>
            </a:fld>
            <a:endParaRPr lang="sv-SE" altLang="sv-SE"/>
          </a:p>
        </p:txBody>
      </p:sp>
    </p:spTree>
    <p:extLst>
      <p:ext uri="{BB962C8B-B14F-4D97-AF65-F5344CB8AC3E}">
        <p14:creationId xmlns:p14="http://schemas.microsoft.com/office/powerpoint/2010/main" val="249189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t>Utredning</a:t>
            </a:r>
            <a:endParaRPr lang="sv-SE" err="1"/>
          </a:p>
          <a:p>
            <a:r>
              <a:rPr lang="en-US" err="1"/>
              <a:t>Behandling</a:t>
            </a:r>
            <a:endParaRPr lang="sv-SE" err="1"/>
          </a:p>
          <a:p>
            <a:r>
              <a:rPr lang="en-US" err="1"/>
              <a:t>Sammanfattning</a:t>
            </a:r>
            <a:endParaRPr lang="sv-SE" err="1"/>
          </a:p>
          <a:p>
            <a:r>
              <a:rPr lang="en-US" err="1"/>
              <a:t>Samordning</a:t>
            </a:r>
            <a:endParaRPr lang="sv-SE" err="1"/>
          </a:p>
          <a:p>
            <a:r>
              <a:rPr lang="en-US" err="1"/>
              <a:t>Inskrivning</a:t>
            </a:r>
            <a:endParaRPr lang="sv-SE" err="1"/>
          </a:p>
          <a:p>
            <a:r>
              <a:rPr lang="en-US" err="1"/>
              <a:t>Slutanteckning</a:t>
            </a:r>
            <a:endParaRPr lang="sv-SE" err="1"/>
          </a:p>
          <a:p>
            <a:r>
              <a:rPr lang="en-US" err="1"/>
              <a:t>Anteckning</a:t>
            </a:r>
            <a:r>
              <a:rPr lang="en-US"/>
              <a:t> </a:t>
            </a:r>
            <a:r>
              <a:rPr lang="en-US" err="1"/>
              <a:t>utan</a:t>
            </a:r>
            <a:r>
              <a:rPr lang="en-US"/>
              <a:t> </a:t>
            </a:r>
            <a:r>
              <a:rPr lang="en-US" err="1"/>
              <a:t>fysiskt</a:t>
            </a:r>
            <a:r>
              <a:rPr lang="en-US"/>
              <a:t> </a:t>
            </a:r>
            <a:r>
              <a:rPr lang="en-US" err="1"/>
              <a:t>möte</a:t>
            </a:r>
            <a:endParaRPr lang="sv-SE" err="1"/>
          </a:p>
          <a:p>
            <a:r>
              <a:rPr lang="en-US" err="1"/>
              <a:t>Slutenvård</a:t>
            </a:r>
            <a:endParaRPr lang="sv-SE" err="1"/>
          </a:p>
          <a:p>
            <a:r>
              <a:rPr lang="en-US" err="1"/>
              <a:t>Besöksanteckning</a:t>
            </a:r>
            <a:endParaRPr lang="sv-SE" err="1"/>
          </a:p>
        </p:txBody>
      </p:sp>
      <p:sp>
        <p:nvSpPr>
          <p:cNvPr id="4" name="Platshållare för bildnummer 3"/>
          <p:cNvSpPr>
            <a:spLocks noGrp="1"/>
          </p:cNvSpPr>
          <p:nvPr>
            <p:ph type="sldNum" sz="quarter" idx="5"/>
          </p:nvPr>
        </p:nvSpPr>
        <p:spPr/>
        <p:txBody>
          <a:bodyPr/>
          <a:lstStyle/>
          <a:p>
            <a:fld id="{0B6D9366-2C51-451F-AFBA-D4568DB7A237}" type="slidenum">
              <a:rPr lang="sv-SE" smtClean="0"/>
              <a:t>38</a:t>
            </a:fld>
            <a:endParaRPr lang="sv-SE"/>
          </a:p>
        </p:txBody>
      </p:sp>
    </p:spTree>
    <p:extLst>
      <p:ext uri="{BB962C8B-B14F-4D97-AF65-F5344CB8AC3E}">
        <p14:creationId xmlns:p14="http://schemas.microsoft.com/office/powerpoint/2010/main" val="371119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997221359"/>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1865423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232648889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0597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3768597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359515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70140288"/>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8194205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15067287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385211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vå delar_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5B4B7-5AE1-4750-B874-5A20621B1D61}"/>
              </a:ext>
            </a:extLst>
          </p:cNvPr>
          <p:cNvSpPr>
            <a:spLocks noGrp="1"/>
          </p:cNvSpPr>
          <p:nvPr>
            <p:ph type="title"/>
          </p:nvPr>
        </p:nvSpPr>
        <p:spPr>
          <a:xfrm>
            <a:off x="874713" y="397594"/>
            <a:ext cx="10442575" cy="428625"/>
          </a:xfrm>
          <a:prstGeom prst="rect">
            <a:avLst/>
          </a:prstGeo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60582DE-F9C0-4916-AF89-F88A12F478A6}"/>
              </a:ext>
            </a:extLst>
          </p:cNvPr>
          <p:cNvSpPr>
            <a:spLocks noGrp="1"/>
          </p:cNvSpPr>
          <p:nvPr>
            <p:ph sz="half" idx="1"/>
          </p:nvPr>
        </p:nvSpPr>
        <p:spPr>
          <a:xfrm>
            <a:off x="874713" y="1412875"/>
            <a:ext cx="5005387" cy="4032250"/>
          </a:xfrm>
          <a:prstGeom prst="rect">
            <a:avLst/>
          </a:prstGeom>
        </p:spPr>
        <p:txBody>
          <a:bodyPr lIns="0" tIns="0" rIns="0" bIns="0"/>
          <a:lstStyle>
            <a:lvl1pPr marL="252000" indent="-252000">
              <a:defRPr/>
            </a:lvl1pPr>
            <a:lvl2pPr marL="504000" indent="-252000">
              <a:defRPr/>
            </a:lvl2pPr>
            <a:lvl3pPr marL="756000" indent="-252000">
              <a:defRPr/>
            </a:lvl3pPr>
            <a:lvl4pPr marL="756000" indent="-252000">
              <a:defRPr/>
            </a:lvl4pPr>
            <a:lvl5pPr marL="756000" indent="-252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74E0A84-0E28-4326-8A7E-2325C95BB070}"/>
              </a:ext>
            </a:extLst>
          </p:cNvPr>
          <p:cNvSpPr>
            <a:spLocks noGrp="1"/>
          </p:cNvSpPr>
          <p:nvPr>
            <p:ph sz="half" idx="2"/>
          </p:nvPr>
        </p:nvSpPr>
        <p:spPr>
          <a:xfrm>
            <a:off x="6311901" y="1412875"/>
            <a:ext cx="5005385" cy="4032250"/>
          </a:xfrm>
          <a:prstGeom prst="rect">
            <a:avLst/>
          </a:prstGeom>
        </p:spPr>
        <p:txBody>
          <a:bodyPr lIns="0" tIns="0" rIns="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307073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70347842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ROSA">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6D261CD-7475-462D-96A6-570AC61F5569}"/>
              </a:ext>
            </a:extLst>
          </p:cNvPr>
          <p:cNvSpPr/>
          <p:nvPr userDrawn="1"/>
        </p:nvSpPr>
        <p:spPr>
          <a:xfrm>
            <a:off x="0" y="0"/>
            <a:ext cx="12192000" cy="5644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spc="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1" name="Bildobjekt 10">
            <a:extLst>
              <a:ext uri="{FF2B5EF4-FFF2-40B4-BE49-F238E27FC236}">
                <a16:creationId xmlns:a16="http://schemas.microsoft.com/office/drawing/2014/main" id="{0D46721D-F352-4C9F-8260-E5322AB478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02236" y="5906453"/>
            <a:ext cx="1205458" cy="468000"/>
          </a:xfrm>
          <a:prstGeom prst="rect">
            <a:avLst/>
          </a:prstGeom>
        </p:spPr>
      </p:pic>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111412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VI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13" name="Bildobjekt 12">
            <a:extLst>
              <a:ext uri="{FF2B5EF4-FFF2-40B4-BE49-F238E27FC236}">
                <a16:creationId xmlns:a16="http://schemas.microsoft.com/office/drawing/2014/main" id="{C854132B-7C08-624A-A1EA-872AD91E180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02236" y="5906453"/>
            <a:ext cx="1205458" cy="468000"/>
          </a:xfrm>
          <a:prstGeom prst="rect">
            <a:avLst/>
          </a:prstGeom>
        </p:spPr>
      </p:pic>
    </p:spTree>
    <p:extLst>
      <p:ext uri="{BB962C8B-B14F-4D97-AF65-F5344CB8AC3E}">
        <p14:creationId xmlns:p14="http://schemas.microsoft.com/office/powerpoint/2010/main" val="124478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ROS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68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accent3"/>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16" name="Bildobjekt 15">
            <a:extLst>
              <a:ext uri="{FF2B5EF4-FFF2-40B4-BE49-F238E27FC236}">
                <a16:creationId xmlns:a16="http://schemas.microsoft.com/office/drawing/2014/main" id="{25085D1A-A25F-BC4F-8833-78D8DBCC84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36167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VI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bg1"/>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17" name="Bildobjekt 16">
            <a:extLst>
              <a:ext uri="{FF2B5EF4-FFF2-40B4-BE49-F238E27FC236}">
                <a16:creationId xmlns:a16="http://schemas.microsoft.com/office/drawing/2014/main" id="{32DA7996-1E23-BB43-B5B0-B41C897391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2080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2457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813EFC0E-885A-43B5-9260-07804A71EAA3}"/>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B8308509-CDE4-4C50-93DD-8185D4032388}"/>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5" name="Bildobjekt 14">
            <a:extLst>
              <a:ext uri="{FF2B5EF4-FFF2-40B4-BE49-F238E27FC236}">
                <a16:creationId xmlns:a16="http://schemas.microsoft.com/office/drawing/2014/main" id="{95FA62AD-6394-6B4F-BAD6-514062D7F20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9899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VI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1505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D7C6379A-E5B9-4DBE-87E3-D8A0F4B3241B}"/>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98DE3D41-C2B5-4D95-91B2-B0834D588D45}"/>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5" name="Bildobjekt 14">
            <a:extLst>
              <a:ext uri="{FF2B5EF4-FFF2-40B4-BE49-F238E27FC236}">
                <a16:creationId xmlns:a16="http://schemas.microsoft.com/office/drawing/2014/main" id="{C005CDDF-F304-6A46-8FF7-C59CC995E7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416548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apitelsida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980B2C3-6720-4B17-BCEF-D058EE6EA5EF}"/>
              </a:ext>
            </a:extLst>
          </p:cNvPr>
          <p:cNvSpPr/>
          <p:nvPr userDrawn="1"/>
        </p:nvSpPr>
        <p:spPr>
          <a:xfrm>
            <a:off x="0" y="0"/>
            <a:ext cx="12192000" cy="6117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69413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sida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41509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072630" cy="1149264"/>
          </a:xfrm>
        </p:spPr>
        <p:txBody>
          <a:bodyPr/>
          <a:lstStyle>
            <a:lvl1pPr>
              <a:defRPr spc="0"/>
            </a:lvl1pPr>
          </a:lstStyle>
          <a:p>
            <a:r>
              <a:rPr lang="sv-SE"/>
              <a:t>Rubrik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3" y="1693273"/>
            <a:ext cx="10018845"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Tree>
    <p:extLst>
      <p:ext uri="{BB962C8B-B14F-4D97-AF65-F5344CB8AC3E}">
        <p14:creationId xmlns:p14="http://schemas.microsoft.com/office/powerpoint/2010/main" val="178529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339231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70645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567736" cy="1149264"/>
          </a:xfrm>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4" y="1693273"/>
            <a:ext cx="5919810"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7" name="Platshållare för bild 9">
            <a:extLst>
              <a:ext uri="{FF2B5EF4-FFF2-40B4-BE49-F238E27FC236}">
                <a16:creationId xmlns:a16="http://schemas.microsoft.com/office/drawing/2014/main" id="{DCD0C5FE-126D-416C-9A5B-02C9EAD42FBB}"/>
              </a:ext>
            </a:extLst>
          </p:cNvPr>
          <p:cNvSpPr>
            <a:spLocks noGrp="1"/>
          </p:cNvSpPr>
          <p:nvPr>
            <p:ph type="pic" sz="quarter" idx="13"/>
          </p:nvPr>
        </p:nvSpPr>
        <p:spPr>
          <a:xfrm>
            <a:off x="734634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5591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D5545B1-EC61-4586-B3F7-6354B25D50F5}"/>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3DDFEC98-4970-485D-A1F1-BBD55667B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04166" y="2879624"/>
            <a:ext cx="2596368" cy="1008000"/>
          </a:xfrm>
          <a:prstGeom prst="rect">
            <a:avLst/>
          </a:prstGeom>
        </p:spPr>
      </p:pic>
    </p:spTree>
    <p:extLst>
      <p:ext uri="{BB962C8B-B14F-4D97-AF65-F5344CB8AC3E}">
        <p14:creationId xmlns:p14="http://schemas.microsoft.com/office/powerpoint/2010/main" val="84598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tartsida utan bild ROS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
        <p:nvSpPr>
          <p:cNvPr id="13" name="Rektangel 12"/>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p:cNvSpPr/>
          <p:nvPr userDrawn="1"/>
        </p:nvSpPr>
        <p:spPr>
          <a:xfrm>
            <a:off x="5217459" y="1215710"/>
            <a:ext cx="1757082" cy="1757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Platshållare för rubrik 1">
            <a:extLst>
              <a:ext uri="{FF2B5EF4-FFF2-40B4-BE49-F238E27FC236}">
                <a16:creationId xmlns:a16="http://schemas.microsoft.com/office/drawing/2014/main" id="{07CE8E82-7FCD-0D47-85B9-4BF80257229D}"/>
              </a:ext>
            </a:extLst>
          </p:cNvPr>
          <p:cNvSpPr>
            <a:spLocks noGrp="1"/>
          </p:cNvSpPr>
          <p:nvPr userDrawn="1">
            <p:ph type="title" hasCustomPrompt="1"/>
          </p:nvPr>
        </p:nvSpPr>
        <p:spPr>
          <a:xfrm>
            <a:off x="1524000" y="3529319"/>
            <a:ext cx="9144000" cy="1572768"/>
          </a:xfrm>
          <a:prstGeom prst="rect">
            <a:avLst/>
          </a:prstGeom>
        </p:spPr>
        <p:txBody>
          <a:bodyPr vert="horz" lIns="0" tIns="0" rIns="0" bIns="0" rtlCol="0" anchor="t" anchorCtr="0">
            <a:noAutofit/>
          </a:bodyPr>
          <a:lstStyle>
            <a:lvl1pPr algn="ctr">
              <a:lnSpc>
                <a:spcPts val="5200"/>
              </a:lnSpc>
              <a:defRPr sz="4800" spc="-150">
                <a:latin typeface="Arial" panose="020B0604020202020204" pitchFamily="34" charset="0"/>
                <a:cs typeface="Arial" panose="020B0604020202020204" pitchFamily="34" charset="0"/>
              </a:defRPr>
            </a:lvl1pPr>
          </a:lstStyle>
          <a:p>
            <a:r>
              <a:rPr lang="sv-SE"/>
              <a:t>En kapitel rubrik </a:t>
            </a:r>
            <a:br>
              <a:rPr lang="sv-SE"/>
            </a:br>
            <a:r>
              <a:rPr lang="sv-SE"/>
              <a:t>över två rader</a:t>
            </a:r>
          </a:p>
        </p:txBody>
      </p:sp>
      <p:sp>
        <p:nvSpPr>
          <p:cNvPr id="10" name="Platshållare för text 9">
            <a:extLst>
              <a:ext uri="{FF2B5EF4-FFF2-40B4-BE49-F238E27FC236}">
                <a16:creationId xmlns:a16="http://schemas.microsoft.com/office/drawing/2014/main" id="{1DFEC74C-2DA5-704A-AC84-20946DEE5425}"/>
              </a:ext>
            </a:extLst>
          </p:cNvPr>
          <p:cNvSpPr>
            <a:spLocks noGrp="1"/>
          </p:cNvSpPr>
          <p:nvPr>
            <p:ph type="body" sz="quarter" idx="10" hasCustomPrompt="1"/>
          </p:nvPr>
        </p:nvSpPr>
        <p:spPr>
          <a:xfrm>
            <a:off x="5217459" y="1215430"/>
            <a:ext cx="1757082" cy="1757362"/>
          </a:xfrm>
        </p:spPr>
        <p:txBody>
          <a:bodyPr anchor="ctr"/>
          <a:lstStyle>
            <a:lvl1pPr marL="0" indent="0" algn="ctr">
              <a:lnSpc>
                <a:spcPct val="100000"/>
              </a:lnSpc>
              <a:buNone/>
              <a:defRPr sz="7200" b="1">
                <a:solidFill>
                  <a:schemeClr val="accent1"/>
                </a:solidFill>
                <a:latin typeface="Arial" panose="020B0604020202020204" pitchFamily="34" charset="0"/>
                <a:cs typeface="Arial" panose="020B0604020202020204" pitchFamily="34" charset="0"/>
              </a:defRPr>
            </a:lvl1pPr>
          </a:lstStyle>
          <a:p>
            <a:r>
              <a:rPr lang="sv-SE"/>
              <a:t>1</a:t>
            </a:r>
          </a:p>
        </p:txBody>
      </p:sp>
    </p:spTree>
    <p:extLst>
      <p:ext uri="{BB962C8B-B14F-4D97-AF65-F5344CB8AC3E}">
        <p14:creationId xmlns:p14="http://schemas.microsoft.com/office/powerpoint/2010/main" val="340036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1"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2842" y="0"/>
            <a:ext cx="5804783" cy="687240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65200"/>
              <a:gd name="connsiteX1" fmla="*/ 4724633 w 5409044"/>
              <a:gd name="connsiteY1" fmla="*/ 0 h 6865200"/>
              <a:gd name="connsiteX2" fmla="*/ 4814281 w 5409044"/>
              <a:gd name="connsiteY2" fmla="*/ 6858000 h 6865200"/>
              <a:gd name="connsiteX3" fmla="*/ 443670 w 5409044"/>
              <a:gd name="connsiteY3" fmla="*/ 6865200 h 6865200"/>
              <a:gd name="connsiteX4" fmla="*/ 0 w 5409044"/>
              <a:gd name="connsiteY4" fmla="*/ 0 h 6865200"/>
              <a:gd name="connsiteX0" fmla="*/ 0 w 5409044"/>
              <a:gd name="connsiteY0" fmla="*/ 0 h 6872400"/>
              <a:gd name="connsiteX1" fmla="*/ 4724633 w 5409044"/>
              <a:gd name="connsiteY1" fmla="*/ 0 h 6872400"/>
              <a:gd name="connsiteX2" fmla="*/ 4814281 w 5409044"/>
              <a:gd name="connsiteY2" fmla="*/ 6858000 h 6872400"/>
              <a:gd name="connsiteX3" fmla="*/ 225050 w 5409044"/>
              <a:gd name="connsiteY3" fmla="*/ 6872400 h 6872400"/>
              <a:gd name="connsiteX4" fmla="*/ 0 w 5409044"/>
              <a:gd name="connsiteY4" fmla="*/ 0 h 6872400"/>
              <a:gd name="connsiteX0" fmla="*/ 475820 w 5183994"/>
              <a:gd name="connsiteY0" fmla="*/ 21600 h 6872400"/>
              <a:gd name="connsiteX1" fmla="*/ 4499583 w 5183994"/>
              <a:gd name="connsiteY1" fmla="*/ 0 h 6872400"/>
              <a:gd name="connsiteX2" fmla="*/ 4589231 w 5183994"/>
              <a:gd name="connsiteY2" fmla="*/ 6858000 h 6872400"/>
              <a:gd name="connsiteX3" fmla="*/ 0 w 5183994"/>
              <a:gd name="connsiteY3" fmla="*/ 6872400 h 6872400"/>
              <a:gd name="connsiteX4" fmla="*/ 475820 w 5183994"/>
              <a:gd name="connsiteY4" fmla="*/ 21600 h 6872400"/>
              <a:gd name="connsiteX0" fmla="*/ 0 w 5183994"/>
              <a:gd name="connsiteY0" fmla="*/ 0 h 6872400"/>
              <a:gd name="connsiteX1" fmla="*/ 4499583 w 5183994"/>
              <a:gd name="connsiteY1" fmla="*/ 0 h 6872400"/>
              <a:gd name="connsiteX2" fmla="*/ 4589231 w 5183994"/>
              <a:gd name="connsiteY2" fmla="*/ 6858000 h 6872400"/>
              <a:gd name="connsiteX3" fmla="*/ 0 w 5183994"/>
              <a:gd name="connsiteY3" fmla="*/ 6872400 h 6872400"/>
              <a:gd name="connsiteX4" fmla="*/ 0 w 5183994"/>
              <a:gd name="connsiteY4" fmla="*/ 0 h 68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3994" h="6872400">
                <a:moveTo>
                  <a:pt x="0" y="0"/>
                </a:moveTo>
                <a:lnTo>
                  <a:pt x="4499583" y="0"/>
                </a:lnTo>
                <a:cubicBezTo>
                  <a:pt x="5319893" y="1510553"/>
                  <a:pt x="5466317" y="5015753"/>
                  <a:pt x="4589231" y="6858000"/>
                </a:cubicBezTo>
                <a:lnTo>
                  <a:pt x="0" y="68724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6" name="Platshållare för text 2">
            <a:extLst>
              <a:ext uri="{FF2B5EF4-FFF2-40B4-BE49-F238E27FC236}">
                <a16:creationId xmlns:a16="http://schemas.microsoft.com/office/drawing/2014/main" id="{E2B6E503-A6AE-440E-9524-D5848DBA3FED}"/>
              </a:ext>
            </a:extLst>
          </p:cNvPr>
          <p:cNvSpPr>
            <a:spLocks noGrp="1"/>
          </p:cNvSpPr>
          <p:nvPr>
            <p:ph idx="1"/>
          </p:nvPr>
        </p:nvSpPr>
        <p:spPr>
          <a:xfrm>
            <a:off x="6628354" y="2460377"/>
            <a:ext cx="4737234" cy="3589317"/>
          </a:xfrm>
          <a:prstGeom prst="rect">
            <a:avLst/>
          </a:prstGeom>
        </p:spPr>
        <p:txBody>
          <a:bodyPr vert="horz" lIns="0" tIns="0" rIns="0" bIns="0" rtlCol="0">
            <a:noAutofit/>
          </a:bodyPr>
          <a:lstStyle/>
          <a:p>
            <a:pPr lvl="0"/>
            <a:r>
              <a:rPr lang="sv-SE"/>
              <a:t>Klicka här för att ändra format på bakgrundstexten</a:t>
            </a:r>
          </a:p>
        </p:txBody>
      </p:sp>
      <p:sp>
        <p:nvSpPr>
          <p:cNvPr id="7"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603088" y="816502"/>
            <a:ext cx="4762500" cy="1231809"/>
          </a:xfrm>
          <a:prstGeom prst="rect">
            <a:avLst/>
          </a:prstGeom>
        </p:spPr>
        <p:txBody>
          <a:bodyPr anchor="b">
            <a:normAutofit/>
          </a:bodyPr>
          <a:lstStyle>
            <a:lvl1pPr algn="l">
              <a:lnSpc>
                <a:spcPts val="4000"/>
              </a:lnSpc>
              <a:defRPr sz="3600">
                <a:solidFill>
                  <a:schemeClr val="accent2"/>
                </a:solidFill>
                <a:latin typeface="Arial" panose="020B0604020202020204" pitchFamily="34" charset="0"/>
                <a:cs typeface="Arial" panose="020B0604020202020204" pitchFamily="34" charset="0"/>
              </a:defRPr>
            </a:lvl1pPr>
          </a:lstStyle>
          <a:p>
            <a:r>
              <a:rPr lang="sv-SE"/>
              <a:t>Här ska en rubrik stå på två rader</a:t>
            </a:r>
          </a:p>
        </p:txBody>
      </p:sp>
    </p:spTree>
    <p:extLst>
      <p:ext uri="{BB962C8B-B14F-4D97-AF65-F5344CB8AC3E}">
        <p14:creationId xmlns:p14="http://schemas.microsoft.com/office/powerpoint/2010/main" val="322993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1"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flipH="1">
            <a:off x="6387218" y="0"/>
            <a:ext cx="5804783" cy="687240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65200"/>
              <a:gd name="connsiteX1" fmla="*/ 4724633 w 5409044"/>
              <a:gd name="connsiteY1" fmla="*/ 0 h 6865200"/>
              <a:gd name="connsiteX2" fmla="*/ 4814281 w 5409044"/>
              <a:gd name="connsiteY2" fmla="*/ 6858000 h 6865200"/>
              <a:gd name="connsiteX3" fmla="*/ 443670 w 5409044"/>
              <a:gd name="connsiteY3" fmla="*/ 6865200 h 6865200"/>
              <a:gd name="connsiteX4" fmla="*/ 0 w 5409044"/>
              <a:gd name="connsiteY4" fmla="*/ 0 h 6865200"/>
              <a:gd name="connsiteX0" fmla="*/ 0 w 5409044"/>
              <a:gd name="connsiteY0" fmla="*/ 0 h 6872400"/>
              <a:gd name="connsiteX1" fmla="*/ 4724633 w 5409044"/>
              <a:gd name="connsiteY1" fmla="*/ 0 h 6872400"/>
              <a:gd name="connsiteX2" fmla="*/ 4814281 w 5409044"/>
              <a:gd name="connsiteY2" fmla="*/ 6858000 h 6872400"/>
              <a:gd name="connsiteX3" fmla="*/ 225050 w 5409044"/>
              <a:gd name="connsiteY3" fmla="*/ 6872400 h 6872400"/>
              <a:gd name="connsiteX4" fmla="*/ 0 w 5409044"/>
              <a:gd name="connsiteY4" fmla="*/ 0 h 6872400"/>
              <a:gd name="connsiteX0" fmla="*/ 475820 w 5183994"/>
              <a:gd name="connsiteY0" fmla="*/ 21600 h 6872400"/>
              <a:gd name="connsiteX1" fmla="*/ 4499583 w 5183994"/>
              <a:gd name="connsiteY1" fmla="*/ 0 h 6872400"/>
              <a:gd name="connsiteX2" fmla="*/ 4589231 w 5183994"/>
              <a:gd name="connsiteY2" fmla="*/ 6858000 h 6872400"/>
              <a:gd name="connsiteX3" fmla="*/ 0 w 5183994"/>
              <a:gd name="connsiteY3" fmla="*/ 6872400 h 6872400"/>
              <a:gd name="connsiteX4" fmla="*/ 475820 w 5183994"/>
              <a:gd name="connsiteY4" fmla="*/ 21600 h 6872400"/>
              <a:gd name="connsiteX0" fmla="*/ 0 w 5183994"/>
              <a:gd name="connsiteY0" fmla="*/ 0 h 6872400"/>
              <a:gd name="connsiteX1" fmla="*/ 4499583 w 5183994"/>
              <a:gd name="connsiteY1" fmla="*/ 0 h 6872400"/>
              <a:gd name="connsiteX2" fmla="*/ 4589231 w 5183994"/>
              <a:gd name="connsiteY2" fmla="*/ 6858000 h 6872400"/>
              <a:gd name="connsiteX3" fmla="*/ 0 w 5183994"/>
              <a:gd name="connsiteY3" fmla="*/ 6872400 h 6872400"/>
              <a:gd name="connsiteX4" fmla="*/ 0 w 5183994"/>
              <a:gd name="connsiteY4" fmla="*/ 0 h 68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3994" h="6872400">
                <a:moveTo>
                  <a:pt x="0" y="0"/>
                </a:moveTo>
                <a:lnTo>
                  <a:pt x="4499583" y="0"/>
                </a:lnTo>
                <a:cubicBezTo>
                  <a:pt x="5319893" y="1510553"/>
                  <a:pt x="5466317" y="5015753"/>
                  <a:pt x="4589231" y="6858000"/>
                </a:cubicBezTo>
                <a:lnTo>
                  <a:pt x="0" y="68724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6" name="Platshållare för text 2">
            <a:extLst>
              <a:ext uri="{FF2B5EF4-FFF2-40B4-BE49-F238E27FC236}">
                <a16:creationId xmlns:a16="http://schemas.microsoft.com/office/drawing/2014/main" id="{E2B6E503-A6AE-440E-9524-D5848DBA3FED}"/>
              </a:ext>
            </a:extLst>
          </p:cNvPr>
          <p:cNvSpPr>
            <a:spLocks noGrp="1"/>
          </p:cNvSpPr>
          <p:nvPr>
            <p:ph idx="1"/>
          </p:nvPr>
        </p:nvSpPr>
        <p:spPr>
          <a:xfrm>
            <a:off x="824993" y="2557968"/>
            <a:ext cx="4737234" cy="3589317"/>
          </a:xfrm>
          <a:prstGeom prst="rect">
            <a:avLst/>
          </a:prstGeom>
        </p:spPr>
        <p:txBody>
          <a:bodyPr vert="horz" lIns="0" tIns="0" rIns="0" bIns="0" rtlCol="0">
            <a:noAutofit/>
          </a:bodyPr>
          <a:lstStyle/>
          <a:p>
            <a:pPr lvl="0"/>
            <a:r>
              <a:rPr lang="sv-SE"/>
              <a:t>Klicka här för att ändra format på bakgrundstexten</a:t>
            </a:r>
          </a:p>
        </p:txBody>
      </p:sp>
      <p:sp>
        <p:nvSpPr>
          <p:cNvPr id="8"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24993" y="816502"/>
            <a:ext cx="4762500" cy="1231809"/>
          </a:xfrm>
          <a:prstGeom prst="rect">
            <a:avLst/>
          </a:prstGeom>
        </p:spPr>
        <p:txBody>
          <a:bodyPr anchor="b">
            <a:normAutofit/>
          </a:bodyPr>
          <a:lstStyle>
            <a:lvl1pPr algn="l">
              <a:lnSpc>
                <a:spcPts val="4000"/>
              </a:lnSpc>
              <a:defRPr sz="3600">
                <a:solidFill>
                  <a:schemeClr val="accent2"/>
                </a:solidFill>
              </a:defRPr>
            </a:lvl1pPr>
          </a:lstStyle>
          <a:p>
            <a:r>
              <a:rPr lang="sv-SE"/>
              <a:t>Här ska en rubrik stå på två rader</a:t>
            </a:r>
          </a:p>
        </p:txBody>
      </p:sp>
    </p:spTree>
    <p:extLst>
      <p:ext uri="{BB962C8B-B14F-4D97-AF65-F5344CB8AC3E}">
        <p14:creationId xmlns:p14="http://schemas.microsoft.com/office/powerpoint/2010/main" val="1083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Startsida utan bild ROS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
        <p:nvSpPr>
          <p:cNvPr id="13" name="Rektangel 12"/>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265354EF-BC68-47DA-B51C-DB994A8FA3C3}"/>
              </a:ext>
            </a:extLst>
          </p:cNvPr>
          <p:cNvSpPr txBox="1"/>
          <p:nvPr/>
        </p:nvSpPr>
        <p:spPr>
          <a:xfrm>
            <a:off x="5217459" y="1641577"/>
            <a:ext cx="1686679" cy="1037868"/>
          </a:xfrm>
          <a:prstGeom prst="rect">
            <a:avLst/>
          </a:prstGeom>
          <a:noFill/>
        </p:spPr>
        <p:txBody>
          <a:bodyPr wrap="none" lIns="0" tIns="0" rIns="0" bIns="0" rtlCol="0" anchor="ctr">
            <a:noAutofit/>
          </a:bodyPr>
          <a:lstStyle/>
          <a:p>
            <a:pPr algn="ctr"/>
            <a:endParaRPr lang="sv-SE" sz="7200" b="1">
              <a:solidFill>
                <a:schemeClr val="accent1"/>
              </a:solidFill>
              <a:latin typeface="+mj-lt"/>
            </a:endParaRPr>
          </a:p>
        </p:txBody>
      </p:sp>
    </p:spTree>
    <p:extLst>
      <p:ext uri="{BB962C8B-B14F-4D97-AF65-F5344CB8AC3E}">
        <p14:creationId xmlns:p14="http://schemas.microsoft.com/office/powerpoint/2010/main" val="38760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Startsida utan bild ROS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
        <p:nvSpPr>
          <p:cNvPr id="13" name="Rektangel 12"/>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265354EF-BC68-47DA-B51C-DB994A8FA3C3}"/>
              </a:ext>
            </a:extLst>
          </p:cNvPr>
          <p:cNvSpPr txBox="1"/>
          <p:nvPr/>
        </p:nvSpPr>
        <p:spPr>
          <a:xfrm>
            <a:off x="5217459" y="1641577"/>
            <a:ext cx="1686679" cy="1037868"/>
          </a:xfrm>
          <a:prstGeom prst="rect">
            <a:avLst/>
          </a:prstGeom>
          <a:noFill/>
        </p:spPr>
        <p:txBody>
          <a:bodyPr wrap="none" lIns="0" tIns="0" rIns="0" bIns="0" rtlCol="0" anchor="ctr">
            <a:noAutofit/>
          </a:bodyPr>
          <a:lstStyle/>
          <a:p>
            <a:pPr algn="ctr"/>
            <a:endParaRPr lang="sv-SE" sz="7200" b="1">
              <a:solidFill>
                <a:schemeClr val="accent1"/>
              </a:solidFill>
              <a:latin typeface="+mj-lt"/>
            </a:endParaRPr>
          </a:p>
        </p:txBody>
      </p:sp>
      <p:sp>
        <p:nvSpPr>
          <p:cNvPr id="11" name="Platshållare för rubrik 1">
            <a:extLst>
              <a:ext uri="{FF2B5EF4-FFF2-40B4-BE49-F238E27FC236}">
                <a16:creationId xmlns:a16="http://schemas.microsoft.com/office/drawing/2014/main" id="{874AB330-0EA9-F34B-907D-E22E0919426E}"/>
              </a:ext>
            </a:extLst>
          </p:cNvPr>
          <p:cNvSpPr>
            <a:spLocks noGrp="1"/>
          </p:cNvSpPr>
          <p:nvPr>
            <p:ph type="title" hasCustomPrompt="1"/>
          </p:nvPr>
        </p:nvSpPr>
        <p:spPr>
          <a:xfrm>
            <a:off x="874296" y="567365"/>
            <a:ext cx="10515600" cy="1074212"/>
          </a:xfrm>
          <a:prstGeom prst="rect">
            <a:avLst/>
          </a:prstGeom>
        </p:spPr>
        <p:txBody>
          <a:bodyPr vert="horz" lIns="0" tIns="0" rIns="0" bIns="0" rtlCol="0" anchor="ctr" anchorCtr="0">
            <a:noAutofit/>
          </a:bodyPr>
          <a:lstStyle>
            <a:lvl1pPr algn="ctr">
              <a:defRPr sz="3400">
                <a:latin typeface="Arial" panose="020B0604020202020204" pitchFamily="34" charset="0"/>
                <a:cs typeface="Arial" panose="020B0604020202020204" pitchFamily="34" charset="0"/>
              </a:defRPr>
            </a:lvl1pPr>
          </a:lstStyle>
          <a:p>
            <a:pPr algn="ctr"/>
            <a:r>
              <a:rPr lang="sv-SE"/>
              <a:t>En rubrik kommer att stå här och kan </a:t>
            </a:r>
            <a:br>
              <a:rPr lang="sv-SE"/>
            </a:br>
            <a:r>
              <a:rPr lang="sv-SE"/>
              <a:t>vara på två rader </a:t>
            </a:r>
          </a:p>
        </p:txBody>
      </p:sp>
    </p:spTree>
    <p:extLst>
      <p:ext uri="{BB962C8B-B14F-4D97-AF65-F5344CB8AC3E}">
        <p14:creationId xmlns:p14="http://schemas.microsoft.com/office/powerpoint/2010/main" val="396591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tartsida med bild VI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sp>
        <p:nvSpPr>
          <p:cNvPr id="11" name="Rektangel 10">
            <a:extLst>
              <a:ext uri="{FF2B5EF4-FFF2-40B4-BE49-F238E27FC236}">
                <a16:creationId xmlns:a16="http://schemas.microsoft.com/office/drawing/2014/main" id="{DA388DB8-D414-CF46-A714-6E69AB75946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15" name="Platshållare för bild 6">
            <a:extLst>
              <a:ext uri="{FF2B5EF4-FFF2-40B4-BE49-F238E27FC236}">
                <a16:creationId xmlns:a16="http://schemas.microsoft.com/office/drawing/2014/main" id="{49E3DC36-5112-2043-AD4B-77C1F868F725}"/>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bg1"/>
          </a:solidFill>
        </p:spPr>
        <p:txBody>
          <a:bodyPr tIns="1332000"/>
          <a:lstStyle>
            <a:lvl1pPr marL="0" indent="0" algn="ctr">
              <a:buNone/>
              <a:defRPr/>
            </a:lvl1pPr>
          </a:lstStyle>
          <a:p>
            <a:r>
              <a:rPr lang="sv-SE"/>
              <a:t>Klicka på ikonen för att lägga till en bild</a:t>
            </a:r>
          </a:p>
        </p:txBody>
      </p:sp>
      <p:sp>
        <p:nvSpPr>
          <p:cNvPr id="16" name="Rubrik 1">
            <a:extLst>
              <a:ext uri="{FF2B5EF4-FFF2-40B4-BE49-F238E27FC236}">
                <a16:creationId xmlns:a16="http://schemas.microsoft.com/office/drawing/2014/main" id="{ABAB2521-769A-184D-B4AB-2B9E5C9B844A}"/>
              </a:ext>
            </a:extLst>
          </p:cNvPr>
          <p:cNvSpPr>
            <a:spLocks noGrp="1"/>
          </p:cNvSpPr>
          <p:nvPr>
            <p:ph type="title" hasCustomPrompt="1"/>
          </p:nvPr>
        </p:nvSpPr>
        <p:spPr>
          <a:xfrm>
            <a:off x="3069129" y="4206841"/>
            <a:ext cx="6053743" cy="1977044"/>
          </a:xfrm>
          <a:prstGeom prst="rect">
            <a:avLst/>
          </a:prstGeom>
        </p:spPr>
        <p:txBody>
          <a:bodyPr>
            <a:noAutofit/>
          </a:bodyPr>
          <a:lstStyle>
            <a:lvl1pPr algn="ctr">
              <a:defRPr sz="4600"/>
            </a:lvl1pPr>
          </a:lstStyle>
          <a:p>
            <a:r>
              <a:rPr lang="sv-SE"/>
              <a:t>En rubrik kommer</a:t>
            </a:r>
            <a:br>
              <a:rPr lang="sv-SE"/>
            </a:br>
            <a:r>
              <a:rPr lang="sv-SE"/>
              <a:t>att stå här och vara på två rader</a:t>
            </a:r>
          </a:p>
        </p:txBody>
      </p:sp>
    </p:spTree>
    <p:extLst>
      <p:ext uri="{BB962C8B-B14F-4D97-AF65-F5344CB8AC3E}">
        <p14:creationId xmlns:p14="http://schemas.microsoft.com/office/powerpoint/2010/main" val="378551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1520560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2327446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5084902"/>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576550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6527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252549"/>
            <a:ext cx="10972800" cy="600891"/>
          </a:xfrm>
        </p:spPr>
        <p:txBody>
          <a:bodyPr/>
          <a:lstStyle>
            <a:lvl1pPr>
              <a:defRPr sz="3200"/>
            </a:lvl1pPr>
          </a:lstStyle>
          <a:p>
            <a:r>
              <a:rPr lang="sv-SE"/>
              <a:t>Klicka här för att ändra format</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textruta 9">
            <a:extLst>
              <a:ext uri="{FF2B5EF4-FFF2-40B4-BE49-F238E27FC236}">
                <a16:creationId xmlns:a16="http://schemas.microsoft.com/office/drawing/2014/main" id="{E4B1BFA1-6803-90EA-E778-94BA7BC7F856}"/>
              </a:ext>
            </a:extLst>
          </p:cNvPr>
          <p:cNvSpPr txBox="1"/>
          <p:nvPr userDrawn="1"/>
        </p:nvSpPr>
        <p:spPr>
          <a:xfrm>
            <a:off x="609600" y="1071149"/>
            <a:ext cx="740908" cy="400110"/>
          </a:xfrm>
          <a:prstGeom prst="rect">
            <a:avLst/>
          </a:prstGeom>
          <a:noFill/>
        </p:spPr>
        <p:txBody>
          <a:bodyPr wrap="none" rtlCol="0">
            <a:spAutoFit/>
          </a:bodyPr>
          <a:lstStyle/>
          <a:p>
            <a:r>
              <a:rPr lang="sv-SE" sz="2000" b="1" u="sng"/>
              <a:t>NPÖ</a:t>
            </a:r>
          </a:p>
        </p:txBody>
      </p:sp>
      <p:sp>
        <p:nvSpPr>
          <p:cNvPr id="11" name="textruta 10">
            <a:extLst>
              <a:ext uri="{FF2B5EF4-FFF2-40B4-BE49-F238E27FC236}">
                <a16:creationId xmlns:a16="http://schemas.microsoft.com/office/drawing/2014/main" id="{4682E511-45FD-5C32-7E85-C6CD3BCA0158}"/>
              </a:ext>
            </a:extLst>
          </p:cNvPr>
          <p:cNvSpPr txBox="1"/>
          <p:nvPr userDrawn="1"/>
        </p:nvSpPr>
        <p:spPr>
          <a:xfrm>
            <a:off x="6239691" y="1092515"/>
            <a:ext cx="2037994" cy="400110"/>
          </a:xfrm>
          <a:prstGeom prst="rect">
            <a:avLst/>
          </a:prstGeom>
          <a:noFill/>
        </p:spPr>
        <p:txBody>
          <a:bodyPr wrap="none" rtlCol="0">
            <a:spAutoFit/>
          </a:bodyPr>
          <a:lstStyle/>
          <a:p>
            <a:r>
              <a:rPr lang="sv-SE" sz="2000" b="1" u="sng"/>
              <a:t>1177 Journalen</a:t>
            </a:r>
          </a:p>
        </p:txBody>
      </p:sp>
      <p:sp>
        <p:nvSpPr>
          <p:cNvPr id="12" name="Rektangel 11">
            <a:extLst>
              <a:ext uri="{FF2B5EF4-FFF2-40B4-BE49-F238E27FC236}">
                <a16:creationId xmlns:a16="http://schemas.microsoft.com/office/drawing/2014/main" id="{D8039D21-73F9-F334-9FF0-13A0E4C28F6F}"/>
              </a:ext>
            </a:extLst>
          </p:cNvPr>
          <p:cNvSpPr/>
          <p:nvPr userDrawn="1"/>
        </p:nvSpPr>
        <p:spPr>
          <a:xfrm>
            <a:off x="6073140" y="1175657"/>
            <a:ext cx="45719" cy="532234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1144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5.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8" name="Bildobjekt 5">
            <a:extLst>
              <a:ext uri="{FF2B5EF4-FFF2-40B4-BE49-F238E27FC236}">
                <a16:creationId xmlns:a16="http://schemas.microsoft.com/office/drawing/2014/main" id="{18A0E660-64A9-44F3-AFB4-DE825BA18E24}"/>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73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sldNum="0" hdr="0" dt="0"/>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7129">
          <p15:clr>
            <a:srgbClr val="F26B43"/>
          </p15:clr>
        </p15:guide>
        <p15:guide id="3" pos="3840">
          <p15:clr>
            <a:srgbClr val="F26B43"/>
          </p15:clr>
        </p15:guide>
        <p15:guide id="4" pos="551">
          <p15:clr>
            <a:srgbClr val="F26B43"/>
          </p15:clr>
        </p15:guide>
        <p15:guide id="5" orient="horz" pos="890">
          <p15:clr>
            <a:srgbClr val="F26B43"/>
          </p15:clr>
        </p15:guide>
        <p15:guide id="6" orient="horz" pos="34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3D54B3-3F29-493D-B9C7-8FF2C8DE3569}"/>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DC7C7845-42F2-47E4-96D5-7F5977D34261}"/>
              </a:ext>
            </a:extLst>
          </p:cNvPr>
          <p:cNvSpPr>
            <a:spLocks noGrp="1"/>
          </p:cNvSpPr>
          <p:nvPr>
            <p:ph type="title"/>
          </p:nvPr>
        </p:nvSpPr>
        <p:spPr>
          <a:xfrm>
            <a:off x="874296" y="84221"/>
            <a:ext cx="10515600" cy="1149264"/>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B6E503-A6AE-440E-9524-D5848DBA3FED}"/>
              </a:ext>
            </a:extLst>
          </p:cNvPr>
          <p:cNvSpPr>
            <a:spLocks noGrp="1"/>
          </p:cNvSpPr>
          <p:nvPr>
            <p:ph type="body" idx="1"/>
          </p:nvPr>
        </p:nvSpPr>
        <p:spPr>
          <a:xfrm>
            <a:off x="922424" y="1693273"/>
            <a:ext cx="10459450" cy="356452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83F6A5D-1C51-4365-ABBC-26E2E26DE459}"/>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E1800B5-0CC4-499E-AD85-61BE4A07F5EB}"/>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pic>
        <p:nvPicPr>
          <p:cNvPr id="7" name="Bildobjekt 6">
            <a:extLst>
              <a:ext uri="{FF2B5EF4-FFF2-40B4-BE49-F238E27FC236}">
                <a16:creationId xmlns:a16="http://schemas.microsoft.com/office/drawing/2014/main" id="{DEAFFFF7-0E10-4F4B-9970-4B0EEECA844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cxnSp>
        <p:nvCxnSpPr>
          <p:cNvPr id="16" name="Rak koppling 15">
            <a:extLst>
              <a:ext uri="{FF2B5EF4-FFF2-40B4-BE49-F238E27FC236}">
                <a16:creationId xmlns:a16="http://schemas.microsoft.com/office/drawing/2014/main" id="{FB36DCB9-B0BC-4692-9E94-7E0F650AAE02}"/>
              </a:ext>
            </a:extLst>
          </p:cNvPr>
          <p:cNvCxnSpPr>
            <a:cxnSpLocks/>
          </p:cNvCxnSpPr>
          <p:nvPr userDrawn="1"/>
        </p:nvCxnSpPr>
        <p:spPr>
          <a:xfrm flipH="1">
            <a:off x="642809" y="6450806"/>
            <a:ext cx="16637" cy="8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EB9E73E2-B998-4067-931F-01E9716BB421}"/>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0" name="Bildobjekt 9">
            <a:extLst>
              <a:ext uri="{FF2B5EF4-FFF2-40B4-BE49-F238E27FC236}">
                <a16:creationId xmlns:a16="http://schemas.microsoft.com/office/drawing/2014/main" id="{4857C6E5-A5AF-4290-829D-C981D052ABE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37224717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spc="0">
          <a:solidFill>
            <a:schemeClr val="accent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marbetsyta.i.skane.se/sites/SDV/utrullning/_layouts/15/guestaccess.aspx?guestaccesstoken=0zReVBwqylnk1pE%2fpx8d%2f16jHm0iRIUkPJj9Iz1Cx%2bs%3d&amp;docid=2_14f777a51b83a46dfbec7c3e2e2f8fb66&amp;rev=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vardgivare.skane.se/siteassets/2.-patientadministration/journalhantering-och-registrering/journalhantering/riktlinjer-for-enskildas-direktatkomst-till-journalen.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vardgivare.skane.se/siteassets/6.-it/it-stod-och-tjanster/pmo/vardenheterna---fillistning/instruktioner-och-regelverk---fillistning/instruktion-skyddade-personuppgifter.pdf?highlight=skyddade+personuppgift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hyperlink" Target="https://www.1177.se/Skane/sa-fungerar-varden/sa-skyddas-och-hanteras-dina-uppgifter/din-journal/" TargetMode="Externa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hyperlink" Target="https://vardgivare.skane.se/siteassets/2.-patientadministration/journalhantering-och-registrering/journalhantering/riktlinjer-for-enskildas-direktatkomst-till-journalen.docx"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vardgivare.skane.se/patientadministration/journalhantering-och-registrering/journalhantering/journalen-natet/"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vardgivare.skane.se/siteassets/2.-patientadministration/e-tjanster1177.se/e-tjanster-pa-1177.se/tidbok-o-digitala-tjanster_inriktningsbeslut-avseende-inforande-tidboksschema-och-gemensam-serviceniva-for-digitala-tjanster-inom-hs_inkl-bilagor.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hyperlink" Target="https://vardgivare.skane.se/patientadministration/journalhantering-och-registrering/journalhantering/sammanhallen-journalfori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FB892-22A9-512F-9F98-115176AB329B}"/>
              </a:ext>
            </a:extLst>
          </p:cNvPr>
          <p:cNvSpPr>
            <a:spLocks noGrp="1"/>
          </p:cNvSpPr>
          <p:nvPr>
            <p:ph type="ctrTitle"/>
          </p:nvPr>
        </p:nvSpPr>
        <p:spPr>
          <a:xfrm>
            <a:off x="674205" y="1958975"/>
            <a:ext cx="10363200" cy="1470025"/>
          </a:xfrm>
        </p:spPr>
        <p:txBody>
          <a:bodyPr/>
          <a:lstStyle/>
          <a:p>
            <a:r>
              <a:rPr lang="sv-SE" dirty="0"/>
              <a:t>Export av SDV-data till </a:t>
            </a:r>
            <a:br>
              <a:rPr lang="sv-SE" dirty="0"/>
            </a:br>
            <a:r>
              <a:rPr lang="sv-SE" dirty="0"/>
              <a:t>NPÖ </a:t>
            </a:r>
            <a:r>
              <a:rPr lang="sv-SE"/>
              <a:t>och 1177</a:t>
            </a:r>
            <a:endParaRPr lang="sv-SE" dirty="0"/>
          </a:p>
        </p:txBody>
      </p:sp>
      <p:sp>
        <p:nvSpPr>
          <p:cNvPr id="4" name="Platshållare för sidfot 3">
            <a:extLst>
              <a:ext uri="{FF2B5EF4-FFF2-40B4-BE49-F238E27FC236}">
                <a16:creationId xmlns:a16="http://schemas.microsoft.com/office/drawing/2014/main" id="{D3549BDB-76EA-93D3-2F12-B3BEECF4190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4395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EE255E9-D788-ABA5-1DCC-F25E11A897B1}"/>
              </a:ext>
            </a:extLst>
          </p:cNvPr>
          <p:cNvSpPr>
            <a:spLocks noGrp="1"/>
          </p:cNvSpPr>
          <p:nvPr>
            <p:ph type="title"/>
          </p:nvPr>
        </p:nvSpPr>
        <p:spPr>
          <a:xfrm>
            <a:off x="609600" y="360000"/>
            <a:ext cx="10972800" cy="830856"/>
          </a:xfrm>
        </p:spPr>
        <p:txBody>
          <a:bodyPr/>
          <a:lstStyle/>
          <a:p>
            <a:r>
              <a:rPr lang="sv-SE">
                <a:cs typeface="Arial"/>
              </a:rPr>
              <a:t>Regioner som visar information i NPÖ idag</a:t>
            </a:r>
          </a:p>
        </p:txBody>
      </p:sp>
      <p:sp>
        <p:nvSpPr>
          <p:cNvPr id="2" name="Platshållare för sidfot 1">
            <a:extLst>
              <a:ext uri="{FF2B5EF4-FFF2-40B4-BE49-F238E27FC236}">
                <a16:creationId xmlns:a16="http://schemas.microsoft.com/office/drawing/2014/main" id="{65845A71-F374-911B-A53E-D55A9D3021B8}"/>
              </a:ext>
            </a:extLst>
          </p:cNvPr>
          <p:cNvSpPr>
            <a:spLocks noGrp="1"/>
          </p:cNvSpPr>
          <p:nvPr>
            <p:ph type="ftr" sz="quarter" idx="11"/>
          </p:nvPr>
        </p:nvSpPr>
        <p:spPr/>
        <p:txBody>
          <a:bodyPr/>
          <a:lstStyle/>
          <a:p>
            <a:endParaRPr lang="sv-SE"/>
          </a:p>
        </p:txBody>
      </p:sp>
      <p:pic>
        <p:nvPicPr>
          <p:cNvPr id="11" name="Bildobjekt 10" descr="En bild som visar text, skärmbild, diagram, linje&#10;&#10;Automatiskt genererad beskrivning">
            <a:extLst>
              <a:ext uri="{FF2B5EF4-FFF2-40B4-BE49-F238E27FC236}">
                <a16:creationId xmlns:a16="http://schemas.microsoft.com/office/drawing/2014/main" id="{C16EEA5F-AC46-01E2-25E5-1DC1747629B5}"/>
              </a:ext>
            </a:extLst>
          </p:cNvPr>
          <p:cNvPicPr>
            <a:picLocks noChangeAspect="1"/>
          </p:cNvPicPr>
          <p:nvPr/>
        </p:nvPicPr>
        <p:blipFill>
          <a:blip r:embed="rId2"/>
          <a:stretch>
            <a:fillRect/>
          </a:stretch>
        </p:blipFill>
        <p:spPr>
          <a:xfrm>
            <a:off x="607408" y="1358747"/>
            <a:ext cx="7020293" cy="5168747"/>
          </a:xfrm>
          <a:prstGeom prst="rect">
            <a:avLst/>
          </a:prstGeom>
        </p:spPr>
      </p:pic>
      <p:sp>
        <p:nvSpPr>
          <p:cNvPr id="12" name="textruta 11">
            <a:extLst>
              <a:ext uri="{FF2B5EF4-FFF2-40B4-BE49-F238E27FC236}">
                <a16:creationId xmlns:a16="http://schemas.microsoft.com/office/drawing/2014/main" id="{373B8A36-9D7F-8E86-CFA1-FBB2B735BC3F}"/>
              </a:ext>
            </a:extLst>
          </p:cNvPr>
          <p:cNvSpPr txBox="1"/>
          <p:nvPr/>
        </p:nvSpPr>
        <p:spPr>
          <a:xfrm>
            <a:off x="7782475" y="1354639"/>
            <a:ext cx="31563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highlight>
                  <a:srgbClr val="00FFFF"/>
                </a:highlight>
                <a:cs typeface="Arial"/>
              </a:rPr>
              <a:t>Denna information visas inte idag men kommer att visas med hjälp av Millennium.</a:t>
            </a:r>
          </a:p>
        </p:txBody>
      </p:sp>
    </p:spTree>
    <p:extLst>
      <p:ext uri="{BB962C8B-B14F-4D97-AF65-F5344CB8AC3E}">
        <p14:creationId xmlns:p14="http://schemas.microsoft.com/office/powerpoint/2010/main" val="290725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82DB-B97D-4040-AF7D-B8DC4817EB19}"/>
              </a:ext>
            </a:extLst>
          </p:cNvPr>
          <p:cNvSpPr>
            <a:spLocks noGrp="1"/>
          </p:cNvSpPr>
          <p:nvPr>
            <p:ph type="title"/>
          </p:nvPr>
        </p:nvSpPr>
        <p:spPr>
          <a:xfrm>
            <a:off x="607395" y="461387"/>
            <a:ext cx="9974788" cy="778098"/>
          </a:xfrm>
        </p:spPr>
        <p:txBody>
          <a:bodyPr/>
          <a:lstStyle/>
          <a:p>
            <a:r>
              <a:rPr lang="sv-SE"/>
              <a:t>Data exponerad till NPÖ i Region Skåne </a:t>
            </a:r>
            <a:r>
              <a:rPr lang="sv-SE" b="1"/>
              <a:t>idag</a:t>
            </a:r>
          </a:p>
        </p:txBody>
      </p:sp>
      <p:sp>
        <p:nvSpPr>
          <p:cNvPr id="3" name="Content Placeholder 2">
            <a:extLst>
              <a:ext uri="{FF2B5EF4-FFF2-40B4-BE49-F238E27FC236}">
                <a16:creationId xmlns:a16="http://schemas.microsoft.com/office/drawing/2014/main" id="{05834784-3940-47EE-B900-0C87870B958A}"/>
              </a:ext>
            </a:extLst>
          </p:cNvPr>
          <p:cNvSpPr>
            <a:spLocks noGrp="1"/>
          </p:cNvSpPr>
          <p:nvPr>
            <p:ph idx="1"/>
          </p:nvPr>
        </p:nvSpPr>
        <p:spPr>
          <a:xfrm>
            <a:off x="607395" y="2040132"/>
            <a:ext cx="9974787" cy="4360586"/>
          </a:xfrm>
        </p:spPr>
        <p:txBody>
          <a:bodyPr vert="horz" lIns="91440" tIns="45720" rIns="91440" bIns="45720" rtlCol="0" anchor="t">
            <a:noAutofit/>
          </a:bodyPr>
          <a:lstStyle/>
          <a:p>
            <a:pPr marL="267970" indent="-267970">
              <a:buAutoNum type="alphaUcPeriod"/>
            </a:pPr>
            <a:r>
              <a:rPr lang="sv-SE" sz="2000" dirty="0"/>
              <a:t> </a:t>
            </a:r>
            <a:r>
              <a:rPr lang="sv-SE" sz="2000" b="1" dirty="0"/>
              <a:t>Vårdkontakt </a:t>
            </a:r>
            <a:r>
              <a:rPr lang="sv-SE" sz="2000" dirty="0"/>
              <a:t>– </a:t>
            </a:r>
            <a:r>
              <a:rPr lang="sv-SE" sz="2000" dirty="0" err="1"/>
              <a:t>GetCareContacts</a:t>
            </a:r>
            <a:r>
              <a:rPr lang="sv-SE" sz="2000" dirty="0"/>
              <a:t> –</a:t>
            </a:r>
            <a:r>
              <a:rPr lang="sv-SE" sz="2000" b="1" dirty="0"/>
              <a:t> </a:t>
            </a:r>
            <a:r>
              <a:rPr lang="sv-SE" sz="2000" dirty="0" err="1"/>
              <a:t>PASiS</a:t>
            </a:r>
            <a:r>
              <a:rPr lang="sv-SE" sz="2000" dirty="0"/>
              <a:t> och ISPASS</a:t>
            </a:r>
            <a:endParaRPr lang="sv-SE" dirty="0">
              <a:cs typeface="Arial" panose="020B0604020202020204"/>
            </a:endParaRPr>
          </a:p>
          <a:p>
            <a:pPr marL="267970" indent="-267970">
              <a:buAutoNum type="alphaUcPeriod"/>
            </a:pPr>
            <a:r>
              <a:rPr lang="sv-SE" sz="2000" dirty="0"/>
              <a:t> </a:t>
            </a:r>
            <a:r>
              <a:rPr lang="sv-SE" sz="2000" b="1" dirty="0"/>
              <a:t>Diagnoser </a:t>
            </a:r>
            <a:r>
              <a:rPr lang="sv-SE" sz="2000" dirty="0"/>
              <a:t>– </a:t>
            </a:r>
            <a:r>
              <a:rPr lang="sv-SE" sz="2000" dirty="0" err="1"/>
              <a:t>GetDiagnosis</a:t>
            </a:r>
            <a:r>
              <a:rPr lang="sv-SE" sz="2000" dirty="0"/>
              <a:t> – </a:t>
            </a:r>
            <a:r>
              <a:rPr lang="sv-SE" sz="2000" dirty="0" err="1"/>
              <a:t>PASiS</a:t>
            </a:r>
            <a:endParaRPr lang="sv-SE" sz="2000" dirty="0">
              <a:cs typeface="Arial" panose="020B0604020202020204"/>
            </a:endParaRPr>
          </a:p>
          <a:p>
            <a:pPr marL="267970" indent="-267970">
              <a:buAutoNum type="alphaUcPeriod"/>
            </a:pPr>
            <a:r>
              <a:rPr lang="sv-SE" sz="2000" dirty="0"/>
              <a:t> </a:t>
            </a:r>
            <a:r>
              <a:rPr lang="sv-SE" sz="2000" b="1" dirty="0"/>
              <a:t>Uppmärksamhetsinformation </a:t>
            </a:r>
            <a:r>
              <a:rPr lang="sv-SE" sz="2000" dirty="0"/>
              <a:t>– </a:t>
            </a:r>
            <a:r>
              <a:rPr lang="sv-SE" sz="2000" dirty="0" err="1"/>
              <a:t>GetAlertInformation</a:t>
            </a:r>
            <a:r>
              <a:rPr lang="sv-SE" sz="2000" dirty="0"/>
              <a:t>  –</a:t>
            </a:r>
            <a:r>
              <a:rPr lang="sv-SE" sz="2000" b="1" dirty="0"/>
              <a:t> </a:t>
            </a:r>
            <a:r>
              <a:rPr lang="sv-SE" sz="2000" dirty="0" err="1"/>
              <a:t>PASiS</a:t>
            </a:r>
            <a:r>
              <a:rPr lang="sv-SE" sz="2000" dirty="0"/>
              <a:t> endast MRSA</a:t>
            </a:r>
            <a:endParaRPr lang="sv-SE" sz="2000" dirty="0">
              <a:cs typeface="Arial"/>
            </a:endParaRPr>
          </a:p>
          <a:p>
            <a:pPr marL="267970" indent="-267970">
              <a:buAutoNum type="alphaUcPeriod"/>
            </a:pPr>
            <a:r>
              <a:rPr lang="sv-SE" sz="2000" dirty="0"/>
              <a:t> </a:t>
            </a:r>
            <a:r>
              <a:rPr lang="sv-SE" sz="2000" b="1" dirty="0"/>
              <a:t>Vaccinationer </a:t>
            </a:r>
            <a:r>
              <a:rPr lang="sv-SE" sz="2000" dirty="0"/>
              <a:t>– </a:t>
            </a:r>
            <a:r>
              <a:rPr lang="sv-SE" sz="2000" dirty="0" err="1"/>
              <a:t>GetVaccinationHistory</a:t>
            </a:r>
            <a:r>
              <a:rPr lang="sv-SE" sz="2000" dirty="0"/>
              <a:t> – PMO</a:t>
            </a:r>
            <a:endParaRPr lang="sv-SE" sz="2000" dirty="0">
              <a:cs typeface="Arial"/>
            </a:endParaRPr>
          </a:p>
          <a:p>
            <a:pPr marL="267970" indent="-267970">
              <a:buAutoNum type="alphaUcPeriod"/>
            </a:pPr>
            <a:r>
              <a:rPr lang="sv-SE" sz="2000" dirty="0"/>
              <a:t> </a:t>
            </a:r>
            <a:r>
              <a:rPr lang="sv-SE" sz="2000" b="1" dirty="0"/>
              <a:t>Provsvar</a:t>
            </a:r>
            <a:r>
              <a:rPr lang="sv-SE" sz="2000" dirty="0"/>
              <a:t> – </a:t>
            </a:r>
            <a:r>
              <a:rPr lang="sv-SE" sz="2000" dirty="0" err="1"/>
              <a:t>GetLaboratoryOrderOutcome</a:t>
            </a:r>
            <a:r>
              <a:rPr lang="sv-SE" sz="2000" dirty="0"/>
              <a:t> – endast </a:t>
            </a:r>
            <a:r>
              <a:rPr lang="sv-SE" sz="2000" dirty="0" err="1"/>
              <a:t>Kemlab</a:t>
            </a:r>
            <a:r>
              <a:rPr lang="sv-SE" sz="2000" dirty="0"/>
              <a:t> – PMO och </a:t>
            </a:r>
            <a:r>
              <a:rPr lang="sv-SE" sz="2000" dirty="0" err="1"/>
              <a:t>Melior</a:t>
            </a:r>
            <a:endParaRPr lang="sv-SE" sz="2000" dirty="0">
              <a:cs typeface="Arial" panose="020B0604020202020204"/>
            </a:endParaRPr>
          </a:p>
          <a:p>
            <a:pPr marL="267970" indent="-267970">
              <a:buAutoNum type="alphaUcPeriod"/>
            </a:pPr>
            <a:r>
              <a:rPr lang="sv-SE" sz="2000" dirty="0"/>
              <a:t> </a:t>
            </a:r>
            <a:r>
              <a:rPr lang="sv-SE" sz="2000" b="1" dirty="0"/>
              <a:t>Anteckningar </a:t>
            </a:r>
            <a:r>
              <a:rPr lang="sv-SE" sz="2000" dirty="0"/>
              <a:t>– </a:t>
            </a:r>
            <a:r>
              <a:rPr lang="sv-SE" sz="2000" dirty="0" err="1"/>
              <a:t>GetCareDocumentation</a:t>
            </a:r>
            <a:r>
              <a:rPr lang="sv-SE" sz="2000" dirty="0"/>
              <a:t> – </a:t>
            </a:r>
            <a:r>
              <a:rPr lang="sv-SE" sz="2000" b="1" dirty="0"/>
              <a:t> </a:t>
            </a:r>
            <a:r>
              <a:rPr lang="sv-SE" sz="2000" dirty="0" err="1"/>
              <a:t>Melior</a:t>
            </a:r>
            <a:r>
              <a:rPr lang="sv-SE" sz="2000" dirty="0"/>
              <a:t>, PMO, </a:t>
            </a:r>
            <a:r>
              <a:rPr lang="sv-SE" sz="2000" dirty="0" err="1"/>
              <a:t>Journalia</a:t>
            </a:r>
            <a:r>
              <a:rPr lang="sv-SE" sz="2000" dirty="0"/>
              <a:t> och ISPASS</a:t>
            </a:r>
            <a:endParaRPr lang="sv-SE" sz="2000" dirty="0">
              <a:cs typeface="Arial"/>
            </a:endParaRPr>
          </a:p>
          <a:p>
            <a:pPr marL="267970" indent="-267970">
              <a:buAutoNum type="alphaUcPeriod"/>
            </a:pPr>
            <a:r>
              <a:rPr lang="sv-SE" sz="2000" dirty="0"/>
              <a:t> </a:t>
            </a:r>
            <a:r>
              <a:rPr lang="sv-SE" sz="2000" b="1" dirty="0"/>
              <a:t>Remiss </a:t>
            </a:r>
            <a:r>
              <a:rPr lang="sv-SE" sz="2000" dirty="0"/>
              <a:t>(röntgen) – </a:t>
            </a:r>
            <a:r>
              <a:rPr lang="sv-SE" sz="2000" dirty="0" err="1"/>
              <a:t>GetReferralOutcome</a:t>
            </a:r>
            <a:r>
              <a:rPr lang="sv-SE" sz="2000" dirty="0"/>
              <a:t> – </a:t>
            </a:r>
            <a:r>
              <a:rPr lang="sv-SE" sz="2000" dirty="0" err="1"/>
              <a:t>Sectra</a:t>
            </a:r>
            <a:r>
              <a:rPr lang="sv-SE" sz="2000" dirty="0"/>
              <a:t> RIS</a:t>
            </a:r>
            <a:endParaRPr lang="sv-SE" sz="2000" dirty="0">
              <a:cs typeface="Arial"/>
            </a:endParaRPr>
          </a:p>
          <a:p>
            <a:pPr marL="267970" indent="-267970">
              <a:buAutoNum type="alphaUcPeriod"/>
            </a:pPr>
            <a:r>
              <a:rPr lang="sv-SE" sz="2000" dirty="0"/>
              <a:t> </a:t>
            </a:r>
            <a:r>
              <a:rPr lang="sv-SE" sz="2000" b="1" dirty="0"/>
              <a:t>Bilddiagnostiska</a:t>
            </a:r>
            <a:r>
              <a:rPr lang="sv-SE" sz="2000" dirty="0"/>
              <a:t> </a:t>
            </a:r>
            <a:r>
              <a:rPr lang="sv-SE" sz="2000" b="1" dirty="0"/>
              <a:t>resultat </a:t>
            </a:r>
            <a:r>
              <a:rPr lang="sv-SE" sz="2000" dirty="0"/>
              <a:t>(röntgen) – </a:t>
            </a:r>
            <a:r>
              <a:rPr lang="sv-SE" sz="2000" dirty="0" err="1"/>
              <a:t>GetImagingOutcome</a:t>
            </a:r>
            <a:r>
              <a:rPr lang="sv-SE" sz="2000" dirty="0"/>
              <a:t> – </a:t>
            </a:r>
            <a:r>
              <a:rPr lang="sv-SE" sz="2000" dirty="0" err="1"/>
              <a:t>Sectra</a:t>
            </a:r>
            <a:r>
              <a:rPr lang="sv-SE" sz="2000" dirty="0"/>
              <a:t> RIS</a:t>
            </a:r>
            <a:endParaRPr lang="sv-SE" sz="2000" dirty="0">
              <a:cs typeface="Arial"/>
            </a:endParaRPr>
          </a:p>
          <a:p>
            <a:pPr marL="0" indent="0">
              <a:buNone/>
            </a:pPr>
            <a:endParaRPr lang="sv-SE" sz="2000" dirty="0"/>
          </a:p>
        </p:txBody>
      </p:sp>
      <p:sp>
        <p:nvSpPr>
          <p:cNvPr id="5" name="Rectangle: Rounded Corners 4">
            <a:extLst>
              <a:ext uri="{FF2B5EF4-FFF2-40B4-BE49-F238E27FC236}">
                <a16:creationId xmlns:a16="http://schemas.microsoft.com/office/drawing/2014/main" id="{B951241B-87C4-8907-14B8-8F4D6483F57E}"/>
              </a:ext>
            </a:extLst>
          </p:cNvPr>
          <p:cNvSpPr/>
          <p:nvPr/>
        </p:nvSpPr>
        <p:spPr bwMode="auto">
          <a:xfrm>
            <a:off x="9186128" y="1516956"/>
            <a:ext cx="2398477" cy="1046352"/>
          </a:xfrm>
          <a:prstGeom prst="roundRect">
            <a:avLst>
              <a:gd name="adj" fmla="val 9882"/>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1600">
                <a:latin typeface="Arial"/>
                <a:ea typeface="ヒラギノ角ゴ Pro W3"/>
                <a:cs typeface="Arial"/>
              </a:rPr>
              <a:t>Osignerad information exponeras i NPÖ </a:t>
            </a:r>
            <a:endParaRPr lang="sv-SE" sz="1600" b="0" i="0" u="none" strike="noStrike" cap="none" normalizeH="0" baseline="0">
              <a:ln>
                <a:noFill/>
              </a:ln>
              <a:effectLst/>
              <a:latin typeface="Arial" charset="0"/>
              <a:ea typeface="ヒラギノ角ゴ Pro W3" pitchFamily="1" charset="-128"/>
              <a:cs typeface="Arial"/>
            </a:endParaRPr>
          </a:p>
        </p:txBody>
      </p:sp>
    </p:spTree>
    <p:extLst>
      <p:ext uri="{BB962C8B-B14F-4D97-AF65-F5344CB8AC3E}">
        <p14:creationId xmlns:p14="http://schemas.microsoft.com/office/powerpoint/2010/main" val="221497027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82DB-B97D-4040-AF7D-B8DC4817EB19}"/>
              </a:ext>
            </a:extLst>
          </p:cNvPr>
          <p:cNvSpPr>
            <a:spLocks noGrp="1"/>
          </p:cNvSpPr>
          <p:nvPr>
            <p:ph type="title"/>
          </p:nvPr>
        </p:nvSpPr>
        <p:spPr>
          <a:xfrm>
            <a:off x="675072" y="454657"/>
            <a:ext cx="11260955" cy="778098"/>
          </a:xfrm>
        </p:spPr>
        <p:txBody>
          <a:bodyPr/>
          <a:lstStyle/>
          <a:p>
            <a:r>
              <a:rPr lang="sv-SE"/>
              <a:t>Millennium data exponerad till NPÖ i Region Skåne</a:t>
            </a:r>
          </a:p>
        </p:txBody>
      </p:sp>
      <p:sp>
        <p:nvSpPr>
          <p:cNvPr id="3" name="Content Placeholder 2">
            <a:extLst>
              <a:ext uri="{FF2B5EF4-FFF2-40B4-BE49-F238E27FC236}">
                <a16:creationId xmlns:a16="http://schemas.microsoft.com/office/drawing/2014/main" id="{05834784-3940-47EE-B900-0C87870B958A}"/>
              </a:ext>
            </a:extLst>
          </p:cNvPr>
          <p:cNvSpPr>
            <a:spLocks noGrp="1"/>
          </p:cNvSpPr>
          <p:nvPr>
            <p:ph idx="1"/>
          </p:nvPr>
        </p:nvSpPr>
        <p:spPr>
          <a:xfrm>
            <a:off x="748607" y="2010854"/>
            <a:ext cx="9805093" cy="4392489"/>
          </a:xfrm>
        </p:spPr>
        <p:txBody>
          <a:bodyPr vert="horz" lIns="91440" tIns="45720" rIns="91440" bIns="45720" rtlCol="0" anchor="t">
            <a:noAutofit/>
          </a:bodyPr>
          <a:lstStyle/>
          <a:p>
            <a:pPr marL="267970" indent="-267970">
              <a:buAutoNum type="alphaUcPeriod"/>
            </a:pPr>
            <a:r>
              <a:rPr lang="sv-SE" sz="2000" dirty="0"/>
              <a:t> </a:t>
            </a:r>
            <a:r>
              <a:rPr lang="sv-SE" sz="2000" b="1" dirty="0"/>
              <a:t>Vårdkontakt </a:t>
            </a:r>
            <a:r>
              <a:rPr lang="sv-SE" sz="2000" dirty="0"/>
              <a:t>–</a:t>
            </a:r>
            <a:r>
              <a:rPr lang="sv-SE" sz="2000" b="1" dirty="0"/>
              <a:t> </a:t>
            </a:r>
            <a:r>
              <a:rPr lang="sv-SE" sz="2000" dirty="0" err="1"/>
              <a:t>GetCareContacts</a:t>
            </a:r>
            <a:endParaRPr lang="sv-SE" sz="2000" dirty="0">
              <a:cs typeface="Arial"/>
            </a:endParaRPr>
          </a:p>
          <a:p>
            <a:pPr marL="267970" indent="-267970">
              <a:buAutoNum type="alphaUcPeriod"/>
            </a:pPr>
            <a:r>
              <a:rPr lang="sv-SE" sz="2000" dirty="0"/>
              <a:t> </a:t>
            </a:r>
            <a:r>
              <a:rPr lang="sv-SE" sz="2000" b="1" dirty="0"/>
              <a:t>Diagnoser </a:t>
            </a:r>
            <a:r>
              <a:rPr lang="sv-SE" sz="2000" dirty="0"/>
              <a:t>–</a:t>
            </a:r>
            <a:r>
              <a:rPr lang="sv-SE" sz="2000" b="1" dirty="0"/>
              <a:t> </a:t>
            </a:r>
            <a:r>
              <a:rPr lang="sv-SE" sz="2000" dirty="0" err="1"/>
              <a:t>GetDiagnosis</a:t>
            </a:r>
            <a:endParaRPr lang="sv-SE" sz="2000" b="1" dirty="0">
              <a:cs typeface="Arial"/>
            </a:endParaRPr>
          </a:p>
          <a:p>
            <a:pPr marL="267970" indent="-267970">
              <a:buAutoNum type="alphaUcPeriod"/>
            </a:pPr>
            <a:r>
              <a:rPr lang="sv-SE" sz="2000" dirty="0"/>
              <a:t> </a:t>
            </a:r>
            <a:r>
              <a:rPr lang="sv-SE" sz="2000" b="1" dirty="0"/>
              <a:t>Tillväxt </a:t>
            </a:r>
            <a:r>
              <a:rPr lang="sv-SE" sz="2000" dirty="0"/>
              <a:t>–</a:t>
            </a:r>
            <a:r>
              <a:rPr lang="sv-SE" sz="2000" b="1" dirty="0"/>
              <a:t> </a:t>
            </a:r>
            <a:r>
              <a:rPr lang="sv-SE" sz="2000" dirty="0" err="1"/>
              <a:t>GetObservations</a:t>
            </a:r>
            <a:endParaRPr lang="sv-SE" sz="2000" dirty="0">
              <a:cs typeface="Arial"/>
            </a:endParaRPr>
          </a:p>
          <a:p>
            <a:pPr marL="267970" indent="-267970">
              <a:buAutoNum type="alphaUcPeriod"/>
            </a:pPr>
            <a:r>
              <a:rPr lang="sv-SE" sz="2000" dirty="0"/>
              <a:t> </a:t>
            </a:r>
            <a:r>
              <a:rPr lang="sv-SE" sz="2000" b="1" dirty="0"/>
              <a:t>Provsvar</a:t>
            </a:r>
            <a:r>
              <a:rPr lang="sv-SE" sz="2000" dirty="0"/>
              <a:t> –</a:t>
            </a:r>
            <a:r>
              <a:rPr lang="sv-SE" sz="2000" b="1" dirty="0"/>
              <a:t> </a:t>
            </a:r>
            <a:r>
              <a:rPr lang="sv-SE" sz="2000" dirty="0" err="1"/>
              <a:t>GetLaboratoryOrderOutcome</a:t>
            </a:r>
            <a:endParaRPr lang="sv-SE" sz="2000" dirty="0">
              <a:cs typeface="Arial"/>
            </a:endParaRPr>
          </a:p>
          <a:p>
            <a:pPr marL="267970" indent="-267970">
              <a:buAutoNum type="alphaUcPeriod"/>
            </a:pPr>
            <a:r>
              <a:rPr lang="sv-SE" sz="2000" dirty="0"/>
              <a:t> </a:t>
            </a:r>
            <a:r>
              <a:rPr lang="sv-SE" sz="2000" b="1" dirty="0"/>
              <a:t>Anteckningar </a:t>
            </a:r>
            <a:r>
              <a:rPr lang="sv-SE" sz="2000" dirty="0"/>
              <a:t>–</a:t>
            </a:r>
            <a:r>
              <a:rPr lang="sv-SE" sz="2000" b="1" dirty="0"/>
              <a:t> </a:t>
            </a:r>
            <a:r>
              <a:rPr lang="sv-SE" sz="2000" dirty="0" err="1"/>
              <a:t>GetCareDocumentation</a:t>
            </a:r>
            <a:endParaRPr lang="sv-SE" sz="2000" b="1" dirty="0">
              <a:cs typeface="Arial"/>
            </a:endParaRPr>
          </a:p>
          <a:p>
            <a:pPr marL="267970" indent="-267970">
              <a:buAutoNum type="alphaUcPeriod"/>
            </a:pPr>
            <a:r>
              <a:rPr lang="sv-SE" sz="2000" dirty="0"/>
              <a:t> </a:t>
            </a:r>
            <a:r>
              <a:rPr lang="sv-SE" sz="2000" b="1" dirty="0"/>
              <a:t>Uppmärksamhetsinformation </a:t>
            </a:r>
            <a:r>
              <a:rPr lang="sv-SE" sz="2000" dirty="0"/>
              <a:t>–</a:t>
            </a:r>
            <a:r>
              <a:rPr lang="sv-SE" sz="2000" b="1" dirty="0"/>
              <a:t> </a:t>
            </a:r>
            <a:r>
              <a:rPr lang="sv-SE" sz="2000" dirty="0" err="1"/>
              <a:t>GetAlertInformation</a:t>
            </a:r>
            <a:endParaRPr lang="sv-SE" sz="2000" dirty="0">
              <a:cs typeface="Arial"/>
            </a:endParaRPr>
          </a:p>
          <a:p>
            <a:pPr marL="267970" indent="-267970">
              <a:buAutoNum type="alphaUcPeriod"/>
            </a:pPr>
            <a:r>
              <a:rPr lang="sv-SE" sz="2000" dirty="0"/>
              <a:t> </a:t>
            </a:r>
            <a:r>
              <a:rPr lang="sv-SE" sz="2000" b="1" dirty="0"/>
              <a:t>Vårdplaner </a:t>
            </a:r>
            <a:r>
              <a:rPr lang="sv-SE" sz="2000" dirty="0"/>
              <a:t>–</a:t>
            </a:r>
            <a:r>
              <a:rPr lang="sv-SE" sz="2000" b="1" dirty="0"/>
              <a:t> </a:t>
            </a:r>
            <a:r>
              <a:rPr lang="sv-SE" sz="2000" dirty="0" err="1"/>
              <a:t>GetCarePlans</a:t>
            </a:r>
            <a:endParaRPr lang="sv-SE" sz="2000" dirty="0">
              <a:cs typeface="Arial"/>
            </a:endParaRPr>
          </a:p>
          <a:p>
            <a:pPr marL="0" indent="0">
              <a:buNone/>
            </a:pPr>
            <a:r>
              <a:rPr lang="sv-SE" sz="2000" dirty="0"/>
              <a:t>Även röntgenremisser och svar kommer synas i NPÖ men hämtas från annan källa än SDV</a:t>
            </a:r>
            <a:endParaRPr lang="sv-SE" sz="2000" dirty="0">
              <a:cs typeface="Arial"/>
            </a:endParaRPr>
          </a:p>
          <a:p>
            <a:pPr marL="0" indent="0">
              <a:buNone/>
            </a:pPr>
            <a:endParaRPr lang="sv-SE" sz="2000" dirty="0"/>
          </a:p>
        </p:txBody>
      </p:sp>
      <p:sp>
        <p:nvSpPr>
          <p:cNvPr id="5" name="Rectangle: Rounded Corners 4">
            <a:extLst>
              <a:ext uri="{FF2B5EF4-FFF2-40B4-BE49-F238E27FC236}">
                <a16:creationId xmlns:a16="http://schemas.microsoft.com/office/drawing/2014/main" id="{B951241B-87C4-8907-14B8-8F4D6483F57E}"/>
              </a:ext>
            </a:extLst>
          </p:cNvPr>
          <p:cNvSpPr/>
          <p:nvPr/>
        </p:nvSpPr>
        <p:spPr bwMode="auto">
          <a:xfrm>
            <a:off x="9173486" y="1674881"/>
            <a:ext cx="2398477" cy="1739079"/>
          </a:xfrm>
          <a:prstGeom prst="roundRect">
            <a:avLst>
              <a:gd name="adj" fmla="val 9882"/>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sv-SE" sz="1600">
                <a:latin typeface="Arial"/>
                <a:ea typeface="ヒラギノ角ゴ Pro W3"/>
                <a:cs typeface="Arial"/>
              </a:rPr>
              <a:t>Osignerade anteckningar visas inte</a:t>
            </a:r>
          </a:p>
          <a:p>
            <a:pPr algn="ctr">
              <a:spcBef>
                <a:spcPct val="0"/>
              </a:spcBef>
              <a:spcAft>
                <a:spcPct val="0"/>
              </a:spcAft>
            </a:pPr>
            <a:endParaRPr lang="sv-SE" sz="1600">
              <a:latin typeface="Arial"/>
              <a:ea typeface="ヒラギノ角ゴ Pro W3"/>
              <a:cs typeface="Arial"/>
            </a:endParaRPr>
          </a:p>
          <a:p>
            <a:pPr marL="0" marR="0" indent="0" algn="ctr" defTabSz="914400">
              <a:lnSpc>
                <a:spcPct val="100000"/>
              </a:lnSpc>
              <a:spcBef>
                <a:spcPct val="0"/>
              </a:spcBef>
              <a:spcAft>
                <a:spcPct val="0"/>
              </a:spcAft>
              <a:buClrTx/>
              <a:buSzTx/>
              <a:buFontTx/>
              <a:buNone/>
              <a:tabLst/>
            </a:pPr>
            <a:r>
              <a:rPr kumimoji="0" lang="sv-SE" sz="1600" b="0" i="0" u="none" strike="noStrike" cap="none" normalizeH="0" baseline="0">
                <a:ln>
                  <a:noFill/>
                </a:ln>
                <a:effectLst/>
                <a:latin typeface="Arial"/>
                <a:ea typeface="ヒラギノ角ゴ Pro W3"/>
                <a:cs typeface="Arial"/>
              </a:rPr>
              <a:t>Information från Ungdomsmottagningar filtreras bort </a:t>
            </a:r>
            <a:r>
              <a:rPr lang="sv-SE" sz="1600">
                <a:latin typeface="Arial"/>
                <a:ea typeface="ヒラギノ角ゴ Pro W3"/>
                <a:cs typeface="Arial"/>
              </a:rPr>
              <a:t>till</a:t>
            </a:r>
            <a:r>
              <a:rPr kumimoji="0" lang="sv-SE" sz="1600" b="0" i="0" u="none" strike="noStrike" cap="none" normalizeH="0" baseline="0">
                <a:ln>
                  <a:noFill/>
                </a:ln>
                <a:effectLst/>
                <a:latin typeface="Arial"/>
                <a:ea typeface="ヒラギノ角ゴ Pro W3"/>
                <a:cs typeface="Arial"/>
              </a:rPr>
              <a:t> NPÖ</a:t>
            </a:r>
            <a:endParaRPr lang="sv-SE">
              <a:latin typeface="Arial"/>
              <a:ea typeface="ヒラギノ角ゴ Pro W3"/>
              <a:cs typeface="Arial"/>
            </a:endParaRPr>
          </a:p>
        </p:txBody>
      </p:sp>
    </p:spTree>
    <p:extLst>
      <p:ext uri="{BB962C8B-B14F-4D97-AF65-F5344CB8AC3E}">
        <p14:creationId xmlns:p14="http://schemas.microsoft.com/office/powerpoint/2010/main" val="87722610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E6CDDF-7D15-9430-9621-01DEA3DA825E}"/>
              </a:ext>
            </a:extLst>
          </p:cNvPr>
          <p:cNvSpPr>
            <a:spLocks noGrp="1"/>
          </p:cNvSpPr>
          <p:nvPr>
            <p:ph type="title"/>
          </p:nvPr>
        </p:nvSpPr>
        <p:spPr>
          <a:xfrm>
            <a:off x="751643" y="457201"/>
            <a:ext cx="10972800" cy="1143000"/>
          </a:xfrm>
        </p:spPr>
        <p:txBody>
          <a:bodyPr/>
          <a:lstStyle/>
          <a:p>
            <a:r>
              <a:rPr lang="sv-SE"/>
              <a:t>Kommande informationsmängder till NPÖ </a:t>
            </a:r>
            <a:endParaRPr lang="sv-SE">
              <a:cs typeface="Arial"/>
            </a:endParaRPr>
          </a:p>
        </p:txBody>
      </p:sp>
      <p:sp>
        <p:nvSpPr>
          <p:cNvPr id="3" name="Platshållare för innehåll 2">
            <a:extLst>
              <a:ext uri="{FF2B5EF4-FFF2-40B4-BE49-F238E27FC236}">
                <a16:creationId xmlns:a16="http://schemas.microsoft.com/office/drawing/2014/main" id="{1299241A-5D67-965F-289E-F9A8D0A2B874}"/>
              </a:ext>
            </a:extLst>
          </p:cNvPr>
          <p:cNvSpPr>
            <a:spLocks noGrp="1"/>
          </p:cNvSpPr>
          <p:nvPr>
            <p:ph idx="1"/>
          </p:nvPr>
        </p:nvSpPr>
        <p:spPr>
          <a:xfrm>
            <a:off x="751643" y="2001983"/>
            <a:ext cx="10972800" cy="4525963"/>
          </a:xfrm>
        </p:spPr>
        <p:txBody>
          <a:bodyPr vert="horz" lIns="91440" tIns="45720" rIns="91440" bIns="45720" rtlCol="0" anchor="t">
            <a:noAutofit/>
          </a:bodyPr>
          <a:lstStyle/>
          <a:p>
            <a:r>
              <a:rPr lang="sv-SE" sz="2000" b="1"/>
              <a:t>Vaccinationer (kommer i 1.1) </a:t>
            </a:r>
            <a:r>
              <a:rPr lang="sv-SE" sz="2000"/>
              <a:t>– </a:t>
            </a:r>
            <a:r>
              <a:rPr lang="sv-SE" sz="2000" err="1"/>
              <a:t>GetVaccinationHistory</a:t>
            </a:r>
            <a:endParaRPr lang="sv-SE" sz="2000" b="1" err="1">
              <a:cs typeface="Arial"/>
            </a:endParaRPr>
          </a:p>
          <a:p>
            <a:r>
              <a:rPr lang="sv-SE" sz="2000" b="1"/>
              <a:t>Läkemedel </a:t>
            </a:r>
            <a:r>
              <a:rPr lang="sv-SE" sz="2000"/>
              <a:t>– </a:t>
            </a:r>
            <a:r>
              <a:rPr lang="sv-SE" sz="2000" err="1"/>
              <a:t>GetMedicationHistory</a:t>
            </a:r>
            <a:endParaRPr lang="sv-SE" sz="2000" err="1">
              <a:cs typeface="Arial"/>
            </a:endParaRPr>
          </a:p>
          <a:p>
            <a:r>
              <a:rPr lang="sv-SE" sz="2000" b="1"/>
              <a:t>Funktionstillstånd &amp; ADL</a:t>
            </a:r>
            <a:r>
              <a:rPr lang="sv-SE" sz="2000"/>
              <a:t> – </a:t>
            </a:r>
            <a:r>
              <a:rPr lang="sv-SE" sz="2000" err="1"/>
              <a:t>GetFunctionalStatus</a:t>
            </a:r>
            <a:r>
              <a:rPr lang="sv-SE" sz="2000"/>
              <a:t> </a:t>
            </a:r>
            <a:endParaRPr lang="sv-SE" sz="2000">
              <a:cs typeface="Arial"/>
            </a:endParaRPr>
          </a:p>
          <a:p>
            <a:r>
              <a:rPr lang="sv-SE" sz="2000" b="1"/>
              <a:t>Kvinnosjukvård </a:t>
            </a:r>
            <a:r>
              <a:rPr lang="sv-SE" sz="2000"/>
              <a:t>– </a:t>
            </a:r>
            <a:r>
              <a:rPr lang="sv-SE" sz="2000" err="1"/>
              <a:t>GetMaternityMedicalHistory</a:t>
            </a:r>
            <a:endParaRPr lang="sv-SE" sz="2000" err="1">
              <a:cs typeface="Arial"/>
            </a:endParaRPr>
          </a:p>
          <a:p>
            <a:r>
              <a:rPr lang="sv-SE" sz="2000" b="1"/>
              <a:t>Remisstatus </a:t>
            </a:r>
            <a:r>
              <a:rPr lang="sv-SE" sz="2000"/>
              <a:t>– </a:t>
            </a:r>
            <a:r>
              <a:rPr lang="sv-SE" sz="2000" err="1"/>
              <a:t>GetRequestStatus</a:t>
            </a:r>
            <a:r>
              <a:rPr lang="sv-SE" sz="2000"/>
              <a:t>  </a:t>
            </a:r>
            <a:endParaRPr lang="sv-SE" sz="2000">
              <a:cs typeface="Arial"/>
            </a:endParaRPr>
          </a:p>
          <a:p>
            <a:r>
              <a:rPr lang="sv-SE" sz="2000" b="1"/>
              <a:t>Remisser </a:t>
            </a:r>
            <a:r>
              <a:rPr lang="sv-SE" sz="2000"/>
              <a:t>– </a:t>
            </a:r>
            <a:r>
              <a:rPr lang="sv-SE" sz="2000" err="1"/>
              <a:t>GetReferralOutcome</a:t>
            </a:r>
            <a:endParaRPr lang="sv-SE" sz="2000">
              <a:cs typeface="Arial"/>
            </a:endParaRPr>
          </a:p>
        </p:txBody>
      </p:sp>
      <p:sp>
        <p:nvSpPr>
          <p:cNvPr id="4" name="Platshållare för sidfot 3">
            <a:extLst>
              <a:ext uri="{FF2B5EF4-FFF2-40B4-BE49-F238E27FC236}">
                <a16:creationId xmlns:a16="http://schemas.microsoft.com/office/drawing/2014/main" id="{46716E97-2CB1-60B8-DE8D-2B9A932B203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4853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39D2B7-725E-D9F7-31F9-21AA40A6FA13}"/>
              </a:ext>
            </a:extLst>
          </p:cNvPr>
          <p:cNvSpPr>
            <a:spLocks noGrp="1"/>
          </p:cNvSpPr>
          <p:nvPr>
            <p:ph type="ftr" sz="quarter" idx="11"/>
          </p:nvPr>
        </p:nvSpPr>
        <p:spPr/>
        <p:txBody>
          <a:bodyPr/>
          <a:lstStyle/>
          <a:p>
            <a:endParaRPr lang="sv-SE"/>
          </a:p>
        </p:txBody>
      </p:sp>
      <p:sp>
        <p:nvSpPr>
          <p:cNvPr id="5" name="Rubrik 1">
            <a:extLst>
              <a:ext uri="{FF2B5EF4-FFF2-40B4-BE49-F238E27FC236}">
                <a16:creationId xmlns:a16="http://schemas.microsoft.com/office/drawing/2014/main" id="{3C3D11B8-F0C3-34DF-61B7-9FF69EEC48B4}"/>
              </a:ext>
            </a:extLst>
          </p:cNvPr>
          <p:cNvSpPr txBox="1">
            <a:spLocks/>
          </p:cNvSpPr>
          <p:nvPr/>
        </p:nvSpPr>
        <p:spPr>
          <a:xfrm>
            <a:off x="613098" y="138546"/>
            <a:ext cx="10972800" cy="1143000"/>
          </a:xfrm>
          <a:prstGeom prst="rect">
            <a:avLst/>
          </a:prstGeom>
        </p:spPr>
        <p:txBody>
          <a:bodyPr lIns="91440" tIns="45720" rIns="91440" bIns="45720" anchor="t"/>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r>
              <a:rPr lang="sv-SE">
                <a:cs typeface="Arial"/>
              </a:rPr>
              <a:t>På startsidan i patientens översikt</a:t>
            </a:r>
          </a:p>
        </p:txBody>
      </p:sp>
      <p:pic>
        <p:nvPicPr>
          <p:cNvPr id="3" name="Bildobjekt 2" descr="En bild som visar text, skärmbild, Teckensnitt, nummer&#10;&#10;Automatiskt genererad beskrivning">
            <a:extLst>
              <a:ext uri="{FF2B5EF4-FFF2-40B4-BE49-F238E27FC236}">
                <a16:creationId xmlns:a16="http://schemas.microsoft.com/office/drawing/2014/main" id="{5F2557DA-C81C-4796-D122-C44829C424F3}"/>
              </a:ext>
            </a:extLst>
          </p:cNvPr>
          <p:cNvPicPr>
            <a:picLocks noChangeAspect="1"/>
          </p:cNvPicPr>
          <p:nvPr/>
        </p:nvPicPr>
        <p:blipFill>
          <a:blip r:embed="rId2"/>
          <a:srcRect r="2110"/>
          <a:stretch/>
        </p:blipFill>
        <p:spPr>
          <a:xfrm>
            <a:off x="611532" y="782594"/>
            <a:ext cx="4780211" cy="5612027"/>
          </a:xfrm>
          <a:prstGeom prst="rect">
            <a:avLst/>
          </a:prstGeom>
        </p:spPr>
      </p:pic>
    </p:spTree>
    <p:extLst>
      <p:ext uri="{BB962C8B-B14F-4D97-AF65-F5344CB8AC3E}">
        <p14:creationId xmlns:p14="http://schemas.microsoft.com/office/powerpoint/2010/main" val="269571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A66C25-295A-B23D-1AF3-985B5B11F082}"/>
              </a:ext>
            </a:extLst>
          </p:cNvPr>
          <p:cNvSpPr>
            <a:spLocks noGrp="1"/>
          </p:cNvSpPr>
          <p:nvPr>
            <p:ph type="title"/>
          </p:nvPr>
        </p:nvSpPr>
        <p:spPr/>
        <p:txBody>
          <a:bodyPr/>
          <a:lstStyle/>
          <a:p>
            <a:r>
              <a:rPr lang="sv-SE"/>
              <a:t>A. Vårdkontakt – </a:t>
            </a:r>
            <a:r>
              <a:rPr lang="sv-SE" err="1"/>
              <a:t>GetCareContacts</a:t>
            </a:r>
            <a:endParaRPr lang="sv-SE" err="1">
              <a:cs typeface="Arial"/>
            </a:endParaRPr>
          </a:p>
        </p:txBody>
      </p:sp>
      <p:sp>
        <p:nvSpPr>
          <p:cNvPr id="4" name="Platshållare för sidfot 3">
            <a:extLst>
              <a:ext uri="{FF2B5EF4-FFF2-40B4-BE49-F238E27FC236}">
                <a16:creationId xmlns:a16="http://schemas.microsoft.com/office/drawing/2014/main" id="{75BA32DF-6EFB-5FC6-C2AA-B1EBFBF9241E}"/>
              </a:ext>
            </a:extLst>
          </p:cNvPr>
          <p:cNvSpPr>
            <a:spLocks noGrp="1"/>
          </p:cNvSpPr>
          <p:nvPr>
            <p:ph type="ftr" sz="quarter" idx="11"/>
          </p:nvPr>
        </p:nvSpPr>
        <p:spPr/>
        <p:txBody>
          <a:bodyPr/>
          <a:lstStyle/>
          <a:p>
            <a:endParaRPr lang="sv-SE"/>
          </a:p>
        </p:txBody>
      </p:sp>
      <p:pic>
        <p:nvPicPr>
          <p:cNvPr id="5" name="Picture 5">
            <a:extLst>
              <a:ext uri="{FF2B5EF4-FFF2-40B4-BE49-F238E27FC236}">
                <a16:creationId xmlns:a16="http://schemas.microsoft.com/office/drawing/2014/main" id="{379838F9-4EA2-4E7A-C41B-C40051E97505}"/>
              </a:ext>
            </a:extLst>
          </p:cNvPr>
          <p:cNvPicPr>
            <a:picLocks noChangeAspect="1"/>
          </p:cNvPicPr>
          <p:nvPr/>
        </p:nvPicPr>
        <p:blipFill>
          <a:blip r:embed="rId2"/>
          <a:stretch>
            <a:fillRect/>
          </a:stretch>
        </p:blipFill>
        <p:spPr>
          <a:xfrm>
            <a:off x="683580" y="1503000"/>
            <a:ext cx="4118499" cy="4692552"/>
          </a:xfrm>
          <a:prstGeom prst="rect">
            <a:avLst/>
          </a:prstGeom>
        </p:spPr>
      </p:pic>
      <p:sp>
        <p:nvSpPr>
          <p:cNvPr id="6" name="Rectangle 3">
            <a:extLst>
              <a:ext uri="{FF2B5EF4-FFF2-40B4-BE49-F238E27FC236}">
                <a16:creationId xmlns:a16="http://schemas.microsoft.com/office/drawing/2014/main" id="{31746437-DC9B-0F36-3313-754496BDC084}"/>
              </a:ext>
            </a:extLst>
          </p:cNvPr>
          <p:cNvSpPr/>
          <p:nvPr/>
        </p:nvSpPr>
        <p:spPr>
          <a:xfrm>
            <a:off x="5535597" y="1503000"/>
            <a:ext cx="4457700" cy="2769989"/>
          </a:xfrm>
          <a:prstGeom prst="rect">
            <a:avLst/>
          </a:prstGeom>
        </p:spPr>
        <p:txBody>
          <a:bodyPr wrap="square">
            <a:spAutoFit/>
          </a:bodyPr>
          <a:lstStyle/>
          <a:p>
            <a:pPr lvl="0"/>
            <a:r>
              <a:rPr lang="sv-SE" sz="1800" u="sng">
                <a:solidFill>
                  <a:srgbClr val="000000"/>
                </a:solidFill>
              </a:rPr>
              <a:t>Möjliga värden Vårdkontakttyp är</a:t>
            </a:r>
            <a:r>
              <a:rPr lang="sv-SE" sz="1800" b="1">
                <a:solidFill>
                  <a:srgbClr val="000000"/>
                </a:solidFill>
              </a:rPr>
              <a:t>:</a:t>
            </a:r>
          </a:p>
          <a:p>
            <a:pPr marL="342900" indent="-342900">
              <a:spcAft>
                <a:spcPts val="600"/>
              </a:spcAft>
              <a:buFont typeface="+mj-lt"/>
              <a:buAutoNum type="arabicPeriod"/>
            </a:pPr>
            <a:r>
              <a:rPr lang="sv-SE" sz="1800"/>
              <a:t>Mottagningsbesök</a:t>
            </a:r>
          </a:p>
          <a:p>
            <a:pPr marL="342900" indent="-342900">
              <a:spcAft>
                <a:spcPts val="600"/>
              </a:spcAft>
              <a:buFont typeface="+mj-lt"/>
              <a:buAutoNum type="arabicPeriod"/>
            </a:pPr>
            <a:r>
              <a:rPr lang="sv-SE" sz="1800"/>
              <a:t>Telefonkontakt</a:t>
            </a:r>
          </a:p>
          <a:p>
            <a:pPr marL="342900" indent="-342900">
              <a:spcAft>
                <a:spcPts val="600"/>
              </a:spcAft>
              <a:buFont typeface="+mj-lt"/>
              <a:buAutoNum type="arabicPeriod"/>
            </a:pPr>
            <a:r>
              <a:rPr lang="sv-SE" sz="1800"/>
              <a:t>Vårdtillfälle</a:t>
            </a:r>
          </a:p>
          <a:p>
            <a:pPr marL="342900" indent="-342900">
              <a:spcAft>
                <a:spcPts val="600"/>
              </a:spcAft>
              <a:buFont typeface="+mj-lt"/>
              <a:buAutoNum type="arabicPeriod"/>
            </a:pPr>
            <a:r>
              <a:rPr lang="sv-SE" sz="1800"/>
              <a:t>Dagsjukvård</a:t>
            </a:r>
          </a:p>
          <a:p>
            <a:pPr marL="342900" indent="-342900">
              <a:spcAft>
                <a:spcPts val="600"/>
              </a:spcAft>
              <a:buFont typeface="+mj-lt"/>
              <a:buAutoNum type="arabicPeriod"/>
            </a:pPr>
            <a:r>
              <a:rPr lang="sv-SE" sz="1800"/>
              <a:t>Hembesök</a:t>
            </a:r>
          </a:p>
          <a:p>
            <a:pPr marL="342900" indent="-342900">
              <a:spcAft>
                <a:spcPts val="600"/>
              </a:spcAft>
              <a:buFont typeface="+mj-lt"/>
              <a:buAutoNum type="arabicPeriod"/>
            </a:pPr>
            <a:r>
              <a:rPr lang="sv-SE" sz="1800"/>
              <a:t>Distanskontakt via videolänk</a:t>
            </a:r>
          </a:p>
          <a:p>
            <a:pPr marL="342900" indent="-342900">
              <a:spcAft>
                <a:spcPts val="600"/>
              </a:spcAft>
              <a:buFont typeface="+mj-lt"/>
              <a:buAutoNum type="arabicPeriod"/>
            </a:pPr>
            <a:r>
              <a:rPr lang="sv-SE" sz="1800"/>
              <a:t>Annan</a:t>
            </a:r>
          </a:p>
        </p:txBody>
      </p:sp>
      <p:sp>
        <p:nvSpPr>
          <p:cNvPr id="8" name="Rektangel: rundade hörn 7">
            <a:extLst>
              <a:ext uri="{FF2B5EF4-FFF2-40B4-BE49-F238E27FC236}">
                <a16:creationId xmlns:a16="http://schemas.microsoft.com/office/drawing/2014/main" id="{6E22E381-2F3F-A512-1255-4471CF2DD8E1}"/>
              </a:ext>
            </a:extLst>
          </p:cNvPr>
          <p:cNvSpPr/>
          <p:nvPr/>
        </p:nvSpPr>
        <p:spPr>
          <a:xfrm>
            <a:off x="10527632" y="210552"/>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spTree>
    <p:extLst>
      <p:ext uri="{BB962C8B-B14F-4D97-AF65-F5344CB8AC3E}">
        <p14:creationId xmlns:p14="http://schemas.microsoft.com/office/powerpoint/2010/main" val="295689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6E706-3BD4-1CEC-18AE-E571AFB436CC}"/>
              </a:ext>
            </a:extLst>
          </p:cNvPr>
          <p:cNvSpPr>
            <a:spLocks noGrp="1"/>
          </p:cNvSpPr>
          <p:nvPr>
            <p:ph type="title"/>
          </p:nvPr>
        </p:nvSpPr>
        <p:spPr>
          <a:xfrm>
            <a:off x="888330" y="327555"/>
            <a:ext cx="10972800" cy="1143000"/>
          </a:xfrm>
        </p:spPr>
        <p:txBody>
          <a:bodyPr/>
          <a:lstStyle/>
          <a:p>
            <a:r>
              <a:rPr lang="sv-SE"/>
              <a:t>B</a:t>
            </a:r>
            <a:r>
              <a:rPr lang="sv-SE" sz="4000"/>
              <a:t>. </a:t>
            </a:r>
            <a:r>
              <a:rPr lang="sv-SE"/>
              <a:t>Diagnoser – </a:t>
            </a:r>
            <a:r>
              <a:rPr lang="sv-SE" sz="4000" err="1"/>
              <a:t>GetDiagnosis</a:t>
            </a:r>
            <a:endParaRPr lang="sv-SE" err="1">
              <a:cs typeface="Arial"/>
            </a:endParaRPr>
          </a:p>
        </p:txBody>
      </p:sp>
      <p:sp>
        <p:nvSpPr>
          <p:cNvPr id="3" name="Platshållare för sidfot 2">
            <a:extLst>
              <a:ext uri="{FF2B5EF4-FFF2-40B4-BE49-F238E27FC236}">
                <a16:creationId xmlns:a16="http://schemas.microsoft.com/office/drawing/2014/main" id="{07E381AD-A3F3-D504-6AF8-06E408E4AA9A}"/>
              </a:ext>
            </a:extLst>
          </p:cNvPr>
          <p:cNvSpPr>
            <a:spLocks noGrp="1"/>
          </p:cNvSpPr>
          <p:nvPr>
            <p:ph type="ftr" sz="quarter" idx="11"/>
          </p:nvPr>
        </p:nvSpPr>
        <p:spPr>
          <a:xfrm>
            <a:off x="1948505" y="6492875"/>
            <a:ext cx="9367630" cy="365125"/>
          </a:xfrm>
        </p:spPr>
        <p:txBody>
          <a:bodyPr/>
          <a:lstStyle/>
          <a:p>
            <a:endParaRPr lang="sv-SE"/>
          </a:p>
        </p:txBody>
      </p:sp>
      <p:pic>
        <p:nvPicPr>
          <p:cNvPr id="4" name="Bildobjekt 3">
            <a:extLst>
              <a:ext uri="{FF2B5EF4-FFF2-40B4-BE49-F238E27FC236}">
                <a16:creationId xmlns:a16="http://schemas.microsoft.com/office/drawing/2014/main" id="{95F46740-520E-3C39-F811-258D9D7C4410}"/>
              </a:ext>
            </a:extLst>
          </p:cNvPr>
          <p:cNvPicPr>
            <a:picLocks noChangeAspect="1"/>
          </p:cNvPicPr>
          <p:nvPr/>
        </p:nvPicPr>
        <p:blipFill>
          <a:blip r:embed="rId2"/>
          <a:stretch>
            <a:fillRect/>
          </a:stretch>
        </p:blipFill>
        <p:spPr>
          <a:xfrm>
            <a:off x="888330" y="1145523"/>
            <a:ext cx="5085239" cy="4896261"/>
          </a:xfrm>
          <a:prstGeom prst="rect">
            <a:avLst/>
          </a:prstGeom>
        </p:spPr>
      </p:pic>
      <p:sp>
        <p:nvSpPr>
          <p:cNvPr id="5" name="Rektangel: rundade hörn 4">
            <a:extLst>
              <a:ext uri="{FF2B5EF4-FFF2-40B4-BE49-F238E27FC236}">
                <a16:creationId xmlns:a16="http://schemas.microsoft.com/office/drawing/2014/main" id="{B0B5CEC1-7670-5A99-6774-29581C3781D5}"/>
              </a:ext>
            </a:extLst>
          </p:cNvPr>
          <p:cNvSpPr/>
          <p:nvPr/>
        </p:nvSpPr>
        <p:spPr>
          <a:xfrm>
            <a:off x="10497553" y="250657"/>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sp>
        <p:nvSpPr>
          <p:cNvPr id="6" name="textruta 5">
            <a:extLst>
              <a:ext uri="{FF2B5EF4-FFF2-40B4-BE49-F238E27FC236}">
                <a16:creationId xmlns:a16="http://schemas.microsoft.com/office/drawing/2014/main" id="{160BFD53-230D-70C9-F0FE-F22AB625CEB4}"/>
              </a:ext>
            </a:extLst>
          </p:cNvPr>
          <p:cNvSpPr txBox="1"/>
          <p:nvPr/>
        </p:nvSpPr>
        <p:spPr>
          <a:xfrm>
            <a:off x="6377902" y="1955993"/>
            <a:ext cx="38121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cs typeface="Arial"/>
              </a:rPr>
              <a:t>Alla diagnoser i Millennium </a:t>
            </a:r>
          </a:p>
          <a:p>
            <a:r>
              <a:rPr lang="sv-SE">
                <a:cs typeface="Arial"/>
              </a:rPr>
              <a:t>presenteras som Huvuddiagnos</a:t>
            </a:r>
          </a:p>
        </p:txBody>
      </p:sp>
    </p:spTree>
    <p:extLst>
      <p:ext uri="{BB962C8B-B14F-4D97-AF65-F5344CB8AC3E}">
        <p14:creationId xmlns:p14="http://schemas.microsoft.com/office/powerpoint/2010/main" val="229427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1C93C-3897-9999-0BC5-5627ABDF4BCA}"/>
              </a:ext>
            </a:extLst>
          </p:cNvPr>
          <p:cNvSpPr>
            <a:spLocks noGrp="1"/>
          </p:cNvSpPr>
          <p:nvPr>
            <p:ph type="title"/>
          </p:nvPr>
        </p:nvSpPr>
        <p:spPr/>
        <p:txBody>
          <a:bodyPr/>
          <a:lstStyle/>
          <a:p>
            <a:r>
              <a:rPr lang="sv-SE"/>
              <a:t>C</a:t>
            </a:r>
            <a:r>
              <a:rPr lang="sv-SE" sz="4000"/>
              <a:t>. </a:t>
            </a:r>
            <a:r>
              <a:rPr lang="sv-SE"/>
              <a:t>Tillväxt – </a:t>
            </a:r>
            <a:r>
              <a:rPr lang="sv-SE" sz="4000" err="1"/>
              <a:t>GetObservations</a:t>
            </a:r>
            <a:endParaRPr lang="sv-SE" err="1">
              <a:cs typeface="Arial"/>
            </a:endParaRPr>
          </a:p>
        </p:txBody>
      </p:sp>
      <p:sp>
        <p:nvSpPr>
          <p:cNvPr id="3" name="Platshållare för sidfot 2">
            <a:extLst>
              <a:ext uri="{FF2B5EF4-FFF2-40B4-BE49-F238E27FC236}">
                <a16:creationId xmlns:a16="http://schemas.microsoft.com/office/drawing/2014/main" id="{FEAFF549-B342-D235-71C8-70B110511E71}"/>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0C326F66-BB77-A62E-F9DB-A8285489EF4B}"/>
              </a:ext>
            </a:extLst>
          </p:cNvPr>
          <p:cNvPicPr>
            <a:picLocks noChangeAspect="1"/>
          </p:cNvPicPr>
          <p:nvPr/>
        </p:nvPicPr>
        <p:blipFill>
          <a:blip r:embed="rId2"/>
          <a:stretch>
            <a:fillRect/>
          </a:stretch>
        </p:blipFill>
        <p:spPr>
          <a:xfrm>
            <a:off x="609213" y="1503000"/>
            <a:ext cx="5744377" cy="2124371"/>
          </a:xfrm>
          <a:prstGeom prst="rect">
            <a:avLst/>
          </a:prstGeom>
        </p:spPr>
      </p:pic>
      <p:sp>
        <p:nvSpPr>
          <p:cNvPr id="5" name="Rektangel: rundade hörn 4">
            <a:extLst>
              <a:ext uri="{FF2B5EF4-FFF2-40B4-BE49-F238E27FC236}">
                <a16:creationId xmlns:a16="http://schemas.microsoft.com/office/drawing/2014/main" id="{9A8A5203-5C9B-3C9F-5CBE-2CD0EB002B42}"/>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Tree>
    <p:extLst>
      <p:ext uri="{BB962C8B-B14F-4D97-AF65-F5344CB8AC3E}">
        <p14:creationId xmlns:p14="http://schemas.microsoft.com/office/powerpoint/2010/main" val="78178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34E6-5347-05BC-062E-05982C05134B}"/>
              </a:ext>
            </a:extLst>
          </p:cNvPr>
          <p:cNvSpPr>
            <a:spLocks noGrp="1"/>
          </p:cNvSpPr>
          <p:nvPr>
            <p:ph type="title"/>
          </p:nvPr>
        </p:nvSpPr>
        <p:spPr>
          <a:xfrm>
            <a:off x="609600" y="150450"/>
            <a:ext cx="10972800" cy="1143000"/>
          </a:xfrm>
        </p:spPr>
        <p:txBody>
          <a:bodyPr/>
          <a:lstStyle/>
          <a:p>
            <a:r>
              <a:rPr lang="sv-SE" sz="4000" b="1"/>
              <a:t>Forts C. </a:t>
            </a:r>
            <a:r>
              <a:rPr lang="sv-SE"/>
              <a:t>Tillväxt</a:t>
            </a:r>
          </a:p>
        </p:txBody>
      </p:sp>
      <p:pic>
        <p:nvPicPr>
          <p:cNvPr id="4" name="Picture 3">
            <a:extLst>
              <a:ext uri="{FF2B5EF4-FFF2-40B4-BE49-F238E27FC236}">
                <a16:creationId xmlns:a16="http://schemas.microsoft.com/office/drawing/2014/main" id="{D99497EA-69E8-729B-D641-24688FA460FC}"/>
              </a:ext>
            </a:extLst>
          </p:cNvPr>
          <p:cNvPicPr>
            <a:picLocks noChangeAspect="1"/>
          </p:cNvPicPr>
          <p:nvPr/>
        </p:nvPicPr>
        <p:blipFill>
          <a:blip r:embed="rId2"/>
          <a:srcRect t="-418" r="-204" b="278"/>
          <a:stretch/>
        </p:blipFill>
        <p:spPr>
          <a:xfrm>
            <a:off x="6384032" y="10857"/>
            <a:ext cx="4669811" cy="6855156"/>
          </a:xfrm>
          <a:prstGeom prst="rect">
            <a:avLst/>
          </a:prstGeom>
        </p:spPr>
      </p:pic>
      <p:pic>
        <p:nvPicPr>
          <p:cNvPr id="6" name="Picture 5">
            <a:extLst>
              <a:ext uri="{FF2B5EF4-FFF2-40B4-BE49-F238E27FC236}">
                <a16:creationId xmlns:a16="http://schemas.microsoft.com/office/drawing/2014/main" id="{C10F564A-1B81-3608-8E27-23E5CE91F61A}"/>
              </a:ext>
            </a:extLst>
          </p:cNvPr>
          <p:cNvPicPr>
            <a:picLocks noChangeAspect="1"/>
          </p:cNvPicPr>
          <p:nvPr/>
        </p:nvPicPr>
        <p:blipFill>
          <a:blip r:embed="rId3"/>
          <a:stretch>
            <a:fillRect/>
          </a:stretch>
        </p:blipFill>
        <p:spPr>
          <a:xfrm>
            <a:off x="1199456" y="907309"/>
            <a:ext cx="4392489" cy="5900509"/>
          </a:xfrm>
          <a:prstGeom prst="rect">
            <a:avLst/>
          </a:prstGeom>
        </p:spPr>
      </p:pic>
      <p:sp>
        <p:nvSpPr>
          <p:cNvPr id="3" name="Rektangel: rundade hörn 2">
            <a:extLst>
              <a:ext uri="{FF2B5EF4-FFF2-40B4-BE49-F238E27FC236}">
                <a16:creationId xmlns:a16="http://schemas.microsoft.com/office/drawing/2014/main" id="{9D2271D3-5ABC-CA7C-B1FD-3007DF1486DE}"/>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Tree>
    <p:extLst>
      <p:ext uri="{BB962C8B-B14F-4D97-AF65-F5344CB8AC3E}">
        <p14:creationId xmlns:p14="http://schemas.microsoft.com/office/powerpoint/2010/main" val="19665208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ED19D9-26B1-6027-E544-76DA87E99AD4}"/>
              </a:ext>
            </a:extLst>
          </p:cNvPr>
          <p:cNvSpPr>
            <a:spLocks noGrp="1"/>
          </p:cNvSpPr>
          <p:nvPr>
            <p:ph type="title"/>
          </p:nvPr>
        </p:nvSpPr>
        <p:spPr>
          <a:xfrm>
            <a:off x="344710" y="534047"/>
            <a:ext cx="10972800" cy="1143000"/>
          </a:xfrm>
        </p:spPr>
        <p:txBody>
          <a:bodyPr/>
          <a:lstStyle/>
          <a:p>
            <a:r>
              <a:rPr lang="sv-SE">
                <a:cs typeface="Arial"/>
              </a:rPr>
              <a:t>D. Provsvar – </a:t>
            </a:r>
            <a:r>
              <a:rPr lang="sv-SE" err="1">
                <a:cs typeface="Arial"/>
              </a:rPr>
              <a:t>GetLaboratoryOrderOutcome</a:t>
            </a:r>
            <a:endParaRPr lang="sv-SE">
              <a:cs typeface="Arial"/>
            </a:endParaRPr>
          </a:p>
        </p:txBody>
      </p:sp>
      <p:sp>
        <p:nvSpPr>
          <p:cNvPr id="3" name="Platshållare för sidfot 2">
            <a:extLst>
              <a:ext uri="{FF2B5EF4-FFF2-40B4-BE49-F238E27FC236}">
                <a16:creationId xmlns:a16="http://schemas.microsoft.com/office/drawing/2014/main" id="{DFA7BC4A-9FA8-6B4D-0D0E-A8F7248C5AE5}"/>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48D1D0D3-4270-0F16-102B-54DBD7273B07}"/>
              </a:ext>
            </a:extLst>
          </p:cNvPr>
          <p:cNvPicPr>
            <a:picLocks noChangeAspect="1"/>
          </p:cNvPicPr>
          <p:nvPr/>
        </p:nvPicPr>
        <p:blipFill>
          <a:blip r:embed="rId2"/>
          <a:stretch>
            <a:fillRect/>
          </a:stretch>
        </p:blipFill>
        <p:spPr>
          <a:xfrm>
            <a:off x="874490" y="1471339"/>
            <a:ext cx="5706271" cy="3915321"/>
          </a:xfrm>
          <a:prstGeom prst="rect">
            <a:avLst/>
          </a:prstGeom>
        </p:spPr>
      </p:pic>
      <p:sp>
        <p:nvSpPr>
          <p:cNvPr id="6" name="Rektangel: rundade hörn 5">
            <a:extLst>
              <a:ext uri="{FF2B5EF4-FFF2-40B4-BE49-F238E27FC236}">
                <a16:creationId xmlns:a16="http://schemas.microsoft.com/office/drawing/2014/main" id="{FB836B11-C899-1385-F2B5-B5D222DF351B}"/>
              </a:ext>
            </a:extLst>
          </p:cNvPr>
          <p:cNvSpPr/>
          <p:nvPr/>
        </p:nvSpPr>
        <p:spPr>
          <a:xfrm>
            <a:off x="10497553" y="250657"/>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sp>
        <p:nvSpPr>
          <p:cNvPr id="7" name="textruta 6">
            <a:extLst>
              <a:ext uri="{FF2B5EF4-FFF2-40B4-BE49-F238E27FC236}">
                <a16:creationId xmlns:a16="http://schemas.microsoft.com/office/drawing/2014/main" id="{64803AD1-50A2-0B19-714A-252D6D6571AA}"/>
              </a:ext>
            </a:extLst>
          </p:cNvPr>
          <p:cNvSpPr txBox="1"/>
          <p:nvPr/>
        </p:nvSpPr>
        <p:spPr>
          <a:xfrm>
            <a:off x="6792314" y="1433519"/>
            <a:ext cx="4966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u="sng">
                <a:cs typeface="Arial"/>
              </a:rPr>
              <a:t>Dessa områden visas:</a:t>
            </a:r>
          </a:p>
          <a:p>
            <a:pPr marL="342900" indent="-342900">
              <a:buAutoNum type="arabicPeriod"/>
            </a:pPr>
            <a:r>
              <a:rPr lang="sv-SE">
                <a:cs typeface="Calibri"/>
              </a:rPr>
              <a:t>Arbets- och miljömedicin</a:t>
            </a:r>
            <a:endParaRPr lang="sv-SE">
              <a:cs typeface="Arial"/>
            </a:endParaRPr>
          </a:p>
          <a:p>
            <a:pPr marL="342900" indent="-342900">
              <a:buAutoNum type="arabicPeriod"/>
            </a:pPr>
            <a:r>
              <a:rPr lang="sv-SE">
                <a:cs typeface="Calibri"/>
              </a:rPr>
              <a:t>Immunologi </a:t>
            </a:r>
            <a:endParaRPr lang="sv-SE">
              <a:cs typeface="Arial" panose="020B0604020202020204"/>
            </a:endParaRPr>
          </a:p>
          <a:p>
            <a:pPr marL="342900" indent="-342900">
              <a:buAutoNum type="arabicPeriod"/>
            </a:pPr>
            <a:r>
              <a:rPr lang="sv-SE">
                <a:cs typeface="Calibri"/>
              </a:rPr>
              <a:t>Klinisk kemi </a:t>
            </a:r>
            <a:endParaRPr lang="sv-SE">
              <a:cs typeface="Arial"/>
            </a:endParaRPr>
          </a:p>
          <a:p>
            <a:pPr marL="342900" indent="-342900">
              <a:buAutoNum type="arabicPeriod"/>
            </a:pPr>
            <a:r>
              <a:rPr lang="sv-SE">
                <a:cs typeface="Calibri"/>
              </a:rPr>
              <a:t>Mikrobiologi (Odlingssvar kommer 2025)</a:t>
            </a:r>
            <a:endParaRPr lang="sv-SE">
              <a:cs typeface="Arial"/>
            </a:endParaRPr>
          </a:p>
          <a:p>
            <a:pPr marL="342900" indent="-342900">
              <a:buAutoNum type="arabicPeriod"/>
            </a:pPr>
            <a:r>
              <a:rPr lang="sv-SE">
                <a:cs typeface="Calibri"/>
              </a:rPr>
              <a:t>Transfusion </a:t>
            </a:r>
            <a:endParaRPr lang="sv-SE">
              <a:cs typeface="Arial"/>
            </a:endParaRPr>
          </a:p>
          <a:p>
            <a:pPr marL="342900" indent="-342900">
              <a:buAutoNum type="arabicPeriod"/>
            </a:pPr>
            <a:r>
              <a:rPr lang="sv-SE">
                <a:cs typeface="Calibri"/>
              </a:rPr>
              <a:t>Transplantation </a:t>
            </a:r>
            <a:endParaRPr lang="sv-SE">
              <a:cs typeface="Arial" panose="020B0604020202020204"/>
            </a:endParaRPr>
          </a:p>
          <a:p>
            <a:endParaRPr lang="sv-SE">
              <a:cs typeface="Arial" panose="020B0604020202020204"/>
            </a:endParaRPr>
          </a:p>
          <a:p>
            <a:r>
              <a:rPr lang="sv-SE">
                <a:cs typeface="Arial" panose="020B0604020202020204"/>
              </a:rPr>
              <a:t>Patologi och genetik visas inte</a:t>
            </a:r>
          </a:p>
        </p:txBody>
      </p:sp>
      <p:sp>
        <p:nvSpPr>
          <p:cNvPr id="5" name="Rektangel: rundade hörn 4">
            <a:extLst>
              <a:ext uri="{FF2B5EF4-FFF2-40B4-BE49-F238E27FC236}">
                <a16:creationId xmlns:a16="http://schemas.microsoft.com/office/drawing/2014/main" id="{F0BA749D-0780-BAE9-0E0C-B4CC445E099F}"/>
              </a:ext>
            </a:extLst>
          </p:cNvPr>
          <p:cNvSpPr/>
          <p:nvPr/>
        </p:nvSpPr>
        <p:spPr>
          <a:xfrm>
            <a:off x="6788725" y="4426768"/>
            <a:ext cx="3408218" cy="544945"/>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a:solidFill>
                  <a:srgbClr val="000000"/>
                </a:solidFill>
                <a:cs typeface="Arial"/>
              </a:rPr>
              <a:t>Idag visas enbart Klinisk Kemi</a:t>
            </a:r>
            <a:endParaRPr lang="sv-SE"/>
          </a:p>
        </p:txBody>
      </p:sp>
    </p:spTree>
    <p:extLst>
      <p:ext uri="{BB962C8B-B14F-4D97-AF65-F5344CB8AC3E}">
        <p14:creationId xmlns:p14="http://schemas.microsoft.com/office/powerpoint/2010/main" val="378662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742AA-AF6E-6FA5-C2AF-7F23DD97739C}"/>
              </a:ext>
            </a:extLst>
          </p:cNvPr>
          <p:cNvSpPr>
            <a:spLocks noGrp="1"/>
          </p:cNvSpPr>
          <p:nvPr>
            <p:ph type="ctrTitle"/>
          </p:nvPr>
        </p:nvSpPr>
        <p:spPr/>
        <p:txBody>
          <a:bodyPr/>
          <a:lstStyle/>
          <a:p>
            <a:r>
              <a:rPr lang="sv-SE" dirty="0"/>
              <a:t>Nationell patientöversikt (NPÖ)</a:t>
            </a:r>
          </a:p>
        </p:txBody>
      </p:sp>
      <p:sp>
        <p:nvSpPr>
          <p:cNvPr id="4" name="Platshållare för sidfot 3">
            <a:extLst>
              <a:ext uri="{FF2B5EF4-FFF2-40B4-BE49-F238E27FC236}">
                <a16:creationId xmlns:a16="http://schemas.microsoft.com/office/drawing/2014/main" id="{FA8AC1D8-BA94-60BD-4CC0-89F38AB3F5F8}"/>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26352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2A23A1-B491-8569-C210-E84BCA66F063}"/>
              </a:ext>
            </a:extLst>
          </p:cNvPr>
          <p:cNvSpPr>
            <a:spLocks noGrp="1"/>
          </p:cNvSpPr>
          <p:nvPr>
            <p:ph type="title"/>
          </p:nvPr>
        </p:nvSpPr>
        <p:spPr>
          <a:xfrm>
            <a:off x="609600" y="413857"/>
            <a:ext cx="10972800" cy="1143000"/>
          </a:xfrm>
        </p:spPr>
        <p:txBody>
          <a:bodyPr/>
          <a:lstStyle/>
          <a:p>
            <a:r>
              <a:rPr lang="sv-SE"/>
              <a:t>E</a:t>
            </a:r>
            <a:r>
              <a:rPr lang="sv-SE" sz="4000"/>
              <a:t>. </a:t>
            </a:r>
            <a:r>
              <a:rPr lang="sv-SE"/>
              <a:t>Anteckningar – </a:t>
            </a:r>
            <a:r>
              <a:rPr lang="sv-SE" err="1"/>
              <a:t>GetCareDocumentation</a:t>
            </a:r>
            <a:endParaRPr lang="sv-SE" err="1">
              <a:cs typeface="Arial"/>
            </a:endParaRPr>
          </a:p>
        </p:txBody>
      </p:sp>
      <p:sp>
        <p:nvSpPr>
          <p:cNvPr id="3" name="Platshållare för sidfot 2">
            <a:extLst>
              <a:ext uri="{FF2B5EF4-FFF2-40B4-BE49-F238E27FC236}">
                <a16:creationId xmlns:a16="http://schemas.microsoft.com/office/drawing/2014/main" id="{692024E8-2E10-AEA0-0B49-32B89E090401}"/>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09062C83-D545-9C88-0BA0-314063B8CD75}"/>
              </a:ext>
            </a:extLst>
          </p:cNvPr>
          <p:cNvPicPr>
            <a:picLocks noChangeAspect="1"/>
          </p:cNvPicPr>
          <p:nvPr/>
        </p:nvPicPr>
        <p:blipFill>
          <a:blip r:embed="rId2"/>
          <a:stretch>
            <a:fillRect/>
          </a:stretch>
        </p:blipFill>
        <p:spPr>
          <a:xfrm>
            <a:off x="882330" y="1111244"/>
            <a:ext cx="3148765" cy="5411941"/>
          </a:xfrm>
          <a:prstGeom prst="rect">
            <a:avLst/>
          </a:prstGeom>
        </p:spPr>
      </p:pic>
      <p:sp>
        <p:nvSpPr>
          <p:cNvPr id="6" name="textruta 5">
            <a:extLst>
              <a:ext uri="{FF2B5EF4-FFF2-40B4-BE49-F238E27FC236}">
                <a16:creationId xmlns:a16="http://schemas.microsoft.com/office/drawing/2014/main" id="{774FFCC5-5C34-2DA6-1226-0F6AFA1985F6}"/>
              </a:ext>
            </a:extLst>
          </p:cNvPr>
          <p:cNvSpPr txBox="1"/>
          <p:nvPr/>
        </p:nvSpPr>
        <p:spPr>
          <a:xfrm>
            <a:off x="4137933" y="1115606"/>
            <a:ext cx="6102329" cy="3424014"/>
          </a:xfrm>
          <a:prstGeom prst="rect">
            <a:avLst/>
          </a:prstGeom>
          <a:noFill/>
        </p:spPr>
        <p:txBody>
          <a:bodyPr wrap="square" lIns="91440" tIns="45720" rIns="91440" bIns="45720" rtlCol="0" anchor="t">
            <a:spAutoFit/>
          </a:bodyPr>
          <a:lstStyle/>
          <a:p>
            <a:pPr>
              <a:spcAft>
                <a:spcPts val="300"/>
              </a:spcAft>
            </a:pPr>
            <a:r>
              <a:rPr lang="sv-SE" sz="1600" u="sng"/>
              <a:t>Dessa </a:t>
            </a:r>
            <a:r>
              <a:rPr lang="sv-SE" sz="1600" u="sng" err="1"/>
              <a:t>Inera</a:t>
            </a:r>
            <a:r>
              <a:rPr lang="sv-SE" sz="1600" u="sng"/>
              <a:t>-varianter finns och de är alltid signerade i Millennium för att de skall kunna visas i NPÖ:</a:t>
            </a:r>
            <a:endParaRPr lang="sv-SE" sz="1600"/>
          </a:p>
          <a:p>
            <a:pPr marL="342900" indent="-342900">
              <a:buFontTx/>
              <a:buAutoNum type="arabicPeriod"/>
            </a:pPr>
            <a:r>
              <a:rPr lang="sv-SE" sz="1600">
                <a:latin typeface="Arial"/>
                <a:cs typeface="Arial"/>
              </a:rPr>
              <a:t>Utredning</a:t>
            </a:r>
          </a:p>
          <a:p>
            <a:pPr marL="342900" indent="-342900">
              <a:buFontTx/>
              <a:buAutoNum type="arabicPeriod"/>
            </a:pPr>
            <a:r>
              <a:rPr lang="sv-SE" sz="1600">
                <a:latin typeface="Arial"/>
                <a:cs typeface="Arial"/>
              </a:rPr>
              <a:t>Behandling</a:t>
            </a:r>
            <a:endParaRPr lang="sv-SE" sz="1600">
              <a:solidFill>
                <a:srgbClr val="000000"/>
              </a:solidFill>
              <a:latin typeface="Arial"/>
              <a:cs typeface="Arial"/>
            </a:endParaRPr>
          </a:p>
          <a:p>
            <a:pPr marL="342900" indent="-342900">
              <a:buFontTx/>
              <a:buAutoNum type="arabicPeriod"/>
            </a:pPr>
            <a:r>
              <a:rPr lang="sv-SE" sz="1600">
                <a:latin typeface="Arial"/>
                <a:cs typeface="Arial"/>
              </a:rPr>
              <a:t>Sammanfattning</a:t>
            </a:r>
          </a:p>
          <a:p>
            <a:pPr marL="342900" indent="-342900">
              <a:buFontTx/>
              <a:buAutoNum type="arabicPeriod"/>
            </a:pPr>
            <a:r>
              <a:rPr lang="sv-SE" sz="1600">
                <a:latin typeface="Arial"/>
                <a:cs typeface="Arial"/>
              </a:rPr>
              <a:t>Samordning</a:t>
            </a:r>
            <a:endParaRPr lang="sv-SE" sz="1600">
              <a:cs typeface="Arial"/>
            </a:endParaRPr>
          </a:p>
          <a:p>
            <a:pPr marL="342900" indent="-342900">
              <a:buFontTx/>
              <a:buAutoNum type="arabicPeriod"/>
            </a:pPr>
            <a:r>
              <a:rPr lang="sv-SE" sz="1600">
                <a:latin typeface="Arial"/>
                <a:cs typeface="Arial"/>
              </a:rPr>
              <a:t>Inskrivning</a:t>
            </a:r>
          </a:p>
          <a:p>
            <a:pPr marL="342900" indent="-342900">
              <a:buFontTx/>
              <a:buAutoNum type="arabicPeriod"/>
            </a:pPr>
            <a:r>
              <a:rPr lang="sv-SE" sz="1600">
                <a:latin typeface="Arial"/>
                <a:cs typeface="Arial"/>
              </a:rPr>
              <a:t>Slutanteckning</a:t>
            </a:r>
          </a:p>
          <a:p>
            <a:pPr marL="342900" indent="-342900">
              <a:buFontTx/>
              <a:buAutoNum type="arabicPeriod"/>
            </a:pPr>
            <a:r>
              <a:rPr lang="sv-SE" sz="1600">
                <a:latin typeface="Arial"/>
                <a:cs typeface="Arial"/>
              </a:rPr>
              <a:t>Anteckning utan fysiskt möte</a:t>
            </a:r>
          </a:p>
          <a:p>
            <a:pPr marL="342900" indent="-342900">
              <a:buFontTx/>
              <a:buAutoNum type="arabicPeriod"/>
            </a:pPr>
            <a:r>
              <a:rPr lang="sv-SE" sz="1600">
                <a:latin typeface="Arial"/>
                <a:cs typeface="Arial"/>
              </a:rPr>
              <a:t>Slutenvård</a:t>
            </a:r>
          </a:p>
          <a:p>
            <a:pPr marL="342900" indent="-342900">
              <a:buFontTx/>
              <a:buAutoNum type="arabicPeriod"/>
            </a:pPr>
            <a:r>
              <a:rPr lang="sv-SE" sz="1600">
                <a:latin typeface="Arial"/>
                <a:cs typeface="Arial"/>
              </a:rPr>
              <a:t>Besöksanteckning</a:t>
            </a:r>
          </a:p>
          <a:p>
            <a:endParaRPr lang="sv-SE" sz="1600">
              <a:cs typeface="Arial"/>
            </a:endParaRPr>
          </a:p>
          <a:p>
            <a:r>
              <a:rPr lang="sv-SE" sz="1600">
                <a:cs typeface="Arial"/>
              </a:rPr>
              <a:t>En nyhet i SDV är att tabeller och bilder kan visas  </a:t>
            </a:r>
            <a:endParaRPr lang="sv-SE" sz="1600"/>
          </a:p>
        </p:txBody>
      </p:sp>
      <p:sp>
        <p:nvSpPr>
          <p:cNvPr id="8" name="Rektangel: rundade hörn 7">
            <a:extLst>
              <a:ext uri="{FF2B5EF4-FFF2-40B4-BE49-F238E27FC236}">
                <a16:creationId xmlns:a16="http://schemas.microsoft.com/office/drawing/2014/main" id="{F19EC338-451F-2806-193F-E233C5CA88C5}"/>
              </a:ext>
            </a:extLst>
          </p:cNvPr>
          <p:cNvSpPr/>
          <p:nvPr/>
        </p:nvSpPr>
        <p:spPr>
          <a:xfrm>
            <a:off x="10497553" y="250657"/>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pic>
        <p:nvPicPr>
          <p:cNvPr id="5" name="Bildobjekt 4" descr="En bild som visar text, skärmbild, Teckensnitt&#10;&#10;Automatiskt genererad beskrivning">
            <a:extLst>
              <a:ext uri="{FF2B5EF4-FFF2-40B4-BE49-F238E27FC236}">
                <a16:creationId xmlns:a16="http://schemas.microsoft.com/office/drawing/2014/main" id="{C2041D4A-742C-8E50-BFC7-F13D51A7BDC8}"/>
              </a:ext>
            </a:extLst>
          </p:cNvPr>
          <p:cNvPicPr>
            <a:picLocks noChangeAspect="1"/>
          </p:cNvPicPr>
          <p:nvPr/>
        </p:nvPicPr>
        <p:blipFill>
          <a:blip r:embed="rId3"/>
          <a:stretch>
            <a:fillRect/>
          </a:stretch>
        </p:blipFill>
        <p:spPr>
          <a:xfrm>
            <a:off x="4210985" y="4751130"/>
            <a:ext cx="3155085" cy="1778866"/>
          </a:xfrm>
          <a:prstGeom prst="rect">
            <a:avLst/>
          </a:prstGeom>
        </p:spPr>
      </p:pic>
      <p:sp>
        <p:nvSpPr>
          <p:cNvPr id="7" name="Rektangel: rundade hörn 6">
            <a:extLst>
              <a:ext uri="{FF2B5EF4-FFF2-40B4-BE49-F238E27FC236}">
                <a16:creationId xmlns:a16="http://schemas.microsoft.com/office/drawing/2014/main" id="{09C3C7FD-61AD-AFE1-846B-2A5C2E88ABB8}"/>
              </a:ext>
            </a:extLst>
          </p:cNvPr>
          <p:cNvSpPr/>
          <p:nvPr/>
        </p:nvSpPr>
        <p:spPr>
          <a:xfrm>
            <a:off x="8111290" y="2075447"/>
            <a:ext cx="3820365" cy="1353553"/>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a:buChar char="•"/>
            </a:pPr>
            <a:r>
              <a:rPr lang="sv-SE" sz="1600">
                <a:solidFill>
                  <a:srgbClr val="000000"/>
                </a:solidFill>
                <a:cs typeface="Arial"/>
              </a:rPr>
              <a:t>Alla millenniums anteckningstyper sorteras in under någon av dessa varianter. </a:t>
            </a:r>
            <a:endParaRPr lang="sv-SE" sz="1600">
              <a:cs typeface="Arial" panose="020B0604020202020204"/>
            </a:endParaRPr>
          </a:p>
          <a:p>
            <a:pPr marL="171450" indent="-171450">
              <a:buFont typeface="Arial"/>
              <a:buChar char="•"/>
            </a:pPr>
            <a:r>
              <a:rPr lang="sv-SE" sz="1600">
                <a:solidFill>
                  <a:srgbClr val="000000"/>
                </a:solidFill>
                <a:cs typeface="Arial"/>
              </a:rPr>
              <a:t>PDF anteckningar visas inte NPÖ.</a:t>
            </a:r>
            <a:endParaRPr lang="sv-SE" sz="1600">
              <a:cs typeface="Arial" panose="020B0604020202020204"/>
            </a:endParaRPr>
          </a:p>
        </p:txBody>
      </p:sp>
    </p:spTree>
    <p:extLst>
      <p:ext uri="{BB962C8B-B14F-4D97-AF65-F5344CB8AC3E}">
        <p14:creationId xmlns:p14="http://schemas.microsoft.com/office/powerpoint/2010/main" val="242762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C7B676-0F74-67E2-0850-B1E7594634B5}"/>
              </a:ext>
            </a:extLst>
          </p:cNvPr>
          <p:cNvSpPr>
            <a:spLocks noGrp="1"/>
          </p:cNvSpPr>
          <p:nvPr>
            <p:ph type="title"/>
          </p:nvPr>
        </p:nvSpPr>
        <p:spPr>
          <a:xfrm>
            <a:off x="528142" y="551445"/>
            <a:ext cx="10972800" cy="842212"/>
          </a:xfrm>
        </p:spPr>
        <p:txBody>
          <a:bodyPr/>
          <a:lstStyle/>
          <a:p>
            <a:r>
              <a:rPr lang="sv-SE" sz="3200"/>
              <a:t>F. Uppmärksamhetsinformation – </a:t>
            </a:r>
            <a:r>
              <a:rPr lang="sv-SE" sz="3200" err="1"/>
              <a:t>GetAlertInformation</a:t>
            </a:r>
            <a:endParaRPr lang="sv-SE" sz="3200" err="1">
              <a:cs typeface="Arial"/>
            </a:endParaRPr>
          </a:p>
        </p:txBody>
      </p:sp>
      <p:sp>
        <p:nvSpPr>
          <p:cNvPr id="3" name="Platshållare för sidfot 2">
            <a:extLst>
              <a:ext uri="{FF2B5EF4-FFF2-40B4-BE49-F238E27FC236}">
                <a16:creationId xmlns:a16="http://schemas.microsoft.com/office/drawing/2014/main" id="{AB745E91-7358-A853-F1D1-03613CE5F96D}"/>
              </a:ext>
            </a:extLst>
          </p:cNvPr>
          <p:cNvSpPr>
            <a:spLocks noGrp="1"/>
          </p:cNvSpPr>
          <p:nvPr>
            <p:ph type="ftr" sz="quarter" idx="11"/>
          </p:nvPr>
        </p:nvSpPr>
        <p:spPr/>
        <p:txBody>
          <a:bodyPr/>
          <a:lstStyle/>
          <a:p>
            <a:endParaRPr lang="sv-SE"/>
          </a:p>
        </p:txBody>
      </p:sp>
      <p:sp>
        <p:nvSpPr>
          <p:cNvPr id="4" name="Rektangel: rundade hörn 3">
            <a:extLst>
              <a:ext uri="{FF2B5EF4-FFF2-40B4-BE49-F238E27FC236}">
                <a16:creationId xmlns:a16="http://schemas.microsoft.com/office/drawing/2014/main" id="{66BAC90A-890B-6380-C834-44876B53E6A6}"/>
              </a:ext>
            </a:extLst>
          </p:cNvPr>
          <p:cNvSpPr/>
          <p:nvPr/>
        </p:nvSpPr>
        <p:spPr>
          <a:xfrm>
            <a:off x="10497553" y="250657"/>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sp>
        <p:nvSpPr>
          <p:cNvPr id="7" name="textruta 6">
            <a:extLst>
              <a:ext uri="{FF2B5EF4-FFF2-40B4-BE49-F238E27FC236}">
                <a16:creationId xmlns:a16="http://schemas.microsoft.com/office/drawing/2014/main" id="{409F99A2-9DF0-C6C9-6B09-2DC2B27CBB4E}"/>
              </a:ext>
            </a:extLst>
          </p:cNvPr>
          <p:cNvSpPr txBox="1"/>
          <p:nvPr/>
        </p:nvSpPr>
        <p:spPr>
          <a:xfrm>
            <a:off x="4845943" y="1527438"/>
            <a:ext cx="4077810" cy="2862322"/>
          </a:xfrm>
          <a:prstGeom prst="rect">
            <a:avLst/>
          </a:prstGeom>
          <a:noFill/>
        </p:spPr>
        <p:txBody>
          <a:bodyPr wrap="square" rtlCol="0">
            <a:spAutoFit/>
          </a:bodyPr>
          <a:lstStyle/>
          <a:p>
            <a:r>
              <a:rPr lang="sv-SE" u="sng"/>
              <a:t>Dessa områden finns:</a:t>
            </a:r>
          </a:p>
          <a:p>
            <a:pPr marL="342900" indent="-342900">
              <a:buAutoNum type="arabicPeriod"/>
            </a:pPr>
            <a:r>
              <a:rPr lang="sv-SE"/>
              <a:t>Annat medicinskt tillstånd</a:t>
            </a:r>
          </a:p>
          <a:p>
            <a:pPr marL="342900" indent="-342900">
              <a:buAutoNum type="arabicPeriod"/>
            </a:pPr>
            <a:r>
              <a:rPr lang="sv-SE"/>
              <a:t>Behandling</a:t>
            </a:r>
          </a:p>
          <a:p>
            <a:pPr marL="342900" indent="-342900">
              <a:buAutoNum type="arabicPeriod"/>
            </a:pPr>
            <a:r>
              <a:rPr lang="sv-SE"/>
              <a:t>Förekomst av implantat</a:t>
            </a:r>
          </a:p>
          <a:p>
            <a:pPr marL="342900" indent="-342900">
              <a:buAutoNum type="arabicPeriod"/>
            </a:pPr>
            <a:r>
              <a:rPr lang="sv-SE"/>
              <a:t>Förekomst av smittsam sjukdom</a:t>
            </a:r>
          </a:p>
          <a:p>
            <a:pPr marL="342900" indent="-342900">
              <a:buAutoNum type="arabicPeriod"/>
            </a:pPr>
            <a:r>
              <a:rPr lang="sv-SE"/>
              <a:t>Förekomst av smittämne</a:t>
            </a:r>
          </a:p>
          <a:p>
            <a:pPr marL="342900" indent="-342900">
              <a:buAutoNum type="arabicPeriod"/>
            </a:pPr>
            <a:r>
              <a:rPr lang="sv-SE"/>
              <a:t>Förekomst av transplantat</a:t>
            </a:r>
          </a:p>
          <a:p>
            <a:pPr marL="342900" indent="-342900">
              <a:buAutoNum type="arabicPeriod"/>
            </a:pPr>
            <a:r>
              <a:rPr lang="sv-SE"/>
              <a:t>Särskild vårdrutin</a:t>
            </a:r>
          </a:p>
          <a:p>
            <a:pPr marL="342900" indent="-342900">
              <a:buAutoNum type="arabicPeriod"/>
            </a:pPr>
            <a:r>
              <a:rPr lang="sv-SE"/>
              <a:t>Överkänslighet kemikalier</a:t>
            </a:r>
          </a:p>
          <a:p>
            <a:pPr marL="342900" indent="-342900">
              <a:buAutoNum type="arabicPeriod"/>
            </a:pPr>
            <a:r>
              <a:rPr lang="sv-SE"/>
              <a:t>Överkänslighet läkemedel</a:t>
            </a:r>
          </a:p>
        </p:txBody>
      </p:sp>
      <p:pic>
        <p:nvPicPr>
          <p:cNvPr id="6" name="Bildobjekt 5" descr="En bild som visar text, skärmbild, nummer, Teckensnitt&#10;&#10;Automatiskt genererad beskrivning">
            <a:extLst>
              <a:ext uri="{FF2B5EF4-FFF2-40B4-BE49-F238E27FC236}">
                <a16:creationId xmlns:a16="http://schemas.microsoft.com/office/drawing/2014/main" id="{6AA2E6AC-0699-6D7E-5120-6EBB1969916A}"/>
              </a:ext>
            </a:extLst>
          </p:cNvPr>
          <p:cNvPicPr>
            <a:picLocks noChangeAspect="1"/>
          </p:cNvPicPr>
          <p:nvPr/>
        </p:nvPicPr>
        <p:blipFill>
          <a:blip r:embed="rId2"/>
          <a:stretch>
            <a:fillRect/>
          </a:stretch>
        </p:blipFill>
        <p:spPr>
          <a:xfrm>
            <a:off x="647792" y="1395470"/>
            <a:ext cx="4203670" cy="5168747"/>
          </a:xfrm>
          <a:prstGeom prst="rect">
            <a:avLst/>
          </a:prstGeom>
        </p:spPr>
      </p:pic>
      <p:pic>
        <p:nvPicPr>
          <p:cNvPr id="8" name="Bildobjekt 7" descr="En bild som visar text, skärmbild, Teckensnitt, logotyp&#10;&#10;Automatiskt genererad beskrivning">
            <a:extLst>
              <a:ext uri="{FF2B5EF4-FFF2-40B4-BE49-F238E27FC236}">
                <a16:creationId xmlns:a16="http://schemas.microsoft.com/office/drawing/2014/main" id="{B1B2C29D-589C-C59A-9DB0-9720E749364C}"/>
              </a:ext>
            </a:extLst>
          </p:cNvPr>
          <p:cNvPicPr>
            <a:picLocks noChangeAspect="1"/>
          </p:cNvPicPr>
          <p:nvPr/>
        </p:nvPicPr>
        <p:blipFill>
          <a:blip r:embed="rId3"/>
          <a:srcRect l="-196" t="1307" r="-168" b="175"/>
          <a:stretch/>
        </p:blipFill>
        <p:spPr>
          <a:xfrm>
            <a:off x="8685253" y="1396797"/>
            <a:ext cx="3174432" cy="2948777"/>
          </a:xfrm>
          <a:prstGeom prst="rect">
            <a:avLst/>
          </a:prstGeom>
        </p:spPr>
      </p:pic>
    </p:spTree>
    <p:extLst>
      <p:ext uri="{BB962C8B-B14F-4D97-AF65-F5344CB8AC3E}">
        <p14:creationId xmlns:p14="http://schemas.microsoft.com/office/powerpoint/2010/main" val="363703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6CA63A-4597-1470-1F30-543132309108}"/>
              </a:ext>
            </a:extLst>
          </p:cNvPr>
          <p:cNvSpPr>
            <a:spLocks noGrp="1"/>
          </p:cNvSpPr>
          <p:nvPr>
            <p:ph type="title"/>
          </p:nvPr>
        </p:nvSpPr>
        <p:spPr/>
        <p:txBody>
          <a:bodyPr/>
          <a:lstStyle/>
          <a:p>
            <a:r>
              <a:rPr lang="sv-SE"/>
              <a:t>G</a:t>
            </a:r>
            <a:r>
              <a:rPr lang="sv-SE" sz="4000"/>
              <a:t>. </a:t>
            </a:r>
            <a:r>
              <a:rPr lang="sv-SE"/>
              <a:t>Vårdplan </a:t>
            </a:r>
            <a:r>
              <a:rPr lang="sv-SE" sz="3200"/>
              <a:t>– </a:t>
            </a:r>
            <a:r>
              <a:rPr lang="sv-SE" sz="4000" err="1"/>
              <a:t>GetCarePlans</a:t>
            </a:r>
            <a:endParaRPr lang="sv-SE" err="1">
              <a:cs typeface="Arial"/>
            </a:endParaRPr>
          </a:p>
        </p:txBody>
      </p:sp>
      <p:sp>
        <p:nvSpPr>
          <p:cNvPr id="3" name="Platshållare för sidfot 2">
            <a:extLst>
              <a:ext uri="{FF2B5EF4-FFF2-40B4-BE49-F238E27FC236}">
                <a16:creationId xmlns:a16="http://schemas.microsoft.com/office/drawing/2014/main" id="{944A2F0B-8992-9B8D-CC70-17B94B1AC1A8}"/>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7EFE8DC5-1A68-7113-9B22-397044330A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1179607"/>
            <a:ext cx="3163107" cy="5318393"/>
          </a:xfrm>
          <a:prstGeom prst="rect">
            <a:avLst/>
          </a:prstGeom>
        </p:spPr>
      </p:pic>
      <p:pic>
        <p:nvPicPr>
          <p:cNvPr id="5" name="Bildobjekt 4" descr="En bild som visar text, elektronik, skärmbild, programvara&#10;&#10;Automatiskt genererad beskrivning">
            <a:extLst>
              <a:ext uri="{FF2B5EF4-FFF2-40B4-BE49-F238E27FC236}">
                <a16:creationId xmlns:a16="http://schemas.microsoft.com/office/drawing/2014/main" id="{1CEA9803-CE40-00DB-84CC-82AE2716920B}"/>
              </a:ext>
            </a:extLst>
          </p:cNvPr>
          <p:cNvPicPr>
            <a:picLocks noChangeAspect="1"/>
          </p:cNvPicPr>
          <p:nvPr/>
        </p:nvPicPr>
        <p:blipFill>
          <a:blip r:embed="rId3"/>
          <a:stretch>
            <a:fillRect/>
          </a:stretch>
        </p:blipFill>
        <p:spPr>
          <a:xfrm>
            <a:off x="4232602" y="1177085"/>
            <a:ext cx="4769018" cy="2768768"/>
          </a:xfrm>
          <a:prstGeom prst="rect">
            <a:avLst/>
          </a:prstGeom>
        </p:spPr>
      </p:pic>
      <p:sp>
        <p:nvSpPr>
          <p:cNvPr id="6" name="Rektangel 5">
            <a:extLst>
              <a:ext uri="{FF2B5EF4-FFF2-40B4-BE49-F238E27FC236}">
                <a16:creationId xmlns:a16="http://schemas.microsoft.com/office/drawing/2014/main" id="{F4E3D0AD-DD7B-37BA-EE54-4A906B7EDC65}"/>
              </a:ext>
            </a:extLst>
          </p:cNvPr>
          <p:cNvSpPr/>
          <p:nvPr/>
        </p:nvSpPr>
        <p:spPr>
          <a:xfrm>
            <a:off x="2626450" y="3041062"/>
            <a:ext cx="932447" cy="310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D4B1C86B-F657-7AE3-BE7A-4696BD5AC1EA}"/>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
        <p:nvSpPr>
          <p:cNvPr id="9" name="textruta 8">
            <a:extLst>
              <a:ext uri="{FF2B5EF4-FFF2-40B4-BE49-F238E27FC236}">
                <a16:creationId xmlns:a16="http://schemas.microsoft.com/office/drawing/2014/main" id="{F47D52BC-433B-9659-FB3F-F425E8E8EB86}"/>
              </a:ext>
            </a:extLst>
          </p:cNvPr>
          <p:cNvSpPr txBox="1"/>
          <p:nvPr/>
        </p:nvSpPr>
        <p:spPr>
          <a:xfrm>
            <a:off x="4228930" y="3951455"/>
            <a:ext cx="477938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u="sng">
                <a:cs typeface="Arial"/>
              </a:rPr>
              <a:t>Dessa planer visas:</a:t>
            </a:r>
            <a:endParaRPr lang="sv-SE" sz="1600">
              <a:cs typeface="Arial"/>
            </a:endParaRPr>
          </a:p>
          <a:p>
            <a:pPr marL="228600" indent="-228600">
              <a:buFont typeface="Arial"/>
              <a:buChar char="•"/>
            </a:pPr>
            <a:r>
              <a:rPr lang="sv-SE" sz="1600">
                <a:cs typeface="Arial"/>
              </a:rPr>
              <a:t>Vårdplan</a:t>
            </a:r>
          </a:p>
          <a:p>
            <a:pPr marL="228600" indent="-228600" algn="l">
              <a:buFont typeface="Arial"/>
              <a:buChar char="•"/>
            </a:pPr>
            <a:r>
              <a:rPr lang="sv-SE" sz="1600">
                <a:cs typeface="Arial"/>
              </a:rPr>
              <a:t>Habiliteringsplan</a:t>
            </a:r>
          </a:p>
          <a:p>
            <a:endParaRPr lang="sv-SE" sz="1600">
              <a:cs typeface="Arial"/>
            </a:endParaRPr>
          </a:p>
          <a:p>
            <a:r>
              <a:rPr lang="sv-SE" sz="1600">
                <a:cs typeface="Arial"/>
              </a:rPr>
              <a:t>Övriga planer som kan visas, men ej aktuella idag:</a:t>
            </a:r>
          </a:p>
          <a:p>
            <a:pPr marL="285750" indent="-285750">
              <a:buFont typeface="Arial"/>
              <a:buChar char="•"/>
            </a:pPr>
            <a:r>
              <a:rPr lang="sv-SE" sz="1300">
                <a:cs typeface="Arial"/>
              </a:rPr>
              <a:t>Samordnad individuell</a:t>
            </a:r>
          </a:p>
          <a:p>
            <a:pPr marL="285750" indent="-285750">
              <a:buFont typeface="Arial"/>
              <a:buChar char="•"/>
            </a:pPr>
            <a:r>
              <a:rPr lang="sv-SE" sz="1300">
                <a:cs typeface="Arial"/>
              </a:rPr>
              <a:t>Samordnad LPT/LRV</a:t>
            </a:r>
          </a:p>
          <a:p>
            <a:pPr marL="285750" indent="-285750">
              <a:buFont typeface="Arial"/>
              <a:buChar char="•"/>
            </a:pPr>
            <a:r>
              <a:rPr lang="sv-SE" sz="1300">
                <a:cs typeface="Arial"/>
              </a:rPr>
              <a:t>Samordnad utskrivning</a:t>
            </a:r>
          </a:p>
          <a:p>
            <a:pPr marL="285750" indent="-285750">
              <a:buFont typeface="Arial"/>
              <a:buChar char="•"/>
            </a:pPr>
            <a:r>
              <a:rPr lang="sv-SE" sz="1300">
                <a:cs typeface="Arial"/>
              </a:rPr>
              <a:t>Rehabiliteringsplan</a:t>
            </a:r>
          </a:p>
          <a:p>
            <a:pPr marL="285750" indent="-285750">
              <a:buFont typeface="Arial"/>
              <a:buChar char="•"/>
            </a:pPr>
            <a:r>
              <a:rPr lang="sv-SE" sz="1300">
                <a:cs typeface="Arial"/>
              </a:rPr>
              <a:t>Genomförandeplan</a:t>
            </a:r>
          </a:p>
          <a:p>
            <a:pPr marL="285750" indent="-285750">
              <a:buFont typeface="Arial"/>
              <a:buChar char="•"/>
            </a:pPr>
            <a:r>
              <a:rPr lang="sv-SE" sz="1300">
                <a:cs typeface="Arial"/>
              </a:rPr>
              <a:t>Standardiserad vårdplan</a:t>
            </a:r>
            <a:endParaRPr lang="sv-SE">
              <a:cs typeface="Arial" panose="020B0604020202020204"/>
            </a:endParaRPr>
          </a:p>
        </p:txBody>
      </p:sp>
    </p:spTree>
    <p:extLst>
      <p:ext uri="{BB962C8B-B14F-4D97-AF65-F5344CB8AC3E}">
        <p14:creationId xmlns:p14="http://schemas.microsoft.com/office/powerpoint/2010/main" val="261632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742AA-AF6E-6FA5-C2AF-7F23DD97739C}"/>
              </a:ext>
            </a:extLst>
          </p:cNvPr>
          <p:cNvSpPr>
            <a:spLocks noGrp="1"/>
          </p:cNvSpPr>
          <p:nvPr>
            <p:ph type="ctrTitle"/>
          </p:nvPr>
        </p:nvSpPr>
        <p:spPr/>
        <p:txBody>
          <a:bodyPr/>
          <a:lstStyle/>
          <a:p>
            <a:r>
              <a:rPr lang="sv-SE"/>
              <a:t>1177</a:t>
            </a:r>
            <a:endParaRPr lang="sv-SE" dirty="0"/>
          </a:p>
        </p:txBody>
      </p:sp>
      <p:sp>
        <p:nvSpPr>
          <p:cNvPr id="4" name="Platshållare för sidfot 3">
            <a:extLst>
              <a:ext uri="{FF2B5EF4-FFF2-40B4-BE49-F238E27FC236}">
                <a16:creationId xmlns:a16="http://schemas.microsoft.com/office/drawing/2014/main" id="{FA8AC1D8-BA94-60BD-4CC0-89F38AB3F5F8}"/>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398977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DB8A9-AA75-181D-61B8-9FD231DEB040}"/>
              </a:ext>
            </a:extLst>
          </p:cNvPr>
          <p:cNvSpPr>
            <a:spLocks noGrp="1"/>
          </p:cNvSpPr>
          <p:nvPr>
            <p:ph type="title"/>
          </p:nvPr>
        </p:nvSpPr>
        <p:spPr/>
        <p:txBody>
          <a:bodyPr/>
          <a:lstStyle/>
          <a:p>
            <a:r>
              <a:rPr lang="sv-SE">
                <a:cs typeface="Arial"/>
              </a:rPr>
              <a:t>1177 Invånartjänster som påverkas av SDV</a:t>
            </a:r>
            <a:endParaRPr lang="sv-SE"/>
          </a:p>
        </p:txBody>
      </p:sp>
      <p:sp>
        <p:nvSpPr>
          <p:cNvPr id="3" name="Platshållare för innehåll 2">
            <a:extLst>
              <a:ext uri="{FF2B5EF4-FFF2-40B4-BE49-F238E27FC236}">
                <a16:creationId xmlns:a16="http://schemas.microsoft.com/office/drawing/2014/main" id="{B1C26186-4B63-E41A-65AD-6B20B3982C11}"/>
              </a:ext>
            </a:extLst>
          </p:cNvPr>
          <p:cNvSpPr>
            <a:spLocks noGrp="1"/>
          </p:cNvSpPr>
          <p:nvPr>
            <p:ph idx="1"/>
          </p:nvPr>
        </p:nvSpPr>
        <p:spPr>
          <a:xfrm>
            <a:off x="609600" y="1281547"/>
            <a:ext cx="6194879" cy="4595235"/>
          </a:xfrm>
        </p:spPr>
        <p:txBody>
          <a:bodyPr vert="horz" lIns="91440" tIns="45720" rIns="91440" bIns="45720" rtlCol="0" anchor="t">
            <a:noAutofit/>
          </a:bodyPr>
          <a:lstStyle/>
          <a:p>
            <a:pPr marL="0" indent="0">
              <a:buNone/>
            </a:pPr>
            <a:r>
              <a:rPr lang="sv-SE" sz="1800" dirty="0">
                <a:cs typeface="Arial"/>
              </a:rPr>
              <a:t>Tjänster i 1177:</a:t>
            </a:r>
          </a:p>
          <a:p>
            <a:r>
              <a:rPr lang="sv-SE" sz="1800" dirty="0">
                <a:cs typeface="Arial"/>
              </a:rPr>
              <a:t>1177 journalen</a:t>
            </a:r>
            <a:endParaRPr lang="sv-SE" sz="1800" dirty="0"/>
          </a:p>
          <a:p>
            <a:r>
              <a:rPr lang="sv-SE" sz="1800" dirty="0"/>
              <a:t>Tidbokning via 1177</a:t>
            </a:r>
          </a:p>
          <a:p>
            <a:r>
              <a:rPr lang="sv-SE" sz="1800" dirty="0"/>
              <a:t>Kallelser och SMS-påminnelser</a:t>
            </a:r>
            <a:endParaRPr lang="sv-SE" sz="1800" dirty="0">
              <a:cs typeface="Arial"/>
            </a:endParaRPr>
          </a:p>
          <a:p>
            <a:r>
              <a:rPr lang="sv-SE" sz="1800" dirty="0"/>
              <a:t>Övrig patientkommunikation via brev </a:t>
            </a:r>
            <a:br>
              <a:rPr lang="sv-SE" sz="1800" dirty="0"/>
            </a:br>
            <a:r>
              <a:rPr lang="sv-SE" sz="1800" dirty="0"/>
              <a:t>(beskrivs ej i denna presentation)</a:t>
            </a:r>
            <a:endParaRPr lang="sv-SE" sz="1800" dirty="0">
              <a:cs typeface="Arial"/>
            </a:endParaRPr>
          </a:p>
          <a:p>
            <a:pPr marL="0" indent="0">
              <a:buNone/>
            </a:pPr>
            <a:r>
              <a:rPr lang="sv-SE" sz="1800" dirty="0"/>
              <a:t>Förändringsbeskrivningen </a:t>
            </a:r>
            <a:r>
              <a:rPr lang="sv-SE" sz="1800" i="1" dirty="0">
                <a:hlinkClick r:id="rId2"/>
              </a:rPr>
              <a:t>Invånarupplevelse och interaktion med patienterna via plattformen 1177</a:t>
            </a:r>
            <a:r>
              <a:rPr lang="sv-SE" sz="1800" dirty="0"/>
              <a:t> beskriver innehåller den kompletta beskrivningen av förändringarna som kommer med SDV.</a:t>
            </a:r>
            <a:endParaRPr lang="sv-SE" sz="1800" dirty="0">
              <a:cs typeface="Arial"/>
            </a:endParaRPr>
          </a:p>
          <a:p>
            <a:endParaRPr lang="sv-SE" sz="1800" dirty="0"/>
          </a:p>
        </p:txBody>
      </p:sp>
      <p:sp>
        <p:nvSpPr>
          <p:cNvPr id="4" name="Platshållare för sidfot 3">
            <a:extLst>
              <a:ext uri="{FF2B5EF4-FFF2-40B4-BE49-F238E27FC236}">
                <a16:creationId xmlns:a16="http://schemas.microsoft.com/office/drawing/2014/main" id="{5E0D5149-EF90-786A-1F17-8E8B01AFA603}"/>
              </a:ext>
            </a:extLst>
          </p:cNvPr>
          <p:cNvSpPr>
            <a:spLocks noGrp="1"/>
          </p:cNvSpPr>
          <p:nvPr>
            <p:ph type="ftr" sz="quarter" idx="11"/>
          </p:nvPr>
        </p:nvSpPr>
        <p:spPr/>
        <p:txBody>
          <a:bodyPr/>
          <a:lstStyle/>
          <a:p>
            <a:endParaRPr lang="sv-SE"/>
          </a:p>
        </p:txBody>
      </p:sp>
      <p:pic>
        <p:nvPicPr>
          <p:cNvPr id="5" name="Bildobjekt 4">
            <a:extLst>
              <a:ext uri="{FF2B5EF4-FFF2-40B4-BE49-F238E27FC236}">
                <a16:creationId xmlns:a16="http://schemas.microsoft.com/office/drawing/2014/main" id="{081FC347-4E40-FB4B-46F8-7C7783E0001F}"/>
              </a:ext>
            </a:extLst>
          </p:cNvPr>
          <p:cNvPicPr>
            <a:picLocks noChangeAspect="1"/>
          </p:cNvPicPr>
          <p:nvPr/>
        </p:nvPicPr>
        <p:blipFill>
          <a:blip r:embed="rId3"/>
          <a:stretch>
            <a:fillRect/>
          </a:stretch>
        </p:blipFill>
        <p:spPr>
          <a:xfrm>
            <a:off x="6790379" y="1499261"/>
            <a:ext cx="4801752" cy="3075562"/>
          </a:xfrm>
          <a:prstGeom prst="rect">
            <a:avLst/>
          </a:prstGeom>
          <a:ln>
            <a:solidFill>
              <a:schemeClr val="bg1">
                <a:lumMod val="95000"/>
              </a:schemeClr>
            </a:solidFill>
          </a:ln>
        </p:spPr>
      </p:pic>
    </p:spTree>
    <p:extLst>
      <p:ext uri="{BB962C8B-B14F-4D97-AF65-F5344CB8AC3E}">
        <p14:creationId xmlns:p14="http://schemas.microsoft.com/office/powerpoint/2010/main" val="59939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670034" y="6511159"/>
            <a:ext cx="914400" cy="914400"/>
          </a:xfrm>
          <a:prstGeom prst="rect">
            <a:avLst/>
          </a:prstGeom>
          <a:noFill/>
        </p:spPr>
        <p:txBody>
          <a:bodyPr wrap="none" lIns="0" tIns="0" rIns="0" bIns="0" rtlCol="0">
            <a:noAutofit/>
          </a:bodyPr>
          <a:lstStyle/>
          <a:p>
            <a:pPr algn="l"/>
            <a:endParaRPr lang="sv-SE"/>
          </a:p>
        </p:txBody>
      </p:sp>
      <p:sp>
        <p:nvSpPr>
          <p:cNvPr id="93" name="Rubrik 1">
            <a:extLst>
              <a:ext uri="{FF2B5EF4-FFF2-40B4-BE49-F238E27FC236}">
                <a16:creationId xmlns:a16="http://schemas.microsoft.com/office/drawing/2014/main" id="{E2C10357-C59B-4A41-83BB-688E984C0444}"/>
              </a:ext>
            </a:extLst>
          </p:cNvPr>
          <p:cNvSpPr txBox="1">
            <a:spLocks/>
          </p:cNvSpPr>
          <p:nvPr/>
        </p:nvSpPr>
        <p:spPr>
          <a:xfrm>
            <a:off x="5488356" y="934452"/>
            <a:ext cx="6703643" cy="1231809"/>
          </a:xfrm>
          <a:prstGeom prst="rect">
            <a:avLst/>
          </a:prstGeom>
        </p:spPr>
        <p:txBody>
          <a:bodyPr anchor="b"/>
          <a:lstStyle>
            <a:lvl1pPr algn="l" defTabSz="914400" rtl="0" eaLnBrk="1" latinLnBrk="0" hangingPunct="1">
              <a:lnSpc>
                <a:spcPct val="90000"/>
              </a:lnSpc>
              <a:spcBef>
                <a:spcPct val="0"/>
              </a:spcBef>
              <a:buNone/>
              <a:defRPr sz="3400" b="1" kern="1200" spc="-150">
                <a:solidFill>
                  <a:schemeClr val="accent2"/>
                </a:solidFill>
                <a:latin typeface="+mj-lt"/>
                <a:ea typeface="+mj-ea"/>
                <a:cs typeface="+mj-cs"/>
              </a:defRPr>
            </a:lvl1pPr>
          </a:lstStyle>
          <a:p>
            <a:pPr>
              <a:lnSpc>
                <a:spcPts val="4000"/>
              </a:lnSpc>
            </a:pPr>
            <a:r>
              <a:rPr lang="sv-SE" sz="4000" spc="0">
                <a:solidFill>
                  <a:srgbClr val="C12143"/>
                </a:solidFill>
                <a:latin typeface="Inter"/>
              </a:rPr>
              <a:t>Exempel på tjänster i </a:t>
            </a:r>
            <a:br>
              <a:rPr lang="sv-SE" sz="4000" spc="0">
                <a:solidFill>
                  <a:srgbClr val="C12143"/>
                </a:solidFill>
                <a:latin typeface="Inter"/>
              </a:rPr>
            </a:br>
            <a:r>
              <a:rPr lang="sv-SE" sz="4000" spc="0">
                <a:solidFill>
                  <a:srgbClr val="C12143"/>
                </a:solidFill>
                <a:latin typeface="Inter"/>
              </a:rPr>
              <a:t>Region Skåne</a:t>
            </a:r>
          </a:p>
        </p:txBody>
      </p:sp>
      <p:sp>
        <p:nvSpPr>
          <p:cNvPr id="116" name="Rubrik 1">
            <a:extLst>
              <a:ext uri="{FF2B5EF4-FFF2-40B4-BE49-F238E27FC236}">
                <a16:creationId xmlns:a16="http://schemas.microsoft.com/office/drawing/2014/main" id="{5BB5E154-1443-7945-9BD9-2D067B34BB5F}"/>
              </a:ext>
            </a:extLst>
          </p:cNvPr>
          <p:cNvSpPr txBox="1">
            <a:spLocks/>
          </p:cNvSpPr>
          <p:nvPr/>
        </p:nvSpPr>
        <p:spPr>
          <a:xfrm>
            <a:off x="6676218" y="2489942"/>
            <a:ext cx="2195824" cy="2459248"/>
          </a:xfrm>
          <a:prstGeom prst="rect">
            <a:avLst/>
          </a:prstGeom>
        </p:spPr>
        <p:txBody>
          <a:bodyPr vert="horz" lIns="0" tIns="0" rIns="0" bIns="0" numCol="1" rtlCol="0" anchor="t" anchorCtr="0">
            <a:noAutofit/>
          </a:bodyPr>
          <a:lstStyle>
            <a:lvl1pPr algn="ctr" defTabSz="914400" rtl="0" eaLnBrk="1" latinLnBrk="0" hangingPunct="1">
              <a:lnSpc>
                <a:spcPct val="90000"/>
              </a:lnSpc>
              <a:spcBef>
                <a:spcPct val="0"/>
              </a:spcBef>
              <a:buNone/>
              <a:defRPr sz="4600" b="1" kern="1200" spc="-150">
                <a:solidFill>
                  <a:schemeClr val="accent2"/>
                </a:solidFill>
                <a:latin typeface="+mj-lt"/>
                <a:ea typeface="+mj-ea"/>
                <a:cs typeface="+mj-cs"/>
              </a:defRPr>
            </a:lvl1pPr>
          </a:lstStyle>
          <a:p>
            <a:pPr marL="400050" indent="-400050" algn="l" fontAlgn="ctr">
              <a:lnSpc>
                <a:spcPct val="100000"/>
              </a:lnSpc>
              <a:spcBef>
                <a:spcPts val="0"/>
              </a:spcBef>
              <a:spcAft>
                <a:spcPts val="1400"/>
              </a:spcAft>
              <a:buSzPct val="220000"/>
              <a:buFont typeface="Arial" panose="020B0604020202020204" pitchFamily="34" charset="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Läsa journal-information</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Boka, av- och </a:t>
            </a:r>
            <a:br>
              <a:rPr lang="sv-SE" sz="1600" b="0" spc="0">
                <a:latin typeface="Arial" panose="020B0604020202020204" pitchFamily="34" charset="0"/>
                <a:ea typeface="Verdana" panose="020B0604030504040204" pitchFamily="34" charset="0"/>
                <a:cs typeface="Arial" panose="020B0604020202020204" pitchFamily="34" charset="0"/>
              </a:rPr>
            </a:br>
            <a:r>
              <a:rPr lang="sv-SE" sz="1600" b="0" spc="0">
                <a:latin typeface="Arial" panose="020B0604020202020204" pitchFamily="34" charset="0"/>
                <a:ea typeface="Verdana" panose="020B0604030504040204" pitchFamily="34" charset="0"/>
                <a:cs typeface="Arial" panose="020B0604020202020204" pitchFamily="34" charset="0"/>
              </a:rPr>
              <a:t>omboka besök</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Hantera läkarintyg</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Beställa prover och </a:t>
            </a:r>
            <a:br>
              <a:rPr lang="sv-SE" sz="1600" b="0" spc="0">
                <a:latin typeface="Arial" panose="020B0604020202020204" pitchFamily="34" charset="0"/>
                <a:ea typeface="Verdana" panose="020B0604030504040204" pitchFamily="34" charset="0"/>
                <a:cs typeface="Arial" panose="020B0604020202020204" pitchFamily="34" charset="0"/>
              </a:rPr>
            </a:br>
            <a:r>
              <a:rPr lang="sv-SE" sz="1600" b="0" spc="0">
                <a:latin typeface="Arial" panose="020B0604020202020204" pitchFamily="34" charset="0"/>
                <a:ea typeface="Verdana" panose="020B0604030504040204" pitchFamily="34" charset="0"/>
                <a:cs typeface="Arial" panose="020B0604020202020204" pitchFamily="34" charset="0"/>
              </a:rPr>
              <a:t>få provsvar</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Göra barnens </a:t>
            </a:r>
            <a:br>
              <a:rPr lang="sv-SE" sz="1600" b="0" spc="0">
                <a:latin typeface="Arial" panose="020B0604020202020204" pitchFamily="34" charset="0"/>
                <a:ea typeface="Verdana" panose="020B0604030504040204" pitchFamily="34" charset="0"/>
                <a:cs typeface="Arial" panose="020B0604020202020204" pitchFamily="34" charset="0"/>
              </a:rPr>
            </a:br>
            <a:r>
              <a:rPr lang="sv-SE" sz="1600" b="0" spc="0">
                <a:latin typeface="Arial" panose="020B0604020202020204" pitchFamily="34" charset="0"/>
                <a:ea typeface="Verdana" panose="020B0604030504040204" pitchFamily="34" charset="0"/>
                <a:cs typeface="Arial" panose="020B0604020202020204" pitchFamily="34" charset="0"/>
              </a:rPr>
              <a:t>vårdärenden</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Ha koll på recept</a:t>
            </a:r>
          </a:p>
        </p:txBody>
      </p:sp>
      <p:sp>
        <p:nvSpPr>
          <p:cNvPr id="117" name="Rubrik 1">
            <a:extLst>
              <a:ext uri="{FF2B5EF4-FFF2-40B4-BE49-F238E27FC236}">
                <a16:creationId xmlns:a16="http://schemas.microsoft.com/office/drawing/2014/main" id="{65F5F17C-CBA9-994A-8B70-222B1E6DA5BB}"/>
              </a:ext>
            </a:extLst>
          </p:cNvPr>
          <p:cNvSpPr txBox="1">
            <a:spLocks/>
          </p:cNvSpPr>
          <p:nvPr/>
        </p:nvSpPr>
        <p:spPr>
          <a:xfrm>
            <a:off x="9076518" y="2489942"/>
            <a:ext cx="2195824" cy="2459248"/>
          </a:xfrm>
          <a:prstGeom prst="rect">
            <a:avLst/>
          </a:prstGeom>
        </p:spPr>
        <p:txBody>
          <a:bodyPr vert="horz" lIns="0" tIns="0" rIns="0" bIns="0" numCol="1" rtlCol="0" anchor="t" anchorCtr="0">
            <a:noAutofit/>
          </a:bodyPr>
          <a:lstStyle>
            <a:lvl1pPr algn="ctr" defTabSz="914400" rtl="0" eaLnBrk="1" latinLnBrk="0" hangingPunct="1">
              <a:lnSpc>
                <a:spcPct val="90000"/>
              </a:lnSpc>
              <a:spcBef>
                <a:spcPct val="0"/>
              </a:spcBef>
              <a:buNone/>
              <a:defRPr sz="4600" b="1" kern="1200" spc="-150">
                <a:solidFill>
                  <a:schemeClr val="accent2"/>
                </a:solidFill>
                <a:latin typeface="+mj-lt"/>
                <a:ea typeface="+mj-ea"/>
                <a:cs typeface="+mj-cs"/>
              </a:defRPr>
            </a:lvl1pPr>
          </a:lstStyle>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Kontakta vården på</a:t>
            </a:r>
            <a:br>
              <a:rPr lang="sv-SE" sz="1600" b="0" spc="0">
                <a:latin typeface="Arial" panose="020B0604020202020204" pitchFamily="34" charset="0"/>
                <a:ea typeface="Verdana" panose="020B0604030504040204" pitchFamily="34" charset="0"/>
                <a:cs typeface="Arial" panose="020B0604020202020204" pitchFamily="34" charset="0"/>
              </a:rPr>
            </a:br>
            <a:r>
              <a:rPr lang="sv-SE" sz="1600" b="0" spc="0">
                <a:latin typeface="Arial" panose="020B0604020202020204" pitchFamily="34" charset="0"/>
                <a:ea typeface="Verdana" panose="020B0604030504040204" pitchFamily="34" charset="0"/>
                <a:cs typeface="Arial" panose="020B0604020202020204" pitchFamily="34" charset="0"/>
              </a:rPr>
              <a:t>ett säkert sätt</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Rapportera värden</a:t>
            </a:r>
            <a:br>
              <a:rPr lang="sv-SE" sz="1600" b="0" spc="0">
                <a:latin typeface="Arial" panose="020B0604020202020204" pitchFamily="34" charset="0"/>
                <a:ea typeface="Verdana" panose="020B0604030504040204" pitchFamily="34" charset="0"/>
                <a:cs typeface="Arial" panose="020B0604020202020204" pitchFamily="34" charset="0"/>
              </a:rPr>
            </a:br>
            <a:r>
              <a:rPr lang="sv-SE" sz="1600" b="0" spc="0">
                <a:latin typeface="Arial" panose="020B0604020202020204" pitchFamily="34" charset="0"/>
                <a:ea typeface="Verdana" panose="020B0604030504040204" pitchFamily="34" charset="0"/>
                <a:cs typeface="Arial" panose="020B0604020202020204" pitchFamily="34" charset="0"/>
              </a:rPr>
              <a:t>till vården</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Få stöd, utbildningar och behandlingar</a:t>
            </a:r>
          </a:p>
          <a:p>
            <a:pPr marL="400050" indent="-400050" algn="l" fontAlgn="ctr">
              <a:lnSpc>
                <a:spcPct val="100000"/>
              </a:lnSpc>
              <a:spcBef>
                <a:spcPts val="0"/>
              </a:spcBef>
              <a:spcAft>
                <a:spcPts val="1400"/>
              </a:spcAft>
              <a:buSzPct val="220000"/>
              <a:buBlip>
                <a:blip r:embed="rId3"/>
              </a:buBlip>
            </a:pPr>
            <a:r>
              <a:rPr lang="sv-SE" sz="1600" b="0" spc="0">
                <a:latin typeface="Arial" panose="020B0604020202020204" pitchFamily="34" charset="0"/>
                <a:ea typeface="Verdana" panose="020B0604030504040204" pitchFamily="34" charset="0"/>
                <a:cs typeface="Arial" panose="020B0604020202020204" pitchFamily="34" charset="0"/>
              </a:rPr>
              <a:t>Få kontakt med vården digitalt</a:t>
            </a:r>
          </a:p>
          <a:p>
            <a:pPr marL="361950" indent="-361950" algn="l" fontAlgn="ctr">
              <a:lnSpc>
                <a:spcPct val="100000"/>
              </a:lnSpc>
              <a:spcBef>
                <a:spcPts val="0"/>
              </a:spcBef>
              <a:spcAft>
                <a:spcPts val="1400"/>
              </a:spcAft>
              <a:buSzPct val="220000"/>
              <a:buFont typeface="Arial" panose="020B0604020202020204" pitchFamily="34" charset="0"/>
              <a:buBlip>
                <a:blip r:embed="rId3"/>
              </a:buBlip>
            </a:pPr>
            <a:endParaRPr lang="sv-SE" sz="1400" b="0" spc="0">
              <a:latin typeface="+mn-lt"/>
            </a:endParaRPr>
          </a:p>
        </p:txBody>
      </p:sp>
      <p:pic>
        <p:nvPicPr>
          <p:cNvPr id="5" name="Picture 2">
            <a:extLst>
              <a:ext uri="{FF2B5EF4-FFF2-40B4-BE49-F238E27FC236}">
                <a16:creationId xmlns:a16="http://schemas.microsoft.com/office/drawing/2014/main" id="{E8D63A3A-107F-5016-95EA-FED1DDA63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944" y="-1155"/>
            <a:ext cx="4570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B1BA78-B275-8568-B359-2A30FE9549DD}"/>
              </a:ext>
            </a:extLst>
          </p:cNvPr>
          <p:cNvSpPr>
            <a:spLocks noGrp="1"/>
          </p:cNvSpPr>
          <p:nvPr>
            <p:ph type="title"/>
          </p:nvPr>
        </p:nvSpPr>
        <p:spPr/>
        <p:txBody>
          <a:bodyPr/>
          <a:lstStyle/>
          <a:p>
            <a:r>
              <a:rPr lang="sv-SE"/>
              <a:t>1177 journal</a:t>
            </a:r>
          </a:p>
        </p:txBody>
      </p:sp>
      <p:sp>
        <p:nvSpPr>
          <p:cNvPr id="3" name="Platshållare för innehåll 2">
            <a:extLst>
              <a:ext uri="{FF2B5EF4-FFF2-40B4-BE49-F238E27FC236}">
                <a16:creationId xmlns:a16="http://schemas.microsoft.com/office/drawing/2014/main" id="{8523FACE-E79A-C7E2-4058-B2E67B4B9961}"/>
              </a:ext>
            </a:extLst>
          </p:cNvPr>
          <p:cNvSpPr>
            <a:spLocks noGrp="1"/>
          </p:cNvSpPr>
          <p:nvPr>
            <p:ph idx="1"/>
          </p:nvPr>
        </p:nvSpPr>
        <p:spPr>
          <a:xfrm>
            <a:off x="609600" y="1166018"/>
            <a:ext cx="10972800" cy="4525963"/>
          </a:xfrm>
        </p:spPr>
        <p:txBody>
          <a:bodyPr vert="horz" lIns="91440" tIns="45720" rIns="91440" bIns="45720" rtlCol="0" anchor="t">
            <a:noAutofit/>
          </a:bodyPr>
          <a:lstStyle/>
          <a:p>
            <a:pPr marL="0" indent="0">
              <a:buNone/>
            </a:pPr>
            <a:r>
              <a:rPr lang="sv-SE" sz="1400" dirty="0">
                <a:ea typeface="Calibri"/>
                <a:cs typeface="Arial"/>
              </a:rPr>
              <a:t>Region Skåne har tillsammans med Sveriges regioner ställt sig bakom det nationella ramverket och målbilden för journalen på 1177. Hälso- och sjukvårdsdirektörens beslutade </a:t>
            </a:r>
            <a:r>
              <a:rPr lang="sv-SE" sz="1400" i="1" dirty="0">
                <a:ea typeface="Calibri"/>
                <a:cs typeface="Arial"/>
              </a:rPr>
              <a:t>Riktlinjer för enskildas direktåtkomst till Journalen</a:t>
            </a:r>
            <a:r>
              <a:rPr lang="sv-SE" sz="1400" dirty="0">
                <a:ea typeface="Calibri"/>
                <a:cs typeface="Arial"/>
              </a:rPr>
              <a:t> (juni 2024) beskriver i detalj hur invånarens direktåtkomst till journaluppgifter ska hanteras i regionen. </a:t>
            </a:r>
            <a:r>
              <a:rPr lang="sv-SE" sz="1400" dirty="0">
                <a:ea typeface="Calibri"/>
                <a:cs typeface="Arial"/>
                <a:hlinkClick r:id="rId3"/>
              </a:rPr>
              <a:t>Läs mer om beslutet på Vårdgivare Skåne</a:t>
            </a:r>
            <a:endParaRPr lang="sv-SE" altLang="sv-SE" sz="1400" dirty="0">
              <a:ea typeface="Calibri"/>
              <a:cs typeface="Times New Roman"/>
            </a:endParaRPr>
          </a:p>
          <a:p>
            <a:r>
              <a:rPr kumimoji="0" lang="sv-SE" altLang="sv-SE" sz="1400" b="0" i="0" u="none" strike="noStrike" cap="none" normalizeH="0" baseline="0" dirty="0">
                <a:ln>
                  <a:noFill/>
                </a:ln>
                <a:effectLst/>
                <a:ea typeface="Calibri"/>
                <a:cs typeface="Times New Roman"/>
              </a:rPr>
              <a:t>I dagsläget ser invånare i Skåne en begränsad mängd information i 1177 journalen jämfört med övriga Sverige. Med SDV kommer patienter ta del av fler informationsmängder, till exempel diagnoser, barns tillväxtkurvor, fler typer av provsvar och vårdplaner.</a:t>
            </a:r>
            <a:r>
              <a:rPr lang="sv-SE" altLang="sv-SE" sz="1400" dirty="0">
                <a:ea typeface="Calibri"/>
                <a:cs typeface="Times New Roman"/>
              </a:rPr>
              <a:t> </a:t>
            </a:r>
            <a:endParaRPr lang="sv-SE" altLang="sv-SE" sz="1400" b="0" i="0" u="none" strike="noStrike" cap="none" normalizeH="0" baseline="0" dirty="0">
              <a:ln>
                <a:noFill/>
              </a:ln>
              <a:effectLst/>
              <a:ea typeface="Calibri"/>
              <a:cs typeface="Times New Roman" panose="02020603050405020304" pitchFamily="18" charset="0"/>
            </a:endParaRPr>
          </a:p>
          <a:p>
            <a:r>
              <a:rPr lang="sv-SE" altLang="sv-SE" sz="1400" dirty="0">
                <a:cs typeface="Times New Roman"/>
              </a:rPr>
              <a:t>Samma principer gäller för 1177 journal som för NPÖ, dvs att informationen speglas från journalsystemen och lagras inte nationellt hos 1177.</a:t>
            </a:r>
          </a:p>
          <a:p>
            <a:r>
              <a:rPr lang="sv-SE" sz="1400" dirty="0">
                <a:ea typeface="+mn-lt"/>
                <a:cs typeface="+mn-lt"/>
              </a:rPr>
              <a:t>Med SDV kommer dokumentationen behöva signeras för att den ska visas för invånaren i 1177 Journalen. Endast provsvar kommer publiceras utan signering och de kommer presenteras som </a:t>
            </a:r>
            <a:r>
              <a:rPr lang="sv-SE" sz="1400" i="1" dirty="0" err="1">
                <a:ea typeface="+mn-lt"/>
                <a:cs typeface="+mn-lt"/>
              </a:rPr>
              <a:t>ovidimerade</a:t>
            </a:r>
            <a:r>
              <a:rPr lang="sv-SE" sz="1400" dirty="0">
                <a:ea typeface="+mn-lt"/>
                <a:cs typeface="+mn-lt"/>
              </a:rPr>
              <a:t> i 1177 Journalen. </a:t>
            </a:r>
            <a:endParaRPr lang="sv-SE" altLang="sv-SE" sz="1400" dirty="0">
              <a:cs typeface="Times New Roman"/>
            </a:endParaRPr>
          </a:p>
          <a:p>
            <a:r>
              <a:rPr lang="sv-SE" altLang="sv-SE" sz="1400" dirty="0">
                <a:cs typeface="Times New Roman"/>
              </a:rPr>
              <a:t>De nya informationsmängderna från SDV kommer visas i 1177 journalen om verksamheten använder SDV. Det innebär att en invånare kan se olika mängder information i sin journal beroende på om verksamheten är ansluten till SDV eller inte.</a:t>
            </a:r>
          </a:p>
          <a:p>
            <a:r>
              <a:rPr lang="sv-SE" altLang="sv-SE" sz="1400" dirty="0">
                <a:cs typeface="Times New Roman"/>
              </a:rPr>
              <a:t>Information som dokumenterats i </a:t>
            </a:r>
            <a:r>
              <a:rPr lang="sv-SE" altLang="sv-SE" sz="1400" dirty="0" err="1">
                <a:cs typeface="Times New Roman"/>
              </a:rPr>
              <a:t>Melior</a:t>
            </a:r>
            <a:r>
              <a:rPr lang="sv-SE" altLang="sv-SE" sz="1400" dirty="0">
                <a:cs typeface="Times New Roman"/>
              </a:rPr>
              <a:t> och PMO kommer visas för invånaren även i framtiden då dessa system efter </a:t>
            </a:r>
            <a:r>
              <a:rPr lang="sv-SE" altLang="sv-SE" sz="1400" dirty="0" err="1">
                <a:cs typeface="Times New Roman"/>
              </a:rPr>
              <a:t>SDVs</a:t>
            </a:r>
            <a:r>
              <a:rPr lang="sv-SE" altLang="sv-SE" sz="1400" dirty="0">
                <a:cs typeface="Times New Roman"/>
              </a:rPr>
              <a:t> utrullning kommer försättas i </a:t>
            </a:r>
            <a:r>
              <a:rPr lang="sv-SE" altLang="sv-SE" sz="1400" dirty="0" err="1">
                <a:cs typeface="Times New Roman"/>
              </a:rPr>
              <a:t>läsläge</a:t>
            </a:r>
            <a:r>
              <a:rPr lang="sv-SE" altLang="sv-SE" sz="1400" dirty="0">
                <a:cs typeface="Times New Roman"/>
              </a:rPr>
              <a:t>.</a:t>
            </a:r>
          </a:p>
          <a:p>
            <a:r>
              <a:rPr lang="sv-SE" sz="1400">
                <a:cs typeface="Times New Roman"/>
              </a:rPr>
              <a:t>Vårdnadshavare ser sitt barns journal fram till att barnet fyller 13 år. För att ta del av journalen när barnet är mellan 13-15 år behöver vårdnadshavaren ansöka om förlängd åtkomst till journalen. </a:t>
            </a:r>
            <a:r>
              <a:rPr lang="sv-SE" sz="1400" dirty="0">
                <a:hlinkClick r:id="rId4"/>
              </a:rPr>
              <a:t>instruktion-skyddade-personuppgifter.pdf (skane.se)</a:t>
            </a:r>
            <a:endParaRPr lang="sv-SE" sz="1400" dirty="0">
              <a:cs typeface="Times New Roman"/>
            </a:endParaRPr>
          </a:p>
          <a:p>
            <a:pPr marL="0" indent="0">
              <a:buNone/>
            </a:pPr>
            <a:endParaRPr lang="sv-SE" sz="1400" dirty="0">
              <a:cs typeface="Times New Roman"/>
            </a:endParaRPr>
          </a:p>
          <a:p>
            <a:pPr marL="0" indent="0">
              <a:buNone/>
            </a:pPr>
            <a:endParaRPr lang="sv-SE" altLang="sv-SE" sz="1400" dirty="0">
              <a:cs typeface="Times New Roman"/>
            </a:endParaRPr>
          </a:p>
          <a:p>
            <a:pPr marL="0" indent="0">
              <a:buNone/>
              <a:defRPr/>
            </a:pPr>
            <a:endParaRPr lang="sv-SE" altLang="sv-SE" sz="1400" dirty="0">
              <a:cs typeface="Times New Roman"/>
            </a:endParaRPr>
          </a:p>
        </p:txBody>
      </p:sp>
      <p:sp>
        <p:nvSpPr>
          <p:cNvPr id="4" name="Platshållare för sidfot 3">
            <a:extLst>
              <a:ext uri="{FF2B5EF4-FFF2-40B4-BE49-F238E27FC236}">
                <a16:creationId xmlns:a16="http://schemas.microsoft.com/office/drawing/2014/main" id="{8E388F31-F0EF-8489-0F39-21D5664F9B7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822427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82DB-B97D-4040-AF7D-B8DC4817EB19}"/>
              </a:ext>
            </a:extLst>
          </p:cNvPr>
          <p:cNvSpPr>
            <a:spLocks noGrp="1"/>
          </p:cNvSpPr>
          <p:nvPr>
            <p:ph type="title"/>
          </p:nvPr>
        </p:nvSpPr>
        <p:spPr>
          <a:xfrm>
            <a:off x="659892" y="390048"/>
            <a:ext cx="9505056" cy="778098"/>
          </a:xfrm>
        </p:spPr>
        <p:txBody>
          <a:bodyPr/>
          <a:lstStyle/>
          <a:p>
            <a:r>
              <a:rPr lang="sv-SE"/>
              <a:t>Data exponerad till 1177 journalen </a:t>
            </a:r>
            <a:r>
              <a:rPr lang="sv-SE" b="1"/>
              <a:t>idag i Region Skåne</a:t>
            </a:r>
          </a:p>
        </p:txBody>
      </p:sp>
      <p:sp>
        <p:nvSpPr>
          <p:cNvPr id="3" name="Content Placeholder 2">
            <a:extLst>
              <a:ext uri="{FF2B5EF4-FFF2-40B4-BE49-F238E27FC236}">
                <a16:creationId xmlns:a16="http://schemas.microsoft.com/office/drawing/2014/main" id="{05834784-3940-47EE-B900-0C87870B958A}"/>
              </a:ext>
            </a:extLst>
          </p:cNvPr>
          <p:cNvSpPr>
            <a:spLocks noGrp="1"/>
          </p:cNvSpPr>
          <p:nvPr>
            <p:ph idx="1"/>
          </p:nvPr>
        </p:nvSpPr>
        <p:spPr>
          <a:xfrm>
            <a:off x="659892" y="2235444"/>
            <a:ext cx="9771371" cy="3490654"/>
          </a:xfrm>
        </p:spPr>
        <p:txBody>
          <a:bodyPr vert="horz" lIns="91440" tIns="45720" rIns="91440" bIns="45720" rtlCol="0" anchor="t">
            <a:noAutofit/>
          </a:bodyPr>
          <a:lstStyle/>
          <a:p>
            <a:pPr marL="267970" indent="-267970">
              <a:spcBef>
                <a:spcPts val="0"/>
              </a:spcBef>
              <a:spcAft>
                <a:spcPts val="1200"/>
              </a:spcAft>
              <a:buAutoNum type="alphaUcPeriod"/>
            </a:pPr>
            <a:r>
              <a:rPr lang="sv-SE" sz="2000"/>
              <a:t> </a:t>
            </a:r>
            <a:r>
              <a:rPr lang="sv-SE" sz="2000" b="1"/>
              <a:t>Vaccinationer </a:t>
            </a:r>
            <a:r>
              <a:rPr lang="sv-SE" sz="2000"/>
              <a:t>– </a:t>
            </a:r>
            <a:r>
              <a:rPr lang="sv-SE" sz="2000" err="1"/>
              <a:t>GetVaccinationHistory</a:t>
            </a:r>
            <a:r>
              <a:rPr lang="sv-SE" sz="2000"/>
              <a:t> – PMO</a:t>
            </a:r>
            <a:endParaRPr lang="sv-SE">
              <a:cs typeface="Arial" panose="020B0604020202020204"/>
            </a:endParaRPr>
          </a:p>
          <a:p>
            <a:pPr marL="267970" indent="-267970">
              <a:spcBef>
                <a:spcPts val="0"/>
              </a:spcBef>
              <a:spcAft>
                <a:spcPts val="1200"/>
              </a:spcAft>
              <a:buAutoNum type="alphaUcPeriod"/>
            </a:pPr>
            <a:r>
              <a:rPr lang="sv-SE" sz="2000"/>
              <a:t> </a:t>
            </a:r>
            <a:r>
              <a:rPr lang="sv-SE" sz="2000" b="1"/>
              <a:t>Provsvar </a:t>
            </a:r>
            <a:r>
              <a:rPr lang="sv-SE" sz="2000"/>
              <a:t>– </a:t>
            </a:r>
            <a:r>
              <a:rPr lang="sv-SE" sz="2000" err="1"/>
              <a:t>GetLaboratoryOrderOutcome</a:t>
            </a:r>
            <a:r>
              <a:rPr lang="sv-SE" sz="2000"/>
              <a:t> – endast </a:t>
            </a:r>
            <a:r>
              <a:rPr lang="sv-SE" sz="2000" err="1"/>
              <a:t>Kemlab</a:t>
            </a:r>
            <a:r>
              <a:rPr lang="sv-SE" sz="2000"/>
              <a:t> – PMO och </a:t>
            </a:r>
            <a:r>
              <a:rPr lang="sv-SE" sz="2000" err="1"/>
              <a:t>Melior</a:t>
            </a:r>
            <a:endParaRPr lang="sv-SE" sz="2000">
              <a:cs typeface="Arial" panose="020B0604020202020204"/>
            </a:endParaRPr>
          </a:p>
          <a:p>
            <a:pPr marL="267970" indent="-267970">
              <a:spcBef>
                <a:spcPts val="0"/>
              </a:spcBef>
              <a:spcAft>
                <a:spcPts val="1200"/>
              </a:spcAft>
              <a:buAutoNum type="alphaUcPeriod"/>
            </a:pPr>
            <a:r>
              <a:rPr lang="sv-SE" sz="2000"/>
              <a:t> </a:t>
            </a:r>
            <a:r>
              <a:rPr lang="sv-SE" sz="2000" b="1"/>
              <a:t>Anteckningar </a:t>
            </a:r>
            <a:r>
              <a:rPr lang="sv-SE" sz="2000"/>
              <a:t>– </a:t>
            </a:r>
            <a:r>
              <a:rPr lang="sv-SE" sz="2000" err="1"/>
              <a:t>GetCareDocumentation</a:t>
            </a:r>
            <a:r>
              <a:rPr lang="sv-SE" sz="2000"/>
              <a:t> – </a:t>
            </a:r>
            <a:r>
              <a:rPr lang="sv-SE" sz="2000" err="1"/>
              <a:t>Melior</a:t>
            </a:r>
            <a:r>
              <a:rPr lang="sv-SE" sz="2000"/>
              <a:t>, PMO, </a:t>
            </a:r>
            <a:r>
              <a:rPr lang="sv-SE" sz="2000" err="1"/>
              <a:t>Journalia</a:t>
            </a:r>
            <a:r>
              <a:rPr lang="sv-SE" sz="2000"/>
              <a:t> </a:t>
            </a:r>
            <a:endParaRPr lang="sv-SE" sz="2000">
              <a:cs typeface="Arial"/>
            </a:endParaRPr>
          </a:p>
          <a:p>
            <a:pPr marL="267970" indent="-267970">
              <a:spcBef>
                <a:spcPts val="0"/>
              </a:spcBef>
              <a:spcAft>
                <a:spcPts val="1200"/>
              </a:spcAft>
              <a:buAutoNum type="alphaUcPeriod"/>
            </a:pPr>
            <a:r>
              <a:rPr lang="sv-SE" sz="2000"/>
              <a:t> </a:t>
            </a:r>
            <a:r>
              <a:rPr lang="sv-SE" sz="2000" b="1"/>
              <a:t>Remiss (röntgen) </a:t>
            </a:r>
            <a:r>
              <a:rPr lang="sv-SE" sz="2000"/>
              <a:t>– </a:t>
            </a:r>
            <a:r>
              <a:rPr lang="sv-SE" sz="2000" err="1"/>
              <a:t>GetReferralOutcome</a:t>
            </a:r>
            <a:r>
              <a:rPr lang="sv-SE" sz="2000"/>
              <a:t> – </a:t>
            </a:r>
            <a:r>
              <a:rPr lang="sv-SE" sz="2000" err="1"/>
              <a:t>Sectra</a:t>
            </a:r>
            <a:r>
              <a:rPr lang="sv-SE" sz="2000"/>
              <a:t> RIS</a:t>
            </a:r>
            <a:r>
              <a:rPr lang="sv-SE" sz="2000" b="1"/>
              <a:t> </a:t>
            </a:r>
            <a:endParaRPr lang="sv-SE" sz="2000" b="1">
              <a:cs typeface="Arial"/>
            </a:endParaRPr>
          </a:p>
          <a:p>
            <a:pPr marL="267970" indent="-267970">
              <a:spcBef>
                <a:spcPts val="0"/>
              </a:spcBef>
              <a:spcAft>
                <a:spcPts val="1200"/>
              </a:spcAft>
              <a:buAutoNum type="alphaUcPeriod"/>
            </a:pPr>
            <a:r>
              <a:rPr lang="sv-SE" sz="2000"/>
              <a:t> </a:t>
            </a:r>
            <a:r>
              <a:rPr lang="sv-SE" sz="2000" b="1"/>
              <a:t>Bilddiagnostiska resultat (röntgen) </a:t>
            </a:r>
            <a:r>
              <a:rPr lang="sv-SE" sz="2000"/>
              <a:t>– </a:t>
            </a:r>
            <a:r>
              <a:rPr lang="sv-SE" sz="2000" err="1"/>
              <a:t>GetImagingOutcome</a:t>
            </a:r>
            <a:r>
              <a:rPr lang="sv-SE" sz="2000"/>
              <a:t> – </a:t>
            </a:r>
            <a:r>
              <a:rPr lang="sv-SE" sz="2000" err="1"/>
              <a:t>Sectra</a:t>
            </a:r>
            <a:r>
              <a:rPr lang="sv-SE" sz="2000"/>
              <a:t> RIS (remiss syns innan undersökning)</a:t>
            </a:r>
            <a:endParaRPr lang="sv-SE" sz="2000">
              <a:cs typeface="Arial"/>
            </a:endParaRPr>
          </a:p>
          <a:p>
            <a:pPr marL="0" indent="0">
              <a:spcBef>
                <a:spcPts val="0"/>
              </a:spcBef>
              <a:spcAft>
                <a:spcPts val="600"/>
              </a:spcAft>
              <a:buNone/>
            </a:pPr>
            <a:endParaRPr lang="sv-SE" sz="2000"/>
          </a:p>
        </p:txBody>
      </p:sp>
    </p:spTree>
    <p:extLst>
      <p:ext uri="{BB962C8B-B14F-4D97-AF65-F5344CB8AC3E}">
        <p14:creationId xmlns:p14="http://schemas.microsoft.com/office/powerpoint/2010/main" val="369314957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DEED4E-3FEE-B7F8-DC88-F6E10402A574}"/>
              </a:ext>
            </a:extLst>
          </p:cNvPr>
          <p:cNvSpPr>
            <a:spLocks noGrp="1"/>
          </p:cNvSpPr>
          <p:nvPr>
            <p:ph type="title"/>
          </p:nvPr>
        </p:nvSpPr>
        <p:spPr/>
        <p:txBody>
          <a:bodyPr/>
          <a:lstStyle/>
          <a:p>
            <a:r>
              <a:rPr lang="sv-SE" sz="3600">
                <a:cs typeface="Arial"/>
              </a:rPr>
              <a:t>Regioner som visar information i 1177 journal idag</a:t>
            </a:r>
            <a:endParaRPr lang="sv-SE" sz="3600"/>
          </a:p>
        </p:txBody>
      </p:sp>
      <p:sp>
        <p:nvSpPr>
          <p:cNvPr id="3" name="Platshållare för sidfot 2">
            <a:extLst>
              <a:ext uri="{FF2B5EF4-FFF2-40B4-BE49-F238E27FC236}">
                <a16:creationId xmlns:a16="http://schemas.microsoft.com/office/drawing/2014/main" id="{F5111193-96B4-63C6-9F4F-FC5B0BE84A76}"/>
              </a:ext>
            </a:extLst>
          </p:cNvPr>
          <p:cNvSpPr>
            <a:spLocks noGrp="1"/>
          </p:cNvSpPr>
          <p:nvPr>
            <p:ph type="ftr" sz="quarter" idx="11"/>
          </p:nvPr>
        </p:nvSpPr>
        <p:spPr/>
        <p:txBody>
          <a:bodyPr/>
          <a:lstStyle/>
          <a:p>
            <a:endParaRPr lang="sv-SE"/>
          </a:p>
        </p:txBody>
      </p:sp>
      <p:pic>
        <p:nvPicPr>
          <p:cNvPr id="6" name="Bildobjekt 5" descr="En bild som visar text, skärmbild, kvadrat, diagram&#10;&#10;Automatiskt genererad beskrivning">
            <a:extLst>
              <a:ext uri="{FF2B5EF4-FFF2-40B4-BE49-F238E27FC236}">
                <a16:creationId xmlns:a16="http://schemas.microsoft.com/office/drawing/2014/main" id="{AE5AA9C7-ED4C-18C7-956B-40C18668E02A}"/>
              </a:ext>
            </a:extLst>
          </p:cNvPr>
          <p:cNvPicPr>
            <a:picLocks noChangeAspect="1"/>
          </p:cNvPicPr>
          <p:nvPr/>
        </p:nvPicPr>
        <p:blipFill>
          <a:blip r:embed="rId2"/>
          <a:stretch>
            <a:fillRect/>
          </a:stretch>
        </p:blipFill>
        <p:spPr>
          <a:xfrm>
            <a:off x="608504" y="1627908"/>
            <a:ext cx="7684537" cy="4687455"/>
          </a:xfrm>
          <a:prstGeom prst="rect">
            <a:avLst/>
          </a:prstGeom>
        </p:spPr>
      </p:pic>
      <p:sp>
        <p:nvSpPr>
          <p:cNvPr id="8" name="textruta 7">
            <a:extLst>
              <a:ext uri="{FF2B5EF4-FFF2-40B4-BE49-F238E27FC236}">
                <a16:creationId xmlns:a16="http://schemas.microsoft.com/office/drawing/2014/main" id="{D0288C73-61A6-1799-C92E-45306177565D}"/>
              </a:ext>
            </a:extLst>
          </p:cNvPr>
          <p:cNvSpPr txBox="1"/>
          <p:nvPr/>
        </p:nvSpPr>
        <p:spPr>
          <a:xfrm>
            <a:off x="8429020" y="1631730"/>
            <a:ext cx="31563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highlight>
                  <a:srgbClr val="00FFFF"/>
                </a:highlight>
                <a:cs typeface="Arial"/>
              </a:rPr>
              <a:t>Denna information visas inte idag men kommer att visas med hjälp av Millennium.</a:t>
            </a:r>
          </a:p>
        </p:txBody>
      </p:sp>
    </p:spTree>
    <p:extLst>
      <p:ext uri="{BB962C8B-B14F-4D97-AF65-F5344CB8AC3E}">
        <p14:creationId xmlns:p14="http://schemas.microsoft.com/office/powerpoint/2010/main" val="192293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82DB-B97D-4040-AF7D-B8DC4817EB19}"/>
              </a:ext>
            </a:extLst>
          </p:cNvPr>
          <p:cNvSpPr>
            <a:spLocks noGrp="1"/>
          </p:cNvSpPr>
          <p:nvPr>
            <p:ph type="title"/>
          </p:nvPr>
        </p:nvSpPr>
        <p:spPr>
          <a:xfrm>
            <a:off x="748668" y="434437"/>
            <a:ext cx="10277397" cy="778098"/>
          </a:xfrm>
        </p:spPr>
        <p:txBody>
          <a:bodyPr/>
          <a:lstStyle/>
          <a:p>
            <a:r>
              <a:rPr lang="sv-SE" dirty="0" err="1"/>
              <a:t>SDVdata</a:t>
            </a:r>
            <a:r>
              <a:rPr lang="sv-SE" dirty="0"/>
              <a:t> exponerad till 1177 journal</a:t>
            </a:r>
            <a:endParaRPr lang="sv-SE" dirty="0">
              <a:cs typeface="Arial"/>
            </a:endParaRPr>
          </a:p>
        </p:txBody>
      </p:sp>
      <p:sp>
        <p:nvSpPr>
          <p:cNvPr id="3" name="Content Placeholder 2">
            <a:extLst>
              <a:ext uri="{FF2B5EF4-FFF2-40B4-BE49-F238E27FC236}">
                <a16:creationId xmlns:a16="http://schemas.microsoft.com/office/drawing/2014/main" id="{05834784-3940-47EE-B900-0C87870B958A}"/>
              </a:ext>
            </a:extLst>
          </p:cNvPr>
          <p:cNvSpPr>
            <a:spLocks noGrp="1"/>
          </p:cNvSpPr>
          <p:nvPr>
            <p:ph idx="1"/>
          </p:nvPr>
        </p:nvSpPr>
        <p:spPr>
          <a:xfrm>
            <a:off x="751446" y="1964494"/>
            <a:ext cx="8968316" cy="4459312"/>
          </a:xfrm>
        </p:spPr>
        <p:txBody>
          <a:bodyPr vert="horz" lIns="91440" tIns="45720" rIns="91440" bIns="45720" rtlCol="0" anchor="t">
            <a:noAutofit/>
          </a:bodyPr>
          <a:lstStyle/>
          <a:p>
            <a:pPr marL="267970" indent="-267970">
              <a:spcBef>
                <a:spcPts val="0"/>
              </a:spcBef>
              <a:spcAft>
                <a:spcPts val="1200"/>
              </a:spcAft>
              <a:buAutoNum type="alphaUcPeriod"/>
            </a:pPr>
            <a:r>
              <a:rPr lang="sv-SE" sz="2000"/>
              <a:t> </a:t>
            </a:r>
            <a:r>
              <a:rPr lang="sv-SE" sz="2000" b="1"/>
              <a:t>Vårdkontakt </a:t>
            </a:r>
            <a:r>
              <a:rPr lang="sv-SE" sz="2000"/>
              <a:t>– </a:t>
            </a:r>
            <a:r>
              <a:rPr lang="sv-SE" sz="2000" err="1"/>
              <a:t>GetCareContacts</a:t>
            </a:r>
            <a:r>
              <a:rPr lang="sv-SE" sz="2000"/>
              <a:t>  </a:t>
            </a:r>
            <a:endParaRPr lang="sv-SE" sz="2000" b="1">
              <a:cs typeface="Arial"/>
            </a:endParaRPr>
          </a:p>
          <a:p>
            <a:pPr marL="267970" indent="-267970">
              <a:spcBef>
                <a:spcPts val="0"/>
              </a:spcBef>
              <a:spcAft>
                <a:spcPts val="1200"/>
              </a:spcAft>
              <a:buAutoNum type="alphaUcPeriod"/>
            </a:pPr>
            <a:r>
              <a:rPr lang="sv-SE" sz="2000"/>
              <a:t> </a:t>
            </a:r>
            <a:r>
              <a:rPr lang="sv-SE" sz="2000" b="1"/>
              <a:t>Diagnoser </a:t>
            </a:r>
            <a:r>
              <a:rPr lang="sv-SE" sz="2000"/>
              <a:t>– </a:t>
            </a:r>
            <a:r>
              <a:rPr lang="sv-SE" sz="2000" err="1"/>
              <a:t>GetDiagnosis</a:t>
            </a:r>
            <a:r>
              <a:rPr lang="sv-SE" sz="2000"/>
              <a:t> </a:t>
            </a:r>
            <a:endParaRPr lang="sv-SE" sz="2000" b="1">
              <a:cs typeface="Arial"/>
            </a:endParaRPr>
          </a:p>
          <a:p>
            <a:pPr marL="267970" indent="-267970">
              <a:spcBef>
                <a:spcPts val="0"/>
              </a:spcBef>
              <a:spcAft>
                <a:spcPts val="1200"/>
              </a:spcAft>
              <a:buAutoNum type="alphaUcPeriod"/>
            </a:pPr>
            <a:r>
              <a:rPr lang="sv-SE" sz="2000"/>
              <a:t> </a:t>
            </a:r>
            <a:r>
              <a:rPr lang="sv-SE" sz="2000" b="1"/>
              <a:t>Tillväxt </a:t>
            </a:r>
            <a:r>
              <a:rPr lang="sv-SE" sz="2000"/>
              <a:t>– </a:t>
            </a:r>
            <a:r>
              <a:rPr lang="sv-SE" sz="2000" err="1"/>
              <a:t>GetObservations</a:t>
            </a:r>
            <a:r>
              <a:rPr lang="sv-SE" sz="2000"/>
              <a:t>  </a:t>
            </a:r>
            <a:endParaRPr lang="sv-SE" sz="2000" b="1">
              <a:cs typeface="Arial"/>
            </a:endParaRPr>
          </a:p>
          <a:p>
            <a:pPr marL="267970" indent="-267970">
              <a:spcBef>
                <a:spcPts val="0"/>
              </a:spcBef>
              <a:spcAft>
                <a:spcPts val="1200"/>
              </a:spcAft>
              <a:buAutoNum type="alphaUcPeriod"/>
            </a:pPr>
            <a:r>
              <a:rPr lang="sv-SE" sz="2000"/>
              <a:t> </a:t>
            </a:r>
            <a:r>
              <a:rPr lang="sv-SE" sz="2000" b="1"/>
              <a:t>Provsvar</a:t>
            </a:r>
            <a:r>
              <a:rPr lang="sv-SE" sz="2000"/>
              <a:t> – </a:t>
            </a:r>
            <a:r>
              <a:rPr lang="sv-SE" sz="2000" err="1"/>
              <a:t>GetLaboratoryOrderOutcome</a:t>
            </a:r>
            <a:endParaRPr lang="sv-SE" sz="2000" err="1">
              <a:cs typeface="Arial"/>
            </a:endParaRPr>
          </a:p>
          <a:p>
            <a:pPr marL="267970" indent="-267970">
              <a:spcBef>
                <a:spcPts val="0"/>
              </a:spcBef>
              <a:spcAft>
                <a:spcPts val="1200"/>
              </a:spcAft>
              <a:buAutoNum type="alphaUcPeriod"/>
            </a:pPr>
            <a:r>
              <a:rPr lang="sv-SE" sz="2000"/>
              <a:t> </a:t>
            </a:r>
            <a:r>
              <a:rPr lang="sv-SE" sz="2000" b="1"/>
              <a:t>Anteckningar </a:t>
            </a:r>
            <a:r>
              <a:rPr lang="sv-SE" sz="2000"/>
              <a:t>– </a:t>
            </a:r>
            <a:r>
              <a:rPr lang="sv-SE" sz="2000" err="1"/>
              <a:t>GetCareDocumentation</a:t>
            </a:r>
            <a:r>
              <a:rPr lang="sv-SE" sz="2000"/>
              <a:t> </a:t>
            </a:r>
            <a:endParaRPr lang="sv-SE" sz="2000" b="1">
              <a:cs typeface="Arial"/>
            </a:endParaRPr>
          </a:p>
          <a:p>
            <a:pPr marL="267970" indent="-267970">
              <a:spcBef>
                <a:spcPts val="0"/>
              </a:spcBef>
              <a:spcAft>
                <a:spcPts val="1200"/>
              </a:spcAft>
              <a:buAutoNum type="alphaUcPeriod"/>
            </a:pPr>
            <a:r>
              <a:rPr lang="sv-SE" sz="2000"/>
              <a:t> </a:t>
            </a:r>
            <a:r>
              <a:rPr lang="sv-SE" sz="2000" b="1"/>
              <a:t>Vårdplaner </a:t>
            </a:r>
            <a:r>
              <a:rPr lang="sv-SE" sz="2000"/>
              <a:t>– </a:t>
            </a:r>
            <a:r>
              <a:rPr lang="sv-SE" sz="2000" err="1"/>
              <a:t>GetCarePlans</a:t>
            </a:r>
            <a:r>
              <a:rPr lang="sv-SE" sz="2000"/>
              <a:t> </a:t>
            </a:r>
            <a:endParaRPr lang="sv-SE" sz="2000" b="1">
              <a:cs typeface="Arial"/>
            </a:endParaRPr>
          </a:p>
          <a:p>
            <a:pPr marL="267970" indent="-267970">
              <a:spcBef>
                <a:spcPts val="0"/>
              </a:spcBef>
              <a:spcAft>
                <a:spcPts val="1200"/>
              </a:spcAft>
              <a:buAutoNum type="alphaUcPeriod"/>
            </a:pPr>
            <a:r>
              <a:rPr lang="sv-SE" sz="2000">
                <a:cs typeface="Arial"/>
              </a:rPr>
              <a:t> R</a:t>
            </a:r>
            <a:r>
              <a:rPr lang="sv-SE" sz="2000" b="1">
                <a:cs typeface="Arial"/>
              </a:rPr>
              <a:t>emiss (röntgen) </a:t>
            </a:r>
            <a:r>
              <a:rPr lang="sv-SE" sz="2000">
                <a:cs typeface="Arial"/>
              </a:rPr>
              <a:t>– </a:t>
            </a:r>
            <a:r>
              <a:rPr lang="sv-SE" sz="2000" err="1">
                <a:cs typeface="Arial"/>
              </a:rPr>
              <a:t>GetReferralOutcome</a:t>
            </a:r>
            <a:r>
              <a:rPr lang="sv-SE" sz="2000">
                <a:cs typeface="Arial"/>
              </a:rPr>
              <a:t> – </a:t>
            </a:r>
            <a:r>
              <a:rPr lang="sv-SE" sz="2000" b="1" err="1">
                <a:cs typeface="Arial"/>
              </a:rPr>
              <a:t>Sectra</a:t>
            </a:r>
            <a:r>
              <a:rPr lang="sv-SE" sz="2000" b="1">
                <a:cs typeface="Arial"/>
              </a:rPr>
              <a:t> RIS </a:t>
            </a:r>
            <a:endParaRPr lang="en-US" sz="2000">
              <a:cs typeface="Arial"/>
            </a:endParaRPr>
          </a:p>
          <a:p>
            <a:pPr marL="267970" indent="-267970">
              <a:spcBef>
                <a:spcPts val="0"/>
              </a:spcBef>
              <a:spcAft>
                <a:spcPts val="1200"/>
              </a:spcAft>
              <a:buAutoNum type="alphaUcPeriod"/>
            </a:pPr>
            <a:r>
              <a:rPr lang="sv-SE" sz="2000">
                <a:cs typeface="Arial"/>
              </a:rPr>
              <a:t> </a:t>
            </a:r>
            <a:r>
              <a:rPr lang="sv-SE" sz="2000" b="1">
                <a:cs typeface="Arial"/>
              </a:rPr>
              <a:t>Bilddiagnostiska resultat (röntgen) </a:t>
            </a:r>
            <a:r>
              <a:rPr lang="sv-SE" sz="2000">
                <a:cs typeface="Arial"/>
              </a:rPr>
              <a:t>– </a:t>
            </a:r>
            <a:r>
              <a:rPr lang="sv-SE" sz="2000" err="1">
                <a:cs typeface="Arial"/>
              </a:rPr>
              <a:t>GetImagingOutcome</a:t>
            </a:r>
            <a:r>
              <a:rPr lang="sv-SE" sz="2000">
                <a:cs typeface="Arial"/>
              </a:rPr>
              <a:t> – </a:t>
            </a:r>
            <a:r>
              <a:rPr lang="sv-SE" sz="2000" b="1" err="1">
                <a:cs typeface="Arial"/>
              </a:rPr>
              <a:t>Sectra</a:t>
            </a:r>
            <a:r>
              <a:rPr lang="sv-SE" sz="2000" b="1">
                <a:cs typeface="Arial"/>
              </a:rPr>
              <a:t> RIS (remiss syns innan undersökning)</a:t>
            </a:r>
            <a:endParaRPr lang="sv-SE">
              <a:cs typeface="Arial" panose="020B0604020202020204"/>
            </a:endParaRPr>
          </a:p>
          <a:p>
            <a:pPr marL="267970" indent="-267970">
              <a:spcBef>
                <a:spcPts val="0"/>
              </a:spcBef>
              <a:spcAft>
                <a:spcPts val="600"/>
              </a:spcAft>
              <a:buFont typeface="Arial" panose="020B0604020202020204"/>
              <a:buAutoNum type="alphaUcPeriod"/>
            </a:pPr>
            <a:endParaRPr lang="sv-SE" sz="2000" b="1">
              <a:cs typeface="Arial"/>
            </a:endParaRPr>
          </a:p>
          <a:p>
            <a:pPr marL="0" indent="0">
              <a:spcBef>
                <a:spcPts val="0"/>
              </a:spcBef>
              <a:spcAft>
                <a:spcPts val="600"/>
              </a:spcAft>
              <a:buNone/>
            </a:pPr>
            <a:endParaRPr lang="sv-SE" sz="2000">
              <a:cs typeface="Arial" panose="020B0604020202020204"/>
            </a:endParaRPr>
          </a:p>
        </p:txBody>
      </p:sp>
    </p:spTree>
    <p:extLst>
      <p:ext uri="{BB962C8B-B14F-4D97-AF65-F5344CB8AC3E}">
        <p14:creationId xmlns:p14="http://schemas.microsoft.com/office/powerpoint/2010/main" val="12534853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F265D-827A-3A2B-18C9-DF6B6D3EE8FD}"/>
              </a:ext>
            </a:extLst>
          </p:cNvPr>
          <p:cNvSpPr>
            <a:spLocks noGrp="1"/>
          </p:cNvSpPr>
          <p:nvPr>
            <p:ph type="title"/>
          </p:nvPr>
        </p:nvSpPr>
        <p:spPr>
          <a:xfrm>
            <a:off x="609600" y="423629"/>
            <a:ext cx="10972800" cy="1143000"/>
          </a:xfrm>
        </p:spPr>
        <p:txBody>
          <a:bodyPr/>
          <a:lstStyle/>
          <a:p>
            <a:r>
              <a:rPr lang="sv-SE" dirty="0">
                <a:ea typeface="+mj-lt"/>
                <a:cs typeface="+mj-lt"/>
              </a:rPr>
              <a:t>Nationell patientöversikt (NPÖ)</a:t>
            </a:r>
            <a:endParaRPr lang="sv-SE" dirty="0">
              <a:cs typeface="Arial" panose="020B0604020202020204"/>
            </a:endParaRPr>
          </a:p>
        </p:txBody>
      </p:sp>
      <p:sp>
        <p:nvSpPr>
          <p:cNvPr id="3" name="Platshållare för innehåll 2">
            <a:extLst>
              <a:ext uri="{FF2B5EF4-FFF2-40B4-BE49-F238E27FC236}">
                <a16:creationId xmlns:a16="http://schemas.microsoft.com/office/drawing/2014/main" id="{FF1A026C-53D9-A6CB-FB00-C4C6D151E78D}"/>
              </a:ext>
            </a:extLst>
          </p:cNvPr>
          <p:cNvSpPr>
            <a:spLocks noGrp="1"/>
          </p:cNvSpPr>
          <p:nvPr>
            <p:ph idx="1"/>
          </p:nvPr>
        </p:nvSpPr>
        <p:spPr>
          <a:xfrm>
            <a:off x="609600" y="1607985"/>
            <a:ext cx="10972800" cy="4525963"/>
          </a:xfrm>
        </p:spPr>
        <p:txBody>
          <a:bodyPr vert="horz" lIns="91440" tIns="45720" rIns="91440" bIns="45720" rtlCol="0" anchor="t">
            <a:noAutofit/>
          </a:bodyPr>
          <a:lstStyle/>
          <a:p>
            <a:r>
              <a:rPr lang="sv-SE" sz="2000" dirty="0">
                <a:ea typeface="+mn-lt"/>
                <a:cs typeface="+mn-lt"/>
              </a:rPr>
              <a:t>Nationell tjänst som gör det möjligt för vårdgivare att dela journalinformation från hälso- och sjukvården med varandra. </a:t>
            </a:r>
          </a:p>
          <a:p>
            <a:r>
              <a:rPr lang="sv-SE" sz="2000" dirty="0">
                <a:ea typeface="+mn-lt"/>
                <a:cs typeface="+mn-lt"/>
              </a:rPr>
              <a:t>Vårdpersonal kan ta del av journalinformation som finns hos andra vårdgivare, om patienten har gett sitt samtycke till det.</a:t>
            </a:r>
          </a:p>
          <a:p>
            <a:r>
              <a:rPr lang="sv-SE" sz="2000" dirty="0">
                <a:cs typeface="Arial"/>
              </a:rPr>
              <a:t>All data som visas i NPÖ är alltid direkt hämtad från </a:t>
            </a:r>
            <a:r>
              <a:rPr lang="sv-SE" sz="2000" dirty="0" err="1">
                <a:cs typeface="Arial"/>
              </a:rPr>
              <a:t>källsystemet</a:t>
            </a:r>
            <a:r>
              <a:rPr lang="sv-SE" sz="2000" dirty="0">
                <a:cs typeface="Arial"/>
              </a:rPr>
              <a:t>, och är systemet inte tillgängligt, visas ingen data.</a:t>
            </a:r>
          </a:p>
          <a:p>
            <a:r>
              <a:rPr lang="sv-SE" sz="2000" dirty="0">
                <a:cs typeface="Arial"/>
              </a:rPr>
              <a:t>För patienter med sekretessmarkering* eller med skyddade folkbokföringsuppgifter** visas ingen information i NPÖ </a:t>
            </a:r>
          </a:p>
        </p:txBody>
      </p:sp>
      <p:sp>
        <p:nvSpPr>
          <p:cNvPr id="8" name="Rektangel: rundade hörn 7">
            <a:extLst>
              <a:ext uri="{FF2B5EF4-FFF2-40B4-BE49-F238E27FC236}">
                <a16:creationId xmlns:a16="http://schemas.microsoft.com/office/drawing/2014/main" id="{B7F9FF21-944A-B2C1-CD77-FC9A1C24BD78}"/>
              </a:ext>
            </a:extLst>
          </p:cNvPr>
          <p:cNvSpPr/>
          <p:nvPr/>
        </p:nvSpPr>
        <p:spPr>
          <a:xfrm>
            <a:off x="6575817" y="4935984"/>
            <a:ext cx="4112898" cy="1498387"/>
          </a:xfrm>
          <a:prstGeom prst="roundRect">
            <a:avLst/>
          </a:prstGeom>
          <a:solidFill>
            <a:srgbClr val="FFC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a:t>
            </a:r>
            <a:r>
              <a:rPr lang="sv-SE" sz="1100" dirty="0">
                <a:solidFill>
                  <a:schemeClr val="tx1"/>
                </a:solidFill>
              </a:rPr>
              <a:t> En lägre grad av skydd. Fungerar som en varningssignal för myndigheter vid behandling av uppgifterna</a:t>
            </a:r>
          </a:p>
          <a:p>
            <a:endParaRPr lang="sv-SE" sz="1100" dirty="0">
              <a:solidFill>
                <a:schemeClr val="tx1"/>
              </a:solidFill>
            </a:endParaRPr>
          </a:p>
          <a:p>
            <a:r>
              <a:rPr lang="sv-SE" sz="1400" dirty="0">
                <a:solidFill>
                  <a:schemeClr val="tx1"/>
                </a:solidFill>
              </a:rPr>
              <a:t>**</a:t>
            </a:r>
            <a:r>
              <a:rPr lang="sv-SE" sz="1100" b="1" dirty="0">
                <a:solidFill>
                  <a:schemeClr val="tx1"/>
                </a:solidFill>
              </a:rPr>
              <a:t> </a:t>
            </a:r>
            <a:r>
              <a:rPr lang="sv-SE" sz="1100" dirty="0">
                <a:solidFill>
                  <a:schemeClr val="tx1"/>
                </a:solidFill>
              </a:rPr>
              <a:t>Individen är fortsatt folkbokförd i den gamla kommunen, trots att man flyttat, eller i en annan kommun man inte haft någon anknytning till. De gamla adressuppgifterna tas bort och den nya adressen registreras inte i folkbokföringen. En adress till Skatteverket registreras dit du får din post</a:t>
            </a:r>
          </a:p>
        </p:txBody>
      </p:sp>
    </p:spTree>
    <p:extLst>
      <p:ext uri="{BB962C8B-B14F-4D97-AF65-F5344CB8AC3E}">
        <p14:creationId xmlns:p14="http://schemas.microsoft.com/office/powerpoint/2010/main" val="1397203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E3189F-C03F-FB9E-2C04-A4D122AD725D}"/>
              </a:ext>
            </a:extLst>
          </p:cNvPr>
          <p:cNvSpPr>
            <a:spLocks noGrp="1"/>
          </p:cNvSpPr>
          <p:nvPr>
            <p:ph type="title"/>
          </p:nvPr>
        </p:nvSpPr>
        <p:spPr/>
        <p:txBody>
          <a:bodyPr/>
          <a:lstStyle/>
          <a:p>
            <a:r>
              <a:rPr lang="sv-SE"/>
              <a:t>Kommande rubriker till 1177 journal  </a:t>
            </a:r>
            <a:endParaRPr lang="sv-SE">
              <a:cs typeface="Arial"/>
            </a:endParaRPr>
          </a:p>
        </p:txBody>
      </p:sp>
      <p:sp>
        <p:nvSpPr>
          <p:cNvPr id="3" name="Platshållare för innehåll 2">
            <a:extLst>
              <a:ext uri="{FF2B5EF4-FFF2-40B4-BE49-F238E27FC236}">
                <a16:creationId xmlns:a16="http://schemas.microsoft.com/office/drawing/2014/main" id="{D9124CEB-32FC-5F01-58E1-DE6408EE4B9B}"/>
              </a:ext>
            </a:extLst>
          </p:cNvPr>
          <p:cNvSpPr>
            <a:spLocks noGrp="1"/>
          </p:cNvSpPr>
          <p:nvPr>
            <p:ph idx="1"/>
          </p:nvPr>
        </p:nvSpPr>
        <p:spPr>
          <a:xfrm>
            <a:off x="607087" y="1710818"/>
            <a:ext cx="10972800" cy="4525963"/>
          </a:xfrm>
        </p:spPr>
        <p:txBody>
          <a:bodyPr vert="horz" lIns="91440" tIns="45720" rIns="91440" bIns="45720" rtlCol="0" anchor="t">
            <a:noAutofit/>
          </a:bodyPr>
          <a:lstStyle/>
          <a:p>
            <a:pPr>
              <a:spcBef>
                <a:spcPts val="0"/>
              </a:spcBef>
              <a:spcAft>
                <a:spcPts val="1200"/>
              </a:spcAft>
            </a:pPr>
            <a:r>
              <a:rPr lang="sv-SE" sz="2000"/>
              <a:t>Vaccinationer</a:t>
            </a:r>
          </a:p>
          <a:p>
            <a:pPr>
              <a:spcBef>
                <a:spcPts val="0"/>
              </a:spcBef>
              <a:spcAft>
                <a:spcPts val="1200"/>
              </a:spcAft>
            </a:pPr>
            <a:r>
              <a:rPr lang="sv-SE" sz="2000"/>
              <a:t>Läkemedel</a:t>
            </a:r>
            <a:endParaRPr lang="sv-SE" sz="2000">
              <a:cs typeface="Arial"/>
            </a:endParaRPr>
          </a:p>
          <a:p>
            <a:pPr marL="725170" lvl="2" indent="-267970">
              <a:spcBef>
                <a:spcPts val="0"/>
              </a:spcBef>
              <a:spcAft>
                <a:spcPts val="1200"/>
              </a:spcAft>
            </a:pPr>
            <a:r>
              <a:rPr lang="sv-SE" sz="1800"/>
              <a:t>Alla läkemedel som är receptutskrivna kommer att visas</a:t>
            </a:r>
            <a:endParaRPr lang="sv-SE" sz="1800">
              <a:cs typeface="Arial"/>
            </a:endParaRPr>
          </a:p>
          <a:p>
            <a:pPr>
              <a:spcBef>
                <a:spcPts val="0"/>
              </a:spcBef>
              <a:spcAft>
                <a:spcPts val="1200"/>
              </a:spcAft>
            </a:pPr>
            <a:r>
              <a:rPr lang="sv-SE" sz="2000"/>
              <a:t>Funktionstillstånd &amp; ADL</a:t>
            </a:r>
            <a:endParaRPr lang="sv-SE" sz="2000">
              <a:cs typeface="Arial"/>
            </a:endParaRPr>
          </a:p>
          <a:p>
            <a:pPr>
              <a:spcBef>
                <a:spcPts val="0"/>
              </a:spcBef>
              <a:spcAft>
                <a:spcPts val="1200"/>
              </a:spcAft>
            </a:pPr>
            <a:r>
              <a:rPr lang="sv-SE" sz="2000"/>
              <a:t>Kvinnosjukvård	</a:t>
            </a:r>
            <a:endParaRPr lang="sv-SE" sz="2000">
              <a:cs typeface="Arial"/>
            </a:endParaRPr>
          </a:p>
          <a:p>
            <a:pPr>
              <a:spcBef>
                <a:spcPts val="0"/>
              </a:spcBef>
              <a:spcAft>
                <a:spcPts val="1200"/>
              </a:spcAft>
            </a:pPr>
            <a:r>
              <a:rPr lang="sv-SE" sz="2000"/>
              <a:t>Remisstatus</a:t>
            </a:r>
            <a:endParaRPr lang="sv-SE" sz="2000">
              <a:cs typeface="Arial"/>
            </a:endParaRPr>
          </a:p>
          <a:p>
            <a:pPr>
              <a:spcBef>
                <a:spcPts val="0"/>
              </a:spcBef>
              <a:spcAft>
                <a:spcPts val="1200"/>
              </a:spcAft>
            </a:pPr>
            <a:r>
              <a:rPr lang="sv-SE" sz="2000"/>
              <a:t>Remisser</a:t>
            </a:r>
            <a:endParaRPr lang="sv-SE" sz="2000">
              <a:cs typeface="Arial"/>
            </a:endParaRPr>
          </a:p>
        </p:txBody>
      </p:sp>
      <p:sp>
        <p:nvSpPr>
          <p:cNvPr id="4" name="Platshållare för sidfot 3">
            <a:extLst>
              <a:ext uri="{FF2B5EF4-FFF2-40B4-BE49-F238E27FC236}">
                <a16:creationId xmlns:a16="http://schemas.microsoft.com/office/drawing/2014/main" id="{4BE44E2F-3643-4C08-83C9-D9AE1510E1A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631824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8C3BB-A6ED-FE90-75BC-CF4CCBDF1715}"/>
              </a:ext>
            </a:extLst>
          </p:cNvPr>
          <p:cNvSpPr>
            <a:spLocks noGrp="1"/>
          </p:cNvSpPr>
          <p:nvPr>
            <p:ph type="title"/>
          </p:nvPr>
        </p:nvSpPr>
        <p:spPr/>
        <p:txBody>
          <a:bodyPr/>
          <a:lstStyle/>
          <a:p>
            <a:r>
              <a:rPr lang="sv-SE"/>
              <a:t>Invånarens ingång till 1177 journal</a:t>
            </a:r>
          </a:p>
        </p:txBody>
      </p:sp>
      <p:sp>
        <p:nvSpPr>
          <p:cNvPr id="3" name="Platshållare för sidfot 2">
            <a:extLst>
              <a:ext uri="{FF2B5EF4-FFF2-40B4-BE49-F238E27FC236}">
                <a16:creationId xmlns:a16="http://schemas.microsoft.com/office/drawing/2014/main" id="{BED34A68-094E-431C-4CF7-1E9A912CE09C}"/>
              </a:ext>
            </a:extLst>
          </p:cNvPr>
          <p:cNvSpPr>
            <a:spLocks noGrp="1"/>
          </p:cNvSpPr>
          <p:nvPr>
            <p:ph type="ftr" sz="quarter" idx="11"/>
          </p:nvPr>
        </p:nvSpPr>
        <p:spPr/>
        <p:txBody>
          <a:bodyPr/>
          <a:lstStyle/>
          <a:p>
            <a:endParaRPr lang="sv-SE"/>
          </a:p>
        </p:txBody>
      </p:sp>
      <p:pic>
        <p:nvPicPr>
          <p:cNvPr id="6" name="Bildobjekt 5">
            <a:extLst>
              <a:ext uri="{FF2B5EF4-FFF2-40B4-BE49-F238E27FC236}">
                <a16:creationId xmlns:a16="http://schemas.microsoft.com/office/drawing/2014/main" id="{46AC4F88-D5F4-DCB4-014D-7453E8F2BBCB}"/>
              </a:ext>
            </a:extLst>
          </p:cNvPr>
          <p:cNvPicPr>
            <a:picLocks noChangeAspect="1"/>
          </p:cNvPicPr>
          <p:nvPr/>
        </p:nvPicPr>
        <p:blipFill>
          <a:blip r:embed="rId2"/>
          <a:stretch>
            <a:fillRect/>
          </a:stretch>
        </p:blipFill>
        <p:spPr>
          <a:xfrm>
            <a:off x="456564" y="1621480"/>
            <a:ext cx="3190000" cy="2213248"/>
          </a:xfrm>
          <a:prstGeom prst="rect">
            <a:avLst/>
          </a:prstGeom>
          <a:ln>
            <a:solidFill>
              <a:schemeClr val="bg1">
                <a:lumMod val="95000"/>
              </a:schemeClr>
            </a:solidFill>
          </a:ln>
        </p:spPr>
      </p:pic>
      <p:pic>
        <p:nvPicPr>
          <p:cNvPr id="1026" name="Picture 2">
            <a:extLst>
              <a:ext uri="{FF2B5EF4-FFF2-40B4-BE49-F238E27FC236}">
                <a16:creationId xmlns:a16="http://schemas.microsoft.com/office/drawing/2014/main" id="{F58391FC-4252-3671-51D4-5FD6C8188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15"/>
          <a:stretch/>
        </p:blipFill>
        <p:spPr bwMode="auto">
          <a:xfrm>
            <a:off x="7683624" y="1621480"/>
            <a:ext cx="3422342" cy="221560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5" name="Bildobjekt 14">
            <a:extLst>
              <a:ext uri="{FF2B5EF4-FFF2-40B4-BE49-F238E27FC236}">
                <a16:creationId xmlns:a16="http://schemas.microsoft.com/office/drawing/2014/main" id="{129F09EE-B7D3-9F03-4444-2A549F83245E}"/>
              </a:ext>
            </a:extLst>
          </p:cNvPr>
          <p:cNvPicPr>
            <a:picLocks noChangeAspect="1"/>
          </p:cNvPicPr>
          <p:nvPr/>
        </p:nvPicPr>
        <p:blipFill>
          <a:blip r:embed="rId4"/>
          <a:stretch>
            <a:fillRect/>
          </a:stretch>
        </p:blipFill>
        <p:spPr>
          <a:xfrm>
            <a:off x="4032686" y="1618671"/>
            <a:ext cx="3459128" cy="2215600"/>
          </a:xfrm>
          <a:prstGeom prst="rect">
            <a:avLst/>
          </a:prstGeom>
          <a:ln>
            <a:solidFill>
              <a:schemeClr val="bg1">
                <a:lumMod val="95000"/>
              </a:schemeClr>
            </a:solidFill>
          </a:ln>
        </p:spPr>
      </p:pic>
      <p:sp>
        <p:nvSpPr>
          <p:cNvPr id="16" name="textruta 15">
            <a:extLst>
              <a:ext uri="{FF2B5EF4-FFF2-40B4-BE49-F238E27FC236}">
                <a16:creationId xmlns:a16="http://schemas.microsoft.com/office/drawing/2014/main" id="{778C0369-2AC9-F30E-2903-83C3C7B4C88F}"/>
              </a:ext>
            </a:extLst>
          </p:cNvPr>
          <p:cNvSpPr txBox="1"/>
          <p:nvPr/>
        </p:nvSpPr>
        <p:spPr>
          <a:xfrm>
            <a:off x="609600" y="5026606"/>
            <a:ext cx="9063674" cy="369332"/>
          </a:xfrm>
          <a:prstGeom prst="rect">
            <a:avLst/>
          </a:prstGeom>
          <a:noFill/>
        </p:spPr>
        <p:txBody>
          <a:bodyPr wrap="square">
            <a:spAutoFit/>
          </a:bodyPr>
          <a:lstStyle/>
          <a:p>
            <a:r>
              <a:rPr lang="sv-SE"/>
              <a:t>Information om Journalen riktad till patienter finns på 1177.se: </a:t>
            </a:r>
            <a:r>
              <a:rPr lang="sv-SE">
                <a:solidFill>
                  <a:srgbClr val="0563C1"/>
                </a:solidFill>
                <a:hlinkClick r:id="rId5">
                  <a:extLst>
                    <a:ext uri="{A12FA001-AC4F-418D-AE19-62706E023703}">
                      <ahyp:hlinkClr xmlns:ahyp="http://schemas.microsoft.com/office/drawing/2018/hyperlinkcolor" val="tx"/>
                    </a:ext>
                  </a:extLst>
                </a:hlinkClick>
              </a:rPr>
              <a:t>Din journal – 1177</a:t>
            </a:r>
            <a:endParaRPr lang="sv-SE">
              <a:solidFill>
                <a:srgbClr val="0563C1"/>
              </a:solidFill>
            </a:endParaRPr>
          </a:p>
        </p:txBody>
      </p:sp>
      <p:sp>
        <p:nvSpPr>
          <p:cNvPr id="4" name="textruta 3">
            <a:extLst>
              <a:ext uri="{FF2B5EF4-FFF2-40B4-BE49-F238E27FC236}">
                <a16:creationId xmlns:a16="http://schemas.microsoft.com/office/drawing/2014/main" id="{D83EE613-B587-8FAE-2A8A-623E4E62B33E}"/>
              </a:ext>
            </a:extLst>
          </p:cNvPr>
          <p:cNvSpPr txBox="1"/>
          <p:nvPr/>
        </p:nvSpPr>
        <p:spPr>
          <a:xfrm>
            <a:off x="456564" y="4020996"/>
            <a:ext cx="3190000" cy="261610"/>
          </a:xfrm>
          <a:prstGeom prst="rect">
            <a:avLst/>
          </a:prstGeom>
          <a:noFill/>
        </p:spPr>
        <p:txBody>
          <a:bodyPr wrap="square">
            <a:spAutoFit/>
          </a:bodyPr>
          <a:lstStyle/>
          <a:p>
            <a:r>
              <a:rPr lang="sv-SE" sz="1100"/>
              <a:t>Invånaren loggar in på 1177.se</a:t>
            </a:r>
            <a:endParaRPr lang="sv-SE" sz="1100">
              <a:solidFill>
                <a:srgbClr val="0563C1"/>
              </a:solidFill>
            </a:endParaRPr>
          </a:p>
        </p:txBody>
      </p:sp>
      <p:sp>
        <p:nvSpPr>
          <p:cNvPr id="5" name="textruta 4">
            <a:extLst>
              <a:ext uri="{FF2B5EF4-FFF2-40B4-BE49-F238E27FC236}">
                <a16:creationId xmlns:a16="http://schemas.microsoft.com/office/drawing/2014/main" id="{D3308E17-DEEA-D55D-DC43-D4A8027FD8BC}"/>
              </a:ext>
            </a:extLst>
          </p:cNvPr>
          <p:cNvSpPr txBox="1"/>
          <p:nvPr/>
        </p:nvSpPr>
        <p:spPr>
          <a:xfrm>
            <a:off x="4032686" y="4037046"/>
            <a:ext cx="3190000" cy="261610"/>
          </a:xfrm>
          <a:prstGeom prst="rect">
            <a:avLst/>
          </a:prstGeom>
          <a:noFill/>
        </p:spPr>
        <p:txBody>
          <a:bodyPr wrap="square">
            <a:spAutoFit/>
          </a:bodyPr>
          <a:lstStyle/>
          <a:p>
            <a:r>
              <a:rPr lang="sv-SE" sz="1100"/>
              <a:t>Invånaren väljer Journalen i det inloggade läget</a:t>
            </a:r>
            <a:endParaRPr lang="sv-SE" sz="1100">
              <a:solidFill>
                <a:srgbClr val="0563C1"/>
              </a:solidFill>
            </a:endParaRPr>
          </a:p>
        </p:txBody>
      </p:sp>
      <p:sp>
        <p:nvSpPr>
          <p:cNvPr id="7" name="textruta 6">
            <a:extLst>
              <a:ext uri="{FF2B5EF4-FFF2-40B4-BE49-F238E27FC236}">
                <a16:creationId xmlns:a16="http://schemas.microsoft.com/office/drawing/2014/main" id="{C5D01E20-F282-DC3B-BAE2-9CC43C7BE8A2}"/>
              </a:ext>
            </a:extLst>
          </p:cNvPr>
          <p:cNvSpPr txBox="1"/>
          <p:nvPr/>
        </p:nvSpPr>
        <p:spPr>
          <a:xfrm>
            <a:off x="7683624" y="4037046"/>
            <a:ext cx="3190000" cy="430887"/>
          </a:xfrm>
          <a:prstGeom prst="rect">
            <a:avLst/>
          </a:prstGeom>
          <a:noFill/>
        </p:spPr>
        <p:txBody>
          <a:bodyPr wrap="square">
            <a:spAutoFit/>
          </a:bodyPr>
          <a:lstStyle/>
          <a:p>
            <a:r>
              <a:rPr lang="sv-SE" sz="1100"/>
              <a:t>Invånaren ges möjlighet att dölja nya uppgifter (senaste 14 dagarna)</a:t>
            </a:r>
            <a:endParaRPr lang="sv-SE" sz="1100">
              <a:solidFill>
                <a:srgbClr val="0563C1"/>
              </a:solidFill>
            </a:endParaRPr>
          </a:p>
        </p:txBody>
      </p:sp>
    </p:spTree>
    <p:extLst>
      <p:ext uri="{BB962C8B-B14F-4D97-AF65-F5344CB8AC3E}">
        <p14:creationId xmlns:p14="http://schemas.microsoft.com/office/powerpoint/2010/main" val="2927811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A4DFAB9-1A16-DAE0-6CC0-BDABD028CCB0}"/>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6125742D-3EDE-1C70-71F9-17FC3AEC9E54}"/>
              </a:ext>
            </a:extLst>
          </p:cNvPr>
          <p:cNvPicPr>
            <a:picLocks noChangeAspect="1"/>
          </p:cNvPicPr>
          <p:nvPr/>
        </p:nvPicPr>
        <p:blipFill>
          <a:blip r:embed="rId2"/>
          <a:stretch>
            <a:fillRect/>
          </a:stretch>
        </p:blipFill>
        <p:spPr>
          <a:xfrm>
            <a:off x="3029313" y="1128932"/>
            <a:ext cx="6648553" cy="5289499"/>
          </a:xfrm>
          <a:prstGeom prst="rect">
            <a:avLst/>
          </a:prstGeom>
          <a:ln>
            <a:solidFill>
              <a:schemeClr val="bg1">
                <a:lumMod val="95000"/>
              </a:schemeClr>
            </a:solidFill>
          </a:ln>
        </p:spPr>
      </p:pic>
      <p:sp>
        <p:nvSpPr>
          <p:cNvPr id="3" name="Rubrik 1">
            <a:extLst>
              <a:ext uri="{FF2B5EF4-FFF2-40B4-BE49-F238E27FC236}">
                <a16:creationId xmlns:a16="http://schemas.microsoft.com/office/drawing/2014/main" id="{FC206C00-E8D4-81D7-7D83-FF20E2635DEC}"/>
              </a:ext>
            </a:extLst>
          </p:cNvPr>
          <p:cNvSpPr txBox="1">
            <a:spLocks/>
          </p:cNvSpPr>
          <p:nvPr/>
        </p:nvSpPr>
        <p:spPr>
          <a:xfrm>
            <a:off x="609600" y="360000"/>
            <a:ext cx="10972800" cy="1143000"/>
          </a:xfrm>
          <a:prstGeom prst="rect">
            <a:avLst/>
          </a:prstGeom>
        </p:spPr>
        <p:txBody>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r>
              <a:rPr lang="sv-SE"/>
              <a:t>Invånarens översikt i 1177 journal</a:t>
            </a:r>
          </a:p>
        </p:txBody>
      </p:sp>
    </p:spTree>
    <p:extLst>
      <p:ext uri="{BB962C8B-B14F-4D97-AF65-F5344CB8AC3E}">
        <p14:creationId xmlns:p14="http://schemas.microsoft.com/office/powerpoint/2010/main" val="96176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5A7D-503E-2794-5DE7-0400DAE1458A}"/>
              </a:ext>
            </a:extLst>
          </p:cNvPr>
          <p:cNvSpPr>
            <a:spLocks noGrp="1"/>
          </p:cNvSpPr>
          <p:nvPr>
            <p:ph type="title"/>
          </p:nvPr>
        </p:nvSpPr>
        <p:spPr/>
        <p:txBody>
          <a:bodyPr/>
          <a:lstStyle/>
          <a:p>
            <a:r>
              <a:rPr lang="sv-SE" sz="4000" b="1"/>
              <a:t>Vårdkontakt i 1177 journal</a:t>
            </a:r>
            <a:endParaRPr lang="sv-SE"/>
          </a:p>
        </p:txBody>
      </p:sp>
      <p:sp>
        <p:nvSpPr>
          <p:cNvPr id="4" name="Rectangle 3">
            <a:extLst>
              <a:ext uri="{FF2B5EF4-FFF2-40B4-BE49-F238E27FC236}">
                <a16:creationId xmlns:a16="http://schemas.microsoft.com/office/drawing/2014/main" id="{2717BFF3-947D-C139-622D-B3F08A5A7887}"/>
              </a:ext>
            </a:extLst>
          </p:cNvPr>
          <p:cNvSpPr/>
          <p:nvPr/>
        </p:nvSpPr>
        <p:spPr>
          <a:xfrm>
            <a:off x="6131839" y="1273379"/>
            <a:ext cx="4457700" cy="2769989"/>
          </a:xfrm>
          <a:prstGeom prst="rect">
            <a:avLst/>
          </a:prstGeom>
        </p:spPr>
        <p:txBody>
          <a:bodyPr wrap="square">
            <a:spAutoFit/>
          </a:bodyPr>
          <a:lstStyle/>
          <a:p>
            <a:pPr lvl="0"/>
            <a:r>
              <a:rPr lang="sv-SE" sz="1800" u="sng">
                <a:solidFill>
                  <a:srgbClr val="000000"/>
                </a:solidFill>
              </a:rPr>
              <a:t>Möjliga värden Vårdkontakttyp är:</a:t>
            </a:r>
          </a:p>
          <a:p>
            <a:pPr marL="342900" indent="-342900">
              <a:spcAft>
                <a:spcPts val="600"/>
              </a:spcAft>
              <a:buFont typeface="+mj-lt"/>
              <a:buAutoNum type="arabicPeriod"/>
            </a:pPr>
            <a:r>
              <a:rPr lang="sv-SE" sz="1800"/>
              <a:t>Mottagningsbesök</a:t>
            </a:r>
          </a:p>
          <a:p>
            <a:pPr marL="342900" indent="-342900">
              <a:spcAft>
                <a:spcPts val="600"/>
              </a:spcAft>
              <a:buFont typeface="+mj-lt"/>
              <a:buAutoNum type="arabicPeriod"/>
            </a:pPr>
            <a:r>
              <a:rPr lang="sv-SE" sz="1800"/>
              <a:t>Telefonkontakt</a:t>
            </a:r>
          </a:p>
          <a:p>
            <a:pPr marL="342900" indent="-342900">
              <a:spcAft>
                <a:spcPts val="600"/>
              </a:spcAft>
              <a:buFont typeface="+mj-lt"/>
              <a:buAutoNum type="arabicPeriod"/>
            </a:pPr>
            <a:r>
              <a:rPr lang="sv-SE" sz="1800"/>
              <a:t>Vårdtillfälle</a:t>
            </a:r>
          </a:p>
          <a:p>
            <a:pPr marL="342900" indent="-342900">
              <a:spcAft>
                <a:spcPts val="600"/>
              </a:spcAft>
              <a:buFont typeface="+mj-lt"/>
              <a:buAutoNum type="arabicPeriod"/>
            </a:pPr>
            <a:r>
              <a:rPr lang="sv-SE" sz="1800"/>
              <a:t>Dagsjukvård</a:t>
            </a:r>
          </a:p>
          <a:p>
            <a:pPr marL="342900" indent="-342900">
              <a:spcAft>
                <a:spcPts val="600"/>
              </a:spcAft>
              <a:buFont typeface="+mj-lt"/>
              <a:buAutoNum type="arabicPeriod"/>
            </a:pPr>
            <a:r>
              <a:rPr lang="sv-SE" sz="1800"/>
              <a:t>Hembesök</a:t>
            </a:r>
          </a:p>
          <a:p>
            <a:pPr marL="342900" indent="-342900">
              <a:spcAft>
                <a:spcPts val="600"/>
              </a:spcAft>
              <a:buFont typeface="+mj-lt"/>
              <a:buAutoNum type="arabicPeriod"/>
            </a:pPr>
            <a:r>
              <a:rPr lang="sv-SE" sz="1800"/>
              <a:t>Distanskontakt via videolänk</a:t>
            </a:r>
          </a:p>
          <a:p>
            <a:pPr marL="342900" indent="-342900">
              <a:spcAft>
                <a:spcPts val="600"/>
              </a:spcAft>
              <a:buFont typeface="+mj-lt"/>
              <a:buAutoNum type="arabicPeriod"/>
            </a:pPr>
            <a:r>
              <a:rPr lang="sv-SE" sz="1800"/>
              <a:t>Annan</a:t>
            </a:r>
          </a:p>
        </p:txBody>
      </p:sp>
      <p:pic>
        <p:nvPicPr>
          <p:cNvPr id="6" name="Picture 5">
            <a:extLst>
              <a:ext uri="{FF2B5EF4-FFF2-40B4-BE49-F238E27FC236}">
                <a16:creationId xmlns:a16="http://schemas.microsoft.com/office/drawing/2014/main" id="{78E6F2C2-66C6-16B9-1CA0-EC229F6ACA56}"/>
              </a:ext>
            </a:extLst>
          </p:cNvPr>
          <p:cNvPicPr>
            <a:picLocks noChangeAspect="1"/>
          </p:cNvPicPr>
          <p:nvPr/>
        </p:nvPicPr>
        <p:blipFill>
          <a:blip r:embed="rId3"/>
          <a:stretch>
            <a:fillRect/>
          </a:stretch>
        </p:blipFill>
        <p:spPr>
          <a:xfrm>
            <a:off x="694430" y="1273379"/>
            <a:ext cx="4444549" cy="5064048"/>
          </a:xfrm>
          <a:prstGeom prst="rect">
            <a:avLst/>
          </a:prstGeom>
        </p:spPr>
      </p:pic>
      <p:sp>
        <p:nvSpPr>
          <p:cNvPr id="5" name="Rektangel: rundade hörn 4">
            <a:extLst>
              <a:ext uri="{FF2B5EF4-FFF2-40B4-BE49-F238E27FC236}">
                <a16:creationId xmlns:a16="http://schemas.microsoft.com/office/drawing/2014/main" id="{9CE27EA5-4C67-06B1-5983-522FA4CDB196}"/>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Tree>
    <p:extLst>
      <p:ext uri="{BB962C8B-B14F-4D97-AF65-F5344CB8AC3E}">
        <p14:creationId xmlns:p14="http://schemas.microsoft.com/office/powerpoint/2010/main" val="134505406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EC980-F0AB-4890-27C7-6AE0415EF5B1}"/>
              </a:ext>
            </a:extLst>
          </p:cNvPr>
          <p:cNvSpPr>
            <a:spLocks noGrp="1"/>
          </p:cNvSpPr>
          <p:nvPr>
            <p:ph type="title"/>
          </p:nvPr>
        </p:nvSpPr>
        <p:spPr/>
        <p:txBody>
          <a:bodyPr/>
          <a:lstStyle/>
          <a:p>
            <a:r>
              <a:rPr lang="sv-SE"/>
              <a:t>Diagnoser i 1177 journal</a:t>
            </a:r>
          </a:p>
        </p:txBody>
      </p:sp>
      <p:sp>
        <p:nvSpPr>
          <p:cNvPr id="3" name="Platshållare för sidfot 2">
            <a:extLst>
              <a:ext uri="{FF2B5EF4-FFF2-40B4-BE49-F238E27FC236}">
                <a16:creationId xmlns:a16="http://schemas.microsoft.com/office/drawing/2014/main" id="{30C78875-2A93-04DB-9120-165A3D9562DE}"/>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E92A33E2-A2BD-ECB1-F4FE-5A5CF2CF66DE}"/>
              </a:ext>
            </a:extLst>
          </p:cNvPr>
          <p:cNvPicPr>
            <a:picLocks noChangeAspect="1"/>
          </p:cNvPicPr>
          <p:nvPr/>
        </p:nvPicPr>
        <p:blipFill>
          <a:blip r:embed="rId2"/>
          <a:stretch>
            <a:fillRect/>
          </a:stretch>
        </p:blipFill>
        <p:spPr>
          <a:xfrm>
            <a:off x="609600" y="1650724"/>
            <a:ext cx="5372850" cy="2191056"/>
          </a:xfrm>
          <a:prstGeom prst="rect">
            <a:avLst/>
          </a:prstGeom>
        </p:spPr>
      </p:pic>
      <p:sp>
        <p:nvSpPr>
          <p:cNvPr id="5" name="Rektangel: rundade hörn 4">
            <a:extLst>
              <a:ext uri="{FF2B5EF4-FFF2-40B4-BE49-F238E27FC236}">
                <a16:creationId xmlns:a16="http://schemas.microsoft.com/office/drawing/2014/main" id="{D3A65366-9A9B-4B8E-BBDD-A39A8380A457}"/>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
        <p:nvSpPr>
          <p:cNvPr id="6" name="textruta 5">
            <a:extLst>
              <a:ext uri="{FF2B5EF4-FFF2-40B4-BE49-F238E27FC236}">
                <a16:creationId xmlns:a16="http://schemas.microsoft.com/office/drawing/2014/main" id="{BA481F04-4FB9-8483-2170-ADDCE859F1BB}"/>
              </a:ext>
            </a:extLst>
          </p:cNvPr>
          <p:cNvSpPr txBox="1"/>
          <p:nvPr/>
        </p:nvSpPr>
        <p:spPr>
          <a:xfrm>
            <a:off x="6338454" y="17780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cs typeface="Arial"/>
              </a:rPr>
              <a:t>Alla diagnoser från Millennium visas som Huvuddiagnos</a:t>
            </a:r>
            <a:endParaRPr lang="sv-SE"/>
          </a:p>
        </p:txBody>
      </p:sp>
    </p:spTree>
    <p:extLst>
      <p:ext uri="{BB962C8B-B14F-4D97-AF65-F5344CB8AC3E}">
        <p14:creationId xmlns:p14="http://schemas.microsoft.com/office/powerpoint/2010/main" val="384160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CFD577-36FF-E365-3D60-26D7D06C9EA9}"/>
              </a:ext>
            </a:extLst>
          </p:cNvPr>
          <p:cNvSpPr>
            <a:spLocks noGrp="1"/>
          </p:cNvSpPr>
          <p:nvPr>
            <p:ph type="title"/>
          </p:nvPr>
        </p:nvSpPr>
        <p:spPr/>
        <p:txBody>
          <a:bodyPr/>
          <a:lstStyle/>
          <a:p>
            <a:r>
              <a:rPr lang="sv-SE"/>
              <a:t>Tillväxt i 1177 journal</a:t>
            </a:r>
          </a:p>
        </p:txBody>
      </p:sp>
      <p:sp>
        <p:nvSpPr>
          <p:cNvPr id="3" name="Platshållare för sidfot 2">
            <a:extLst>
              <a:ext uri="{FF2B5EF4-FFF2-40B4-BE49-F238E27FC236}">
                <a16:creationId xmlns:a16="http://schemas.microsoft.com/office/drawing/2014/main" id="{955371B7-1BB3-115D-FFA6-A28206ADB408}"/>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40E2618E-8163-B161-1C8C-8A8773258881}"/>
              </a:ext>
            </a:extLst>
          </p:cNvPr>
          <p:cNvPicPr>
            <a:picLocks noChangeAspect="1"/>
          </p:cNvPicPr>
          <p:nvPr/>
        </p:nvPicPr>
        <p:blipFill>
          <a:blip r:embed="rId2"/>
          <a:stretch>
            <a:fillRect/>
          </a:stretch>
        </p:blipFill>
        <p:spPr>
          <a:xfrm>
            <a:off x="609600" y="1839902"/>
            <a:ext cx="5563376" cy="1914792"/>
          </a:xfrm>
          <a:prstGeom prst="rect">
            <a:avLst/>
          </a:prstGeom>
        </p:spPr>
      </p:pic>
      <p:sp>
        <p:nvSpPr>
          <p:cNvPr id="5" name="Rektangel: rundade hörn 4">
            <a:extLst>
              <a:ext uri="{FF2B5EF4-FFF2-40B4-BE49-F238E27FC236}">
                <a16:creationId xmlns:a16="http://schemas.microsoft.com/office/drawing/2014/main" id="{3492A7B6-64D2-16B6-8280-1419431120BA}"/>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Tree>
    <p:extLst>
      <p:ext uri="{BB962C8B-B14F-4D97-AF65-F5344CB8AC3E}">
        <p14:creationId xmlns:p14="http://schemas.microsoft.com/office/powerpoint/2010/main" val="1923830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34E6-5347-05BC-062E-05982C05134B}"/>
              </a:ext>
            </a:extLst>
          </p:cNvPr>
          <p:cNvSpPr>
            <a:spLocks noGrp="1"/>
          </p:cNvSpPr>
          <p:nvPr>
            <p:ph type="title"/>
          </p:nvPr>
        </p:nvSpPr>
        <p:spPr>
          <a:xfrm>
            <a:off x="609600" y="150450"/>
            <a:ext cx="10972800" cy="1143000"/>
          </a:xfrm>
        </p:spPr>
        <p:txBody>
          <a:bodyPr/>
          <a:lstStyle/>
          <a:p>
            <a:r>
              <a:rPr lang="sv-SE" sz="4000" b="1"/>
              <a:t>Forts </a:t>
            </a:r>
            <a:r>
              <a:rPr lang="sv-SE"/>
              <a:t>Tillväxt</a:t>
            </a:r>
          </a:p>
        </p:txBody>
      </p:sp>
      <p:pic>
        <p:nvPicPr>
          <p:cNvPr id="4" name="Picture 3">
            <a:extLst>
              <a:ext uri="{FF2B5EF4-FFF2-40B4-BE49-F238E27FC236}">
                <a16:creationId xmlns:a16="http://schemas.microsoft.com/office/drawing/2014/main" id="{D99497EA-69E8-729B-D641-24688FA460FC}"/>
              </a:ext>
            </a:extLst>
          </p:cNvPr>
          <p:cNvPicPr>
            <a:picLocks noChangeAspect="1"/>
          </p:cNvPicPr>
          <p:nvPr/>
        </p:nvPicPr>
        <p:blipFill>
          <a:blip r:embed="rId2"/>
          <a:stretch>
            <a:fillRect/>
          </a:stretch>
        </p:blipFill>
        <p:spPr>
          <a:xfrm>
            <a:off x="6384032" y="10857"/>
            <a:ext cx="4660282" cy="6845612"/>
          </a:xfrm>
          <a:prstGeom prst="rect">
            <a:avLst/>
          </a:prstGeom>
        </p:spPr>
      </p:pic>
      <p:pic>
        <p:nvPicPr>
          <p:cNvPr id="6" name="Picture 5">
            <a:extLst>
              <a:ext uri="{FF2B5EF4-FFF2-40B4-BE49-F238E27FC236}">
                <a16:creationId xmlns:a16="http://schemas.microsoft.com/office/drawing/2014/main" id="{C10F564A-1B81-3608-8E27-23E5CE91F61A}"/>
              </a:ext>
            </a:extLst>
          </p:cNvPr>
          <p:cNvPicPr>
            <a:picLocks noChangeAspect="1"/>
          </p:cNvPicPr>
          <p:nvPr/>
        </p:nvPicPr>
        <p:blipFill>
          <a:blip r:embed="rId3"/>
          <a:stretch>
            <a:fillRect/>
          </a:stretch>
        </p:blipFill>
        <p:spPr>
          <a:xfrm>
            <a:off x="1199456" y="907309"/>
            <a:ext cx="4392489" cy="5900509"/>
          </a:xfrm>
          <a:prstGeom prst="rect">
            <a:avLst/>
          </a:prstGeom>
        </p:spPr>
      </p:pic>
      <p:sp>
        <p:nvSpPr>
          <p:cNvPr id="3" name="Rektangel: rundade hörn 2">
            <a:extLst>
              <a:ext uri="{FF2B5EF4-FFF2-40B4-BE49-F238E27FC236}">
                <a16:creationId xmlns:a16="http://schemas.microsoft.com/office/drawing/2014/main" id="{9D2271D3-5ABC-CA7C-B1FD-3007DF1486DE}"/>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Tree>
    <p:extLst>
      <p:ext uri="{BB962C8B-B14F-4D97-AF65-F5344CB8AC3E}">
        <p14:creationId xmlns:p14="http://schemas.microsoft.com/office/powerpoint/2010/main" val="425946335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82597B-EBF1-4D01-8DA3-1DF740C88EA6}"/>
              </a:ext>
            </a:extLst>
          </p:cNvPr>
          <p:cNvSpPr>
            <a:spLocks noGrp="1"/>
          </p:cNvSpPr>
          <p:nvPr>
            <p:ph type="title"/>
          </p:nvPr>
        </p:nvSpPr>
        <p:spPr/>
        <p:txBody>
          <a:bodyPr/>
          <a:lstStyle/>
          <a:p>
            <a:r>
              <a:rPr lang="sv-SE"/>
              <a:t>Provsvar i 1177 journal</a:t>
            </a:r>
          </a:p>
        </p:txBody>
      </p:sp>
      <p:sp>
        <p:nvSpPr>
          <p:cNvPr id="3" name="Platshållare för sidfot 2">
            <a:extLst>
              <a:ext uri="{FF2B5EF4-FFF2-40B4-BE49-F238E27FC236}">
                <a16:creationId xmlns:a16="http://schemas.microsoft.com/office/drawing/2014/main" id="{A4B63496-53C5-3926-1C9B-3DADA5F6CD6D}"/>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B52760C4-50F6-E3BF-4CBF-A7D36D14337F}"/>
              </a:ext>
            </a:extLst>
          </p:cNvPr>
          <p:cNvPicPr>
            <a:picLocks noChangeAspect="1"/>
          </p:cNvPicPr>
          <p:nvPr/>
        </p:nvPicPr>
        <p:blipFill>
          <a:blip r:embed="rId2"/>
          <a:stretch>
            <a:fillRect/>
          </a:stretch>
        </p:blipFill>
        <p:spPr>
          <a:xfrm>
            <a:off x="609600" y="1417120"/>
            <a:ext cx="5363323" cy="3496163"/>
          </a:xfrm>
          <a:prstGeom prst="rect">
            <a:avLst/>
          </a:prstGeom>
        </p:spPr>
      </p:pic>
      <p:sp>
        <p:nvSpPr>
          <p:cNvPr id="5" name="Rectangle: Rounded Corners 4">
            <a:extLst>
              <a:ext uri="{FF2B5EF4-FFF2-40B4-BE49-F238E27FC236}">
                <a16:creationId xmlns:a16="http://schemas.microsoft.com/office/drawing/2014/main" id="{0A71F552-5A6C-4DF0-5CFB-003ED8D577BE}"/>
              </a:ext>
            </a:extLst>
          </p:cNvPr>
          <p:cNvSpPr/>
          <p:nvPr/>
        </p:nvSpPr>
        <p:spPr bwMode="auto">
          <a:xfrm>
            <a:off x="6090701" y="5239156"/>
            <a:ext cx="2748364" cy="1281358"/>
          </a:xfrm>
          <a:prstGeom prst="roundRect">
            <a:avLst>
              <a:gd name="adj" fmla="val 988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sv-SE" sz="1600" b="0" i="0" u="none" strike="noStrike" cap="none" normalizeH="0" baseline="0">
                <a:ln>
                  <a:noFill/>
                </a:ln>
                <a:effectLst/>
                <a:latin typeface="Arial"/>
                <a:ea typeface="ヒラギノ角ゴ Pro W3"/>
                <a:cs typeface="Arial"/>
              </a:rPr>
              <a:t>Man kommer ej kunna ta del av mikrobiologi </a:t>
            </a:r>
            <a:r>
              <a:rPr lang="sv-SE" sz="1600">
                <a:latin typeface="Arial"/>
                <a:ea typeface="ヒラギノ角ゴ Pro W3"/>
                <a:cs typeface="Arial"/>
              </a:rPr>
              <a:t>med odlingssvar (Beräknad</a:t>
            </a:r>
            <a:r>
              <a:rPr lang="sv-SE" sz="1600" b="1">
                <a:latin typeface="Arial"/>
                <a:ea typeface="ヒラギノ角ゴ Pro W3"/>
                <a:cs typeface="Arial"/>
              </a:rPr>
              <a:t> </a:t>
            </a:r>
            <a:r>
              <a:rPr lang="sv-SE" sz="1600" err="1">
                <a:latin typeface="Arial"/>
                <a:ea typeface="ヒラギノ角ゴ Pro W3"/>
                <a:cs typeface="Arial"/>
              </a:rPr>
              <a:t>levererans</a:t>
            </a:r>
            <a:r>
              <a:rPr lang="sv-SE" sz="1600">
                <a:latin typeface="Arial"/>
                <a:ea typeface="ヒラギノ角ゴ Pro W3"/>
                <a:cs typeface="Arial"/>
              </a:rPr>
              <a:t> i januari 2025)</a:t>
            </a:r>
            <a:endParaRPr kumimoji="0" lang="sv-SE" sz="1600" b="0" i="0" u="none" strike="noStrike" cap="none" normalizeH="0" baseline="0">
              <a:ln>
                <a:noFill/>
              </a:ln>
              <a:effectLst/>
              <a:latin typeface="Arial" charset="0"/>
              <a:ea typeface="ヒラギノ角ゴ Pro W3" pitchFamily="1" charset="-128"/>
            </a:endParaRPr>
          </a:p>
        </p:txBody>
      </p:sp>
      <p:sp>
        <p:nvSpPr>
          <p:cNvPr id="6" name="Rektangel: rundade hörn 5">
            <a:extLst>
              <a:ext uri="{FF2B5EF4-FFF2-40B4-BE49-F238E27FC236}">
                <a16:creationId xmlns:a16="http://schemas.microsoft.com/office/drawing/2014/main" id="{CE4EE925-AF1C-F152-15A6-86D635254B67}"/>
              </a:ext>
            </a:extLst>
          </p:cNvPr>
          <p:cNvSpPr/>
          <p:nvPr/>
        </p:nvSpPr>
        <p:spPr>
          <a:xfrm>
            <a:off x="10497553" y="250657"/>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sp>
        <p:nvSpPr>
          <p:cNvPr id="7" name="textruta 6">
            <a:extLst>
              <a:ext uri="{FF2B5EF4-FFF2-40B4-BE49-F238E27FC236}">
                <a16:creationId xmlns:a16="http://schemas.microsoft.com/office/drawing/2014/main" id="{E4B86528-00A0-1FAD-319F-9E98E3ABB996}"/>
              </a:ext>
            </a:extLst>
          </p:cNvPr>
          <p:cNvSpPr txBox="1"/>
          <p:nvPr/>
        </p:nvSpPr>
        <p:spPr>
          <a:xfrm>
            <a:off x="6094076" y="1317144"/>
            <a:ext cx="593936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u="sng">
                <a:cs typeface="Arial"/>
              </a:rPr>
              <a:t>Dess områden visas:</a:t>
            </a:r>
            <a:endParaRPr lang="en-US">
              <a:cs typeface="Arial"/>
            </a:endParaRPr>
          </a:p>
          <a:p>
            <a:pPr marL="342900" indent="-342900">
              <a:buAutoNum type="arabicPeriod"/>
            </a:pPr>
            <a:r>
              <a:rPr lang="sv-SE">
                <a:cs typeface="Arial"/>
              </a:rPr>
              <a:t>Arbets- och miljömedicin</a:t>
            </a:r>
          </a:p>
          <a:p>
            <a:pPr marL="342900" indent="-342900">
              <a:buAutoNum type="arabicPeriod"/>
            </a:pPr>
            <a:r>
              <a:rPr lang="sv-SE">
                <a:cs typeface="Arial"/>
              </a:rPr>
              <a:t>Immunologi </a:t>
            </a:r>
          </a:p>
          <a:p>
            <a:pPr marL="342900" indent="-342900">
              <a:buAutoNum type="arabicPeriod"/>
            </a:pPr>
            <a:r>
              <a:rPr lang="sv-SE">
                <a:cs typeface="Arial"/>
              </a:rPr>
              <a:t>Klinisk kemi</a:t>
            </a:r>
          </a:p>
          <a:p>
            <a:pPr marL="342900" indent="-342900">
              <a:buAutoNum type="arabicPeriod"/>
            </a:pPr>
            <a:r>
              <a:rPr lang="sv-SE">
                <a:cs typeface="Arial"/>
              </a:rPr>
              <a:t>Mikrobiologi </a:t>
            </a:r>
          </a:p>
          <a:p>
            <a:pPr marL="342900" indent="-342900">
              <a:buAutoNum type="arabicPeriod"/>
            </a:pPr>
            <a:r>
              <a:rPr lang="sv-SE">
                <a:cs typeface="Arial"/>
              </a:rPr>
              <a:t>Transfusion </a:t>
            </a:r>
          </a:p>
          <a:p>
            <a:pPr marL="342900" indent="-342900">
              <a:buAutoNum type="arabicPeriod"/>
            </a:pPr>
            <a:r>
              <a:rPr lang="sv-SE">
                <a:cs typeface="Arial"/>
              </a:rPr>
              <a:t>Transplantation </a:t>
            </a:r>
          </a:p>
          <a:p>
            <a:endParaRPr lang="sv-SE">
              <a:cs typeface="Arial"/>
            </a:endParaRPr>
          </a:p>
          <a:p>
            <a:r>
              <a:rPr lang="sv-SE">
                <a:cs typeface="Arial"/>
              </a:rPr>
              <a:t>Patologi och genetik visas inte</a:t>
            </a:r>
            <a:endParaRPr lang="sv-SE"/>
          </a:p>
        </p:txBody>
      </p:sp>
      <p:sp>
        <p:nvSpPr>
          <p:cNvPr id="9" name="Rektangel: rundade hörn 8">
            <a:extLst>
              <a:ext uri="{FF2B5EF4-FFF2-40B4-BE49-F238E27FC236}">
                <a16:creationId xmlns:a16="http://schemas.microsoft.com/office/drawing/2014/main" id="{257A9E61-C6FE-B18E-CF11-1AEB11540C15}"/>
              </a:ext>
            </a:extLst>
          </p:cNvPr>
          <p:cNvSpPr/>
          <p:nvPr/>
        </p:nvSpPr>
        <p:spPr>
          <a:xfrm>
            <a:off x="6095998" y="4375725"/>
            <a:ext cx="3408218" cy="544945"/>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a:solidFill>
                  <a:srgbClr val="000000"/>
                </a:solidFill>
                <a:cs typeface="Arial"/>
              </a:rPr>
              <a:t>Idag visas enbart Klinisk Kemi</a:t>
            </a:r>
            <a:endParaRPr lang="sv-SE"/>
          </a:p>
        </p:txBody>
      </p:sp>
    </p:spTree>
    <p:extLst>
      <p:ext uri="{BB962C8B-B14F-4D97-AF65-F5344CB8AC3E}">
        <p14:creationId xmlns:p14="http://schemas.microsoft.com/office/powerpoint/2010/main" val="1713199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D107C-DC7C-3F59-9E28-7E0FD8239C69}"/>
              </a:ext>
            </a:extLst>
          </p:cNvPr>
          <p:cNvSpPr>
            <a:spLocks noGrp="1"/>
          </p:cNvSpPr>
          <p:nvPr>
            <p:ph type="title"/>
          </p:nvPr>
        </p:nvSpPr>
        <p:spPr/>
        <p:txBody>
          <a:bodyPr/>
          <a:lstStyle/>
          <a:p>
            <a:r>
              <a:rPr lang="sv-SE"/>
              <a:t>Anteckningar i 1177 journal</a:t>
            </a:r>
          </a:p>
        </p:txBody>
      </p:sp>
      <p:sp>
        <p:nvSpPr>
          <p:cNvPr id="3" name="Platshållare för sidfot 2">
            <a:extLst>
              <a:ext uri="{FF2B5EF4-FFF2-40B4-BE49-F238E27FC236}">
                <a16:creationId xmlns:a16="http://schemas.microsoft.com/office/drawing/2014/main" id="{C811C18C-AE6F-F4A8-5624-43395090C49E}"/>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7B249009-1FF7-BDC7-F80D-C7CF243A492D}"/>
              </a:ext>
            </a:extLst>
          </p:cNvPr>
          <p:cNvPicPr>
            <a:picLocks noChangeAspect="1"/>
          </p:cNvPicPr>
          <p:nvPr/>
        </p:nvPicPr>
        <p:blipFill>
          <a:blip r:embed="rId3"/>
          <a:stretch>
            <a:fillRect/>
          </a:stretch>
        </p:blipFill>
        <p:spPr>
          <a:xfrm>
            <a:off x="815843" y="1157298"/>
            <a:ext cx="4736123" cy="5343968"/>
          </a:xfrm>
          <a:prstGeom prst="rect">
            <a:avLst/>
          </a:prstGeom>
        </p:spPr>
      </p:pic>
      <p:sp>
        <p:nvSpPr>
          <p:cNvPr id="5" name="Rektangel: rundade hörn 4">
            <a:extLst>
              <a:ext uri="{FF2B5EF4-FFF2-40B4-BE49-F238E27FC236}">
                <a16:creationId xmlns:a16="http://schemas.microsoft.com/office/drawing/2014/main" id="{FBE1AB1C-3CC6-37F4-AC7C-BCD794C438B2}"/>
              </a:ext>
            </a:extLst>
          </p:cNvPr>
          <p:cNvSpPr/>
          <p:nvPr/>
        </p:nvSpPr>
        <p:spPr>
          <a:xfrm>
            <a:off x="10497553" y="250657"/>
            <a:ext cx="1363577" cy="300790"/>
          </a:xfrm>
          <a:prstGeom prst="roundRect">
            <a:avLst/>
          </a:prstGeom>
          <a:solidFill>
            <a:srgbClr val="FFC00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b="1">
                <a:solidFill>
                  <a:srgbClr val="000000"/>
                </a:solidFill>
                <a:cs typeface="Arial"/>
              </a:rPr>
              <a:t>Existerande tjänst</a:t>
            </a:r>
            <a:endParaRPr lang="sv-SE" sz="1000" b="1">
              <a:solidFill>
                <a:srgbClr val="000000"/>
              </a:solidFill>
            </a:endParaRPr>
          </a:p>
        </p:txBody>
      </p:sp>
      <p:sp>
        <p:nvSpPr>
          <p:cNvPr id="6" name="textruta 5">
            <a:extLst>
              <a:ext uri="{FF2B5EF4-FFF2-40B4-BE49-F238E27FC236}">
                <a16:creationId xmlns:a16="http://schemas.microsoft.com/office/drawing/2014/main" id="{4DEBA6F6-FBD8-8F03-7492-4F2290B0E4BA}"/>
              </a:ext>
            </a:extLst>
          </p:cNvPr>
          <p:cNvSpPr txBox="1"/>
          <p:nvPr/>
        </p:nvSpPr>
        <p:spPr>
          <a:xfrm>
            <a:off x="6098614" y="1156242"/>
            <a:ext cx="5270940" cy="3693319"/>
          </a:xfrm>
          <a:prstGeom prst="rect">
            <a:avLst/>
          </a:prstGeom>
          <a:noFill/>
        </p:spPr>
        <p:txBody>
          <a:bodyPr wrap="square" lIns="91440" tIns="45720" rIns="91440" bIns="45720" rtlCol="0" anchor="t">
            <a:spAutoFit/>
          </a:bodyPr>
          <a:lstStyle/>
          <a:p>
            <a:r>
              <a:rPr lang="sv-SE" u="sng"/>
              <a:t>Dessa varianter finns:</a:t>
            </a:r>
          </a:p>
          <a:p>
            <a:pPr marL="342900" indent="-342900">
              <a:buFontTx/>
              <a:buAutoNum type="arabicPeriod"/>
            </a:pPr>
            <a:r>
              <a:rPr lang="sv-SE">
                <a:latin typeface="Arial"/>
                <a:cs typeface="Arial"/>
              </a:rPr>
              <a:t>Utredning</a:t>
            </a:r>
          </a:p>
          <a:p>
            <a:pPr marL="342900" indent="-342900">
              <a:buFontTx/>
              <a:buAutoNum type="arabicPeriod"/>
            </a:pPr>
            <a:r>
              <a:rPr lang="sv-SE">
                <a:latin typeface="Arial"/>
                <a:cs typeface="Arial"/>
              </a:rPr>
              <a:t>Behandling</a:t>
            </a:r>
            <a:endParaRPr lang="sv-SE">
              <a:solidFill>
                <a:srgbClr val="000000"/>
              </a:solidFill>
              <a:latin typeface="Arial"/>
              <a:cs typeface="Arial"/>
            </a:endParaRPr>
          </a:p>
          <a:p>
            <a:pPr marL="342900" indent="-342900">
              <a:buFontTx/>
              <a:buAutoNum type="arabicPeriod"/>
            </a:pPr>
            <a:r>
              <a:rPr lang="sv-SE">
                <a:latin typeface="Arial"/>
                <a:cs typeface="Arial"/>
              </a:rPr>
              <a:t>Sammanfattning</a:t>
            </a:r>
          </a:p>
          <a:p>
            <a:pPr marL="342900" indent="-342900">
              <a:buFontTx/>
              <a:buAutoNum type="arabicPeriod"/>
            </a:pPr>
            <a:r>
              <a:rPr lang="sv-SE">
                <a:latin typeface="Arial"/>
                <a:cs typeface="Arial"/>
              </a:rPr>
              <a:t>Samordning</a:t>
            </a:r>
            <a:endParaRPr lang="sv-SE">
              <a:cs typeface="Arial"/>
            </a:endParaRPr>
          </a:p>
          <a:p>
            <a:pPr marL="342900" indent="-342900">
              <a:buFontTx/>
              <a:buAutoNum type="arabicPeriod"/>
            </a:pPr>
            <a:r>
              <a:rPr lang="sv-SE">
                <a:latin typeface="Arial"/>
                <a:cs typeface="Arial"/>
              </a:rPr>
              <a:t>Inskrivning</a:t>
            </a:r>
          </a:p>
          <a:p>
            <a:pPr marL="342900" indent="-342900">
              <a:buFontTx/>
              <a:buAutoNum type="arabicPeriod"/>
            </a:pPr>
            <a:r>
              <a:rPr lang="sv-SE">
                <a:latin typeface="Arial"/>
                <a:cs typeface="Arial"/>
              </a:rPr>
              <a:t>Slutanteckning</a:t>
            </a:r>
          </a:p>
          <a:p>
            <a:pPr marL="342900" indent="-342900">
              <a:buFontTx/>
              <a:buAutoNum type="arabicPeriod"/>
            </a:pPr>
            <a:r>
              <a:rPr lang="sv-SE">
                <a:latin typeface="Arial"/>
                <a:cs typeface="Arial"/>
              </a:rPr>
              <a:t>Anteckning utan fysiskt möte</a:t>
            </a:r>
          </a:p>
          <a:p>
            <a:pPr marL="342900" indent="-342900">
              <a:buFontTx/>
              <a:buAutoNum type="arabicPeriod"/>
            </a:pPr>
            <a:r>
              <a:rPr lang="sv-SE">
                <a:latin typeface="Arial"/>
                <a:cs typeface="Arial"/>
              </a:rPr>
              <a:t>Slutenvård</a:t>
            </a:r>
          </a:p>
          <a:p>
            <a:pPr marL="342900" indent="-342900">
              <a:buFontTx/>
              <a:buAutoNum type="arabicPeriod"/>
            </a:pPr>
            <a:r>
              <a:rPr lang="sv-SE">
                <a:latin typeface="Arial"/>
                <a:cs typeface="Arial"/>
              </a:rPr>
              <a:t>Besöksanteckning</a:t>
            </a:r>
          </a:p>
          <a:p>
            <a:pPr marL="342900" indent="-342900">
              <a:buFontTx/>
              <a:buAutoNum type="arabicPeriod"/>
            </a:pPr>
            <a:endParaRPr lang="sv-SE">
              <a:cs typeface="Arial"/>
            </a:endParaRPr>
          </a:p>
          <a:p>
            <a:endParaRPr lang="sv-SE">
              <a:cs typeface="Arial"/>
            </a:endParaRPr>
          </a:p>
          <a:p>
            <a:r>
              <a:rPr lang="sv-SE">
                <a:cs typeface="Arial"/>
              </a:rPr>
              <a:t>En nyhet i SDV är att tabeller och bilder kan visas </a:t>
            </a:r>
            <a:endParaRPr lang="sv-SE"/>
          </a:p>
        </p:txBody>
      </p:sp>
    </p:spTree>
    <p:extLst>
      <p:ext uri="{BB962C8B-B14F-4D97-AF65-F5344CB8AC3E}">
        <p14:creationId xmlns:p14="http://schemas.microsoft.com/office/powerpoint/2010/main" val="2801790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A3992-66EC-5398-6C50-0656D2F0C148}"/>
              </a:ext>
            </a:extLst>
          </p:cNvPr>
          <p:cNvSpPr>
            <a:spLocks noGrp="1"/>
          </p:cNvSpPr>
          <p:nvPr>
            <p:ph type="title"/>
          </p:nvPr>
        </p:nvSpPr>
        <p:spPr/>
        <p:txBody>
          <a:bodyPr/>
          <a:lstStyle/>
          <a:p>
            <a:r>
              <a:rPr lang="sv-SE"/>
              <a:t>Vårdplan i 1177 journal</a:t>
            </a:r>
          </a:p>
        </p:txBody>
      </p:sp>
      <p:sp>
        <p:nvSpPr>
          <p:cNvPr id="3" name="Platshållare för sidfot 2">
            <a:extLst>
              <a:ext uri="{FF2B5EF4-FFF2-40B4-BE49-F238E27FC236}">
                <a16:creationId xmlns:a16="http://schemas.microsoft.com/office/drawing/2014/main" id="{011ECE8D-FE8D-9453-8C7E-482EC076F381}"/>
              </a:ext>
            </a:extLst>
          </p:cNvPr>
          <p:cNvSpPr>
            <a:spLocks noGrp="1"/>
          </p:cNvSpPr>
          <p:nvPr>
            <p:ph type="ftr" sz="quarter" idx="11"/>
          </p:nvPr>
        </p:nvSpPr>
        <p:spPr/>
        <p:txBody>
          <a:bodyPr/>
          <a:lstStyle/>
          <a:p>
            <a:endParaRPr lang="sv-SE"/>
          </a:p>
        </p:txBody>
      </p:sp>
      <p:pic>
        <p:nvPicPr>
          <p:cNvPr id="4" name="Bildobjekt 3">
            <a:extLst>
              <a:ext uri="{FF2B5EF4-FFF2-40B4-BE49-F238E27FC236}">
                <a16:creationId xmlns:a16="http://schemas.microsoft.com/office/drawing/2014/main" id="{750A081C-D4D4-70CC-DBD8-EA991876DB73}"/>
              </a:ext>
            </a:extLst>
          </p:cNvPr>
          <p:cNvPicPr>
            <a:picLocks noChangeAspect="1"/>
          </p:cNvPicPr>
          <p:nvPr/>
        </p:nvPicPr>
        <p:blipFill>
          <a:blip r:embed="rId2"/>
          <a:stretch>
            <a:fillRect/>
          </a:stretch>
        </p:blipFill>
        <p:spPr>
          <a:xfrm>
            <a:off x="609600" y="1319381"/>
            <a:ext cx="5059676" cy="5178619"/>
          </a:xfrm>
          <a:prstGeom prst="rect">
            <a:avLst/>
          </a:prstGeom>
        </p:spPr>
      </p:pic>
      <p:pic>
        <p:nvPicPr>
          <p:cNvPr id="5" name="Bildobjekt 4" descr="En bild som visar text, elektronik, skärmbild, programvara&#10;&#10;Automatiskt genererad beskrivning">
            <a:extLst>
              <a:ext uri="{FF2B5EF4-FFF2-40B4-BE49-F238E27FC236}">
                <a16:creationId xmlns:a16="http://schemas.microsoft.com/office/drawing/2014/main" id="{ABC9FF39-7AB9-788F-4D63-7C9D886B2E18}"/>
              </a:ext>
            </a:extLst>
          </p:cNvPr>
          <p:cNvPicPr>
            <a:picLocks noChangeAspect="1"/>
          </p:cNvPicPr>
          <p:nvPr/>
        </p:nvPicPr>
        <p:blipFill>
          <a:blip r:embed="rId3"/>
          <a:stretch>
            <a:fillRect/>
          </a:stretch>
        </p:blipFill>
        <p:spPr>
          <a:xfrm>
            <a:off x="6348597" y="1442842"/>
            <a:ext cx="4769018" cy="2768768"/>
          </a:xfrm>
          <a:prstGeom prst="rect">
            <a:avLst/>
          </a:prstGeom>
        </p:spPr>
      </p:pic>
      <p:sp>
        <p:nvSpPr>
          <p:cNvPr id="11" name="textruta 10">
            <a:extLst>
              <a:ext uri="{FF2B5EF4-FFF2-40B4-BE49-F238E27FC236}">
                <a16:creationId xmlns:a16="http://schemas.microsoft.com/office/drawing/2014/main" id="{9FA79A06-202C-073A-F364-0901B91F692C}"/>
              </a:ext>
            </a:extLst>
          </p:cNvPr>
          <p:cNvSpPr txBox="1"/>
          <p:nvPr/>
        </p:nvSpPr>
        <p:spPr>
          <a:xfrm>
            <a:off x="6354508" y="4212139"/>
            <a:ext cx="3496018"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u="sng">
                <a:cs typeface="Arial"/>
              </a:rPr>
              <a:t>Dessa planer visas:</a:t>
            </a:r>
            <a:endParaRPr lang="sv-SE" sz="1400">
              <a:cs typeface="Arial"/>
            </a:endParaRPr>
          </a:p>
          <a:p>
            <a:pPr marL="228600" indent="-228600">
              <a:buFont typeface="Arial"/>
              <a:buChar char="•"/>
            </a:pPr>
            <a:r>
              <a:rPr lang="sv-SE" sz="1400">
                <a:cs typeface="Arial"/>
              </a:rPr>
              <a:t>Vårdplan</a:t>
            </a:r>
          </a:p>
          <a:p>
            <a:pPr marL="228600" indent="-228600" algn="l">
              <a:buFont typeface="Arial"/>
              <a:buChar char="•"/>
            </a:pPr>
            <a:r>
              <a:rPr lang="sv-SE" sz="1400">
                <a:cs typeface="Arial"/>
              </a:rPr>
              <a:t>Habiliteringsplan</a:t>
            </a:r>
          </a:p>
          <a:p>
            <a:endParaRPr lang="sv-SE" sz="1400">
              <a:cs typeface="Arial"/>
            </a:endParaRPr>
          </a:p>
          <a:p>
            <a:r>
              <a:rPr lang="sv-SE" sz="1400">
                <a:cs typeface="Arial"/>
              </a:rPr>
              <a:t>Övriga planer som ej visas:</a:t>
            </a:r>
          </a:p>
          <a:p>
            <a:pPr marL="285750" indent="-285750">
              <a:buFont typeface="Arial"/>
              <a:buChar char="•"/>
            </a:pPr>
            <a:r>
              <a:rPr lang="sv-SE" sz="1200">
                <a:cs typeface="Arial"/>
              </a:rPr>
              <a:t>Samordnad individuell</a:t>
            </a:r>
          </a:p>
          <a:p>
            <a:pPr marL="285750" indent="-285750">
              <a:buFont typeface="Arial"/>
              <a:buChar char="•"/>
            </a:pPr>
            <a:r>
              <a:rPr lang="sv-SE" sz="1200">
                <a:cs typeface="Arial"/>
              </a:rPr>
              <a:t>Samordnad LPT/LRV</a:t>
            </a:r>
          </a:p>
          <a:p>
            <a:pPr marL="285750" indent="-285750">
              <a:buFont typeface="Arial"/>
              <a:buChar char="•"/>
            </a:pPr>
            <a:r>
              <a:rPr lang="sv-SE" sz="1200">
                <a:cs typeface="Arial"/>
              </a:rPr>
              <a:t>Samordnad utskrivning</a:t>
            </a:r>
          </a:p>
          <a:p>
            <a:pPr marL="285750" indent="-285750">
              <a:buFont typeface="Arial"/>
              <a:buChar char="•"/>
            </a:pPr>
            <a:r>
              <a:rPr lang="sv-SE" sz="1200">
                <a:cs typeface="Arial"/>
              </a:rPr>
              <a:t>Rehabiliteringsplan</a:t>
            </a:r>
          </a:p>
          <a:p>
            <a:pPr marL="285750" indent="-285750">
              <a:buFont typeface="Arial"/>
              <a:buChar char="•"/>
            </a:pPr>
            <a:r>
              <a:rPr lang="sv-SE" sz="1200">
                <a:cs typeface="Arial"/>
              </a:rPr>
              <a:t>Genomförandeplan</a:t>
            </a:r>
          </a:p>
          <a:p>
            <a:pPr marL="285750" indent="-285750">
              <a:buFont typeface="Arial"/>
              <a:buChar char="•"/>
            </a:pPr>
            <a:r>
              <a:rPr lang="sv-SE" sz="1200">
                <a:cs typeface="Arial"/>
              </a:rPr>
              <a:t>Standardiserad vårdplan</a:t>
            </a:r>
            <a:endParaRPr lang="sv-SE" sz="1600">
              <a:cs typeface="Arial" panose="020B0604020202020204"/>
            </a:endParaRPr>
          </a:p>
        </p:txBody>
      </p:sp>
      <p:sp>
        <p:nvSpPr>
          <p:cNvPr id="10" name="Rektangel: rundade hörn 9">
            <a:extLst>
              <a:ext uri="{FF2B5EF4-FFF2-40B4-BE49-F238E27FC236}">
                <a16:creationId xmlns:a16="http://schemas.microsoft.com/office/drawing/2014/main" id="{38C56B34-5E38-9A8A-7C6A-E30A241AF300}"/>
              </a:ext>
            </a:extLst>
          </p:cNvPr>
          <p:cNvSpPr/>
          <p:nvPr/>
        </p:nvSpPr>
        <p:spPr>
          <a:xfrm>
            <a:off x="11038974" y="250657"/>
            <a:ext cx="782051" cy="300790"/>
          </a:xfrm>
          <a:prstGeom prst="roundRect">
            <a:avLst/>
          </a:prstGeom>
          <a:solidFill>
            <a:srgbClr val="00B050"/>
          </a:solidFill>
          <a:ln>
            <a:solidFill>
              <a:srgbClr val="C00000"/>
            </a:solidFill>
          </a:ln>
          <a:effectLst>
            <a:outerShdw blurRad="63500" dist="38100" dir="2700000">
              <a:srgbClr val="000000">
                <a:alpha val="4000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00" b="1">
                <a:solidFill>
                  <a:srgbClr val="000000"/>
                </a:solidFill>
                <a:cs typeface="Arial"/>
              </a:rPr>
              <a:t>Ny tjänst</a:t>
            </a:r>
            <a:endParaRPr lang="sv-SE" sz="1000" b="1">
              <a:solidFill>
                <a:srgbClr val="000000"/>
              </a:solidFill>
            </a:endParaRPr>
          </a:p>
        </p:txBody>
      </p:sp>
    </p:spTree>
    <p:extLst>
      <p:ext uri="{BB962C8B-B14F-4D97-AF65-F5344CB8AC3E}">
        <p14:creationId xmlns:p14="http://schemas.microsoft.com/office/powerpoint/2010/main" val="224521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3427D-5E78-5F11-DD76-C5E8FE53C7AF}"/>
              </a:ext>
            </a:extLst>
          </p:cNvPr>
          <p:cNvSpPr>
            <a:spLocks noGrp="1"/>
          </p:cNvSpPr>
          <p:nvPr>
            <p:ph type="title"/>
          </p:nvPr>
        </p:nvSpPr>
        <p:spPr/>
        <p:txBody>
          <a:bodyPr/>
          <a:lstStyle/>
          <a:p>
            <a:r>
              <a:rPr lang="sv-SE"/>
              <a:t>Inloggning NPÖ</a:t>
            </a:r>
          </a:p>
        </p:txBody>
      </p:sp>
      <p:sp>
        <p:nvSpPr>
          <p:cNvPr id="3" name="Platshållare för sidfot 2">
            <a:extLst>
              <a:ext uri="{FF2B5EF4-FFF2-40B4-BE49-F238E27FC236}">
                <a16:creationId xmlns:a16="http://schemas.microsoft.com/office/drawing/2014/main" id="{6B062DAA-491B-6510-65C0-D3FF88680CD4}"/>
              </a:ext>
            </a:extLst>
          </p:cNvPr>
          <p:cNvSpPr>
            <a:spLocks noGrp="1"/>
          </p:cNvSpPr>
          <p:nvPr>
            <p:ph type="ftr" sz="quarter" idx="11"/>
          </p:nvPr>
        </p:nvSpPr>
        <p:spPr/>
        <p:txBody>
          <a:bodyPr/>
          <a:lstStyle/>
          <a:p>
            <a:endParaRPr lang="sv-SE"/>
          </a:p>
        </p:txBody>
      </p:sp>
      <p:pic>
        <p:nvPicPr>
          <p:cNvPr id="5" name="Bildobjekt 4">
            <a:extLst>
              <a:ext uri="{FF2B5EF4-FFF2-40B4-BE49-F238E27FC236}">
                <a16:creationId xmlns:a16="http://schemas.microsoft.com/office/drawing/2014/main" id="{6C646EF7-07A7-194F-B8CC-36408449529C}"/>
              </a:ext>
            </a:extLst>
          </p:cNvPr>
          <p:cNvPicPr>
            <a:picLocks noChangeAspect="1"/>
          </p:cNvPicPr>
          <p:nvPr/>
        </p:nvPicPr>
        <p:blipFill>
          <a:blip r:embed="rId3"/>
          <a:stretch>
            <a:fillRect/>
          </a:stretch>
        </p:blipFill>
        <p:spPr>
          <a:xfrm>
            <a:off x="609600" y="1932495"/>
            <a:ext cx="3893150" cy="4078538"/>
          </a:xfrm>
          <a:prstGeom prst="rect">
            <a:avLst/>
          </a:prstGeom>
        </p:spPr>
      </p:pic>
      <p:pic>
        <p:nvPicPr>
          <p:cNvPr id="7" name="Bildobjekt 6">
            <a:extLst>
              <a:ext uri="{FF2B5EF4-FFF2-40B4-BE49-F238E27FC236}">
                <a16:creationId xmlns:a16="http://schemas.microsoft.com/office/drawing/2014/main" id="{EC629FE2-ABAF-6B1C-EB19-8A5DFECAB0E5}"/>
              </a:ext>
            </a:extLst>
          </p:cNvPr>
          <p:cNvPicPr>
            <a:picLocks noChangeAspect="1"/>
          </p:cNvPicPr>
          <p:nvPr/>
        </p:nvPicPr>
        <p:blipFill>
          <a:blip r:embed="rId4"/>
          <a:stretch>
            <a:fillRect/>
          </a:stretch>
        </p:blipFill>
        <p:spPr>
          <a:xfrm>
            <a:off x="6188503" y="1932495"/>
            <a:ext cx="4848902" cy="666843"/>
          </a:xfrm>
          <a:prstGeom prst="rect">
            <a:avLst/>
          </a:prstGeom>
        </p:spPr>
      </p:pic>
      <p:sp>
        <p:nvSpPr>
          <p:cNvPr id="8" name="Pil: höger 7">
            <a:extLst>
              <a:ext uri="{FF2B5EF4-FFF2-40B4-BE49-F238E27FC236}">
                <a16:creationId xmlns:a16="http://schemas.microsoft.com/office/drawing/2014/main" id="{55B94711-EBA6-3DA6-58FF-44ACA9669AEC}"/>
              </a:ext>
            </a:extLst>
          </p:cNvPr>
          <p:cNvSpPr/>
          <p:nvPr/>
        </p:nvSpPr>
        <p:spPr>
          <a:xfrm>
            <a:off x="4923692" y="2110154"/>
            <a:ext cx="879231" cy="365125"/>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11119C94-FF13-9F4D-893B-667A3AA98516}"/>
              </a:ext>
            </a:extLst>
          </p:cNvPr>
          <p:cNvPicPr>
            <a:picLocks noChangeAspect="1"/>
          </p:cNvPicPr>
          <p:nvPr/>
        </p:nvPicPr>
        <p:blipFill>
          <a:blip r:embed="rId5"/>
          <a:stretch>
            <a:fillRect/>
          </a:stretch>
        </p:blipFill>
        <p:spPr>
          <a:xfrm>
            <a:off x="7689252" y="3347581"/>
            <a:ext cx="1686160" cy="695422"/>
          </a:xfrm>
          <a:prstGeom prst="rect">
            <a:avLst/>
          </a:prstGeom>
        </p:spPr>
      </p:pic>
      <p:sp>
        <p:nvSpPr>
          <p:cNvPr id="11" name="Pil: nedåt 10">
            <a:extLst>
              <a:ext uri="{FF2B5EF4-FFF2-40B4-BE49-F238E27FC236}">
                <a16:creationId xmlns:a16="http://schemas.microsoft.com/office/drawing/2014/main" id="{DD2D6187-3BA1-1F57-0F7C-A3001535EB00}"/>
              </a:ext>
            </a:extLst>
          </p:cNvPr>
          <p:cNvSpPr/>
          <p:nvPr/>
        </p:nvSpPr>
        <p:spPr>
          <a:xfrm>
            <a:off x="8330109" y="2733490"/>
            <a:ext cx="404446" cy="532691"/>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6EFB75F9-F33E-385A-BDE9-F707C4997B19}"/>
              </a:ext>
            </a:extLst>
          </p:cNvPr>
          <p:cNvPicPr>
            <a:picLocks noChangeAspect="1"/>
          </p:cNvPicPr>
          <p:nvPr/>
        </p:nvPicPr>
        <p:blipFill>
          <a:blip r:embed="rId6"/>
          <a:stretch>
            <a:fillRect/>
          </a:stretch>
        </p:blipFill>
        <p:spPr>
          <a:xfrm>
            <a:off x="6262413" y="4841976"/>
            <a:ext cx="4701082" cy="803130"/>
          </a:xfrm>
          <a:prstGeom prst="rect">
            <a:avLst/>
          </a:prstGeom>
        </p:spPr>
      </p:pic>
      <p:sp>
        <p:nvSpPr>
          <p:cNvPr id="14" name="Pil: nedåt 13">
            <a:extLst>
              <a:ext uri="{FF2B5EF4-FFF2-40B4-BE49-F238E27FC236}">
                <a16:creationId xmlns:a16="http://schemas.microsoft.com/office/drawing/2014/main" id="{1FB7ADC0-49AA-B158-8DBA-346C05F96F50}"/>
              </a:ext>
            </a:extLst>
          </p:cNvPr>
          <p:cNvSpPr/>
          <p:nvPr/>
        </p:nvSpPr>
        <p:spPr>
          <a:xfrm>
            <a:off x="8338901" y="4229907"/>
            <a:ext cx="404446" cy="482573"/>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9" name="Bildobjekt 8" descr="En bild som visar text, skärmbild, Teckensnitt, nummer&#10;&#10;Automatiskt genererad beskrivning">
            <a:extLst>
              <a:ext uri="{FF2B5EF4-FFF2-40B4-BE49-F238E27FC236}">
                <a16:creationId xmlns:a16="http://schemas.microsoft.com/office/drawing/2014/main" id="{3D4FA4D2-7A2A-5085-B182-3A24E91939A9}"/>
              </a:ext>
            </a:extLst>
          </p:cNvPr>
          <p:cNvPicPr>
            <a:picLocks noChangeAspect="1"/>
          </p:cNvPicPr>
          <p:nvPr/>
        </p:nvPicPr>
        <p:blipFill>
          <a:blip r:embed="rId7"/>
          <a:stretch>
            <a:fillRect/>
          </a:stretch>
        </p:blipFill>
        <p:spPr>
          <a:xfrm>
            <a:off x="7426535" y="354042"/>
            <a:ext cx="1954063" cy="1592293"/>
          </a:xfrm>
          <a:prstGeom prst="rect">
            <a:avLst/>
          </a:prstGeom>
        </p:spPr>
      </p:pic>
      <p:sp>
        <p:nvSpPr>
          <p:cNvPr id="6" name="Rectangle: Rounded Corners 4">
            <a:extLst>
              <a:ext uri="{FF2B5EF4-FFF2-40B4-BE49-F238E27FC236}">
                <a16:creationId xmlns:a16="http://schemas.microsoft.com/office/drawing/2014/main" id="{171EDF57-F3C6-E8CE-2FAC-EF2E00310AED}"/>
              </a:ext>
            </a:extLst>
          </p:cNvPr>
          <p:cNvSpPr/>
          <p:nvPr/>
        </p:nvSpPr>
        <p:spPr bwMode="auto">
          <a:xfrm>
            <a:off x="3501779" y="2599338"/>
            <a:ext cx="1943100" cy="486573"/>
          </a:xfrm>
          <a:prstGeom prst="roundRect">
            <a:avLst>
              <a:gd name="adj" fmla="val 9882"/>
            </a:avLst>
          </a:prstGeom>
          <a:solidFill>
            <a:srgbClr val="FFC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050" b="0" i="0" u="none" strike="noStrike" cap="none" normalizeH="0" baseline="0" dirty="0">
                <a:ln>
                  <a:noFill/>
                </a:ln>
                <a:effectLst/>
                <a:latin typeface="Arial" charset="0"/>
                <a:ea typeface="ヒラギノ角ゴ Pro W3" pitchFamily="1" charset="-128"/>
              </a:rPr>
              <a:t>Krävs att SITHS korten har LOA3 behörighet</a:t>
            </a:r>
          </a:p>
        </p:txBody>
      </p:sp>
    </p:spTree>
    <p:extLst>
      <p:ext uri="{BB962C8B-B14F-4D97-AF65-F5344CB8AC3E}">
        <p14:creationId xmlns:p14="http://schemas.microsoft.com/office/powerpoint/2010/main" val="1011577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3B3FAD-4EAC-E044-14E4-1B1A0F6FABD1}"/>
              </a:ext>
            </a:extLst>
          </p:cNvPr>
          <p:cNvSpPr>
            <a:spLocks noGrp="1"/>
          </p:cNvSpPr>
          <p:nvPr>
            <p:ph type="title"/>
          </p:nvPr>
        </p:nvSpPr>
        <p:spPr>
          <a:xfrm>
            <a:off x="440924" y="299255"/>
            <a:ext cx="10972800" cy="1143000"/>
          </a:xfrm>
        </p:spPr>
        <p:txBody>
          <a:bodyPr/>
          <a:lstStyle/>
          <a:p>
            <a:r>
              <a:rPr lang="sv-SE" b="1"/>
              <a:t>Vad visas inte för patienter i 1177 </a:t>
            </a:r>
            <a:r>
              <a:rPr lang="sv-SE"/>
              <a:t>j</a:t>
            </a:r>
            <a:r>
              <a:rPr lang="sv-SE" b="1"/>
              <a:t>ournal</a:t>
            </a:r>
            <a:endParaRPr lang="sv-SE"/>
          </a:p>
        </p:txBody>
      </p:sp>
      <p:sp>
        <p:nvSpPr>
          <p:cNvPr id="3" name="Platshållare för innehåll 2">
            <a:extLst>
              <a:ext uri="{FF2B5EF4-FFF2-40B4-BE49-F238E27FC236}">
                <a16:creationId xmlns:a16="http://schemas.microsoft.com/office/drawing/2014/main" id="{667820DE-1090-8417-303B-D369B4D75540}"/>
              </a:ext>
            </a:extLst>
          </p:cNvPr>
          <p:cNvSpPr>
            <a:spLocks noGrp="1"/>
          </p:cNvSpPr>
          <p:nvPr>
            <p:ph idx="1"/>
          </p:nvPr>
        </p:nvSpPr>
        <p:spPr>
          <a:xfrm>
            <a:off x="511945" y="1204191"/>
            <a:ext cx="10972800" cy="4525963"/>
          </a:xfrm>
        </p:spPr>
        <p:txBody>
          <a:bodyPr vert="horz" lIns="91440" tIns="45720" rIns="91440" bIns="45720" rtlCol="0" anchor="t">
            <a:noAutofit/>
          </a:bodyPr>
          <a:lstStyle/>
          <a:p>
            <a:pPr marL="0" indent="0">
              <a:lnSpc>
                <a:spcPct val="100000"/>
              </a:lnSpc>
              <a:spcBef>
                <a:spcPts val="0"/>
              </a:spcBef>
              <a:buNone/>
            </a:pPr>
            <a:r>
              <a:rPr lang="sv-SE" sz="1600" b="1"/>
              <a:t>Utökning i samband med SDV beskrivs i riktlinjen för </a:t>
            </a:r>
            <a:br>
              <a:rPr lang="sv-SE" sz="1600" b="1"/>
            </a:br>
            <a:r>
              <a:rPr lang="sv-SE" sz="1600" b="1"/>
              <a:t>Enskildas direktåtkomst till Journalen: </a:t>
            </a:r>
          </a:p>
          <a:p>
            <a:pPr marL="0" indent="0">
              <a:lnSpc>
                <a:spcPct val="100000"/>
              </a:lnSpc>
              <a:spcBef>
                <a:spcPts val="0"/>
              </a:spcBef>
              <a:buNone/>
            </a:pPr>
            <a:r>
              <a:rPr lang="sv-SE" sz="1600">
                <a:hlinkClick r:id="rId2"/>
              </a:rPr>
              <a:t>https://vardgivare.skane.se/siteassets/2.-patientadministration/journalhantering-och-registrering/journalhantering/riktlinjer-for-enskildas-direktatkomst-till-journalen.docx</a:t>
            </a:r>
            <a:endParaRPr lang="sv-SE" sz="1600"/>
          </a:p>
          <a:p>
            <a:pPr marL="0" indent="0">
              <a:lnSpc>
                <a:spcPct val="100000"/>
              </a:lnSpc>
              <a:spcBef>
                <a:spcPts val="0"/>
              </a:spcBef>
              <a:buNone/>
            </a:pPr>
            <a:endParaRPr lang="sv-SE" sz="1600" b="1"/>
          </a:p>
          <a:p>
            <a:pPr>
              <a:lnSpc>
                <a:spcPct val="100000"/>
              </a:lnSpc>
              <a:spcBef>
                <a:spcPts val="0"/>
              </a:spcBef>
              <a:spcAft>
                <a:spcPts val="600"/>
              </a:spcAft>
            </a:pPr>
            <a:r>
              <a:rPr lang="sv-SE" sz="1600"/>
              <a:t>28 dagars fördröjning av psykiatrianteckningar </a:t>
            </a:r>
          </a:p>
          <a:p>
            <a:pPr>
              <a:lnSpc>
                <a:spcPct val="100000"/>
              </a:lnSpc>
              <a:spcBef>
                <a:spcPts val="0"/>
              </a:spcBef>
              <a:spcAft>
                <a:spcPts val="600"/>
              </a:spcAft>
            </a:pPr>
            <a:r>
              <a:rPr lang="sv-SE" sz="1600"/>
              <a:t>Tidiga hypoteser</a:t>
            </a:r>
            <a:endParaRPr lang="sv-SE" sz="1600">
              <a:cs typeface="Arial"/>
            </a:endParaRPr>
          </a:p>
          <a:p>
            <a:pPr lvl="1">
              <a:lnSpc>
                <a:spcPct val="100000"/>
              </a:lnSpc>
              <a:spcBef>
                <a:spcPts val="0"/>
              </a:spcBef>
              <a:spcAft>
                <a:spcPts val="600"/>
              </a:spcAft>
            </a:pPr>
            <a:r>
              <a:rPr lang="sv-SE" sz="1200"/>
              <a:t>Särskilda anteckningsområden för uppgifter som bedöms omfattas av sekretess. I mallen Tidiga Hypoteser får endast anteckningar föras där bedömningen är att uppgifterna inte kan lämnas ut med hänvisning till rådande bestämmelser i OSL.</a:t>
            </a:r>
            <a:endParaRPr lang="sv-SE" sz="1200">
              <a:cs typeface="Arial"/>
            </a:endParaRPr>
          </a:p>
          <a:p>
            <a:pPr>
              <a:lnSpc>
                <a:spcPct val="100000"/>
              </a:lnSpc>
              <a:spcBef>
                <a:spcPts val="0"/>
              </a:spcBef>
              <a:spcAft>
                <a:spcPts val="600"/>
              </a:spcAft>
            </a:pPr>
            <a:r>
              <a:rPr lang="sv-SE" sz="1600"/>
              <a:t>Våld i nära relationer </a:t>
            </a:r>
            <a:endParaRPr lang="sv-SE" sz="1600">
              <a:cs typeface="Arial"/>
            </a:endParaRPr>
          </a:p>
          <a:p>
            <a:pPr lvl="1">
              <a:lnSpc>
                <a:spcPct val="100000"/>
              </a:lnSpc>
              <a:spcBef>
                <a:spcPts val="0"/>
              </a:spcBef>
              <a:spcAft>
                <a:spcPts val="600"/>
              </a:spcAft>
            </a:pPr>
            <a:r>
              <a:rPr lang="sv-SE" sz="1200"/>
              <a:t>Är ett komplement till mallen Tidiga Hypoteser. Mallen ska användas för dokumentation av våldsutsatthet. Anteckningar i denna mall lyder under samma sekretessbestämmelser som anteckningarna i mallen Tidiga Hypoteser</a:t>
            </a:r>
            <a:endParaRPr lang="sv-SE" sz="1200">
              <a:cs typeface="Arial"/>
            </a:endParaRPr>
          </a:p>
          <a:p>
            <a:pPr>
              <a:lnSpc>
                <a:spcPct val="100000"/>
              </a:lnSpc>
              <a:spcBef>
                <a:spcPts val="0"/>
              </a:spcBef>
              <a:spcAft>
                <a:spcPts val="600"/>
              </a:spcAft>
            </a:pPr>
            <a:r>
              <a:rPr lang="sv-SE" sz="1600"/>
              <a:t>Läkarundersökning begärd av socialtjänst </a:t>
            </a:r>
            <a:endParaRPr lang="sv-SE" sz="1600">
              <a:cs typeface="Arial"/>
            </a:endParaRPr>
          </a:p>
          <a:p>
            <a:pPr>
              <a:lnSpc>
                <a:spcPct val="100000"/>
              </a:lnSpc>
              <a:spcBef>
                <a:spcPts val="0"/>
              </a:spcBef>
              <a:spcAft>
                <a:spcPts val="600"/>
              </a:spcAft>
            </a:pPr>
            <a:r>
              <a:rPr lang="sv-SE" sz="1600"/>
              <a:t>Barn som far illa </a:t>
            </a:r>
            <a:endParaRPr lang="sv-SE" sz="1600">
              <a:cs typeface="Arial"/>
            </a:endParaRPr>
          </a:p>
          <a:p>
            <a:pPr>
              <a:lnSpc>
                <a:spcPct val="100000"/>
              </a:lnSpc>
              <a:spcBef>
                <a:spcPts val="0"/>
              </a:spcBef>
              <a:spcAft>
                <a:spcPts val="600"/>
              </a:spcAft>
            </a:pPr>
            <a:r>
              <a:rPr lang="sv-SE" sz="1600"/>
              <a:t>Orosanmälan (införs med SDV) </a:t>
            </a:r>
            <a:endParaRPr lang="sv-SE" sz="1600">
              <a:cs typeface="Arial"/>
            </a:endParaRPr>
          </a:p>
          <a:p>
            <a:pPr>
              <a:lnSpc>
                <a:spcPct val="100000"/>
              </a:lnSpc>
              <a:spcBef>
                <a:spcPts val="0"/>
              </a:spcBef>
              <a:spcAft>
                <a:spcPts val="600"/>
              </a:spcAft>
            </a:pPr>
            <a:r>
              <a:rPr lang="sv-SE" sz="1600"/>
              <a:t>Skyddad anteckning vid ungdomsmottagningen (införs med SDV)</a:t>
            </a:r>
            <a:endParaRPr lang="sv-SE" sz="1600">
              <a:cs typeface="Arial"/>
            </a:endParaRPr>
          </a:p>
          <a:p>
            <a:pPr>
              <a:lnSpc>
                <a:spcPct val="100000"/>
              </a:lnSpc>
              <a:spcBef>
                <a:spcPts val="0"/>
              </a:spcBef>
              <a:spcAft>
                <a:spcPts val="600"/>
              </a:spcAft>
            </a:pPr>
            <a:r>
              <a:rPr lang="sv-SE" sz="1600"/>
              <a:t>Hotbild mot patient (införs med SDV)</a:t>
            </a:r>
            <a:endParaRPr lang="sv-SE" sz="1600">
              <a:cs typeface="Arial"/>
            </a:endParaRPr>
          </a:p>
          <a:p>
            <a:pPr marL="457200" lvl="1" indent="0">
              <a:spcAft>
                <a:spcPts val="600"/>
              </a:spcAft>
              <a:buNone/>
            </a:pPr>
            <a:endParaRPr lang="sv-SE" sz="1200"/>
          </a:p>
        </p:txBody>
      </p:sp>
      <p:sp>
        <p:nvSpPr>
          <p:cNvPr id="4" name="Platshållare för sidfot 3">
            <a:extLst>
              <a:ext uri="{FF2B5EF4-FFF2-40B4-BE49-F238E27FC236}">
                <a16:creationId xmlns:a16="http://schemas.microsoft.com/office/drawing/2014/main" id="{4176DF9B-AD61-DE9A-5428-146454238FCB}"/>
              </a:ext>
            </a:extLst>
          </p:cNvPr>
          <p:cNvSpPr>
            <a:spLocks noGrp="1"/>
          </p:cNvSpPr>
          <p:nvPr>
            <p:ph type="ftr" sz="quarter" idx="11"/>
          </p:nvPr>
        </p:nvSpPr>
        <p:spPr/>
        <p:txBody>
          <a:bodyPr/>
          <a:lstStyle/>
          <a:p>
            <a:endParaRPr lang="sv-SE"/>
          </a:p>
        </p:txBody>
      </p:sp>
      <p:sp>
        <p:nvSpPr>
          <p:cNvPr id="5" name="Rectangle: Rounded Corners 4">
            <a:extLst>
              <a:ext uri="{FF2B5EF4-FFF2-40B4-BE49-F238E27FC236}">
                <a16:creationId xmlns:a16="http://schemas.microsoft.com/office/drawing/2014/main" id="{53539BA5-7D38-CDD1-17C2-5727563D3DAF}"/>
              </a:ext>
            </a:extLst>
          </p:cNvPr>
          <p:cNvSpPr/>
          <p:nvPr/>
        </p:nvSpPr>
        <p:spPr bwMode="auto">
          <a:xfrm>
            <a:off x="8501849" y="1323192"/>
            <a:ext cx="3249227" cy="1281358"/>
          </a:xfrm>
          <a:prstGeom prst="roundRect">
            <a:avLst>
              <a:gd name="adj" fmla="val 988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a:ln>
                  <a:noFill/>
                </a:ln>
                <a:effectLst/>
                <a:latin typeface="Arial" charset="0"/>
                <a:ea typeface="ヒラギノ角ゴ Pro W3" pitchFamily="1" charset="-128"/>
              </a:rPr>
              <a:t>Observera att det endast är anteckningen som blir dold </a:t>
            </a:r>
            <a:r>
              <a:rPr kumimoji="0" lang="sv-SE" sz="1600" b="0" i="0" u="none" strike="noStrike" cap="none" normalizeH="0" baseline="0" err="1">
                <a:ln>
                  <a:noFill/>
                </a:ln>
                <a:effectLst/>
                <a:latin typeface="Arial" charset="0"/>
                <a:ea typeface="ヒラギノ角ゴ Pro W3" pitchFamily="1" charset="-128"/>
              </a:rPr>
              <a:t>ev</a:t>
            </a:r>
            <a:r>
              <a:rPr kumimoji="0" lang="sv-SE" sz="1600" b="0" i="0" u="none" strike="noStrike" cap="none" normalizeH="0" baseline="0">
                <a:ln>
                  <a:noFill/>
                </a:ln>
                <a:effectLst/>
                <a:latin typeface="Arial" charset="0"/>
                <a:ea typeface="ヒラギノ角ゴ Pro W3" pitchFamily="1" charset="-128"/>
              </a:rPr>
              <a:t> övrig dokumentation så som diagnos och läkemedel kommer synas </a:t>
            </a:r>
            <a:r>
              <a:rPr lang="sv-SE" sz="1600">
                <a:latin typeface="Arial" charset="0"/>
                <a:ea typeface="ヒラギノ角ゴ Pro W3" pitchFamily="1" charset="-128"/>
              </a:rPr>
              <a:t>i 1177 journalen</a:t>
            </a:r>
            <a:endParaRPr kumimoji="0" lang="sv-SE" sz="1600" b="0" i="0" u="none" strike="noStrike" cap="none" normalizeH="0" baseline="0">
              <a:ln>
                <a:noFill/>
              </a:ln>
              <a:effectLst/>
              <a:latin typeface="Arial" charset="0"/>
              <a:ea typeface="ヒラギノ角ゴ Pro W3" pitchFamily="1" charset="-128"/>
            </a:endParaRPr>
          </a:p>
        </p:txBody>
      </p:sp>
    </p:spTree>
    <p:extLst>
      <p:ext uri="{BB962C8B-B14F-4D97-AF65-F5344CB8AC3E}">
        <p14:creationId xmlns:p14="http://schemas.microsoft.com/office/powerpoint/2010/main" val="2009912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159956-10CD-75FF-DD7F-21C06C38FF11}"/>
              </a:ext>
            </a:extLst>
          </p:cNvPr>
          <p:cNvSpPr>
            <a:spLocks noGrp="1"/>
          </p:cNvSpPr>
          <p:nvPr>
            <p:ph type="title"/>
          </p:nvPr>
        </p:nvSpPr>
        <p:spPr/>
        <p:txBody>
          <a:bodyPr/>
          <a:lstStyle/>
          <a:p>
            <a:r>
              <a:rPr lang="sv-SE">
                <a:cs typeface="Arial"/>
              </a:rPr>
              <a:t>Säkerhet i 1177 journal</a:t>
            </a:r>
            <a:endParaRPr lang="sv-SE"/>
          </a:p>
        </p:txBody>
      </p:sp>
      <p:sp>
        <p:nvSpPr>
          <p:cNvPr id="3" name="Platshållare för innehåll 2">
            <a:extLst>
              <a:ext uri="{FF2B5EF4-FFF2-40B4-BE49-F238E27FC236}">
                <a16:creationId xmlns:a16="http://schemas.microsoft.com/office/drawing/2014/main" id="{26392167-4D4F-B29A-43A3-8587ABEEABAD}"/>
              </a:ext>
            </a:extLst>
          </p:cNvPr>
          <p:cNvSpPr>
            <a:spLocks noGrp="1"/>
          </p:cNvSpPr>
          <p:nvPr>
            <p:ph idx="1"/>
          </p:nvPr>
        </p:nvSpPr>
        <p:spPr>
          <a:xfrm>
            <a:off x="609600" y="1238251"/>
            <a:ext cx="10972800" cy="4525963"/>
          </a:xfrm>
        </p:spPr>
        <p:txBody>
          <a:bodyPr vert="horz" lIns="91440" tIns="45720" rIns="91440" bIns="45720" rtlCol="0" anchor="t">
            <a:noAutofit/>
          </a:bodyPr>
          <a:lstStyle/>
          <a:p>
            <a:r>
              <a:rPr lang="sv-SE" sz="2000"/>
              <a:t>Säkerheten i 1177 journal hanteras på samma sätt som tidigare när den är igång med SDV.</a:t>
            </a:r>
          </a:p>
          <a:p>
            <a:r>
              <a:rPr lang="sv-SE" sz="2000"/>
              <a:t>Sekretess, blockering av vårdnadshavares tillgång, försegling, låsa inloggning på uppmaning av patienten, reservnummer, skyddade personuppgifter samt åldersgränser för 1177 journalen kan du läsa mer om på Vårdgivare Skåne</a:t>
            </a:r>
            <a:endParaRPr lang="sv-SE" sz="2000">
              <a:cs typeface="Arial"/>
            </a:endParaRPr>
          </a:p>
          <a:p>
            <a:pPr marL="0" indent="0">
              <a:buNone/>
            </a:pPr>
            <a:r>
              <a:rPr lang="sv-SE" sz="2000"/>
              <a:t> </a:t>
            </a:r>
            <a:r>
              <a:rPr lang="sv-SE" sz="2000">
                <a:hlinkClick r:id="rId2"/>
              </a:rPr>
              <a:t>Journalen via nätet - Vårdgivare Skåne (skane.se)</a:t>
            </a:r>
            <a:endParaRPr lang="sv-SE" sz="2000">
              <a:cs typeface="Arial"/>
            </a:endParaRPr>
          </a:p>
          <a:p>
            <a:pPr marL="0" indent="0">
              <a:buNone/>
            </a:pPr>
            <a:endParaRPr lang="sv-SE" sz="2000"/>
          </a:p>
        </p:txBody>
      </p:sp>
      <p:sp>
        <p:nvSpPr>
          <p:cNvPr id="4" name="Platshållare för sidfot 3">
            <a:extLst>
              <a:ext uri="{FF2B5EF4-FFF2-40B4-BE49-F238E27FC236}">
                <a16:creationId xmlns:a16="http://schemas.microsoft.com/office/drawing/2014/main" id="{27F98C77-E738-46DA-D1E0-46BF4CA7BFF9}"/>
              </a:ext>
            </a:extLst>
          </p:cNvPr>
          <p:cNvSpPr>
            <a:spLocks noGrp="1"/>
          </p:cNvSpPr>
          <p:nvPr>
            <p:ph type="ftr" sz="quarter" idx="11"/>
          </p:nvPr>
        </p:nvSpPr>
        <p:spPr/>
        <p:txBody>
          <a:bodyPr/>
          <a:lstStyle/>
          <a:p>
            <a:endParaRPr lang="sv-SE" sz="1600">
              <a:solidFill>
                <a:schemeClr val="tx1"/>
              </a:solidFill>
            </a:endParaRPr>
          </a:p>
        </p:txBody>
      </p:sp>
    </p:spTree>
    <p:extLst>
      <p:ext uri="{BB962C8B-B14F-4D97-AF65-F5344CB8AC3E}">
        <p14:creationId xmlns:p14="http://schemas.microsoft.com/office/powerpoint/2010/main" val="2702301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DB8A9-AA75-181D-61B8-9FD231DEB040}"/>
              </a:ext>
            </a:extLst>
          </p:cNvPr>
          <p:cNvSpPr>
            <a:spLocks noGrp="1"/>
          </p:cNvSpPr>
          <p:nvPr>
            <p:ph type="title"/>
          </p:nvPr>
        </p:nvSpPr>
        <p:spPr/>
        <p:txBody>
          <a:bodyPr/>
          <a:lstStyle/>
          <a:p>
            <a:r>
              <a:rPr lang="sv-SE">
                <a:cs typeface="Arial"/>
              </a:rPr>
              <a:t>Tidbokning via 1177 </a:t>
            </a:r>
            <a:endParaRPr lang="sv-SE"/>
          </a:p>
        </p:txBody>
      </p:sp>
      <p:sp>
        <p:nvSpPr>
          <p:cNvPr id="3" name="Platshållare för innehåll 2">
            <a:extLst>
              <a:ext uri="{FF2B5EF4-FFF2-40B4-BE49-F238E27FC236}">
                <a16:creationId xmlns:a16="http://schemas.microsoft.com/office/drawing/2014/main" id="{B1C26186-4B63-E41A-65AD-6B20B3982C11}"/>
              </a:ext>
            </a:extLst>
          </p:cNvPr>
          <p:cNvSpPr>
            <a:spLocks noGrp="1"/>
          </p:cNvSpPr>
          <p:nvPr>
            <p:ph idx="1"/>
          </p:nvPr>
        </p:nvSpPr>
        <p:spPr/>
        <p:txBody>
          <a:bodyPr vert="horz" lIns="91440" tIns="45720" rIns="91440" bIns="45720" rtlCol="0" anchor="t">
            <a:noAutofit/>
          </a:bodyPr>
          <a:lstStyle/>
          <a:p>
            <a:r>
              <a:rPr lang="sv-SE" sz="1800"/>
              <a:t>Region Skåne har som mål att patienter ska vara mer delaktiga i sin tidbokning genom att själva kunna boka, boka om och boka av sina tider i så stor utsträckning som möjligt. </a:t>
            </a:r>
          </a:p>
          <a:p>
            <a:r>
              <a:rPr lang="sv-SE" sz="1800"/>
              <a:t>I Hälso- och sjukvårdsnämndens verksamhetsplan och budget för 2024 har det beslutats att alla verksamheter ska möjliggöra tidbokning via 1177.se. Regionsdirektörsbeslut avseende införande av tidbok och gemensam servicenivå av digitala tjänster inom hälso- och sjukvården (april 2024) beskriver hur tidbok och schemaläggning samt gemensam servicenivå för digitala tjänster ska hanteras och införas regionalt. </a:t>
            </a:r>
            <a:r>
              <a:rPr lang="sv-SE" sz="1800">
                <a:hlinkClick r:id="rId2"/>
              </a:rPr>
              <a:t>Länk till beslutet</a:t>
            </a:r>
            <a:endParaRPr lang="sv-SE" sz="1800"/>
          </a:p>
          <a:p>
            <a:endParaRPr lang="sv-SE" sz="1800">
              <a:cs typeface="Arial"/>
            </a:endParaRPr>
          </a:p>
        </p:txBody>
      </p:sp>
      <p:sp>
        <p:nvSpPr>
          <p:cNvPr id="4" name="Platshållare för sidfot 3">
            <a:extLst>
              <a:ext uri="{FF2B5EF4-FFF2-40B4-BE49-F238E27FC236}">
                <a16:creationId xmlns:a16="http://schemas.microsoft.com/office/drawing/2014/main" id="{5E0D5149-EF90-786A-1F17-8E8B01AFA6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33824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DB8A9-AA75-181D-61B8-9FD231DEB040}"/>
              </a:ext>
            </a:extLst>
          </p:cNvPr>
          <p:cNvSpPr>
            <a:spLocks noGrp="1"/>
          </p:cNvSpPr>
          <p:nvPr>
            <p:ph type="title"/>
          </p:nvPr>
        </p:nvSpPr>
        <p:spPr/>
        <p:txBody>
          <a:bodyPr/>
          <a:lstStyle/>
          <a:p>
            <a:r>
              <a:rPr lang="sv-SE">
                <a:cs typeface="Arial"/>
              </a:rPr>
              <a:t>Tidbokning via 1177 i SDV </a:t>
            </a:r>
            <a:endParaRPr lang="sv-SE"/>
          </a:p>
        </p:txBody>
      </p:sp>
      <p:sp>
        <p:nvSpPr>
          <p:cNvPr id="3" name="Platshållare för innehåll 2">
            <a:extLst>
              <a:ext uri="{FF2B5EF4-FFF2-40B4-BE49-F238E27FC236}">
                <a16:creationId xmlns:a16="http://schemas.microsoft.com/office/drawing/2014/main" id="{B1C26186-4B63-E41A-65AD-6B20B3982C11}"/>
              </a:ext>
            </a:extLst>
          </p:cNvPr>
          <p:cNvSpPr>
            <a:spLocks noGrp="1"/>
          </p:cNvSpPr>
          <p:nvPr>
            <p:ph idx="1"/>
          </p:nvPr>
        </p:nvSpPr>
        <p:spPr/>
        <p:txBody>
          <a:bodyPr vert="horz" lIns="91440" tIns="45720" rIns="91440" bIns="45720" rtlCol="0" anchor="t">
            <a:noAutofit/>
          </a:bodyPr>
          <a:lstStyle/>
          <a:p>
            <a:r>
              <a:rPr lang="sv-SE" sz="1800"/>
              <a:t>Med SDV kommer patienten att automatiskt se alla sina bokade tider under ”Bokade tider” på 1177.se. </a:t>
            </a:r>
          </a:p>
          <a:p>
            <a:r>
              <a:rPr lang="sv-SE" sz="1800"/>
              <a:t>I SDV finns utökade möjligheter för samtliga verksamheter att erbjuda öppen kallelse samt lägga ut tider i 1177 tidbok utan att tiderna syns för alla invånare.</a:t>
            </a:r>
            <a:endParaRPr lang="sv-SE" sz="1800">
              <a:cs typeface="Arial"/>
            </a:endParaRPr>
          </a:p>
          <a:p>
            <a:pPr lvl="1"/>
            <a:r>
              <a:rPr lang="sv-SE" sz="1800" b="1"/>
              <a:t>Öppen kallelse </a:t>
            </a:r>
            <a:r>
              <a:rPr lang="sv-SE" sz="1800"/>
              <a:t>innebär att en patient bjuds in att själv boka besöket inom ett visst tidsspann. Man kan i dagsläget inte knyta den till specifik resurs, men möjlig lösning på detta för framtiden arbetas med och kan </a:t>
            </a:r>
            <a:r>
              <a:rPr lang="sv-SE" sz="1800" err="1"/>
              <a:t>ev</a:t>
            </a:r>
            <a:r>
              <a:rPr lang="sv-SE" sz="1800"/>
              <a:t> bli aktuellt till 1.1</a:t>
            </a:r>
          </a:p>
          <a:p>
            <a:pPr lvl="1"/>
            <a:r>
              <a:rPr lang="sv-SE" sz="1800" b="1"/>
              <a:t>Skyddade tidstyper </a:t>
            </a:r>
            <a:r>
              <a:rPr lang="sv-SE" sz="1800"/>
              <a:t>innebär tider som läggs ut på 1177 tidbok men som bara kan ses och </a:t>
            </a:r>
            <a:r>
              <a:rPr lang="sv-SE" sz="1800" err="1"/>
              <a:t>direktbokas</a:t>
            </a:r>
            <a:r>
              <a:rPr lang="sv-SE" sz="1800"/>
              <a:t> av patienter med godkänd remiss på specialistmottagningen.</a:t>
            </a:r>
            <a:endParaRPr lang="sv-SE" sz="1800">
              <a:cs typeface="Arial"/>
            </a:endParaRPr>
          </a:p>
          <a:p>
            <a:r>
              <a:rPr lang="sv-SE" sz="1800"/>
              <a:t>Av- och ombokning samt direktbokning via 1177 fungerar på liknande sätt som idag i SDV förutom att det i SDV kommer vara fördefinierat vilka vårdkontaktsorsaker som ska vara bokningsbara via 1177 per vårdspecialitet.</a:t>
            </a:r>
            <a:endParaRPr lang="sv-SE" sz="1800">
              <a:cs typeface="Arial"/>
            </a:endParaRPr>
          </a:p>
        </p:txBody>
      </p:sp>
      <p:sp>
        <p:nvSpPr>
          <p:cNvPr id="4" name="Platshållare för sidfot 3">
            <a:extLst>
              <a:ext uri="{FF2B5EF4-FFF2-40B4-BE49-F238E27FC236}">
                <a16:creationId xmlns:a16="http://schemas.microsoft.com/office/drawing/2014/main" id="{5E0D5149-EF90-786A-1F17-8E8B01AFA6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65298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DB8A9-AA75-181D-61B8-9FD231DEB040}"/>
              </a:ext>
            </a:extLst>
          </p:cNvPr>
          <p:cNvSpPr>
            <a:spLocks noGrp="1"/>
          </p:cNvSpPr>
          <p:nvPr>
            <p:ph type="title"/>
          </p:nvPr>
        </p:nvSpPr>
        <p:spPr/>
        <p:txBody>
          <a:bodyPr/>
          <a:lstStyle/>
          <a:p>
            <a:r>
              <a:rPr lang="sv-SE">
                <a:cs typeface="Arial"/>
              </a:rPr>
              <a:t>Kallelser och SMS-påminnelser i SDV </a:t>
            </a:r>
            <a:endParaRPr lang="sv-SE"/>
          </a:p>
        </p:txBody>
      </p:sp>
      <p:sp>
        <p:nvSpPr>
          <p:cNvPr id="3" name="Platshållare för innehåll 2">
            <a:extLst>
              <a:ext uri="{FF2B5EF4-FFF2-40B4-BE49-F238E27FC236}">
                <a16:creationId xmlns:a16="http://schemas.microsoft.com/office/drawing/2014/main" id="{B1C26186-4B63-E41A-65AD-6B20B3982C11}"/>
              </a:ext>
            </a:extLst>
          </p:cNvPr>
          <p:cNvSpPr>
            <a:spLocks noGrp="1"/>
          </p:cNvSpPr>
          <p:nvPr>
            <p:ph idx="1"/>
          </p:nvPr>
        </p:nvSpPr>
        <p:spPr>
          <a:xfrm>
            <a:off x="609600" y="1600201"/>
            <a:ext cx="8456374" cy="4525963"/>
          </a:xfrm>
        </p:spPr>
        <p:txBody>
          <a:bodyPr/>
          <a:lstStyle/>
          <a:p>
            <a:r>
              <a:rPr lang="sv-SE" sz="1800"/>
              <a:t>Till skillnad från idag så kommer alla patienter som kallas via SDV automatiskt att få kallelsen digitalt till inkorgen på 1177. </a:t>
            </a:r>
          </a:p>
          <a:p>
            <a:r>
              <a:rPr lang="sv-SE" sz="1800"/>
              <a:t>Utskick av papperskallelser hanteras automatiskt och manuell utskrift är inte nödvändig.</a:t>
            </a:r>
          </a:p>
          <a:p>
            <a:r>
              <a:rPr lang="sv-SE" sz="1800"/>
              <a:t>Med SDV kommer anledningen till vårdbesöket (vårdkontaktsorsak) ligga till grund för vilken information som kommer finnas i kallelser. Kallelsetexter och tillhörande information till patienten behöver inte hanteras i verksamheterna utan tas fram regionalt.</a:t>
            </a:r>
          </a:p>
          <a:p>
            <a:r>
              <a:rPr lang="sv-SE" sz="1800"/>
              <a:t>Med SDV får vi ett standardiserat flöde för SMS-påminnelser med meddelanden som gäller för alla mottagningar i Skåne.</a:t>
            </a:r>
          </a:p>
          <a:p>
            <a:r>
              <a:rPr lang="sv-SE" sz="1800"/>
              <a:t>Personal har möjlighet att se kallelse- och påminnelsehistorik i SDV. Det innebär en ökad möjlighet att hjälpa patienter att spåra om och när en kallelse skickats ut och om en påminnelse har gått i väg.</a:t>
            </a:r>
          </a:p>
        </p:txBody>
      </p:sp>
      <p:sp>
        <p:nvSpPr>
          <p:cNvPr id="4" name="Platshållare för sidfot 3">
            <a:extLst>
              <a:ext uri="{FF2B5EF4-FFF2-40B4-BE49-F238E27FC236}">
                <a16:creationId xmlns:a16="http://schemas.microsoft.com/office/drawing/2014/main" id="{5E0D5149-EF90-786A-1F17-8E8B01AFA603}"/>
              </a:ext>
            </a:extLst>
          </p:cNvPr>
          <p:cNvSpPr>
            <a:spLocks noGrp="1"/>
          </p:cNvSpPr>
          <p:nvPr>
            <p:ph type="ftr" sz="quarter" idx="11"/>
          </p:nvPr>
        </p:nvSpPr>
        <p:spPr/>
        <p:txBody>
          <a:bodyPr/>
          <a:lstStyle/>
          <a:p>
            <a:endParaRPr lang="sv-SE"/>
          </a:p>
        </p:txBody>
      </p:sp>
      <p:pic>
        <p:nvPicPr>
          <p:cNvPr id="21" name="Bildobjekt 20">
            <a:extLst>
              <a:ext uri="{FF2B5EF4-FFF2-40B4-BE49-F238E27FC236}">
                <a16:creationId xmlns:a16="http://schemas.microsoft.com/office/drawing/2014/main" id="{CA3E0D71-F0B9-C984-8C3F-8978A21531FD}"/>
              </a:ext>
            </a:extLst>
          </p:cNvPr>
          <p:cNvPicPr>
            <a:picLocks noChangeAspect="1"/>
          </p:cNvPicPr>
          <p:nvPr/>
        </p:nvPicPr>
        <p:blipFill rotWithShape="1">
          <a:blip r:embed="rId2">
            <a:extLst>
              <a:ext uri="{28A0092B-C50C-407E-A947-70E740481C1C}">
                <a14:useLocalDpi xmlns:a14="http://schemas.microsoft.com/office/drawing/2010/main" val="0"/>
              </a:ext>
            </a:extLst>
          </a:blip>
          <a:srcRect b="68385"/>
          <a:stretch/>
        </p:blipFill>
        <p:spPr>
          <a:xfrm>
            <a:off x="9182932" y="1327187"/>
            <a:ext cx="1715613" cy="4653080"/>
          </a:xfrm>
          <a:prstGeom prst="rect">
            <a:avLst/>
          </a:prstGeom>
          <a:ln>
            <a:solidFill>
              <a:schemeClr val="accent5">
                <a:lumMod val="75000"/>
              </a:schemeClr>
            </a:solidFill>
          </a:ln>
        </p:spPr>
      </p:pic>
    </p:spTree>
    <p:extLst>
      <p:ext uri="{BB962C8B-B14F-4D97-AF65-F5344CB8AC3E}">
        <p14:creationId xmlns:p14="http://schemas.microsoft.com/office/powerpoint/2010/main" val="25181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DB8A9-AA75-181D-61B8-9FD231DEB040}"/>
              </a:ext>
            </a:extLst>
          </p:cNvPr>
          <p:cNvSpPr>
            <a:spLocks noGrp="1"/>
          </p:cNvSpPr>
          <p:nvPr>
            <p:ph type="title"/>
          </p:nvPr>
        </p:nvSpPr>
        <p:spPr/>
        <p:txBody>
          <a:bodyPr/>
          <a:lstStyle/>
          <a:p>
            <a:r>
              <a:rPr lang="sv-SE">
                <a:cs typeface="Arial"/>
              </a:rPr>
              <a:t>Övrig kommunikation via 1177</a:t>
            </a:r>
            <a:endParaRPr lang="sv-SE"/>
          </a:p>
        </p:txBody>
      </p:sp>
      <p:sp>
        <p:nvSpPr>
          <p:cNvPr id="3" name="Platshållare för innehåll 2">
            <a:extLst>
              <a:ext uri="{FF2B5EF4-FFF2-40B4-BE49-F238E27FC236}">
                <a16:creationId xmlns:a16="http://schemas.microsoft.com/office/drawing/2014/main" id="{B1C26186-4B63-E41A-65AD-6B20B3982C11}"/>
              </a:ext>
            </a:extLst>
          </p:cNvPr>
          <p:cNvSpPr>
            <a:spLocks noGrp="1"/>
          </p:cNvSpPr>
          <p:nvPr>
            <p:ph idx="1"/>
          </p:nvPr>
        </p:nvSpPr>
        <p:spPr/>
        <p:txBody>
          <a:bodyPr vert="horz" lIns="91440" tIns="45720" rIns="91440" bIns="45720" rtlCol="0" anchor="t">
            <a:noAutofit/>
          </a:bodyPr>
          <a:lstStyle/>
          <a:p>
            <a:r>
              <a:rPr lang="sv-SE" sz="1800" b="1" dirty="0"/>
              <a:t>Ärendehantering genom 1177 personalverktyget. </a:t>
            </a:r>
            <a:r>
              <a:rPr lang="sv-SE" sz="1800" dirty="0"/>
              <a:t>I en första version av SDV finns ingen automatisk koppling mellan 1177 personalverktyget och SDV för att hantera meddelanden i ärendehanteringstjänster (t ex för Kontakta oss, Förnya recept, Egen vårdbegäran). Därmed hanteras ärenden till patienter på samma sätt som idag genom att medarbetare manuellt loggar in i 1177 personalverktyget och skriver meddelanden till patienten på 1177.</a:t>
            </a:r>
          </a:p>
          <a:p>
            <a:r>
              <a:rPr lang="sv-SE" sz="1800" b="1" dirty="0"/>
              <a:t>1177 formulärhanteraren</a:t>
            </a:r>
            <a:r>
              <a:rPr lang="sv-SE" sz="1800" dirty="0"/>
              <a:t>. SDV är teknisk förberett för att ta emot invånarens formulärsvar (från skattningsskalor och hälsodeklarationer) från 1177 formulärhanteraren. Men arbete återstår för att skapa formulär som flödar mellan systemen. Befintliga formulär i 1177 formulärhanteraren kan under </a:t>
            </a:r>
            <a:r>
              <a:rPr lang="sv-SE" sz="1800" dirty="0" err="1"/>
              <a:t>SDVs</a:t>
            </a:r>
            <a:r>
              <a:rPr lang="sv-SE" sz="1800" dirty="0"/>
              <a:t> drift hanteras och läsas som idag genom 1177 formulärhanterarens personalgränssnitt eller </a:t>
            </a:r>
            <a:r>
              <a:rPr lang="sv-SE" sz="1800" dirty="0" err="1"/>
              <a:t>Comprima</a:t>
            </a:r>
            <a:r>
              <a:rPr lang="sv-SE" sz="1800" dirty="0"/>
              <a:t>.</a:t>
            </a:r>
            <a:endParaRPr lang="sv-SE" sz="1800" dirty="0">
              <a:cs typeface="Arial"/>
            </a:endParaRPr>
          </a:p>
          <a:p>
            <a:r>
              <a:rPr lang="sv-SE" sz="1800" b="1" dirty="0"/>
              <a:t>Övriga 1177 tjänster </a:t>
            </a:r>
            <a:r>
              <a:rPr lang="sv-SE" sz="1800" dirty="0"/>
              <a:t>(T ex Stöd och behandling, Egen provhantering, </a:t>
            </a:r>
            <a:r>
              <a:rPr lang="sv-SE" sz="1800" dirty="0" err="1"/>
              <a:t>mfl</a:t>
            </a:r>
            <a:r>
              <a:rPr lang="sv-SE" sz="1800" dirty="0"/>
              <a:t>) fungerar som idag och kommer inte ha kopplingar till SDV. Under </a:t>
            </a:r>
            <a:r>
              <a:rPr lang="sv-SE" sz="1800" dirty="0" err="1"/>
              <a:t>cut</a:t>
            </a:r>
            <a:r>
              <a:rPr lang="sv-SE" sz="1800" dirty="0"/>
              <a:t>-over perioden kommer den nya HSA-id strukturen kräva viss hantering av samtliga 1177 tjänster inför </a:t>
            </a:r>
            <a:r>
              <a:rPr lang="sv-SE" sz="1800" dirty="0" err="1"/>
              <a:t>driftstart</a:t>
            </a:r>
            <a:r>
              <a:rPr lang="sv-SE" sz="1800" dirty="0"/>
              <a:t> vilket kommer hanteras i utrullningsarbetet.</a:t>
            </a:r>
            <a:endParaRPr lang="sv-SE" sz="1800" dirty="0">
              <a:cs typeface="Arial"/>
            </a:endParaRPr>
          </a:p>
        </p:txBody>
      </p:sp>
      <p:sp>
        <p:nvSpPr>
          <p:cNvPr id="4" name="Platshållare för sidfot 3">
            <a:extLst>
              <a:ext uri="{FF2B5EF4-FFF2-40B4-BE49-F238E27FC236}">
                <a16:creationId xmlns:a16="http://schemas.microsoft.com/office/drawing/2014/main" id="{5E0D5149-EF90-786A-1F17-8E8B01AFA6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97647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DA8F70C-E789-467E-E80B-28E6363A6EF1}"/>
              </a:ext>
            </a:extLst>
          </p:cNvPr>
          <p:cNvSpPr>
            <a:spLocks noGrp="1"/>
          </p:cNvSpPr>
          <p:nvPr>
            <p:ph type="title"/>
          </p:nvPr>
        </p:nvSpPr>
        <p:spPr>
          <a:xfrm>
            <a:off x="838200" y="365125"/>
            <a:ext cx="10515600" cy="997683"/>
          </a:xfrm>
        </p:spPr>
        <p:txBody>
          <a:bodyPr/>
          <a:lstStyle/>
          <a:p>
            <a:r>
              <a:rPr lang="sv-SE" dirty="0"/>
              <a:t>Inloggning i NPÖ via SDV</a:t>
            </a:r>
          </a:p>
        </p:txBody>
      </p:sp>
      <p:pic>
        <p:nvPicPr>
          <p:cNvPr id="6" name="Bildobjekt 5">
            <a:extLst>
              <a:ext uri="{FF2B5EF4-FFF2-40B4-BE49-F238E27FC236}">
                <a16:creationId xmlns:a16="http://schemas.microsoft.com/office/drawing/2014/main" id="{D22EA041-4832-D5B8-7DC8-03AE3E167AD3}"/>
              </a:ext>
            </a:extLst>
          </p:cNvPr>
          <p:cNvPicPr>
            <a:picLocks noChangeAspect="1"/>
          </p:cNvPicPr>
          <p:nvPr/>
        </p:nvPicPr>
        <p:blipFill>
          <a:blip r:embed="rId2"/>
          <a:stretch>
            <a:fillRect/>
          </a:stretch>
        </p:blipFill>
        <p:spPr>
          <a:xfrm>
            <a:off x="5390749" y="3342678"/>
            <a:ext cx="5497059" cy="3150197"/>
          </a:xfrm>
          <a:prstGeom prst="rect">
            <a:avLst/>
          </a:prstGeom>
        </p:spPr>
      </p:pic>
      <p:pic>
        <p:nvPicPr>
          <p:cNvPr id="7" name="Bildobjekt 6">
            <a:extLst>
              <a:ext uri="{FF2B5EF4-FFF2-40B4-BE49-F238E27FC236}">
                <a16:creationId xmlns:a16="http://schemas.microsoft.com/office/drawing/2014/main" id="{C4C0BC96-7408-4F16-ACD7-337681E93213}"/>
              </a:ext>
            </a:extLst>
          </p:cNvPr>
          <p:cNvPicPr>
            <a:picLocks noChangeAspect="1"/>
          </p:cNvPicPr>
          <p:nvPr/>
        </p:nvPicPr>
        <p:blipFill>
          <a:blip r:embed="rId3"/>
          <a:stretch>
            <a:fillRect/>
          </a:stretch>
        </p:blipFill>
        <p:spPr>
          <a:xfrm>
            <a:off x="3482492" y="2309512"/>
            <a:ext cx="7114286" cy="790476"/>
          </a:xfrm>
          <a:prstGeom prst="rect">
            <a:avLst/>
          </a:prstGeom>
        </p:spPr>
      </p:pic>
      <p:sp>
        <p:nvSpPr>
          <p:cNvPr id="8" name="Rektangel: rundade hörn 7">
            <a:extLst>
              <a:ext uri="{FF2B5EF4-FFF2-40B4-BE49-F238E27FC236}">
                <a16:creationId xmlns:a16="http://schemas.microsoft.com/office/drawing/2014/main" id="{A0EB5C0A-7971-D1E1-A49D-82597CF0CAA5}"/>
              </a:ext>
            </a:extLst>
          </p:cNvPr>
          <p:cNvSpPr/>
          <p:nvPr/>
        </p:nvSpPr>
        <p:spPr>
          <a:xfrm>
            <a:off x="539002" y="5055542"/>
            <a:ext cx="3909646" cy="1325563"/>
          </a:xfrm>
          <a:prstGeom prst="roundRect">
            <a:avLst/>
          </a:prstGeom>
          <a:solidFill>
            <a:srgbClr val="FFC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En förutsättning för att detta skall fungera är att </a:t>
            </a:r>
            <a:r>
              <a:rPr lang="sv-SE" dirty="0" err="1">
                <a:solidFill>
                  <a:schemeClr val="tx1"/>
                </a:solidFill>
              </a:rPr>
              <a:t>Ineras</a:t>
            </a:r>
            <a:r>
              <a:rPr lang="sv-SE" dirty="0">
                <a:solidFill>
                  <a:schemeClr val="tx1"/>
                </a:solidFill>
              </a:rPr>
              <a:t> lilla applikation ”</a:t>
            </a:r>
            <a:r>
              <a:rPr lang="sv-SE" b="1" u="sng" dirty="0" err="1">
                <a:solidFill>
                  <a:schemeClr val="tx1"/>
                </a:solidFill>
              </a:rPr>
              <a:t>Condis</a:t>
            </a:r>
            <a:r>
              <a:rPr lang="sv-SE" dirty="0">
                <a:solidFill>
                  <a:schemeClr val="tx1"/>
                </a:solidFill>
              </a:rPr>
              <a:t>” är installerad på klientdatorn.</a:t>
            </a:r>
          </a:p>
        </p:txBody>
      </p:sp>
      <p:pic>
        <p:nvPicPr>
          <p:cNvPr id="10" name="Bildobjekt 9">
            <a:extLst>
              <a:ext uri="{FF2B5EF4-FFF2-40B4-BE49-F238E27FC236}">
                <a16:creationId xmlns:a16="http://schemas.microsoft.com/office/drawing/2014/main" id="{4002A70E-52D5-8944-DA92-8329B3AAAA23}"/>
              </a:ext>
            </a:extLst>
          </p:cNvPr>
          <p:cNvPicPr>
            <a:picLocks noChangeAspect="1"/>
          </p:cNvPicPr>
          <p:nvPr/>
        </p:nvPicPr>
        <p:blipFill>
          <a:blip r:embed="rId4"/>
          <a:stretch>
            <a:fillRect/>
          </a:stretch>
        </p:blipFill>
        <p:spPr>
          <a:xfrm>
            <a:off x="974622" y="1459763"/>
            <a:ext cx="1867161" cy="1724266"/>
          </a:xfrm>
          <a:prstGeom prst="rect">
            <a:avLst/>
          </a:prstGeom>
        </p:spPr>
      </p:pic>
      <p:sp>
        <p:nvSpPr>
          <p:cNvPr id="11" name="Pil: höger 10">
            <a:extLst>
              <a:ext uri="{FF2B5EF4-FFF2-40B4-BE49-F238E27FC236}">
                <a16:creationId xmlns:a16="http://schemas.microsoft.com/office/drawing/2014/main" id="{C0498E9C-638B-AFCF-8290-EDD86640407D}"/>
              </a:ext>
            </a:extLst>
          </p:cNvPr>
          <p:cNvSpPr/>
          <p:nvPr/>
        </p:nvSpPr>
        <p:spPr>
          <a:xfrm>
            <a:off x="2963008" y="2461621"/>
            <a:ext cx="398259" cy="1582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böjd uppåt 11">
            <a:extLst>
              <a:ext uri="{FF2B5EF4-FFF2-40B4-BE49-F238E27FC236}">
                <a16:creationId xmlns:a16="http://schemas.microsoft.com/office/drawing/2014/main" id="{62C795F9-0A42-A9B0-72DC-5C905D71322C}"/>
              </a:ext>
            </a:extLst>
          </p:cNvPr>
          <p:cNvSpPr/>
          <p:nvPr/>
        </p:nvSpPr>
        <p:spPr>
          <a:xfrm rot="5400000">
            <a:off x="4368111" y="3209087"/>
            <a:ext cx="624254" cy="100232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höger 12">
            <a:extLst>
              <a:ext uri="{FF2B5EF4-FFF2-40B4-BE49-F238E27FC236}">
                <a16:creationId xmlns:a16="http://schemas.microsoft.com/office/drawing/2014/main" id="{62078F23-56D7-D6BB-1C45-78928BB0F6B2}"/>
              </a:ext>
            </a:extLst>
          </p:cNvPr>
          <p:cNvSpPr/>
          <p:nvPr/>
        </p:nvSpPr>
        <p:spPr>
          <a:xfrm>
            <a:off x="614812" y="2413221"/>
            <a:ext cx="299198" cy="2550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924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7671E-04FE-DF5F-C690-DE10346A18DD}"/>
              </a:ext>
            </a:extLst>
          </p:cNvPr>
          <p:cNvSpPr>
            <a:spLocks noGrp="1"/>
          </p:cNvSpPr>
          <p:nvPr>
            <p:ph type="title"/>
          </p:nvPr>
        </p:nvSpPr>
        <p:spPr>
          <a:xfrm>
            <a:off x="609600" y="262693"/>
            <a:ext cx="10972800" cy="1143000"/>
          </a:xfrm>
        </p:spPr>
        <p:txBody>
          <a:bodyPr/>
          <a:lstStyle/>
          <a:p>
            <a:r>
              <a:rPr lang="sv-SE"/>
              <a:t>Samtycke för Sammanhållen vård och omsorgsdokumentation </a:t>
            </a:r>
            <a:br>
              <a:rPr lang="sv-SE"/>
            </a:br>
            <a:endParaRPr lang="sv-SE"/>
          </a:p>
        </p:txBody>
      </p:sp>
      <p:sp>
        <p:nvSpPr>
          <p:cNvPr id="3" name="Platshållare för innehåll 2">
            <a:extLst>
              <a:ext uri="{FF2B5EF4-FFF2-40B4-BE49-F238E27FC236}">
                <a16:creationId xmlns:a16="http://schemas.microsoft.com/office/drawing/2014/main" id="{A6428188-4A18-0E40-6C7E-5818D2A8AD1D}"/>
              </a:ext>
            </a:extLst>
          </p:cNvPr>
          <p:cNvSpPr>
            <a:spLocks noGrp="1"/>
          </p:cNvSpPr>
          <p:nvPr>
            <p:ph idx="1"/>
          </p:nvPr>
        </p:nvSpPr>
        <p:spPr>
          <a:xfrm>
            <a:off x="609600" y="1999357"/>
            <a:ext cx="10972800" cy="4525963"/>
          </a:xfrm>
        </p:spPr>
        <p:txBody>
          <a:bodyPr vert="horz" lIns="91440" tIns="45720" rIns="91440" bIns="45720" rtlCol="0" anchor="t">
            <a:noAutofit/>
          </a:bodyPr>
          <a:lstStyle/>
          <a:p>
            <a:r>
              <a:rPr lang="sv-SE" sz="1800" dirty="0">
                <a:hlinkClick r:id="rId2"/>
              </a:rPr>
              <a:t>Sammanhållen journalföring - Vårdgivare Skåne (skane.se)</a:t>
            </a:r>
            <a:endParaRPr lang="sv-SE" sz="1800" dirty="0">
              <a:effectLst/>
            </a:endParaRPr>
          </a:p>
          <a:p>
            <a:r>
              <a:rPr lang="sv-SE" sz="1800" dirty="0">
                <a:effectLst/>
              </a:rPr>
              <a:t>Samtycke till Sammanhållen vård och omsorgsdokumentation (SVOD) från patienten är kopplat till den nationella samtyckestjänsten.</a:t>
            </a:r>
            <a:r>
              <a:rPr lang="sv-SE" sz="1800" dirty="0"/>
              <a:t> </a:t>
            </a:r>
            <a:endParaRPr lang="sv-SE" sz="1800" dirty="0">
              <a:effectLst/>
              <a:cs typeface="Arial"/>
            </a:endParaRPr>
          </a:p>
          <a:p>
            <a:r>
              <a:rPr lang="sv-SE" sz="1800" dirty="0">
                <a:effectLst/>
              </a:rPr>
              <a:t>Eftersom samtyckestjänsten är en nationell tjänst innebär detta att de samtycken som registreras i ett av de anslutna systemen</a:t>
            </a:r>
            <a:r>
              <a:rPr lang="sv-SE" sz="1800" dirty="0"/>
              <a:t>, </a:t>
            </a:r>
            <a:r>
              <a:rPr lang="sv-SE" sz="1800" dirty="0">
                <a:effectLst/>
              </a:rPr>
              <a:t>hämtas in och förs över till övriga.</a:t>
            </a:r>
            <a:r>
              <a:rPr lang="sv-SE" sz="1800" dirty="0"/>
              <a:t> Om</a:t>
            </a:r>
            <a:r>
              <a:rPr lang="sv-SE" sz="1800" dirty="0">
                <a:effectLst/>
              </a:rPr>
              <a:t> man </a:t>
            </a:r>
            <a:r>
              <a:rPr lang="sv-SE" sz="1800" dirty="0"/>
              <a:t>till exempel dokumenterat</a:t>
            </a:r>
            <a:r>
              <a:rPr lang="sv-SE" sz="1800" dirty="0">
                <a:effectLst/>
              </a:rPr>
              <a:t> samtycke i SDV så speglas det över mot NPÖ och </a:t>
            </a:r>
            <a:r>
              <a:rPr lang="sv-SE" sz="1800" dirty="0"/>
              <a:t>vice</a:t>
            </a:r>
            <a:r>
              <a:rPr lang="sv-SE" sz="1800" dirty="0">
                <a:effectLst/>
              </a:rPr>
              <a:t> versa</a:t>
            </a:r>
            <a:r>
              <a:rPr lang="sv-SE" sz="1800" dirty="0"/>
              <a:t>.</a:t>
            </a:r>
            <a:endParaRPr lang="sv-SE" sz="1800" dirty="0">
              <a:effectLst/>
              <a:cs typeface="Arial"/>
            </a:endParaRPr>
          </a:p>
          <a:p>
            <a:r>
              <a:rPr lang="sv-SE" sz="1800" dirty="0"/>
              <a:t>När samtycket registrerats gäller det för all personal som är anställd inom samma vårdenhet, alltså inte bara den vårdpersonal som registrerat samtycket.</a:t>
            </a:r>
            <a:endParaRPr lang="sv-SE" sz="1800" dirty="0">
              <a:cs typeface="Arial"/>
            </a:endParaRPr>
          </a:p>
          <a:p>
            <a:r>
              <a:rPr lang="sv-SE" sz="1800" dirty="0">
                <a:effectLst/>
              </a:rPr>
              <a:t>Samtycket gäller under den tid som anges i samtycket eller tills det återkallas av den enskilde. Ett samtycke gäller tills vidare om inte annat bestämts</a:t>
            </a:r>
            <a:endParaRPr lang="sv-SE" sz="1800" dirty="0">
              <a:cs typeface="Arial"/>
            </a:endParaRPr>
          </a:p>
          <a:p>
            <a:r>
              <a:rPr lang="sv-SE" sz="1800" dirty="0">
                <a:effectLst/>
              </a:rPr>
              <a:t>Ingen skillnad </a:t>
            </a:r>
            <a:r>
              <a:rPr lang="sv-SE" sz="1800" dirty="0"/>
              <a:t>barn</a:t>
            </a:r>
            <a:r>
              <a:rPr lang="sv-SE" sz="1800" dirty="0">
                <a:effectLst/>
              </a:rPr>
              <a:t> och vuxen, nationella riktlinjer</a:t>
            </a:r>
            <a:endParaRPr lang="sv-SE" dirty="0"/>
          </a:p>
        </p:txBody>
      </p:sp>
      <p:sp>
        <p:nvSpPr>
          <p:cNvPr id="4" name="Platshållare för sidfot 3">
            <a:extLst>
              <a:ext uri="{FF2B5EF4-FFF2-40B4-BE49-F238E27FC236}">
                <a16:creationId xmlns:a16="http://schemas.microsoft.com/office/drawing/2014/main" id="{312BE0BC-A674-1597-8A68-C1BE058FD97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07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05D374-A2B6-4216-531F-65A60D558C8E}"/>
              </a:ext>
            </a:extLst>
          </p:cNvPr>
          <p:cNvSpPr>
            <a:spLocks noGrp="1"/>
          </p:cNvSpPr>
          <p:nvPr>
            <p:ph type="title"/>
          </p:nvPr>
        </p:nvSpPr>
        <p:spPr/>
        <p:txBody>
          <a:bodyPr/>
          <a:lstStyle/>
          <a:p>
            <a:r>
              <a:rPr lang="sv-SE"/>
              <a:t>Samtycke i NPÖ</a:t>
            </a:r>
          </a:p>
        </p:txBody>
      </p:sp>
      <p:sp>
        <p:nvSpPr>
          <p:cNvPr id="3" name="Platshållare för sidfot 2">
            <a:extLst>
              <a:ext uri="{FF2B5EF4-FFF2-40B4-BE49-F238E27FC236}">
                <a16:creationId xmlns:a16="http://schemas.microsoft.com/office/drawing/2014/main" id="{BF4F92A2-5367-45FB-84D0-6DC39C59B61F}"/>
              </a:ext>
            </a:extLst>
          </p:cNvPr>
          <p:cNvSpPr>
            <a:spLocks noGrp="1"/>
          </p:cNvSpPr>
          <p:nvPr>
            <p:ph type="ftr" sz="quarter" idx="11"/>
          </p:nvPr>
        </p:nvSpPr>
        <p:spPr/>
        <p:txBody>
          <a:bodyPr/>
          <a:lstStyle/>
          <a:p>
            <a:endParaRPr lang="sv-SE"/>
          </a:p>
        </p:txBody>
      </p:sp>
      <p:pic>
        <p:nvPicPr>
          <p:cNvPr id="4" name="Bildobjekt 3" descr="En bild som visar text, skärmbild, Teckensnitt, nummer&#10;&#10;Automatiskt genererad beskrivning">
            <a:extLst>
              <a:ext uri="{FF2B5EF4-FFF2-40B4-BE49-F238E27FC236}">
                <a16:creationId xmlns:a16="http://schemas.microsoft.com/office/drawing/2014/main" id="{FBCDCB1C-7CE2-EEB7-FD54-E986CEFEDC08}"/>
              </a:ext>
            </a:extLst>
          </p:cNvPr>
          <p:cNvPicPr>
            <a:picLocks noChangeAspect="1"/>
          </p:cNvPicPr>
          <p:nvPr/>
        </p:nvPicPr>
        <p:blipFill>
          <a:blip r:embed="rId2"/>
          <a:stretch>
            <a:fillRect/>
          </a:stretch>
        </p:blipFill>
        <p:spPr>
          <a:xfrm>
            <a:off x="608880" y="1079470"/>
            <a:ext cx="8386314" cy="5187891"/>
          </a:xfrm>
          <a:prstGeom prst="rect">
            <a:avLst/>
          </a:prstGeom>
        </p:spPr>
      </p:pic>
      <p:sp>
        <p:nvSpPr>
          <p:cNvPr id="5" name="Rektangel: rundade hörn 4">
            <a:extLst>
              <a:ext uri="{FF2B5EF4-FFF2-40B4-BE49-F238E27FC236}">
                <a16:creationId xmlns:a16="http://schemas.microsoft.com/office/drawing/2014/main" id="{8E7E2912-2F89-E6F3-06A6-31049D427F0C}"/>
              </a:ext>
            </a:extLst>
          </p:cNvPr>
          <p:cNvSpPr/>
          <p:nvPr/>
        </p:nvSpPr>
        <p:spPr>
          <a:xfrm>
            <a:off x="7920790" y="4872341"/>
            <a:ext cx="2737183" cy="1524000"/>
          </a:xfrm>
          <a:prstGeom prst="roundRect">
            <a:avLst/>
          </a:prstGeom>
          <a:solidFill>
            <a:srgbClr val="FFC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600">
                <a:solidFill>
                  <a:srgbClr val="000000"/>
                </a:solidFill>
                <a:cs typeface="Arial"/>
              </a:rPr>
              <a:t>I NPÖ kan man ge samtycke på personlig nivå eller Vårdenhet. Detta speglas alltid ner till Vårdenhet i Millennium.</a:t>
            </a:r>
          </a:p>
        </p:txBody>
      </p:sp>
    </p:spTree>
    <p:extLst>
      <p:ext uri="{BB962C8B-B14F-4D97-AF65-F5344CB8AC3E}">
        <p14:creationId xmlns:p14="http://schemas.microsoft.com/office/powerpoint/2010/main" val="46867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F1174-D1D2-0C8C-6FD4-EDF111F8D268}"/>
              </a:ext>
            </a:extLst>
          </p:cNvPr>
          <p:cNvSpPr>
            <a:spLocks noGrp="1"/>
          </p:cNvSpPr>
          <p:nvPr>
            <p:ph type="title"/>
          </p:nvPr>
        </p:nvSpPr>
        <p:spPr/>
        <p:txBody>
          <a:bodyPr/>
          <a:lstStyle/>
          <a:p>
            <a:r>
              <a:rPr lang="sv-SE">
                <a:cs typeface="Arial"/>
              </a:rPr>
              <a:t>Vad avgör om professionen kan se data i NPÖ?</a:t>
            </a:r>
            <a:br>
              <a:rPr lang="sv-SE">
                <a:cs typeface="Arial"/>
              </a:rPr>
            </a:br>
            <a:br>
              <a:rPr lang="sv-SE">
                <a:cs typeface="Arial"/>
              </a:rPr>
            </a:br>
            <a:endParaRPr lang="sv-SE">
              <a:cs typeface="Arial"/>
            </a:endParaRPr>
          </a:p>
        </p:txBody>
      </p:sp>
      <p:sp>
        <p:nvSpPr>
          <p:cNvPr id="4" name="Platshållare för innehåll 3">
            <a:extLst>
              <a:ext uri="{FF2B5EF4-FFF2-40B4-BE49-F238E27FC236}">
                <a16:creationId xmlns:a16="http://schemas.microsoft.com/office/drawing/2014/main" id="{484D8E75-CDAB-FAA4-7C86-637E44841774}"/>
              </a:ext>
            </a:extLst>
          </p:cNvPr>
          <p:cNvSpPr>
            <a:spLocks noGrp="1"/>
          </p:cNvSpPr>
          <p:nvPr>
            <p:ph idx="1"/>
          </p:nvPr>
        </p:nvSpPr>
        <p:spPr>
          <a:xfrm>
            <a:off x="609600" y="1991498"/>
            <a:ext cx="10972800" cy="4525963"/>
          </a:xfrm>
        </p:spPr>
        <p:txBody>
          <a:bodyPr vert="horz" lIns="91440" tIns="45720" rIns="91440" bIns="45720" rtlCol="0" anchor="t">
            <a:noAutofit/>
          </a:bodyPr>
          <a:lstStyle/>
          <a:p>
            <a:pPr marL="0" indent="0">
              <a:buNone/>
            </a:pPr>
            <a:r>
              <a:rPr lang="sv-SE" sz="1400" dirty="0">
                <a:cs typeface="Arial"/>
              </a:rPr>
              <a:t>Funktionaliteten "Tillgänglig Patient" (TGP)  möjliggör tillämpningar som ger professionen åtkomst till sammanhållen journalföring. </a:t>
            </a:r>
            <a:br>
              <a:rPr lang="sv-SE" sz="1400" dirty="0">
                <a:cs typeface="Arial"/>
              </a:rPr>
            </a:br>
            <a:r>
              <a:rPr lang="sv-SE" sz="1400" dirty="0">
                <a:cs typeface="Arial"/>
              </a:rPr>
              <a:t>Den styrker elektroniskt att användaren (professionen) agerar från en verksamhet där en patient har eller har haft ett behörighetsgrundande engagemang. </a:t>
            </a:r>
          </a:p>
          <a:p>
            <a:pPr marL="0" indent="0">
              <a:buNone/>
            </a:pPr>
            <a:r>
              <a:rPr lang="sv-SE" sz="1400" dirty="0">
                <a:cs typeface="Arial"/>
              </a:rPr>
              <a:t>Behörighetsgrundande engagemang - regler för Millennium</a:t>
            </a:r>
            <a:br>
              <a:rPr lang="sv-SE" sz="1400" dirty="0">
                <a:cs typeface="Arial"/>
              </a:rPr>
            </a:br>
            <a:endParaRPr lang="sv-SE" sz="1400" dirty="0">
              <a:cs typeface="Arial"/>
            </a:endParaRPr>
          </a:p>
          <a:p>
            <a:pPr lvl="1">
              <a:buFont typeface="Courier New" panose="020B0604020202020204" pitchFamily="34" charset="0"/>
              <a:buChar char="o"/>
            </a:pPr>
            <a:r>
              <a:rPr lang="sv-SE" sz="1400" b="1" dirty="0">
                <a:cs typeface="Arial"/>
              </a:rPr>
              <a:t>Tidsbokning </a:t>
            </a:r>
            <a:r>
              <a:rPr lang="sv-SE" sz="1400" dirty="0">
                <a:cs typeface="Arial"/>
              </a:rPr>
              <a:t>- för TGP ska minst en tidbokning finnas som är gällande, eller som löpt ut (även avbokade och uteblivna besök) mindre än 2 år innan åtkomstbegäran till sammanhållen journalföring </a:t>
            </a:r>
          </a:p>
          <a:p>
            <a:pPr lvl="1">
              <a:buFont typeface="Courier New" panose="020B0604020202020204" pitchFamily="34" charset="0"/>
              <a:buChar char="o"/>
            </a:pPr>
            <a:r>
              <a:rPr lang="sv-SE" sz="1400" b="1" dirty="0">
                <a:cs typeface="Arial"/>
              </a:rPr>
              <a:t>Vårdkontakt </a:t>
            </a:r>
            <a:r>
              <a:rPr lang="sv-SE" sz="1400" dirty="0">
                <a:cs typeface="Arial"/>
              </a:rPr>
              <a:t>– för TGP ska minst en vårdkontakt (slutenvård och/eller öppenvård) finnas som är gällande, eller som löpt ut mindre än 2 år innan åtkomstbegäran till sammanhållen journalföring  </a:t>
            </a:r>
          </a:p>
          <a:p>
            <a:pPr lvl="1">
              <a:buFont typeface="Courier New" panose="020B0604020202020204" pitchFamily="34" charset="0"/>
              <a:buChar char="o"/>
            </a:pPr>
            <a:r>
              <a:rPr lang="sv-SE" sz="1400" b="1" dirty="0">
                <a:cs typeface="Arial"/>
              </a:rPr>
              <a:t>Remiss</a:t>
            </a:r>
            <a:r>
              <a:rPr lang="sv-SE" sz="1400" dirty="0">
                <a:cs typeface="Arial"/>
              </a:rPr>
              <a:t> – för TGP ska minst en remiss finnas som är oavslutad, eller som avslutats mindre än 2 år före åtkomstbegäran till sammanhållen journalföring </a:t>
            </a:r>
          </a:p>
          <a:p>
            <a:pPr lvl="1">
              <a:buFont typeface="Courier New" panose="020B0604020202020204" pitchFamily="34" charset="0"/>
              <a:buChar char="o"/>
            </a:pPr>
            <a:r>
              <a:rPr lang="sv-SE" sz="1400" b="1" dirty="0">
                <a:cs typeface="Arial"/>
              </a:rPr>
              <a:t>Listning </a:t>
            </a:r>
            <a:r>
              <a:rPr lang="sv-SE" sz="1400" dirty="0">
                <a:cs typeface="Arial"/>
              </a:rPr>
              <a:t>– varje vårdcentral anses ha en aktiv vårdrelation med sina listade patienter </a:t>
            </a:r>
          </a:p>
          <a:p>
            <a:pPr marL="0" indent="0">
              <a:buNone/>
            </a:pPr>
            <a:r>
              <a:rPr lang="sv-SE" sz="1400" dirty="0">
                <a:cs typeface="Arial"/>
              </a:rPr>
              <a:t>"Tillgänglig Patient" - anropet sker när professionen försöker nå information om en patient och för access krävs att </a:t>
            </a:r>
            <a:br>
              <a:rPr lang="sv-SE" sz="1400" dirty="0">
                <a:cs typeface="Arial"/>
              </a:rPr>
            </a:br>
            <a:r>
              <a:rPr lang="sv-SE" sz="1400" dirty="0">
                <a:cs typeface="Arial"/>
              </a:rPr>
              <a:t>ovanstående regel/regler är uppfyllda. Till exempel: Om en vårdgivare utanför Region Skåne behöver läsa i NPÖ om en </a:t>
            </a:r>
            <a:br>
              <a:rPr lang="sv-SE" sz="1400" dirty="0">
                <a:cs typeface="Arial"/>
              </a:rPr>
            </a:br>
            <a:r>
              <a:rPr lang="sv-SE" sz="1400" dirty="0">
                <a:cs typeface="Arial"/>
              </a:rPr>
              <a:t>patient i Millennium krävs att en aktuell vårdkontakt  (eller inom senaste 2 åren) finns registrerad.</a:t>
            </a:r>
          </a:p>
        </p:txBody>
      </p:sp>
      <p:sp>
        <p:nvSpPr>
          <p:cNvPr id="3" name="Platshållare för sidfot 2">
            <a:extLst>
              <a:ext uri="{FF2B5EF4-FFF2-40B4-BE49-F238E27FC236}">
                <a16:creationId xmlns:a16="http://schemas.microsoft.com/office/drawing/2014/main" id="{2C19A2F1-0154-B16B-7233-941DCC3020C4}"/>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7914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F1174-D1D2-0C8C-6FD4-EDF111F8D268}"/>
              </a:ext>
            </a:extLst>
          </p:cNvPr>
          <p:cNvSpPr>
            <a:spLocks noGrp="1"/>
          </p:cNvSpPr>
          <p:nvPr>
            <p:ph type="title"/>
          </p:nvPr>
        </p:nvSpPr>
        <p:spPr/>
        <p:txBody>
          <a:bodyPr/>
          <a:lstStyle/>
          <a:p>
            <a:r>
              <a:rPr lang="sv-SE">
                <a:cs typeface="Arial"/>
              </a:rPr>
              <a:t>Vad avgör om professionen kan se data i NPÖ?</a:t>
            </a:r>
            <a:br>
              <a:rPr lang="sv-SE">
                <a:cs typeface="Arial"/>
              </a:rPr>
            </a:br>
            <a:br>
              <a:rPr lang="sv-SE">
                <a:cs typeface="Arial"/>
              </a:rPr>
            </a:br>
            <a:endParaRPr lang="sv-SE">
              <a:cs typeface="Arial"/>
            </a:endParaRPr>
          </a:p>
        </p:txBody>
      </p:sp>
      <p:sp>
        <p:nvSpPr>
          <p:cNvPr id="4" name="Platshållare för innehåll 3">
            <a:extLst>
              <a:ext uri="{FF2B5EF4-FFF2-40B4-BE49-F238E27FC236}">
                <a16:creationId xmlns:a16="http://schemas.microsoft.com/office/drawing/2014/main" id="{484D8E75-CDAB-FAA4-7C86-637E44841774}"/>
              </a:ext>
            </a:extLst>
          </p:cNvPr>
          <p:cNvSpPr>
            <a:spLocks noGrp="1"/>
          </p:cNvSpPr>
          <p:nvPr>
            <p:ph idx="1"/>
          </p:nvPr>
        </p:nvSpPr>
        <p:spPr>
          <a:xfrm>
            <a:off x="609600" y="1991498"/>
            <a:ext cx="10972800" cy="4525963"/>
          </a:xfrm>
        </p:spPr>
        <p:txBody>
          <a:bodyPr vert="horz" lIns="91440" tIns="45720" rIns="91440" bIns="45720" rtlCol="0" anchor="t">
            <a:noAutofit/>
          </a:bodyPr>
          <a:lstStyle/>
          <a:p>
            <a:pPr marL="0" indent="0" algn="l" rtl="0" fontAlgn="base">
              <a:buNone/>
            </a:pPr>
            <a:r>
              <a:rPr lang="sv-SE" sz="1400" dirty="0">
                <a:cs typeface="Arial"/>
              </a:rPr>
              <a:t>För att du ska få tillgång till den sammanhållna journalen för en specifik patient, krävs det att NPÖ ser hen som en "Tillgänglig Patient", eller TGP.  </a:t>
            </a:r>
          </a:p>
          <a:p>
            <a:pPr marL="0" indent="0" algn="l" rtl="0" fontAlgn="base">
              <a:buNone/>
            </a:pPr>
            <a:r>
              <a:rPr lang="sv-SE" sz="1400" dirty="0">
                <a:cs typeface="Arial"/>
              </a:rPr>
              <a:t>Det innebär att något eller flera av de följande kriterierna behöver vara uppfyllda för den Vårdenhet där du som användare har ditt Medarbetaruppdrag. </a:t>
            </a:r>
          </a:p>
          <a:p>
            <a:pPr algn="l" rtl="0" fontAlgn="base">
              <a:buFont typeface="Arial" panose="020B0604020202020204" pitchFamily="34" charset="0"/>
              <a:buChar char="•"/>
            </a:pPr>
            <a:r>
              <a:rPr lang="sv-SE" sz="1400" dirty="0">
                <a:cs typeface="Arial"/>
              </a:rPr>
              <a:t>En </a:t>
            </a:r>
            <a:r>
              <a:rPr lang="sv-SE" sz="1400" b="1" dirty="0">
                <a:cs typeface="Arial"/>
              </a:rPr>
              <a:t>tidbokning</a:t>
            </a:r>
            <a:r>
              <a:rPr lang="sv-SE" sz="1400" dirty="0">
                <a:cs typeface="Arial"/>
              </a:rPr>
              <a:t> finns eller har funnits de senaste två åren. </a:t>
            </a:r>
          </a:p>
          <a:p>
            <a:pPr algn="l" rtl="0" fontAlgn="base">
              <a:buFont typeface="Arial" panose="020B0604020202020204" pitchFamily="34" charset="0"/>
              <a:buChar char="•"/>
            </a:pPr>
            <a:r>
              <a:rPr lang="sv-SE" sz="1400" dirty="0">
                <a:cs typeface="Arial"/>
              </a:rPr>
              <a:t>En pågående </a:t>
            </a:r>
            <a:r>
              <a:rPr lang="sv-SE" sz="1400" b="1" dirty="0">
                <a:cs typeface="Arial"/>
              </a:rPr>
              <a:t>vårdkontakt</a:t>
            </a:r>
            <a:r>
              <a:rPr lang="sv-SE" sz="1400" dirty="0">
                <a:cs typeface="Arial"/>
              </a:rPr>
              <a:t> finns, eller har funnits under de senaste två åren. </a:t>
            </a:r>
          </a:p>
          <a:p>
            <a:pPr algn="l" rtl="0" fontAlgn="base">
              <a:buFont typeface="Arial" panose="020B0604020202020204" pitchFamily="34" charset="0"/>
              <a:buChar char="•"/>
            </a:pPr>
            <a:r>
              <a:rPr lang="sv-SE" sz="1400" dirty="0">
                <a:cs typeface="Arial"/>
              </a:rPr>
              <a:t>En </a:t>
            </a:r>
            <a:r>
              <a:rPr lang="sv-SE" sz="1400" b="1" dirty="0">
                <a:cs typeface="Arial"/>
              </a:rPr>
              <a:t>oavslutad remiss </a:t>
            </a:r>
            <a:r>
              <a:rPr lang="sv-SE" sz="1400" dirty="0">
                <a:cs typeface="Arial"/>
              </a:rPr>
              <a:t>finns, eller det har funnits en remiss som avslutats inom de senaste två åren. </a:t>
            </a:r>
          </a:p>
          <a:p>
            <a:pPr algn="l" rtl="0" fontAlgn="base">
              <a:buFont typeface="Arial" panose="020B0604020202020204" pitchFamily="34" charset="0"/>
              <a:buChar char="•"/>
            </a:pPr>
            <a:r>
              <a:rPr lang="sv-SE" sz="1400" dirty="0">
                <a:cs typeface="Arial"/>
              </a:rPr>
              <a:t>På en vårdcentral räknas samtliga </a:t>
            </a:r>
            <a:r>
              <a:rPr lang="sv-SE" sz="1400" b="1" dirty="0">
                <a:cs typeface="Arial"/>
              </a:rPr>
              <a:t>listade patienter </a:t>
            </a:r>
            <a:r>
              <a:rPr lang="sv-SE" sz="1400" dirty="0">
                <a:cs typeface="Arial"/>
              </a:rPr>
              <a:t>som tillgängliga patienter, oavsett hur lång tid som gått sedan senaste kontakten med vårdcentralen. </a:t>
            </a:r>
          </a:p>
          <a:p>
            <a:pPr marL="0" indent="0" algn="l" rtl="0" fontAlgn="base">
              <a:buNone/>
            </a:pPr>
            <a:r>
              <a:rPr lang="sv-SE" sz="1400" dirty="0">
                <a:cs typeface="Arial"/>
              </a:rPr>
              <a:t>Även för att göra en Nödöppning av journalen krävs att något av dessa kriterier är uppfyllt.  </a:t>
            </a:r>
          </a:p>
          <a:p>
            <a:pPr marL="0" indent="0" algn="l" rtl="0" fontAlgn="base">
              <a:buNone/>
            </a:pPr>
            <a:endParaRPr lang="sv-SE" sz="1000" b="0" i="0" dirty="0">
              <a:solidFill>
                <a:srgbClr val="000000"/>
              </a:solidFill>
              <a:effectLst/>
              <a:latin typeface="Segoe UI" panose="020B0502040204020203" pitchFamily="34" charset="0"/>
            </a:endParaRPr>
          </a:p>
        </p:txBody>
      </p:sp>
      <p:sp>
        <p:nvSpPr>
          <p:cNvPr id="3" name="Platshållare för sidfot 2">
            <a:extLst>
              <a:ext uri="{FF2B5EF4-FFF2-40B4-BE49-F238E27FC236}">
                <a16:creationId xmlns:a16="http://schemas.microsoft.com/office/drawing/2014/main" id="{2C19A2F1-0154-B16B-7233-941DCC3020C4}"/>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79781286"/>
      </p:ext>
    </p:extLst>
  </p:cSld>
  <p:clrMapOvr>
    <a:masterClrMapping/>
  </p:clrMapOvr>
</p:sld>
</file>

<file path=ppt/theme/theme1.xml><?xml version="1.0" encoding="utf-8"?>
<a:theme xmlns:a="http://schemas.openxmlformats.org/drawingml/2006/main" name="3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2.xml><?xml version="1.0" encoding="utf-8"?>
<a:theme xmlns:a="http://schemas.openxmlformats.org/drawingml/2006/main" name="1177 Vårguiden">
  <a:themeElements>
    <a:clrScheme name="1177">
      <a:dk1>
        <a:sysClr val="windowText" lastClr="000000"/>
      </a:dk1>
      <a:lt1>
        <a:sysClr val="window" lastClr="FFFFFF"/>
      </a:lt1>
      <a:dk2>
        <a:srgbClr val="FA8100"/>
      </a:dk2>
      <a:lt2>
        <a:srgbClr val="636466"/>
      </a:lt2>
      <a:accent1>
        <a:srgbClr val="C12143"/>
      </a:accent1>
      <a:accent2>
        <a:srgbClr val="6A0032"/>
      </a:accent2>
      <a:accent3>
        <a:srgbClr val="FAEEF0"/>
      </a:accent3>
      <a:accent4>
        <a:srgbClr val="396291"/>
      </a:accent4>
      <a:accent5>
        <a:srgbClr val="438F2C"/>
      </a:accent5>
      <a:accent6>
        <a:srgbClr val="A9428B"/>
      </a:accent6>
      <a:hlink>
        <a:srgbClr val="C12143"/>
      </a:hlink>
      <a:folHlink>
        <a:srgbClr val="6A0032"/>
      </a:folHlink>
    </a:clrScheme>
    <a:fontScheme name="1177">
      <a:majorFont>
        <a:latin typeface="Int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1177_Mall_2022_PPT" id="{F0558235-F980-9842-AE80-35F66CA6E98D}" vid="{F832F52E-FA2C-7747-B507-937D1506238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1EBBC7768F1E4A9E0C4E1A60879018" ma:contentTypeVersion="22" ma:contentTypeDescription="Skapa ett nytt dokument." ma:contentTypeScope="" ma:versionID="059146227fa6fadae7584a0002f94e98">
  <xsd:schema xmlns:xsd="http://www.w3.org/2001/XMLSchema" xmlns:xs="http://www.w3.org/2001/XMLSchema" xmlns:p="http://schemas.microsoft.com/office/2006/metadata/properties" xmlns:ns2="b9481cc7-f7fc-4d3a-a93a-4be4fcbf4595" xmlns:ns3="2e68ab6b-79c8-43ea-b178-dccb9842d64a" targetNamespace="http://schemas.microsoft.com/office/2006/metadata/properties" ma:root="true" ma:fieldsID="64cd48618ccf23e864fa47398fe95a4d" ns2:_="" ns3:_="">
    <xsd:import namespace="b9481cc7-f7fc-4d3a-a93a-4be4fcbf4595"/>
    <xsd:import namespace="2e68ab6b-79c8-43ea-b178-dccb9842d6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Dokument_x00e4_ga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81cc7-f7fc-4d3a-a93a-4be4fcbf4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okument_x00e4_gare" ma:index="25" nillable="true" ma:displayName="Dokumentägare" ma:format="Dropdown" ma:internalName="Dokument_x00e4_gar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8ab6b-79c8-43ea-b178-dccb9842d64a"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cbaeb4bc-d153-4d99-b5e3-a4e457393579}" ma:internalName="TaxCatchAll" ma:showField="CatchAllData" ma:web="2e68ab6b-79c8-43ea-b178-dccb9842d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481cc7-f7fc-4d3a-a93a-4be4fcbf4595">
      <Terms xmlns="http://schemas.microsoft.com/office/infopath/2007/PartnerControls"/>
    </lcf76f155ced4ddcb4097134ff3c332f>
    <TaxCatchAll xmlns="2e68ab6b-79c8-43ea-b178-dccb9842d64a" xsi:nil="true"/>
    <Dokument_x00e4_gare xmlns="b9481cc7-f7fc-4d3a-a93a-4be4fcbf4595" xsi:nil="true"/>
  </documentManagement>
</p:properties>
</file>

<file path=customXml/itemProps1.xml><?xml version="1.0" encoding="utf-8"?>
<ds:datastoreItem xmlns:ds="http://schemas.openxmlformats.org/officeDocument/2006/customXml" ds:itemID="{5E3C1538-478B-495D-80E4-10C948C39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81cc7-f7fc-4d3a-a93a-4be4fcbf4595"/>
    <ds:schemaRef ds:uri="2e68ab6b-79c8-43ea-b178-dccb9842d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CFC2D-F819-45BD-B91E-AB90DD3B6A62}">
  <ds:schemaRefs>
    <ds:schemaRef ds:uri="http://schemas.microsoft.com/sharepoint/v3/contenttype/forms"/>
  </ds:schemaRefs>
</ds:datastoreItem>
</file>

<file path=customXml/itemProps3.xml><?xml version="1.0" encoding="utf-8"?>
<ds:datastoreItem xmlns:ds="http://schemas.openxmlformats.org/officeDocument/2006/customXml" ds:itemID="{87496F6B-8BE7-4E98-9BB4-C8FD22E48CF7}">
  <ds:schemaRefs>
    <ds:schemaRef ds:uri="http://schemas.microsoft.com/office/2006/metadata/properties"/>
    <ds:schemaRef ds:uri="http://schemas.microsoft.com/office/2006/documentManagement/types"/>
    <ds:schemaRef ds:uri="2e68ab6b-79c8-43ea-b178-dccb9842d64a"/>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b9481cc7-f7fc-4d3a-a93a-4be4fcbf4595"/>
    <ds:schemaRef ds:uri="http://www.w3.org/XML/1998/namespace"/>
  </ds:schemaRefs>
</ds:datastoreItem>
</file>

<file path=docMetadata/LabelInfo.xml><?xml version="1.0" encoding="utf-8"?>
<clbl:labelList xmlns:clbl="http://schemas.microsoft.com/office/2020/mipLabelMetadata">
  <clbl:label id="{92f52389-3f0f-4623-9a3b-957c32d194e5}" enabled="0" method="" siteId="{92f52389-3f0f-4623-9a3b-957c32d194e5}" removed="1"/>
</clbl:labelList>
</file>

<file path=docProps/app.xml><?xml version="1.0" encoding="utf-8"?>
<Properties xmlns="http://schemas.openxmlformats.org/officeDocument/2006/extended-properties" xmlns:vt="http://schemas.openxmlformats.org/officeDocument/2006/docPropsVTypes">
  <TotalTime>0</TotalTime>
  <Words>2751</Words>
  <Application>Microsoft Office PowerPoint</Application>
  <PresentationFormat>Widescreen</PresentationFormat>
  <Paragraphs>333</Paragraphs>
  <Slides>45</Slides>
  <Notes>6</Notes>
  <HiddenSlides>1</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3_Region Skåne</vt:lpstr>
      <vt:lpstr>1177 Vårguiden</vt:lpstr>
      <vt:lpstr>Export av SDV-data till  NPÖ och 1177</vt:lpstr>
      <vt:lpstr>Nationell patientöversikt (NPÖ)</vt:lpstr>
      <vt:lpstr>Nationell patientöversikt (NPÖ)</vt:lpstr>
      <vt:lpstr>Inloggning NPÖ</vt:lpstr>
      <vt:lpstr>Inloggning i NPÖ via SDV</vt:lpstr>
      <vt:lpstr>Samtycke för Sammanhållen vård och omsorgsdokumentation  </vt:lpstr>
      <vt:lpstr>Samtycke i NPÖ</vt:lpstr>
      <vt:lpstr>Vad avgör om professionen kan se data i NPÖ?  </vt:lpstr>
      <vt:lpstr>Vad avgör om professionen kan se data i NPÖ?  </vt:lpstr>
      <vt:lpstr>Regioner som visar information i NPÖ idag</vt:lpstr>
      <vt:lpstr>Data exponerad till NPÖ i Region Skåne idag</vt:lpstr>
      <vt:lpstr>Millennium data exponerad till NPÖ i Region Skåne</vt:lpstr>
      <vt:lpstr>Kommande informationsmängder till NPÖ </vt:lpstr>
      <vt:lpstr>PowerPoint Presentation</vt:lpstr>
      <vt:lpstr>A. Vårdkontakt – GetCareContacts</vt:lpstr>
      <vt:lpstr>B. Diagnoser – GetDiagnosis</vt:lpstr>
      <vt:lpstr>C. Tillväxt – GetObservations</vt:lpstr>
      <vt:lpstr>Forts C. Tillväxt</vt:lpstr>
      <vt:lpstr>D. Provsvar – GetLaboratoryOrderOutcome</vt:lpstr>
      <vt:lpstr>E. Anteckningar – GetCareDocumentation</vt:lpstr>
      <vt:lpstr>F. Uppmärksamhetsinformation – GetAlertInformation</vt:lpstr>
      <vt:lpstr>G. Vårdplan – GetCarePlans</vt:lpstr>
      <vt:lpstr>1177</vt:lpstr>
      <vt:lpstr>1177 Invånartjänster som påverkas av SDV</vt:lpstr>
      <vt:lpstr>PowerPoint Presentation</vt:lpstr>
      <vt:lpstr>1177 journal</vt:lpstr>
      <vt:lpstr>Data exponerad till 1177 journalen idag i Region Skåne</vt:lpstr>
      <vt:lpstr>Regioner som visar information i 1177 journal idag</vt:lpstr>
      <vt:lpstr>SDVdata exponerad till 1177 journal</vt:lpstr>
      <vt:lpstr>Kommande rubriker till 1177 journal  </vt:lpstr>
      <vt:lpstr>Invånarens ingång till 1177 journal</vt:lpstr>
      <vt:lpstr>PowerPoint Presentation</vt:lpstr>
      <vt:lpstr>Vårdkontakt i 1177 journal</vt:lpstr>
      <vt:lpstr>Diagnoser i 1177 journal</vt:lpstr>
      <vt:lpstr>Tillväxt i 1177 journal</vt:lpstr>
      <vt:lpstr>Forts Tillväxt</vt:lpstr>
      <vt:lpstr>Provsvar i 1177 journal</vt:lpstr>
      <vt:lpstr>Anteckningar i 1177 journal</vt:lpstr>
      <vt:lpstr>Vårdplan i 1177 journal</vt:lpstr>
      <vt:lpstr>Vad visas inte för patienter i 1177 journal</vt:lpstr>
      <vt:lpstr>Säkerhet i 1177 journal</vt:lpstr>
      <vt:lpstr>Tidbokning via 1177 </vt:lpstr>
      <vt:lpstr>Tidbokning via 1177 i SDV </vt:lpstr>
      <vt:lpstr>Kallelser och SMS-påminnelser i SDV </vt:lpstr>
      <vt:lpstr>Övrig kommunikation via 1177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 NPÖ &amp; 1177 Journalen</dc:title>
  <dc:creator>Mika Valtonen-André</dc:creator>
  <cp:lastModifiedBy>Fröjdh Ingela</cp:lastModifiedBy>
  <cp:revision>24</cp:revision>
  <dcterms:created xsi:type="dcterms:W3CDTF">2024-05-29T07:46:44Z</dcterms:created>
  <dcterms:modified xsi:type="dcterms:W3CDTF">2025-02-04T10:46:24Z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0x010100E31EBBC7768F1E4A9E0C4E1A60879018</vt:lpwstr>
  </property>
  <property fmtid="{D5CDD505-2E9C-101B-9397-08002B2CF9AE}" pid="3" name="MediaServiceImageTags">
    <vt:lpwstr/>
  </property>
  <property fmtid="{D5CDD505-2E9C-101B-9397-08002B2CF9AE}" pid="4" name="Dokumentägare">
    <vt:lpwstr/>
  </property>
</Properties>
</file>