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4"/>
    <p:sldMasterId id="2147483698" r:id="rId5"/>
  </p:sldMasterIdLst>
  <p:notesMasterIdLst>
    <p:notesMasterId r:id="rId17"/>
  </p:notesMasterIdLst>
  <p:handoutMasterIdLst>
    <p:handoutMasterId r:id="rId18"/>
  </p:handoutMasterIdLst>
  <p:sldIdLst>
    <p:sldId id="504" r:id="rId6"/>
    <p:sldId id="1377" r:id="rId7"/>
    <p:sldId id="520" r:id="rId8"/>
    <p:sldId id="1378" r:id="rId9"/>
    <p:sldId id="1380" r:id="rId10"/>
    <p:sldId id="1379" r:id="rId11"/>
    <p:sldId id="1381" r:id="rId12"/>
    <p:sldId id="1384" r:id="rId13"/>
    <p:sldId id="1383" r:id="rId14"/>
    <p:sldId id="1382" r:id="rId15"/>
    <p:sldId id="501" r:id="rId16"/>
  </p:sldIdLst>
  <p:sldSz cx="12192000" cy="6858000"/>
  <p:notesSz cx="6858000" cy="9144000"/>
  <p:embeddedFontLst>
    <p:embeddedFont>
      <p:font typeface="Public Sans" pitchFamily="2" charset="0"/>
      <p:regular r:id="rId19"/>
      <p:bold r:id="rId20"/>
      <p:italic r:id="rId21"/>
      <p:boldItalic r:id="rId22"/>
    </p:embeddedFont>
  </p:embeddedFontLst>
  <p:custDataLst>
    <p:tags r:id="rId2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2" userDrawn="1">
          <p15:clr>
            <a:srgbClr val="A4A3A4"/>
          </p15:clr>
        </p15:guide>
        <p15:guide id="2" pos="69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90E7E56-03B5-1D07-6ED1-06FED56D87B7}" name="Lundell Emma" initials="LE" userId="S::179979@skane.se::5ae54fd0-a567-4245-b50e-284bb6763385" providerId="AD"/>
  <p188:author id="{4D952A73-97CF-25AC-F950-C58523EB2F5D}" name="Bas Frank" initials="BF" userId="S::145764@skane.se::5bf4bd29-d1b1-489e-a589-2f8e0e528bd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441" autoAdjust="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>
        <p:guide orient="horz" pos="822"/>
        <p:guide pos="69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544"/>
    </p:cViewPr>
  </p:sorterViewPr>
  <p:notesViewPr>
    <p:cSldViewPr snapToGrid="0" showGuides="1">
      <p:cViewPr varScale="1">
        <p:scale>
          <a:sx n="51" d="100"/>
          <a:sy n="51" d="100"/>
        </p:scale>
        <p:origin x="1836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font" Target="fonts/font3.fntdata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font" Target="fonts/font2.fntdata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gs" Target="tags/tag1.xml"/><Relationship Id="rId28" Type="http://schemas.microsoft.com/office/2018/10/relationships/authors" Target="authors.xml"/><Relationship Id="rId10" Type="http://schemas.openxmlformats.org/officeDocument/2006/relationships/slide" Target="slides/slide5.xml"/><Relationship Id="rId19" Type="http://schemas.openxmlformats.org/officeDocument/2006/relationships/font" Target="fonts/font1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font" Target="fonts/font4.fntdata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4D511D94-4E64-1EAA-0D43-EAEE53FDC9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5195A2E-B3CC-C0AE-5A1F-1A1E7AB3A8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340DC-1509-4221-AED0-908333A2814C}" type="datetimeFigureOut">
              <a:rPr lang="sv-SE" smtClean="0"/>
              <a:t>2024-12-18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921803D-7FAC-F3DE-8A61-40FCB00C45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1384B36-BE09-A54C-B7BD-BFFF79D0F88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A6F1E-1E10-4A31-B5A8-8E4E14FF7C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7738503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5CAF2-EA02-4D7B-96AC-EC2C828EEDBF}" type="datetimeFigureOut">
              <a:rPr lang="sv-SE" smtClean="0"/>
              <a:t>2024-12-18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B30ED-5BE4-4B01-A895-9FD01F2DFD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2673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7B30ED-5BE4-4B01-A895-9FD01F2DFD3F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5501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A5194270-83B6-A55F-D3FF-A1265475105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</a:t>
            </a:r>
            <a:endParaRPr lang="en-US" dirty="0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244F8B15-58B1-2E90-1802-6F4E92C084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4752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datum 3">
            <a:extLst>
              <a:ext uri="{FF2B5EF4-FFF2-40B4-BE49-F238E27FC236}">
                <a16:creationId xmlns:a16="http://schemas.microsoft.com/office/drawing/2014/main" id="{12B957DE-64F3-C89A-39F1-D0291AD127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E60FA1F-B6CA-4B46-9597-56F4530F7420}" type="datetime1">
              <a:rPr lang="sv-SE" smtClean="0"/>
              <a:t>2024-12-18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0D0CD91E-220E-4904-A1F0-F78096E9A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49AE31B5-5254-4A74-6724-44C627CB9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6839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datum 3">
            <a:extLst>
              <a:ext uri="{FF2B5EF4-FFF2-40B4-BE49-F238E27FC236}">
                <a16:creationId xmlns:a16="http://schemas.microsoft.com/office/drawing/2014/main" id="{DA706DCF-9171-8087-EC6A-D9FACA0C1E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AD0E7A6-AE29-4828-8EED-037A6B9009EA}" type="datetime1">
              <a:rPr lang="sv-SE" smtClean="0"/>
              <a:t>2024-12-18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0A71FC9C-1584-8A2F-C4EF-0B37FFE0F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4C2C239C-E658-7070-C0BC-E778536E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05359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lsidesbild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16386569-DA0D-4783-86EC-67A11FBDDEE2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0" y="0"/>
            <a:ext cx="11862000" cy="6552000"/>
          </a:xfrm>
          <a:custGeom>
            <a:avLst/>
            <a:gdLst/>
            <a:ahLst/>
            <a:cxnLst/>
            <a:rect l="l" t="t" r="r" b="b"/>
            <a:pathLst>
              <a:path w="11862000" h="6552000">
                <a:moveTo>
                  <a:pt x="0" y="0"/>
                </a:moveTo>
                <a:lnTo>
                  <a:pt x="11862000" y="0"/>
                </a:lnTo>
                <a:lnTo>
                  <a:pt x="11862000" y="5414062"/>
                </a:lnTo>
                <a:lnTo>
                  <a:pt x="11780700" y="5418167"/>
                </a:lnTo>
                <a:cubicBezTo>
                  <a:pt x="11269385" y="5470094"/>
                  <a:pt x="10855402" y="5851263"/>
                  <a:pt x="10754096" y="6346330"/>
                </a:cubicBezTo>
                <a:lnTo>
                  <a:pt x="10733363" y="6552000"/>
                </a:lnTo>
                <a:lnTo>
                  <a:pt x="0" y="6552000"/>
                </a:lnTo>
                <a:close/>
              </a:path>
            </a:pathLst>
          </a:custGeom>
        </p:spPr>
        <p:txBody>
          <a:bodyPr wrap="square" anchor="ctr" anchorCtr="1">
            <a:noAutofit/>
          </a:bodyPr>
          <a:lstStyle>
            <a:lvl1pPr marL="0" indent="0" algn="ctr">
              <a:lnSpc>
                <a:spcPct val="200000"/>
              </a:lnSpc>
              <a:buFontTx/>
              <a:buNone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bildikonen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 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CF06F227-57FA-49A3-97BD-1B27E993ACBD}" type="datetime1">
              <a:rPr lang="sv-SE" smtClean="0"/>
              <a:t>2024-12-18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2186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C45A6C9D-C2F9-BEA7-4EAE-7948F072B5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0D69891F-7F43-4EBC-87CA-86C37D690BD4}" type="datetime1">
              <a:rPr lang="sv-SE" smtClean="0"/>
              <a:t>2024-12-18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9E2DCE60-FD3E-95E2-4A9B-287FAAE29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1E68585F-58CF-FC4B-FD92-86898C956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9637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00068579-9080-EE29-D9A4-3E56BF8550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FE586BAB-9EEF-4B06-B77F-822919DD1E7D}" type="datetime1">
              <a:rPr lang="sv-SE" smtClean="0"/>
              <a:t>2024-12-18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CE7776F5-8B54-2D91-99C9-B11E98F9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723668E9-8B04-52B3-F7CA-27B4B4D49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051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vi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9AA0B6B-7AF9-4DB1-9AD8-B53FE065E1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754" y="6525320"/>
            <a:ext cx="960781" cy="365125"/>
          </a:xfrm>
          <a:prstGeom prst="rect">
            <a:avLst/>
          </a:prstGeom>
        </p:spPr>
        <p:txBody>
          <a:bodyPr/>
          <a:lstStyle/>
          <a:p>
            <a:fld id="{3001A785-8427-4ACF-8D68-053FEA8D152B}" type="datetime1">
              <a:rPr lang="sv-SE" smtClean="0"/>
              <a:t>2024-12-18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173734F-9E81-4EBF-828B-55E450247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25320"/>
            <a:ext cx="936763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4E38FE-8DC6-480D-A933-4F56F2E69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71744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yta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9A4AEAF6-85EC-150D-D807-A8F0E68C11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C713A04-296D-4A5E-4FD1-2789A0A7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71FCD157-0A2C-4AAC-962C-4319DA53B03C}" type="datetime1">
              <a:rPr lang="sv-SE" smtClean="0"/>
              <a:t>2024-12-18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8395FDC-DEF1-0B01-E4BC-720A0E396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D5DDAFD-3E9D-0E37-16AE-9E369BFC5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148850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yta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9A4AEAF6-85EC-150D-D807-A8F0E68C11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778A0B9-2D69-0ABE-7F68-813023F532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88171146-AEE4-4C35-B459-B938E6802B17}" type="datetime1">
              <a:rPr lang="sv-SE" smtClean="0"/>
              <a:t>2024-12-18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C553A5AA-2251-BCEF-BA4A-5055B3BFD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F48269D-D5CC-FFEA-8A05-8CB6B03F8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752811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 yta utan logotyp neutra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00ECA7-AE51-F08E-9F74-11BB66F2A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5C43E44-399B-AD66-852B-6FBB2BFD8E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C5AEBDB0-46AE-40AB-B6F1-75EEA8B6B06E}" type="datetime1">
              <a:rPr lang="sv-SE" smtClean="0"/>
              <a:t>2024-12-18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0723245D-44EA-5763-8400-5C566DC9C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AD75F367-E644-E422-4C41-32675F04A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31322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109971-4745-4ECE-8A5C-4E00F03AC0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24521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96A0ADB-768E-4380-A0DC-DA924401FB7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" y="124105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19755C-5DBD-4541-AA01-2558E5D3050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09600" y="2221492"/>
            <a:ext cx="5157787" cy="3968170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84B153F-E910-4E67-86A0-0C4BB497625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82650" y="124105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E39F378-447A-4833-854F-DDA68DE37968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399212" y="2221492"/>
            <a:ext cx="5183188" cy="3968170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C8557A-39E5-2439-2E43-5C8D95645E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AA5BADEF-8F84-45D8-AB78-79E0427D4A12}" type="datetime1">
              <a:rPr lang="sv-SE" smtClean="0"/>
              <a:t>2024-12-18</a:t>
            </a:fld>
            <a:endParaRPr lang="sv-SE" dirty="0"/>
          </a:p>
        </p:txBody>
      </p:sp>
      <p:sp>
        <p:nvSpPr>
          <p:cNvPr id="11" name="Platshållare för sidfot 4">
            <a:extLst>
              <a:ext uri="{FF2B5EF4-FFF2-40B4-BE49-F238E27FC236}">
                <a16:creationId xmlns:a16="http://schemas.microsoft.com/office/drawing/2014/main" id="{876B45AE-5CCD-6B94-7A25-A15B3FF33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>
            <a:extLst>
              <a:ext uri="{FF2B5EF4-FFF2-40B4-BE49-F238E27FC236}">
                <a16:creationId xmlns:a16="http://schemas.microsoft.com/office/drawing/2014/main" id="{15478B75-428F-A1D7-E746-ADC775277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917891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bild gräd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4B17208-3F22-4DF6-B2AB-2683AB098C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</a:t>
            </a:r>
            <a:endParaRPr lang="en-US" dirty="0"/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AFE24852-164B-CFDE-B769-790BC326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4D73F0A0-3A2F-4832-BE53-6B8B6864E3E5}" type="datetime1">
              <a:rPr lang="sv-SE" smtClean="0"/>
              <a:t>2024-12-18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CCC1B95F-8FF6-795C-71C7-EF6DB9AB2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6D013B1D-5E77-D5A6-6127-FB27ABDC7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5268180F-B84D-0F44-B4B5-93A7D7845B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09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accent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accent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0"/>
            <a:ext cx="5880100" cy="6557963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bg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86BE9932-6652-2F68-1034-24E5E465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056C4D66-1807-4776-9F16-AA3C32A246C1}" type="datetime1">
              <a:rPr lang="sv-SE" smtClean="0"/>
              <a:t>2024-12-18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163ED8F1-3338-F67C-7AF6-F651A8C4D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EA0CF44F-A949-73AD-6632-4E606E57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472099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grädde 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1"/>
            <a:ext cx="5880100" cy="6517758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</a:t>
            </a:r>
            <a:br>
              <a:rPr lang="sv-SE" dirty="0"/>
            </a:b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3E7D6E2E-8A4F-D98F-225B-724A74A076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738A8468-28CB-4E66-9D43-5E9BC9263E51}" type="datetime1">
              <a:rPr lang="sv-SE" smtClean="0"/>
              <a:t>2024-12-18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4339C906-0FFF-0D74-2AA4-386DD03BE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50559915-C442-FFF4-7F3F-17BD49981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91916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1"/>
            <a:ext cx="5880100" cy="6525320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/>
            </a:lvl1pPr>
          </a:lstStyle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8BAF8B48-190A-CD33-0203-CB9E94B0B9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2832F019-68C5-4A37-B2E1-1C87E0510245}" type="datetime1">
              <a:rPr lang="sv-SE" smtClean="0"/>
              <a:t>2024-12-18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21C96D5D-12A1-49BC-3215-73D03C7CA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292DD92-F84D-6372-5A07-8F06DBCC0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99019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blå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bg2"/>
                </a:solidFill>
              </a:defRPr>
            </a:lvl1pPr>
          </a:lstStyle>
          <a:p>
            <a:br>
              <a:rPr lang="sv-SE" dirty="0"/>
            </a:br>
            <a:br>
              <a:rPr lang="sv-SE" dirty="0"/>
            </a:br>
            <a:endParaRPr lang="sv-SE" dirty="0"/>
          </a:p>
          <a:p>
            <a:endParaRPr lang="sv-SE" dirty="0"/>
          </a:p>
          <a:p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0000"/>
          </a:xfrm>
        </p:spPr>
        <p:txBody>
          <a:bodyPr anchor="t" anchorCtr="0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711843"/>
            <a:ext cx="3932237" cy="4523858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7278BE36-5D03-B947-50CF-2E825EAABC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89B2D01C-7309-43AD-BB51-C03D02FBFE6F}" type="datetime1">
              <a:rPr lang="sv-SE" smtClean="0"/>
              <a:t>2024-12-18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09C34CAE-7C61-6971-4E6A-D3B61E057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E9808DA3-999C-3634-67E5-C32D4F1EE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55829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1088"/>
          </a:xfrm>
        </p:spPr>
        <p:txBody>
          <a:bodyPr anchor="t" anchorCtr="0"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665288"/>
            <a:ext cx="3932237" cy="4570413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EC997379-AA57-FFC0-C67C-2D47D22C2E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4411" y="6530791"/>
            <a:ext cx="995364" cy="273555"/>
          </a:xfrm>
          <a:prstGeom prst="rect">
            <a:avLst/>
          </a:prstGeom>
        </p:spPr>
        <p:txBody>
          <a:bodyPr/>
          <a:lstStyle/>
          <a:p>
            <a:fld id="{3EE0776E-56C1-4163-BBDC-05D27C5158B9}" type="datetime1">
              <a:rPr lang="sv-SE" smtClean="0"/>
              <a:t>2024-12-18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E0EE9DDD-8D27-BD71-D6BB-11AB844D7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42441" y="6513520"/>
            <a:ext cx="8794963" cy="300235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03F8E2E3-7B29-03BC-3B15-8990B1284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67768" y="6513520"/>
            <a:ext cx="637660" cy="300235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78729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/>
            </a:lvl1pPr>
          </a:lstStyle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0000"/>
          </a:xfrm>
        </p:spPr>
        <p:txBody>
          <a:bodyPr anchor="t" anchorCtr="0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669313"/>
            <a:ext cx="3932237" cy="4587654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7237D1B6-089F-FE4A-553A-91F3A00480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BB410BE-CF1F-4E5F-9DCA-D51FBE5FB1D3}" type="datetime1">
              <a:rPr lang="sv-SE" smtClean="0"/>
              <a:t>2024-12-18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2C55B8E2-0B30-8F03-4864-C893D054A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3F34B608-4D46-FA27-659B-1A66156B2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324999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bild_med 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TACK!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532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utbild_med bil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TACK!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2024-12-18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01166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utbild_med 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TACK!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2024-12-18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3407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utbild_med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TACK!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2024-12-18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0781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 neutra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7504EE9F-131D-EFB7-2A79-B3DD8BF9A1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0952" y="6486545"/>
            <a:ext cx="1060175" cy="354182"/>
          </a:xfrm>
          <a:prstGeom prst="rect">
            <a:avLst/>
          </a:prstGeom>
        </p:spPr>
        <p:txBody>
          <a:bodyPr/>
          <a:lstStyle/>
          <a:p>
            <a:fld id="{38300729-9120-4936-A615-CF043BDAE2EC}" type="datetime1">
              <a:rPr lang="sv-SE" smtClean="0"/>
              <a:t>2024-12-18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53945A83-9CF5-D3E1-4AC0-51BF060AD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21127" y="6469274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7E25ADB-6596-015B-3496-5779FCC53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7600" y="6469274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95E7C8D-E10A-96EA-A696-E14A4D299E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</a:t>
            </a:r>
            <a:endParaRPr lang="en-US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C8E3E256-BBF3-D765-FDC4-A130C5C5C9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4463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995A93F3-DBB4-4009-B60F-26AC50C61D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5988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</a:t>
            </a:r>
            <a:br>
              <a:rPr lang="sv-SE"/>
            </a:br>
            <a:r>
              <a:rPr lang="sv-SE"/>
              <a:t>Namn Efternamn </a:t>
            </a:r>
            <a:br>
              <a:rPr lang="sv-SE"/>
            </a:br>
            <a:r>
              <a:rPr lang="sv-SE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E1AAB04B-ECBB-494C-AB56-E04135FBD9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F1588F15-F628-4675-AAF9-5DE1C81854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547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D5B3A8-2CB1-4AE7-9F5E-54767E598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A3BDFC-5A91-4831-9577-3AEFB0584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412875"/>
            <a:ext cx="10442575" cy="4032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4935367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85B4B7-5AE1-4750-B874-5A20621B1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60582DE-F9C0-4916-AF89-F88A12F47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4713" y="1412875"/>
            <a:ext cx="5005387" cy="4032250"/>
          </a:xfrm>
          <a:prstGeom prst="rect">
            <a:avLst/>
          </a:prstGeom>
        </p:spPr>
        <p:txBody>
          <a:bodyPr lIns="0" tIns="0" rIns="0" bIns="0"/>
          <a:lstStyle>
            <a:lvl1pPr marL="252000" indent="-252000">
              <a:defRPr/>
            </a:lvl1pPr>
            <a:lvl2pPr marL="504000" indent="-252000">
              <a:defRPr/>
            </a:lvl2pPr>
            <a:lvl3pPr marL="756000" indent="-252000">
              <a:defRPr/>
            </a:lvl3pPr>
            <a:lvl4pPr marL="756000" indent="-252000">
              <a:defRPr/>
            </a:lvl4pPr>
            <a:lvl5pPr marL="756000" indent="-252000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74E0A84-0E28-4326-8A7E-2325C95BB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1901" y="1412875"/>
            <a:ext cx="5005385" cy="403225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937177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3704">
          <p15:clr>
            <a:srgbClr val="FBAE40"/>
          </p15:clr>
        </p15:guide>
        <p15:guide id="4" pos="397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dast rubrik + bakgrund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2904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5406356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ning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0351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4196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</a:t>
            </a:r>
            <a:br>
              <a:rPr lang="sv-SE"/>
            </a:br>
            <a:r>
              <a:rPr lang="sv-SE"/>
              <a:t>Namn Efternamn </a:t>
            </a:r>
            <a:br>
              <a:rPr lang="sv-SE"/>
            </a:br>
            <a:r>
              <a:rPr lang="sv-SE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6346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45786"/>
          </a:xfrm>
        </p:spPr>
        <p:txBody>
          <a:bodyPr anchor="t" anchorCtr="0"/>
          <a:lstStyle>
            <a:lvl1pPr>
              <a:defRPr sz="3600" baseline="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30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369186-E3DF-440E-977F-FB2B3216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56F01782-C5A9-40B6-AB6E-8DE9881C3C7C}" type="datetime1">
              <a:rPr lang="sv-SE" smtClean="0"/>
              <a:t>2024-12-18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2A9194-8EFD-4250-AB50-26F4F10DA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D05CBE-4A1F-49DC-8E48-BBEEB3E6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4722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gräd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45786"/>
          </a:xfrm>
        </p:spPr>
        <p:txBody>
          <a:bodyPr anchor="t" anchorCtr="0"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30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40BFD82-33C4-3884-7512-07CF043CC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A4B8-A0BB-4502-821F-7B06CCF7898B}" type="datetime1">
              <a:rPr lang="sv-SE" smtClean="0"/>
              <a:t>2024-12-18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827E4A-6513-E2F8-83CE-0D930C8FBE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2688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58943"/>
            <a:ext cx="10972800" cy="745786"/>
          </a:xfrm>
        </p:spPr>
        <p:txBody>
          <a:bodyPr anchor="t" anchorCtr="0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30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286F81BD-23A4-14C0-EED6-2E592018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92A9DB68-DDFE-43CD-983D-4BE2E622E370}" type="datetime1">
              <a:rPr lang="sv-SE" smtClean="0"/>
              <a:t>2024-12-18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E2194FC6-79A2-A4A8-930C-D8014F0C3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D89DBB4E-248F-B506-05F9-B9F15222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4455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Två delar två färg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098311B-514A-4DC4-8FD1-424CB79B5F36}"/>
              </a:ext>
            </a:extLst>
          </p:cNvPr>
          <p:cNvSpPr/>
          <p:nvPr/>
        </p:nvSpPr>
        <p:spPr>
          <a:xfrm>
            <a:off x="0" y="-116964"/>
            <a:ext cx="6096000" cy="667725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5181600" cy="1143000"/>
          </a:xfr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708660"/>
            <a:ext cx="5181600" cy="45184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bg2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08645" y="360000"/>
            <a:ext cx="5181600" cy="587462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28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defRPr sz="2400">
                <a:solidFill>
                  <a:schemeClr val="tx2"/>
                </a:solidFill>
              </a:defRPr>
            </a:lvl2pPr>
            <a:lvl3pPr marL="86400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tx2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marL="8640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	      </a:t>
            </a:r>
          </a:p>
          <a:p>
            <a:pPr marL="8640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       </a:t>
            </a:r>
            <a:br>
              <a:rPr lang="sv-SE" dirty="0"/>
            </a:br>
            <a:r>
              <a:rPr lang="sv-SE" dirty="0"/>
              <a:t>         Välj ikon och infoga </a:t>
            </a:r>
            <a:endParaRPr lang="en-US" dirty="0"/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4E0B0FE2-E5A1-BE14-1AD7-F11C3D70D2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E0FE638B-B983-49DA-8849-8ECEE52DAC0E}" type="datetime1">
              <a:rPr lang="sv-SE" smtClean="0"/>
              <a:t>2024-12-18</a:t>
            </a:fld>
            <a:endParaRPr lang="sv-SE" dirty="0"/>
          </a:p>
        </p:txBody>
      </p:sp>
      <p:sp>
        <p:nvSpPr>
          <p:cNvPr id="10" name="Platshållare för sidfot 4">
            <a:extLst>
              <a:ext uri="{FF2B5EF4-FFF2-40B4-BE49-F238E27FC236}">
                <a16:creationId xmlns:a16="http://schemas.microsoft.com/office/drawing/2014/main" id="{F8DA2FBF-EA5B-22FE-04EC-31E4FD70F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5">
            <a:extLst>
              <a:ext uri="{FF2B5EF4-FFF2-40B4-BE49-F238E27FC236}">
                <a16:creationId xmlns:a16="http://schemas.microsoft.com/office/drawing/2014/main" id="{303A1DB8-A381-F782-B96A-BEBB198BF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2310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13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vå delar två färg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098311B-514A-4DC4-8FD1-424CB79B5F36}"/>
              </a:ext>
            </a:extLst>
          </p:cNvPr>
          <p:cNvSpPr/>
          <p:nvPr/>
        </p:nvSpPr>
        <p:spPr>
          <a:xfrm>
            <a:off x="0" y="-116964"/>
            <a:ext cx="6096000" cy="6677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99" y="360000"/>
            <a:ext cx="5181599" cy="1143000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708660"/>
            <a:ext cx="5181600" cy="45184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bg2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08645" y="360000"/>
            <a:ext cx="5181600" cy="587462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28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defRPr sz="2400">
                <a:solidFill>
                  <a:schemeClr val="bg2"/>
                </a:solidFill>
              </a:defRPr>
            </a:lvl2pPr>
            <a:lvl3pPr marL="914400" indent="0">
              <a:lnSpc>
                <a:spcPct val="110000"/>
              </a:lnSpc>
              <a:buNone/>
              <a:defRPr sz="2000"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marL="914400" marR="0" lvl="2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 </a:t>
            </a:r>
          </a:p>
          <a:p>
            <a:pPr marL="914400" marR="0" lvl="2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    </a:t>
            </a:r>
            <a:br>
              <a:rPr lang="sv-SE" dirty="0"/>
            </a:br>
            <a:r>
              <a:rPr lang="sv-SE" dirty="0"/>
              <a:t>        Välj ikon och infoga 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88D03FBB-21E9-F008-E283-AC075F25E4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EE2A05A5-1053-4521-A641-398E3840E3CC}" type="datetime1">
              <a:rPr lang="sv-SE" smtClean="0"/>
              <a:t>2024-12-18</a:t>
            </a:fld>
            <a:endParaRPr lang="sv-SE" dirty="0"/>
          </a:p>
        </p:txBody>
      </p:sp>
      <p:sp>
        <p:nvSpPr>
          <p:cNvPr id="11" name="Platshållare för sidfot 4">
            <a:extLst>
              <a:ext uri="{FF2B5EF4-FFF2-40B4-BE49-F238E27FC236}">
                <a16:creationId xmlns:a16="http://schemas.microsoft.com/office/drawing/2014/main" id="{F51FF841-B022-4350-1DDE-49C4EA075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>
            <a:extLst>
              <a:ext uri="{FF2B5EF4-FFF2-40B4-BE49-F238E27FC236}">
                <a16:creationId xmlns:a16="http://schemas.microsoft.com/office/drawing/2014/main" id="{04A3BADF-81F6-BE5B-EF7B-1C79884EB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259756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13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8D02EC5-E67C-4775-9C2D-C85908583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25320"/>
            <a:ext cx="936763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CAE321A-11E3-462D-8B66-93319761E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datum 4">
            <a:extLst>
              <a:ext uri="{FF2B5EF4-FFF2-40B4-BE49-F238E27FC236}">
                <a16:creationId xmlns:a16="http://schemas.microsoft.com/office/drawing/2014/main" id="{977FB61D-B955-2B9F-074D-81DF541683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754" y="6525320"/>
            <a:ext cx="1085021" cy="365125"/>
          </a:xfrm>
          <a:prstGeom prst="rect">
            <a:avLst/>
          </a:prstGeom>
        </p:spPr>
        <p:txBody>
          <a:bodyPr/>
          <a:lstStyle/>
          <a:p>
            <a:fld id="{3556A118-873A-4B52-9003-0908E6B2540D}" type="datetime1">
              <a:rPr lang="sv-SE" smtClean="0"/>
              <a:t>2024-12-18</a:t>
            </a:fld>
            <a:endParaRPr lang="sv-SE" dirty="0"/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8FC0B61D-7C97-F933-FE5D-D75EED9056F8}"/>
              </a:ext>
            </a:extLst>
          </p:cNvPr>
          <p:cNvSpPr txBox="1">
            <a:spLocks/>
          </p:cNvSpPr>
          <p:nvPr userDrawn="1"/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317976-8A7C-4CAB-BF0F-0DC203C803A3}" type="datetime1">
              <a:rPr lang="sv-SE" smtClean="0"/>
              <a:pPr/>
              <a:t>2024-12-18</a:t>
            </a:fld>
            <a:endParaRPr lang="sv-SE" dirty="0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225F7BBE-36A5-C806-7DFF-266F0BB893C6}"/>
              </a:ext>
            </a:extLst>
          </p:cNvPr>
          <p:cNvSpPr txBox="1">
            <a:spLocks/>
          </p:cNvSpPr>
          <p:nvPr userDrawn="1"/>
        </p:nvSpPr>
        <p:spPr>
          <a:xfrm>
            <a:off x="11226248" y="6513520"/>
            <a:ext cx="679180" cy="3887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730AA7-F777-4CAC-8CCC-AEA20B9348D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66876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3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D2AB036-DCCD-4091-86D3-9356430B4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73515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Klicka här för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ändra</a:t>
            </a:r>
            <a:r>
              <a:rPr lang="en-US" dirty="0"/>
              <a:t> </a:t>
            </a:r>
            <a:r>
              <a:rPr lang="en-US" dirty="0" err="1"/>
              <a:t>rubrikformat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1996A95-48E2-4F6F-83D8-7449B280F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201479"/>
            <a:ext cx="10972800" cy="49246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Klicka här för att ändra format på bakgrundstexten</a:t>
            </a:r>
          </a:p>
          <a:p>
            <a:pPr lvl="1"/>
            <a:r>
              <a:rPr lang="en-US" dirty="0"/>
              <a:t>Nivå två</a:t>
            </a:r>
          </a:p>
          <a:p>
            <a:pPr lvl="2"/>
            <a:r>
              <a:rPr lang="en-US" dirty="0" err="1"/>
              <a:t>Nivå</a:t>
            </a:r>
            <a:r>
              <a:rPr lang="en-US" dirty="0"/>
              <a:t> </a:t>
            </a:r>
            <a:r>
              <a:rPr lang="en-US" dirty="0" err="1"/>
              <a:t>tre</a:t>
            </a: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9493F9-282B-4097-A7AF-FB6F8D346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4754" y="6525320"/>
            <a:ext cx="960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CA4B8-A0BB-4502-821F-7B06CCF7898B}" type="datetime1">
              <a:rPr lang="sv-SE" smtClean="0"/>
              <a:t>2024-12-18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3D0A82-13FD-4CDE-95C7-C0163891E9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6248" y="6525320"/>
            <a:ext cx="679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5">
            <a:extLst>
              <a:ext uri="{FF2B5EF4-FFF2-40B4-BE49-F238E27FC236}">
                <a16:creationId xmlns:a16="http://schemas.microsoft.com/office/drawing/2014/main" id="{F7A0A58A-FC56-47DC-BCC8-CE51EE2570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5457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8D341EC8-D59E-2394-5413-AB70A2CA75C4}"/>
              </a:ext>
            </a:extLst>
          </p:cNvPr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51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93" r:id="rId3"/>
    <p:sldLayoutId id="2147483685" r:id="rId4"/>
    <p:sldLayoutId id="2147483676" r:id="rId5"/>
    <p:sldLayoutId id="2147483686" r:id="rId6"/>
    <p:sldLayoutId id="2147483671" r:id="rId7"/>
    <p:sldLayoutId id="2147483679" r:id="rId8"/>
    <p:sldLayoutId id="2147483688" r:id="rId9"/>
    <p:sldLayoutId id="2147483664" r:id="rId10"/>
    <p:sldLayoutId id="2147483689" r:id="rId11"/>
    <p:sldLayoutId id="2147483666" r:id="rId12"/>
    <p:sldLayoutId id="2147483663" r:id="rId13"/>
    <p:sldLayoutId id="2147483682" r:id="rId14"/>
    <p:sldLayoutId id="2147483687" r:id="rId15"/>
    <p:sldLayoutId id="2147483692" r:id="rId16"/>
    <p:sldLayoutId id="2147483690" r:id="rId17"/>
    <p:sldLayoutId id="2147483691" r:id="rId18"/>
    <p:sldLayoutId id="2147483665" r:id="rId19"/>
    <p:sldLayoutId id="2147483681" r:id="rId20"/>
    <p:sldLayoutId id="2147483680" r:id="rId21"/>
    <p:sldLayoutId id="2147483667" r:id="rId22"/>
    <p:sldLayoutId id="2147483670" r:id="rId23"/>
    <p:sldLayoutId id="2147483683" r:id="rId24"/>
    <p:sldLayoutId id="2147483684" r:id="rId25"/>
    <p:sldLayoutId id="2147483694" r:id="rId26"/>
    <p:sldLayoutId id="2147483695" r:id="rId27"/>
    <p:sldLayoutId id="2147483696" r:id="rId28"/>
    <p:sldLayoutId id="2147483697" r:id="rId29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5">
            <a:extLst>
              <a:ext uri="{FF2B5EF4-FFF2-40B4-BE49-F238E27FC236}">
                <a16:creationId xmlns:a16="http://schemas.microsoft.com/office/drawing/2014/main" id="{18A0E660-64A9-44F3-AFB4-DE825BA18E2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63428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0" orient="horz" pos="300">
          <p15:clr>
            <a:srgbClr val="F26B43"/>
          </p15:clr>
        </p15:guide>
        <p15:guide id="11" pos="7129">
          <p15:clr>
            <a:srgbClr val="F26B43"/>
          </p15:clr>
        </p15:guide>
        <p15:guide id="12" pos="3840">
          <p15:clr>
            <a:srgbClr val="F26B43"/>
          </p15:clr>
        </p15:guide>
        <p15:guide id="13" pos="551">
          <p15:clr>
            <a:srgbClr val="F26B43"/>
          </p15:clr>
        </p15:guide>
        <p15:guide id="14" orient="horz" pos="890">
          <p15:clr>
            <a:srgbClr val="F26B43"/>
          </p15:clr>
        </p15:guide>
        <p15:guide id="15" orient="horz" pos="343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regionskane.sharepoint.com/:x:/s/sdvdriftstartfrvaltningar/EXRg0AMF9pxIu5D2e1aeZAYBHCpopEP4bWHQgxZ7Govzjg?e=EHcivi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regionskane.sharepoint.com/:x:/s/sdvdriftstartfrvaltningar/EXRg0AMF9pxIu5D2e1aeZAYBHCpopEP4bWHQgxZ7Govzjg?e=EHcivi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ritz.skane.se/sp?sys_kb_id=3fcef26a44f01a1cb328b86029fd7e34&amp;id=kb_article_view&amp;sysparm_rank=4&amp;sysparm_tsqueryId=ab93c7c970c9965cb3284eeb2b5879d7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C8A39E-DC93-A3D0-82AF-1FE4054252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Validering IT/MT utrustning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79C0DF-CD99-0DB5-0CC8-8C71DBBDD1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SDV Utrullning 1 – Mars 2025</a:t>
            </a:r>
          </a:p>
          <a:p>
            <a:endParaRPr lang="sv-SE" dirty="0"/>
          </a:p>
          <a:p>
            <a:pPr algn="r"/>
            <a:r>
              <a:rPr lang="sv-SE" sz="2400" dirty="0"/>
              <a:t>SDV Utrullning IT/MT</a:t>
            </a:r>
          </a:p>
          <a:p>
            <a:pPr algn="r"/>
            <a:r>
              <a:rPr lang="sv-SE" sz="2400" dirty="0"/>
              <a:t>2024-11-06</a:t>
            </a:r>
          </a:p>
        </p:txBody>
      </p:sp>
      <p:pic>
        <p:nvPicPr>
          <p:cNvPr id="4" name="Bildobjekt 3" descr="Region Skånes logotyp - avsändarinformation ">
            <a:extLst>
              <a:ext uri="{FF2B5EF4-FFF2-40B4-BE49-F238E27FC236}">
                <a16:creationId xmlns:a16="http://schemas.microsoft.com/office/drawing/2014/main" id="{89EA138E-8602-7547-D632-B08E807144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465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8202C3-78FF-E320-EAB2-38C2B5EDB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Vart meddelar vi vid problem?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DFFAFDF-015E-6199-B1E7-58911D601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v-SE" sz="2000" dirty="0"/>
              <a:t>Vid problem med validering där utrustningen inte fungerar som förväntat eller frågor </a:t>
            </a:r>
            <a:r>
              <a:rPr lang="sv-SE" sz="2000" dirty="0" err="1"/>
              <a:t>ang</a:t>
            </a:r>
            <a:r>
              <a:rPr lang="sv-SE" sz="2000" dirty="0"/>
              <a:t> arbetsflöde kontaktar ni ordinarie support 30 000</a:t>
            </a:r>
          </a:p>
          <a:p>
            <a:pPr lvl="1">
              <a:lnSpc>
                <a:spcPct val="150000"/>
              </a:lnSpc>
            </a:pPr>
            <a:r>
              <a:rPr lang="sv-SE" sz="1800" dirty="0"/>
              <a:t>Support är under uppbyggnad </a:t>
            </a:r>
            <a:endParaRPr lang="sv-SE" sz="1800" i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sv-SE" sz="2000" dirty="0"/>
              <a:t>Vid frågor kring verifieringsdokument kontaktar utförare respektive IT/MT Projektledare som tar det vidare till SDV Utrullning IT/MT</a:t>
            </a:r>
          </a:p>
        </p:txBody>
      </p:sp>
    </p:spTree>
    <p:extLst>
      <p:ext uri="{BB962C8B-B14F-4D97-AF65-F5344CB8AC3E}">
        <p14:creationId xmlns:p14="http://schemas.microsoft.com/office/powerpoint/2010/main" val="361444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Region Skånes logotyp - avsändarinformation ">
            <a:extLst>
              <a:ext uri="{FF2B5EF4-FFF2-40B4-BE49-F238E27FC236}">
                <a16:creationId xmlns:a16="http://schemas.microsoft.com/office/drawing/2014/main" id="{F4A21B7D-52F0-ABF1-80A9-7A99E01177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735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5EFAF588-9418-4FEE-9981-D319A567E44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8" imgH="499" progId="TCLayout.ActiveDocument.1">
                  <p:embed/>
                </p:oleObj>
              </mc:Choice>
              <mc:Fallback>
                <p:oleObj name="think-cell Slide" r:id="rId4" imgW="498" imgH="499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5EFAF588-9418-4FEE-9981-D319A567E4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 hidden="1">
            <a:extLst>
              <a:ext uri="{FF2B5EF4-FFF2-40B4-BE49-F238E27FC236}">
                <a16:creationId xmlns:a16="http://schemas.microsoft.com/office/drawing/2014/main" id="{0A1E0F36-D062-418C-AA28-635C932EC5A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3200" b="0" i="0" u="none" strike="noStrike" kern="1200" cap="none" spc="0" normalizeH="0" baseline="0" noProof="0" err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77BA6C-FB52-4EE9-87EE-FA874C6C4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Versionshistorik</a:t>
            </a:r>
            <a:endParaRPr lang="en-GB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3A4B29CF-2C10-41A8-85C8-3AF9F9AF57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562188"/>
              </p:ext>
            </p:extLst>
          </p:nvPr>
        </p:nvGraphicFramePr>
        <p:xfrm>
          <a:off x="874713" y="1032733"/>
          <a:ext cx="10442574" cy="2103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96683">
                  <a:extLst>
                    <a:ext uri="{9D8B030D-6E8A-4147-A177-3AD203B41FA5}">
                      <a16:colId xmlns:a16="http://schemas.microsoft.com/office/drawing/2014/main" val="3116061276"/>
                    </a:ext>
                  </a:extLst>
                </a:gridCol>
                <a:gridCol w="5373550">
                  <a:extLst>
                    <a:ext uri="{9D8B030D-6E8A-4147-A177-3AD203B41FA5}">
                      <a16:colId xmlns:a16="http://schemas.microsoft.com/office/drawing/2014/main" val="1952430720"/>
                    </a:ext>
                  </a:extLst>
                </a:gridCol>
                <a:gridCol w="1885666">
                  <a:extLst>
                    <a:ext uri="{9D8B030D-6E8A-4147-A177-3AD203B41FA5}">
                      <a16:colId xmlns:a16="http://schemas.microsoft.com/office/drawing/2014/main" val="231712055"/>
                    </a:ext>
                  </a:extLst>
                </a:gridCol>
                <a:gridCol w="1986675">
                  <a:extLst>
                    <a:ext uri="{9D8B030D-6E8A-4147-A177-3AD203B41FA5}">
                      <a16:colId xmlns:a16="http://schemas.microsoft.com/office/drawing/2014/main" val="8908028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1200"/>
                        <a:t>Version</a:t>
                      </a: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/>
                        <a:t>Beskrivning av versionsuppdatering</a:t>
                      </a: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/>
                        <a:t>Datum</a:t>
                      </a: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/>
                        <a:t>Ansvarig</a:t>
                      </a:r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03185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900" dirty="0"/>
                        <a:t>0.5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 err="1"/>
                        <a:t>Upprättat</a:t>
                      </a:r>
                      <a:r>
                        <a:rPr lang="en-GB" sz="900" dirty="0"/>
                        <a:t> </a:t>
                      </a:r>
                      <a:r>
                        <a:rPr lang="en-GB" sz="900" dirty="0" err="1"/>
                        <a:t>dokument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2024-09-14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Sandra Sakratidis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684017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900" dirty="0"/>
                        <a:t>1.0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 err="1"/>
                        <a:t>Justeringar</a:t>
                      </a:r>
                      <a:r>
                        <a:rPr lang="en-GB" sz="900" dirty="0"/>
                        <a:t> vid </a:t>
                      </a:r>
                      <a:r>
                        <a:rPr lang="en-GB" sz="900" dirty="0" err="1"/>
                        <a:t>översyn</a:t>
                      </a:r>
                      <a:r>
                        <a:rPr lang="en-GB" sz="900" dirty="0"/>
                        <a:t> med SDV Expert/Kajsa Svärdebrandt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2024-10-07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Sandra Sakratidis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94366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900" dirty="0"/>
                        <a:t>1.1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 err="1"/>
                        <a:t>Jusering</a:t>
                      </a:r>
                      <a:r>
                        <a:rPr lang="en-GB" sz="900" dirty="0"/>
                        <a:t> </a:t>
                      </a:r>
                      <a:r>
                        <a:rPr lang="en-GB" sz="900" dirty="0" err="1"/>
                        <a:t>verifiering</a:t>
                      </a:r>
                      <a:r>
                        <a:rPr lang="en-GB" sz="900" dirty="0"/>
                        <a:t> till </a:t>
                      </a:r>
                      <a:r>
                        <a:rPr lang="en-GB" sz="900" dirty="0" err="1"/>
                        <a:t>validering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2024-11-05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Sandra Sakratidis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64258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82552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1390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900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48549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5474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428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734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409D9B04-5A8A-01FC-6CCB-0F2660DFA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Bakgrund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BF89FE90-D87F-7F0B-8A27-24EE6B433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275907"/>
            <a:ext cx="10972801" cy="4850257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sv-SE" sz="1800" dirty="0"/>
              <a:t>När beställd utrustning är levererad och placerad på avsedd plats behövs en slutlig validering av utrustningen göras</a:t>
            </a:r>
          </a:p>
          <a:p>
            <a:pPr>
              <a:lnSpc>
                <a:spcPct val="150000"/>
              </a:lnSpc>
            </a:pPr>
            <a:r>
              <a:rPr lang="sv-SE" sz="1800" dirty="0"/>
              <a:t>Det för att säkerställa att den vid </a:t>
            </a:r>
            <a:r>
              <a:rPr lang="sv-SE" sz="1800" dirty="0" err="1"/>
              <a:t>driftstart</a:t>
            </a:r>
            <a:r>
              <a:rPr lang="sv-SE" sz="1800" dirty="0"/>
              <a:t> fungerar korrekt och med rätt konfigurering för era arbetsflöden</a:t>
            </a:r>
          </a:p>
          <a:p>
            <a:pPr>
              <a:lnSpc>
                <a:spcPct val="150000"/>
              </a:lnSpc>
            </a:pPr>
            <a:r>
              <a:rPr lang="sv-SE" sz="1800" dirty="0"/>
              <a:t>Samtlig utrustning har genomgått tester inom SDV-programmet, så utrustning är supporterad och testad</a:t>
            </a:r>
          </a:p>
          <a:p>
            <a:pPr>
              <a:lnSpc>
                <a:spcPct val="150000"/>
              </a:lnSpc>
              <a:buClr>
                <a:srgbClr val="000000"/>
              </a:buClr>
            </a:pPr>
            <a:r>
              <a:rPr lang="sv-SE" sz="1800" dirty="0"/>
              <a:t>Kan ev. vara någon konfigurering som är fel inställd/beställd</a:t>
            </a:r>
          </a:p>
          <a:p>
            <a:pPr>
              <a:lnSpc>
                <a:spcPct val="150000"/>
              </a:lnSpc>
            </a:pPr>
            <a:r>
              <a:rPr lang="sv-SE" sz="1800" dirty="0"/>
              <a:t>Detta dokument beskriver hur verksamheten behöver validera utrustning inför </a:t>
            </a:r>
            <a:r>
              <a:rPr lang="sv-SE" sz="1800" dirty="0" err="1"/>
              <a:t>driftstart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027271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89F8E7-3B36-798E-AED3-E833E440C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behöver valideras?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2EF627D-6A54-96CC-6E41-290E7D776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</a:pPr>
            <a:r>
              <a:rPr lang="sv-SE" sz="2000" dirty="0"/>
              <a:t>Utrustning som ska användas med SDV, både </a:t>
            </a:r>
            <a:r>
              <a:rPr lang="sv-SE" sz="2000" dirty="0" err="1"/>
              <a:t>nybeställd</a:t>
            </a:r>
            <a:r>
              <a:rPr lang="sv-SE" sz="2000" dirty="0"/>
              <a:t> och befintlig som har konfigurerats för SDV</a:t>
            </a:r>
          </a:p>
          <a:p>
            <a:pPr lvl="1">
              <a:lnSpc>
                <a:spcPct val="150000"/>
              </a:lnSpc>
            </a:pPr>
            <a:r>
              <a:rPr lang="sv-SE" sz="2000" dirty="0"/>
              <a:t>IT utrustning</a:t>
            </a:r>
          </a:p>
          <a:p>
            <a:pPr lvl="1">
              <a:lnSpc>
                <a:spcPct val="150000"/>
              </a:lnSpc>
            </a:pPr>
            <a:r>
              <a:rPr lang="sv-SE" sz="2000" dirty="0"/>
              <a:t>MT utrustning</a:t>
            </a:r>
          </a:p>
          <a:p>
            <a:pPr>
              <a:lnSpc>
                <a:spcPct val="150000"/>
              </a:lnSpc>
            </a:pPr>
            <a:r>
              <a:rPr lang="sv-SE" sz="2000" dirty="0"/>
              <a:t>Rekommendationen är att validera varje enskilt objekt, t ex samtliga skrivare, handskanner osv. </a:t>
            </a:r>
          </a:p>
          <a:p>
            <a:pPr>
              <a:lnSpc>
                <a:spcPct val="150000"/>
              </a:lnSpc>
            </a:pPr>
            <a:r>
              <a:rPr lang="sv-SE" sz="2000" dirty="0"/>
              <a:t>Då är ni väl förberedda inför </a:t>
            </a:r>
            <a:r>
              <a:rPr lang="sv-SE" sz="2000" dirty="0" err="1"/>
              <a:t>driftstart</a:t>
            </a:r>
            <a:r>
              <a:rPr lang="sv-SE" sz="2000" dirty="0"/>
              <a:t> och minimerar risken för att er utrustning inte fungerar som den ska</a:t>
            </a:r>
          </a:p>
        </p:txBody>
      </p:sp>
    </p:spTree>
    <p:extLst>
      <p:ext uri="{BB962C8B-B14F-4D97-AF65-F5344CB8AC3E}">
        <p14:creationId xmlns:p14="http://schemas.microsoft.com/office/powerpoint/2010/main" val="1870175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A7CEAD-9ED5-7AED-A7AA-A89874E62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Vem utför valideringen?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20CFFF8-EAE5-825B-34B1-10752934A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sv-SE" sz="2000" dirty="0"/>
              <a:t>Verksamheten utser lämplig användare som genomför valideringen</a:t>
            </a:r>
          </a:p>
          <a:p>
            <a:pPr>
              <a:lnSpc>
                <a:spcPct val="150000"/>
              </a:lnSpc>
            </a:pPr>
            <a:r>
              <a:rPr lang="sv-SE" sz="2000" dirty="0"/>
              <a:t>Användare har genomgått SDV-utbildning</a:t>
            </a:r>
          </a:p>
          <a:p>
            <a:pPr>
              <a:lnSpc>
                <a:spcPct val="150000"/>
              </a:lnSpc>
              <a:buClr>
                <a:srgbClr val="000000"/>
              </a:buClr>
            </a:pPr>
            <a:r>
              <a:rPr lang="sv-SE" sz="2000" dirty="0"/>
              <a:t>Behöver inte vara samma person som validerar samtlig utrustning</a:t>
            </a:r>
            <a:endParaRPr lang="sv-SE" dirty="0"/>
          </a:p>
          <a:p>
            <a:pPr>
              <a:lnSpc>
                <a:spcPct val="150000"/>
              </a:lnSpc>
            </a:pPr>
            <a:r>
              <a:rPr lang="sv-SE" sz="2000" dirty="0"/>
              <a:t>Utförare har rätt behörighet för arbetsflöden som ska valideras för respektive utrustning, t ex läkemedel, provtagning, övervakning</a:t>
            </a:r>
          </a:p>
          <a:p>
            <a:pPr>
              <a:lnSpc>
                <a:spcPct val="150000"/>
              </a:lnSpc>
            </a:pPr>
            <a:r>
              <a:rPr lang="sv-SE" sz="2000" dirty="0"/>
              <a:t>Vilka användarroller som behövs för respektive utrustning finns i Excelmallen för validering: </a:t>
            </a:r>
            <a:r>
              <a:rPr lang="en-US" sz="2000" dirty="0">
                <a:hlinkClick r:id="rId2"/>
              </a:rPr>
              <a:t>#93 #94. Mall validering IT MT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651654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E2BDC0-2CB8-E454-098B-743F4C785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När ska det valideras?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023ED64-6993-E2C9-BE2A-519DCF1B2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275907"/>
            <a:ext cx="11370733" cy="485025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sv-SE" sz="2400" dirty="0"/>
              <a:t>Arbetet kan påbörjas när:</a:t>
            </a:r>
          </a:p>
          <a:p>
            <a:r>
              <a:rPr lang="sv-SE" sz="2000" dirty="0"/>
              <a:t>Utrustningen har levererats till era enheter</a:t>
            </a:r>
          </a:p>
          <a:p>
            <a:r>
              <a:rPr lang="sv-SE" sz="2000" dirty="0"/>
              <a:t>Användare som ska validera har genomgått SDV-utbildning</a:t>
            </a:r>
          </a:p>
          <a:p>
            <a:r>
              <a:rPr lang="sv-SE" sz="2000" dirty="0"/>
              <a:t>Användare som ska validera har behörighet till SDV samt arbetsflöde för validering</a:t>
            </a:r>
          </a:p>
          <a:p>
            <a:r>
              <a:rPr lang="sv-SE" sz="2000" dirty="0"/>
              <a:t>Test-patient är inlagd på enheten som ska validera </a:t>
            </a:r>
          </a:p>
          <a:p>
            <a:r>
              <a:rPr lang="sv-SE" sz="2000" dirty="0"/>
              <a:t>Beräknad tid för genomförande av validering är 3-5 veckor innan </a:t>
            </a:r>
            <a:r>
              <a:rPr lang="sv-SE" sz="2000" dirty="0" err="1"/>
              <a:t>driftstart</a:t>
            </a:r>
            <a:endParaRPr lang="sv-SE" sz="2000" i="1" dirty="0">
              <a:solidFill>
                <a:srgbClr val="FF0000"/>
              </a:solidFill>
            </a:endParaRPr>
          </a:p>
          <a:p>
            <a:r>
              <a:rPr lang="sv-SE" sz="2000" dirty="0"/>
              <a:t>Validering klar senast 3 veckor innan </a:t>
            </a:r>
            <a:r>
              <a:rPr lang="sv-SE" sz="2000" dirty="0" err="1"/>
              <a:t>driftstart</a:t>
            </a:r>
            <a:endParaRPr lang="sv-SE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793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738580-1D0D-3303-E9F8-D7E62C36A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Underlag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F254610-83DB-4765-0C64-7E6506E53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63672"/>
            <a:ext cx="11307482" cy="462037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sv-SE" sz="2000" dirty="0"/>
              <a:t>IT MT utrullning har tagit fram en mall    						          som kan användas vid validering av utrustning</a:t>
            </a:r>
          </a:p>
          <a:p>
            <a:pPr>
              <a:lnSpc>
                <a:spcPct val="100000"/>
              </a:lnSpc>
            </a:pPr>
            <a:r>
              <a:rPr lang="sv-SE" sz="2000" dirty="0"/>
              <a:t>En utrustningstyp per flik</a:t>
            </a:r>
          </a:p>
          <a:p>
            <a:pPr>
              <a:lnSpc>
                <a:spcPct val="100000"/>
              </a:lnSpc>
            </a:pPr>
            <a:r>
              <a:rPr lang="sv-SE" sz="2000" dirty="0"/>
              <a:t>Samtliga avdelningar/mottagningar för förvaltningen per utrustningsflik</a:t>
            </a:r>
          </a:p>
          <a:p>
            <a:pPr>
              <a:lnSpc>
                <a:spcPct val="100000"/>
              </a:lnSpc>
              <a:buClr>
                <a:srgbClr val="000000"/>
              </a:buClr>
            </a:pPr>
            <a:r>
              <a:rPr lang="sv-SE" sz="2000" dirty="0"/>
              <a:t>Ett dokument (Excelfil) per förvaltning</a:t>
            </a:r>
          </a:p>
          <a:p>
            <a:pPr>
              <a:lnSpc>
                <a:spcPct val="100000"/>
              </a:lnSpc>
            </a:pPr>
            <a:r>
              <a:rPr lang="sv-SE" sz="2000" dirty="0"/>
              <a:t>Finns i teamsfoldern IT MT -&gt; C. Beställning och leverans</a:t>
            </a:r>
          </a:p>
          <a:p>
            <a:pPr>
              <a:lnSpc>
                <a:spcPct val="100000"/>
              </a:lnSpc>
            </a:pPr>
            <a:r>
              <a:rPr lang="sv-SE" sz="2000" dirty="0"/>
              <a:t>Dokument/länk: </a:t>
            </a:r>
            <a:r>
              <a:rPr lang="en-US" sz="2000" dirty="0">
                <a:hlinkClick r:id="rId2"/>
              </a:rPr>
              <a:t>#93 #94. Mall </a:t>
            </a:r>
            <a:r>
              <a:rPr lang="en-US" sz="2000" dirty="0" err="1">
                <a:hlinkClick r:id="rId2"/>
              </a:rPr>
              <a:t>validering</a:t>
            </a:r>
            <a:r>
              <a:rPr lang="en-US" sz="2000" dirty="0">
                <a:hlinkClick r:id="rId2"/>
              </a:rPr>
              <a:t> IT MT</a:t>
            </a:r>
            <a:endParaRPr lang="en-US" sz="2000" dirty="0"/>
          </a:p>
          <a:p>
            <a:pPr marL="0" indent="0">
              <a:lnSpc>
                <a:spcPct val="100000"/>
              </a:lnSpc>
              <a:buNone/>
            </a:pPr>
            <a:endParaRPr lang="sv-SE" sz="20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591D364-FCBA-F729-41CB-364572BE5E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1858" y="358943"/>
            <a:ext cx="5660689" cy="1888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331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FEFD54-4041-CAE8-689F-AEF5BAEF4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WoW</a:t>
            </a:r>
            <a:r>
              <a:rPr lang="sv-SE" dirty="0"/>
              <a:t> – Workstation on Wheels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A78993A-0177-2C51-2738-29DEA874D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sz="2000" dirty="0"/>
          </a:p>
          <a:p>
            <a:r>
              <a:rPr lang="sv-SE" sz="2000" dirty="0"/>
              <a:t>Tänk på att validera IT utrustning på </a:t>
            </a:r>
            <a:r>
              <a:rPr lang="sv-SE" sz="2000" dirty="0" err="1"/>
              <a:t>WoW</a:t>
            </a:r>
            <a:r>
              <a:rPr lang="sv-SE" sz="2000" dirty="0"/>
              <a:t> så som dator, handskanner och ev. etikettskrivare</a:t>
            </a:r>
          </a:p>
          <a:p>
            <a:r>
              <a:rPr lang="sv-SE" sz="2000" dirty="0"/>
              <a:t>Det görs under respektive utrustningstyp-flik</a:t>
            </a:r>
          </a:p>
          <a:p>
            <a:r>
              <a:rPr lang="sv-SE" sz="2000" dirty="0"/>
              <a:t>PC-paket för </a:t>
            </a:r>
            <a:r>
              <a:rPr lang="sv-SE" sz="2000" dirty="0" err="1"/>
              <a:t>WoW</a:t>
            </a:r>
            <a:r>
              <a:rPr lang="sv-SE" sz="2000" dirty="0"/>
              <a:t> valideras i fliken Datorer</a:t>
            </a:r>
          </a:p>
          <a:p>
            <a:r>
              <a:rPr lang="sv-SE" sz="2000" dirty="0"/>
              <a:t>Etikettskrivare på </a:t>
            </a:r>
            <a:r>
              <a:rPr lang="sv-SE" sz="2000" dirty="0" err="1"/>
              <a:t>WoW</a:t>
            </a:r>
            <a:r>
              <a:rPr lang="sv-SE" sz="2000" dirty="0"/>
              <a:t> i fliken Etikettskrivare</a:t>
            </a:r>
          </a:p>
          <a:p>
            <a:r>
              <a:rPr lang="sv-SE" sz="2000" dirty="0"/>
              <a:t>Handskanner i fliken Handskanner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01517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61D634-59FC-9064-F146-8000A9D83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Validering skrivare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CE57006-A549-C71C-26E2-15553C493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sv-SE" sz="2000" dirty="0"/>
              <a:t>För skrivare finns en KB artikel i Ritz för att underlätta validering av skrivare. (</a:t>
            </a:r>
            <a:r>
              <a:rPr lang="sv-SE" sz="2000" dirty="0" err="1"/>
              <a:t>Knowledge</a:t>
            </a:r>
            <a:r>
              <a:rPr lang="sv-SE" sz="2000" dirty="0"/>
              <a:t> </a:t>
            </a:r>
            <a:r>
              <a:rPr lang="sv-SE" sz="2000" dirty="0" err="1"/>
              <a:t>Base</a:t>
            </a:r>
            <a:r>
              <a:rPr lang="sv-SE" sz="2000" dirty="0"/>
              <a:t>, kunskapsdatabas i Ritz)</a:t>
            </a:r>
          </a:p>
          <a:p>
            <a:pPr>
              <a:lnSpc>
                <a:spcPct val="150000"/>
              </a:lnSpc>
              <a:buClr>
                <a:srgbClr val="000000"/>
              </a:buClr>
            </a:pPr>
            <a:r>
              <a:rPr lang="sv-SE" sz="2000" dirty="0"/>
              <a:t>Flöde, testfall, per skrivartyp - </a:t>
            </a:r>
            <a:r>
              <a:rPr lang="sv-SE" sz="2000" dirty="0">
                <a:hlinkClick r:id="rId2"/>
              </a:rPr>
              <a:t>KB0021335</a:t>
            </a:r>
            <a:endParaRPr lang="sv-SE" sz="2000" dirty="0"/>
          </a:p>
          <a:p>
            <a:pPr>
              <a:lnSpc>
                <a:spcPct val="150000"/>
              </a:lnSpc>
              <a:buClr>
                <a:srgbClr val="000000"/>
              </a:buClr>
            </a:pPr>
            <a:r>
              <a:rPr lang="sv-SE" sz="2000" dirty="0"/>
              <a:t>Skrivare kan byta etikettstorlek och kalibreras innan övergång till SDV i de fall där nuvarande etikettstorlek samma eller större än de i SDV</a:t>
            </a:r>
          </a:p>
        </p:txBody>
      </p:sp>
    </p:spTree>
    <p:extLst>
      <p:ext uri="{BB962C8B-B14F-4D97-AF65-F5344CB8AC3E}">
        <p14:creationId xmlns:p14="http://schemas.microsoft.com/office/powerpoint/2010/main" val="19527039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Nw0JtCxwrRyvRiEOinZ5A"/>
</p:tagLst>
</file>

<file path=ppt/theme/theme1.xml><?xml version="1.0" encoding="utf-8"?>
<a:theme xmlns:a="http://schemas.openxmlformats.org/drawingml/2006/main" name="Region Skåne presentation">
  <a:themeElements>
    <a:clrScheme name="Anpassat 1">
      <a:dk1>
        <a:sysClr val="windowText" lastClr="000000"/>
      </a:dk1>
      <a:lt1>
        <a:sysClr val="window" lastClr="FFFFFF"/>
      </a:lt1>
      <a:dk2>
        <a:srgbClr val="307C8E"/>
      </a:dk2>
      <a:lt2>
        <a:srgbClr val="FDF9E4"/>
      </a:lt2>
      <a:accent1>
        <a:srgbClr val="307C8E"/>
      </a:accent1>
      <a:accent2>
        <a:srgbClr val="FDF9E4"/>
      </a:accent2>
      <a:accent3>
        <a:srgbClr val="E40135"/>
      </a:accent3>
      <a:accent4>
        <a:srgbClr val="FDF9E4"/>
      </a:accent4>
      <a:accent5>
        <a:srgbClr val="5F5236"/>
      </a:accent5>
      <a:accent6>
        <a:srgbClr val="FDD32F"/>
      </a:accent6>
      <a:hlink>
        <a:srgbClr val="0563C1"/>
      </a:hlink>
      <a:folHlink>
        <a:srgbClr val="954F72"/>
      </a:folHlink>
    </a:clrScheme>
    <a:fontScheme name="Anpassat 1">
      <a:majorFont>
        <a:latin typeface="Public Sans"/>
        <a:ea typeface=""/>
        <a:cs typeface=""/>
      </a:majorFont>
      <a:minorFont>
        <a:latin typeface="Public Sans"/>
        <a:ea typeface=""/>
        <a:cs typeface=""/>
      </a:minorFont>
    </a:fontScheme>
    <a:fmtScheme name="Region Skån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ion Skånes prestentationsmall" id="{6234B990-46E4-4798-A7C9-795EC348AB7D}" vid="{E536645E-1CDF-4149-833A-B078DB4F4622}"/>
    </a:ext>
  </a:extLst>
</a:theme>
</file>

<file path=ppt/theme/theme2.xml><?xml version="1.0" encoding="utf-8"?>
<a:theme xmlns:a="http://schemas.openxmlformats.org/drawingml/2006/main" name="Tema1">
  <a:themeElements>
    <a:clrScheme name="Anpassat 6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ED1D2D"/>
      </a:accent1>
      <a:accent2>
        <a:srgbClr val="FFD402"/>
      </a:accent2>
      <a:accent3>
        <a:srgbClr val="00ABC0"/>
      </a:accent3>
      <a:accent4>
        <a:srgbClr val="A6D2D7"/>
      </a:accent4>
      <a:accent5>
        <a:srgbClr val="C4B79F"/>
      </a:accent5>
      <a:accent6>
        <a:srgbClr val="D8D8D8"/>
      </a:accent6>
      <a:hlink>
        <a:srgbClr val="0563C1"/>
      </a:hlink>
      <a:folHlink>
        <a:srgbClr val="954F72"/>
      </a:folHlink>
    </a:clrScheme>
    <a:fontScheme name="SDV_201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>
        <a:ln w="190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DV_PPT-mall_2019-09-26" id="{3A03CCF2-DF1C-4F02-BC09-9569C4ACC067}" vid="{3FDD56E4-7906-44A3-A810-9FD7C478F6A4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kument_x00e4_gare xmlns="b9481cc7-f7fc-4d3a-a93a-4be4fcbf4595">Sandra Sakratidis</Dokument_x00e4_gare>
    <lcf76f155ced4ddcb4097134ff3c332f xmlns="b9481cc7-f7fc-4d3a-a93a-4be4fcbf4595">
      <Terms xmlns="http://schemas.microsoft.com/office/infopath/2007/PartnerControls"/>
    </lcf76f155ced4ddcb4097134ff3c332f>
    <TaxCatchAll xmlns="2e68ab6b-79c8-43ea-b178-dccb9842d64a" xsi:nil="true"/>
    <SharedWithUsers xmlns="2e68ab6b-79c8-43ea-b178-dccb9842d64a">
      <UserInfo>
        <DisplayName/>
        <AccountId xsi:nil="true"/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31EBBC7768F1E4A9E0C4E1A60879018" ma:contentTypeVersion="22" ma:contentTypeDescription="Skapa ett nytt dokument." ma:contentTypeScope="" ma:versionID="059146227fa6fadae7584a0002f94e98">
  <xsd:schema xmlns:xsd="http://www.w3.org/2001/XMLSchema" xmlns:xs="http://www.w3.org/2001/XMLSchema" xmlns:p="http://schemas.microsoft.com/office/2006/metadata/properties" xmlns:ns2="b9481cc7-f7fc-4d3a-a93a-4be4fcbf4595" xmlns:ns3="2e68ab6b-79c8-43ea-b178-dccb9842d64a" targetNamespace="http://schemas.microsoft.com/office/2006/metadata/properties" ma:root="true" ma:fieldsID="64cd48618ccf23e864fa47398fe95a4d" ns2:_="" ns3:_="">
    <xsd:import namespace="b9481cc7-f7fc-4d3a-a93a-4be4fcbf4595"/>
    <xsd:import namespace="2e68ab6b-79c8-43ea-b178-dccb9842d6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Dokument_x00e4_gar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81cc7-f7fc-4d3a-a93a-4be4fcbf45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ildmarkeringar" ma:readOnly="false" ma:fieldId="{5cf76f15-5ced-4ddc-b409-7134ff3c332f}" ma:taxonomyMulti="true" ma:sspId="0712f857-838a-48cf-af71-0d5f19c87c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okument_x00e4_gare" ma:index="25" nillable="true" ma:displayName="Dokumentägare" ma:format="Dropdown" ma:internalName="Dokument_x00e4_gar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68ab6b-79c8-43ea-b178-dccb9842d64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baeb4bc-d153-4d99-b5e3-a4e457393579}" ma:internalName="TaxCatchAll" ma:showField="CatchAllData" ma:web="2e68ab6b-79c8-43ea-b178-dccb9842d6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EC18E9-C184-47F4-859D-F6646EEF32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F84886-C9A1-454B-B2F1-ADEB006D6081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b9481cc7-f7fc-4d3a-a93a-4be4fcbf4595"/>
    <ds:schemaRef ds:uri="2e68ab6b-79c8-43ea-b178-dccb9842d64a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22BB089-1A86-4059-B46F-5282EBD795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481cc7-f7fc-4d3a-a93a-4be4fcbf4595"/>
    <ds:schemaRef ds:uri="2e68ab6b-79c8-43ea-b178-dccb9842d6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92f52389-3f0f-4623-9a3b-957c32d194e5}" enabled="0" method="" siteId="{92f52389-3f0f-4623-9a3b-957c32d194e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Region Skånes prestentationsmall</Template>
  <TotalTime>0</TotalTime>
  <Words>526</Words>
  <Application>Microsoft Office PowerPoint</Application>
  <PresentationFormat>Bredbild</PresentationFormat>
  <Paragraphs>71</Paragraphs>
  <Slides>11</Slides>
  <Notes>1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7" baseType="lpstr">
      <vt:lpstr>Public Sans</vt:lpstr>
      <vt:lpstr>Arial</vt:lpstr>
      <vt:lpstr>Calibri</vt:lpstr>
      <vt:lpstr>Region Skåne presentation</vt:lpstr>
      <vt:lpstr>Tema1</vt:lpstr>
      <vt:lpstr>think-cell Slide</vt:lpstr>
      <vt:lpstr>Validering IT/MT utrustning</vt:lpstr>
      <vt:lpstr>Versionshistorik</vt:lpstr>
      <vt:lpstr>Bakgrund</vt:lpstr>
      <vt:lpstr>Vad behöver valideras?</vt:lpstr>
      <vt:lpstr>Vem utför valideringen?</vt:lpstr>
      <vt:lpstr>När ska det valideras?</vt:lpstr>
      <vt:lpstr>Underlag</vt:lpstr>
      <vt:lpstr>WoW – Workstation on Wheels</vt:lpstr>
      <vt:lpstr>Validering skrivare</vt:lpstr>
      <vt:lpstr>Vart meddelar vi vid problem?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Beställa IT produkter</dc:title>
  <dc:creator>Malmborg Simon</dc:creator>
  <cp:lastModifiedBy>Södergren Lisa</cp:lastModifiedBy>
  <cp:revision>115</cp:revision>
  <dcterms:created xsi:type="dcterms:W3CDTF">2024-06-17T08:06:26Z</dcterms:created>
  <dcterms:modified xsi:type="dcterms:W3CDTF">2024-12-18T15:37:31Z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3D0126CF-E299-4EA6-B5B5-949059109E94</vt:lpwstr>
  </property>
  <property fmtid="{D5CDD505-2E9C-101B-9397-08002B2CF9AE}" pid="3" name="ArticulatePath">
    <vt:lpwstr>Presentation5</vt:lpwstr>
  </property>
  <property fmtid="{D5CDD505-2E9C-101B-9397-08002B2CF9AE}" pid="4" name="ContentTypeId">
    <vt:lpwstr>0x010100E31EBBC7768F1E4A9E0C4E1A60879018</vt:lpwstr>
  </property>
  <property fmtid="{D5CDD505-2E9C-101B-9397-08002B2CF9AE}" pid="5" name="xd_ProgID">
    <vt:lpwstr/>
  </property>
  <property fmtid="{D5CDD505-2E9C-101B-9397-08002B2CF9AE}" pid="6" name="MediaServiceImageTags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TriggerFlowInfo">
    <vt:lpwstr/>
  </property>
  <property fmtid="{D5CDD505-2E9C-101B-9397-08002B2CF9AE}" pid="10" name="xd_Signature">
    <vt:bool>false</vt:bool>
  </property>
</Properties>
</file>