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  <p:sldMasterId id="2147483698" r:id="rId5"/>
  </p:sldMasterIdLst>
  <p:notesMasterIdLst>
    <p:notesMasterId r:id="rId17"/>
  </p:notesMasterIdLst>
  <p:handoutMasterIdLst>
    <p:handoutMasterId r:id="rId18"/>
  </p:handoutMasterIdLst>
  <p:sldIdLst>
    <p:sldId id="504" r:id="rId6"/>
    <p:sldId id="1377" r:id="rId7"/>
    <p:sldId id="520" r:id="rId8"/>
    <p:sldId id="1378" r:id="rId9"/>
    <p:sldId id="1380" r:id="rId10"/>
    <p:sldId id="1379" r:id="rId11"/>
    <p:sldId id="1381" r:id="rId12"/>
    <p:sldId id="1384" r:id="rId13"/>
    <p:sldId id="1383" r:id="rId14"/>
    <p:sldId id="1382" r:id="rId15"/>
    <p:sldId id="501" r:id="rId16"/>
  </p:sldIdLst>
  <p:sldSz cx="12192000" cy="6858000"/>
  <p:notesSz cx="6858000" cy="9144000"/>
  <p:embeddedFontLst>
    <p:embeddedFont>
      <p:font typeface="Public Sans" pitchFamily="2" charset="0"/>
      <p:regular r:id="rId19"/>
      <p:bold r:id="rId20"/>
      <p:italic r:id="rId21"/>
      <p:boldItalic r:id="rId22"/>
    </p:embeddedFont>
  </p:embeddedFontLst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0E7E56-03B5-1D07-6ED1-06FED56D87B7}" name="Lundell Emma" initials="LE" userId="S::179979@skane.se::5ae54fd0-a567-4245-b50e-284bb6763385" providerId="AD"/>
  <p188:author id="{4D952A73-97CF-25AC-F950-C58523EB2F5D}" name="Bas Frank" initials="BF" userId="S::145764@skane.se::5bf4bd29-d1b1-489e-a589-2f8e0e528bd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41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2024-12-18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2024-12-18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50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2024-12-18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98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47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93536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93717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704">
          <p15:clr>
            <a:srgbClr val="FBAE40"/>
          </p15:clr>
        </p15:guide>
        <p15:guide id="4" pos="397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9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40635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351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19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3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2024-12-18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2024-12-18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2024-12-18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2024-12-18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300">
          <p15:clr>
            <a:srgbClr val="F26B43"/>
          </p15:clr>
        </p15:guide>
        <p15:guide id="11" pos="7129">
          <p15:clr>
            <a:srgbClr val="F26B43"/>
          </p15:clr>
        </p15:guide>
        <p15:guide id="12" pos="3840">
          <p15:clr>
            <a:srgbClr val="F26B43"/>
          </p15:clr>
        </p15:guide>
        <p15:guide id="13" pos="551">
          <p15:clr>
            <a:srgbClr val="F26B43"/>
          </p15:clr>
        </p15:guide>
        <p15:guide id="14" orient="horz" pos="890">
          <p15:clr>
            <a:srgbClr val="F26B43"/>
          </p15:clr>
        </p15:guide>
        <p15:guide id="15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gionskane.sharepoint.com/:x:/s/sdvdriftstartfrvaltningar/EXRg0AMF9pxIu5D2e1aeZAYBHCpopEP4bWHQgxZ7Govzjg?e=EHcivi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regionskane.sharepoint.com/:x:/s/sdvdriftstartfrvaltningar/EXRg0AMF9pxIu5D2e1aeZAYBHCpopEP4bWHQgxZ7Govzjg?e=EHcivi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sys_kb_id=3fcef26a44f01a1cb328b86029fd7e34&amp;id=kb_article_view&amp;sysparm_rank=4&amp;sysparm_tsqueryId=ab93c7c970c9965cb3284eeb2b5879d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Validering IT/MT utrustning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SDV Utrullning 1 – Mars 2025</a:t>
            </a:r>
          </a:p>
          <a:p>
            <a:endParaRPr lang="sv-SE" dirty="0"/>
          </a:p>
          <a:p>
            <a:pPr algn="r"/>
            <a:r>
              <a:rPr lang="sv-SE" sz="2400" dirty="0"/>
              <a:t>SDV Utrullning IT/MT</a:t>
            </a:r>
          </a:p>
          <a:p>
            <a:pPr algn="r"/>
            <a:r>
              <a:rPr lang="sv-SE" sz="2400" dirty="0"/>
              <a:t>2024-11-06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8202C3-78FF-E320-EAB2-38C2B5ED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Vart meddelar vi vid problem?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FFAFDF-015E-6199-B1E7-58911D60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sz="2000" dirty="0"/>
              <a:t>Vid problem med validering där utrustningen inte fungerar som förväntat eller frågor </a:t>
            </a:r>
            <a:r>
              <a:rPr lang="sv-SE" sz="2000" dirty="0" err="1"/>
              <a:t>ang</a:t>
            </a:r>
            <a:r>
              <a:rPr lang="sv-SE" sz="2000" dirty="0"/>
              <a:t> arbetsflöde kontaktar ni ordinarie support 30 000</a:t>
            </a:r>
          </a:p>
          <a:p>
            <a:pPr lvl="1">
              <a:lnSpc>
                <a:spcPct val="150000"/>
              </a:lnSpc>
            </a:pPr>
            <a:r>
              <a:rPr lang="sv-SE" sz="1800" dirty="0"/>
              <a:t>Support är under uppbyggnad </a:t>
            </a:r>
            <a:endParaRPr lang="sv-SE" sz="18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sv-SE" sz="2000" dirty="0"/>
              <a:t>Vid frågor kring verifieringsdokument kontaktar utförare respektive IT/MT Projektledare som tar det vidare till SDV Utrullning IT/MT</a:t>
            </a:r>
          </a:p>
        </p:txBody>
      </p:sp>
    </p:spTree>
    <p:extLst>
      <p:ext uri="{BB962C8B-B14F-4D97-AF65-F5344CB8AC3E}">
        <p14:creationId xmlns:p14="http://schemas.microsoft.com/office/powerpoint/2010/main" val="36144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egion Skånes logotyp - avsändarinformation ">
            <a:extLst>
              <a:ext uri="{FF2B5EF4-FFF2-40B4-BE49-F238E27FC236}">
                <a16:creationId xmlns:a16="http://schemas.microsoft.com/office/drawing/2014/main" id="{F4A21B7D-52F0-ABF1-80A9-7A99E0117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3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EFAF588-9418-4FEE-9981-D319A567E4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EFAF588-9418-4FEE-9981-D319A567E4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0A1E0F36-D062-418C-AA28-635C932EC5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7BA6C-FB52-4EE9-87EE-FA874C6C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Versionshistorik</a:t>
            </a:r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A4B29CF-2C10-41A8-85C8-3AF9F9AF5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62188"/>
              </p:ext>
            </p:extLst>
          </p:nvPr>
        </p:nvGraphicFramePr>
        <p:xfrm>
          <a:off x="874713" y="1032733"/>
          <a:ext cx="10442574" cy="2103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6683">
                  <a:extLst>
                    <a:ext uri="{9D8B030D-6E8A-4147-A177-3AD203B41FA5}">
                      <a16:colId xmlns:a16="http://schemas.microsoft.com/office/drawing/2014/main" val="3116061276"/>
                    </a:ext>
                  </a:extLst>
                </a:gridCol>
                <a:gridCol w="5373550">
                  <a:extLst>
                    <a:ext uri="{9D8B030D-6E8A-4147-A177-3AD203B41FA5}">
                      <a16:colId xmlns:a16="http://schemas.microsoft.com/office/drawing/2014/main" val="1952430720"/>
                    </a:ext>
                  </a:extLst>
                </a:gridCol>
                <a:gridCol w="1885666">
                  <a:extLst>
                    <a:ext uri="{9D8B030D-6E8A-4147-A177-3AD203B41FA5}">
                      <a16:colId xmlns:a16="http://schemas.microsoft.com/office/drawing/2014/main" val="231712055"/>
                    </a:ext>
                  </a:extLst>
                </a:gridCol>
                <a:gridCol w="1986675">
                  <a:extLst>
                    <a:ext uri="{9D8B030D-6E8A-4147-A177-3AD203B41FA5}">
                      <a16:colId xmlns:a16="http://schemas.microsoft.com/office/drawing/2014/main" val="890802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sz="1200"/>
                        <a:t>Version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Beskrivning av versionsuppdatering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Datum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Ansvarig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031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Upprättat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dokument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2024-09-14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Sandra 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40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Justeringar</a:t>
                      </a:r>
                      <a:r>
                        <a:rPr lang="en-GB" sz="900" dirty="0"/>
                        <a:t> vid </a:t>
                      </a:r>
                      <a:r>
                        <a:rPr lang="en-GB" sz="900" dirty="0" err="1"/>
                        <a:t>översyn</a:t>
                      </a:r>
                      <a:r>
                        <a:rPr lang="en-GB" sz="900" dirty="0"/>
                        <a:t> med SDV Expert/Kajsa Svärdebrandt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2024-10-07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Sandra 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43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Jusering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verifiering</a:t>
                      </a:r>
                      <a:r>
                        <a:rPr lang="en-GB" sz="900" dirty="0"/>
                        <a:t> till </a:t>
                      </a:r>
                      <a:r>
                        <a:rPr lang="en-GB" sz="900" dirty="0" err="1"/>
                        <a:t>validering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2024-11-05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Sandra 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42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25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139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85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547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42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09D9B04-5A8A-01FC-6CCB-0F2660DF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F89FE90-D87F-7F0B-8A27-24EE6B433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75907"/>
            <a:ext cx="10972801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sv-SE" sz="1800" dirty="0"/>
              <a:t>När beställd utrustning är levererad och placerad på avsedd plats behövs en slutlig validering av utrustningen göras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Det för att säkerställa att den vid </a:t>
            </a:r>
            <a:r>
              <a:rPr lang="sv-SE" sz="1800" dirty="0" err="1"/>
              <a:t>driftstart</a:t>
            </a:r>
            <a:r>
              <a:rPr lang="sv-SE" sz="1800" dirty="0"/>
              <a:t> fungerar korrekt och med rätt konfigurering för era arbetsflöden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Samtlig utrustning har genomgått tester inom SDV-programmet, så utrustning är supporterad och testad</a:t>
            </a: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sv-SE" sz="1800" dirty="0"/>
              <a:t>Kan ev. vara någon konfigurering som är fel inställd/beställd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Detta dokument beskriver hur verksamheten behöver validera utrustning inför </a:t>
            </a:r>
            <a:r>
              <a:rPr lang="sv-SE" sz="1800" dirty="0" err="1"/>
              <a:t>driftstart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02727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89F8E7-3B36-798E-AED3-E833E440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behöver valideras?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EF627D-6A54-96CC-6E41-290E7D776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sv-SE" sz="2000" dirty="0"/>
              <a:t>Utrustning som ska användas med SDV, både </a:t>
            </a:r>
            <a:r>
              <a:rPr lang="sv-SE" sz="2000" dirty="0" err="1"/>
              <a:t>nybeställd</a:t>
            </a:r>
            <a:r>
              <a:rPr lang="sv-SE" sz="2000" dirty="0"/>
              <a:t> och befintlig som har konfigurerats för SDV</a:t>
            </a:r>
          </a:p>
          <a:p>
            <a:pPr lvl="1">
              <a:lnSpc>
                <a:spcPct val="150000"/>
              </a:lnSpc>
            </a:pPr>
            <a:r>
              <a:rPr lang="sv-SE" sz="2000" dirty="0"/>
              <a:t>IT utrustning</a:t>
            </a:r>
          </a:p>
          <a:p>
            <a:pPr lvl="1">
              <a:lnSpc>
                <a:spcPct val="150000"/>
              </a:lnSpc>
            </a:pPr>
            <a:r>
              <a:rPr lang="sv-SE" sz="2000" dirty="0"/>
              <a:t>MT utrustning</a:t>
            </a:r>
          </a:p>
          <a:p>
            <a:pPr>
              <a:lnSpc>
                <a:spcPct val="150000"/>
              </a:lnSpc>
            </a:pPr>
            <a:r>
              <a:rPr lang="sv-SE" sz="2000" dirty="0"/>
              <a:t>Rekommendationen är att validera varje enskilt objekt, t ex samtliga skrivare, handskanner osv. </a:t>
            </a:r>
          </a:p>
          <a:p>
            <a:pPr>
              <a:lnSpc>
                <a:spcPct val="150000"/>
              </a:lnSpc>
            </a:pPr>
            <a:r>
              <a:rPr lang="sv-SE" sz="2000" dirty="0"/>
              <a:t>Då är ni väl förberedda inför </a:t>
            </a:r>
            <a:r>
              <a:rPr lang="sv-SE" sz="2000" dirty="0" err="1"/>
              <a:t>driftstart</a:t>
            </a:r>
            <a:r>
              <a:rPr lang="sv-SE" sz="2000" dirty="0"/>
              <a:t> och minimerar risken för att er utrustning inte fungerar som den ska</a:t>
            </a:r>
          </a:p>
        </p:txBody>
      </p:sp>
    </p:spTree>
    <p:extLst>
      <p:ext uri="{BB962C8B-B14F-4D97-AF65-F5344CB8AC3E}">
        <p14:creationId xmlns:p14="http://schemas.microsoft.com/office/powerpoint/2010/main" val="187017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A7CEAD-9ED5-7AED-A7AA-A89874E62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Vem utför valideringen?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0CFFF8-EAE5-825B-34B1-10752934A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sv-SE" sz="2000" dirty="0"/>
              <a:t>Verksamheten utser lämplig användare som genomför valideringen</a:t>
            </a:r>
          </a:p>
          <a:p>
            <a:pPr>
              <a:lnSpc>
                <a:spcPct val="150000"/>
              </a:lnSpc>
            </a:pPr>
            <a:r>
              <a:rPr lang="sv-SE" sz="2000" dirty="0"/>
              <a:t>Användare har genomgått SDV-utbildning</a:t>
            </a: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sv-SE" sz="2000" dirty="0"/>
              <a:t>Behöver inte vara samma person som validerar samtlig utrustning</a:t>
            </a:r>
            <a:endParaRPr lang="sv-SE" dirty="0"/>
          </a:p>
          <a:p>
            <a:pPr>
              <a:lnSpc>
                <a:spcPct val="150000"/>
              </a:lnSpc>
            </a:pPr>
            <a:r>
              <a:rPr lang="sv-SE" sz="2000" dirty="0"/>
              <a:t>Utförare har rätt behörighet för arbetsflöden som ska valideras för respektive utrustning, t ex läkemedel, provtagning, övervakning</a:t>
            </a:r>
          </a:p>
          <a:p>
            <a:pPr>
              <a:lnSpc>
                <a:spcPct val="150000"/>
              </a:lnSpc>
            </a:pPr>
            <a:r>
              <a:rPr lang="sv-SE" sz="2000" dirty="0"/>
              <a:t>Vilka användarroller som behövs för respektive utrustning finns i Excelmallen för validering: </a:t>
            </a:r>
            <a:r>
              <a:rPr lang="en-US" sz="2000" dirty="0">
                <a:hlinkClick r:id="rId2"/>
              </a:rPr>
              <a:t>#93 #94. Mall validering IT MT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651654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2BDC0-2CB8-E454-098B-743F4C78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ska det valideras?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23ED64-6993-E2C9-BE2A-519DCF1B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75907"/>
            <a:ext cx="11370733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2400" dirty="0"/>
              <a:t>Arbetet kan påbörjas när:</a:t>
            </a:r>
          </a:p>
          <a:p>
            <a:r>
              <a:rPr lang="sv-SE" sz="2000" dirty="0"/>
              <a:t>Utrustningen har levererats till era enheter</a:t>
            </a:r>
          </a:p>
          <a:p>
            <a:r>
              <a:rPr lang="sv-SE" sz="2000" dirty="0"/>
              <a:t>Användare som ska validera har genomgått SDV-utbildning</a:t>
            </a:r>
          </a:p>
          <a:p>
            <a:r>
              <a:rPr lang="sv-SE" sz="2000" dirty="0"/>
              <a:t>Användare som ska validera har behörighet till SDV samt arbetsflöde för validering</a:t>
            </a:r>
          </a:p>
          <a:p>
            <a:r>
              <a:rPr lang="sv-SE" sz="2000" dirty="0"/>
              <a:t>Test-patient är inlagd på enheten som ska validera </a:t>
            </a:r>
          </a:p>
          <a:p>
            <a:r>
              <a:rPr lang="sv-SE" sz="2000" dirty="0"/>
              <a:t>Beräknad tid för genomförande av validering är 3-5 veckor innan </a:t>
            </a:r>
            <a:r>
              <a:rPr lang="sv-SE" sz="2000" dirty="0" err="1"/>
              <a:t>driftstart</a:t>
            </a:r>
            <a:endParaRPr lang="sv-SE" sz="2000" i="1" dirty="0">
              <a:solidFill>
                <a:srgbClr val="FF0000"/>
              </a:solidFill>
            </a:endParaRPr>
          </a:p>
          <a:p>
            <a:r>
              <a:rPr lang="sv-SE" sz="2000" dirty="0"/>
              <a:t>Validering klar senast 3 veckor innan </a:t>
            </a:r>
            <a:r>
              <a:rPr lang="sv-SE" sz="2000" dirty="0" err="1"/>
              <a:t>driftstart</a:t>
            </a:r>
            <a:endParaRPr lang="sv-SE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9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738580-1D0D-3303-E9F8-D7E62C36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254610-83DB-4765-0C64-7E6506E53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63672"/>
            <a:ext cx="11307482" cy="46203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sv-SE" sz="2000" dirty="0"/>
              <a:t>IT MT utrullning har tagit fram en mall    						          som kan användas vid validering av utrustning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En utrustningstyp per flik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Samtliga avdelningar/mottagningar för förvaltningen per utrustningsflik</a:t>
            </a:r>
          </a:p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sv-SE" sz="2000" dirty="0"/>
              <a:t>Ett dokument (Excelfil) per förvaltning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Finns i teamsfoldern IT MT -&gt; C. Beställning och leverans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Dokument/länk: </a:t>
            </a:r>
            <a:r>
              <a:rPr lang="en-US" sz="2000" dirty="0">
                <a:hlinkClick r:id="rId2"/>
              </a:rPr>
              <a:t>#93 #94. Mall </a:t>
            </a:r>
            <a:r>
              <a:rPr lang="en-US" sz="2000" dirty="0" err="1">
                <a:hlinkClick r:id="rId2"/>
              </a:rPr>
              <a:t>validering</a:t>
            </a:r>
            <a:r>
              <a:rPr lang="en-US" sz="2000" dirty="0">
                <a:hlinkClick r:id="rId2"/>
              </a:rPr>
              <a:t> IT MT</a:t>
            </a: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591D364-FCBA-F729-41CB-364572BE5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858" y="358943"/>
            <a:ext cx="5660689" cy="188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3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FEFD54-4041-CAE8-689F-AEF5BAEF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WoW</a:t>
            </a:r>
            <a:r>
              <a:rPr lang="sv-SE" dirty="0"/>
              <a:t> – Workstation on Wheels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78993A-0177-2C51-2738-29DEA874D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000" dirty="0"/>
          </a:p>
          <a:p>
            <a:r>
              <a:rPr lang="sv-SE" sz="2000" dirty="0"/>
              <a:t>Tänk på att validera IT utrustning på </a:t>
            </a:r>
            <a:r>
              <a:rPr lang="sv-SE" sz="2000" dirty="0" err="1"/>
              <a:t>WoW</a:t>
            </a:r>
            <a:r>
              <a:rPr lang="sv-SE" sz="2000" dirty="0"/>
              <a:t> så som dator, handskanner och ev. etikettskrivare</a:t>
            </a:r>
          </a:p>
          <a:p>
            <a:r>
              <a:rPr lang="sv-SE" sz="2000" dirty="0"/>
              <a:t>Det görs under respektive utrustningstyp-flik</a:t>
            </a:r>
          </a:p>
          <a:p>
            <a:r>
              <a:rPr lang="sv-SE" sz="2000" dirty="0"/>
              <a:t>PC-paket för </a:t>
            </a:r>
            <a:r>
              <a:rPr lang="sv-SE" sz="2000" dirty="0" err="1"/>
              <a:t>WoW</a:t>
            </a:r>
            <a:r>
              <a:rPr lang="sv-SE" sz="2000" dirty="0"/>
              <a:t> valideras i fliken Datorer</a:t>
            </a:r>
          </a:p>
          <a:p>
            <a:r>
              <a:rPr lang="sv-SE" sz="2000" dirty="0"/>
              <a:t>Etikettskrivare på </a:t>
            </a:r>
            <a:r>
              <a:rPr lang="sv-SE" sz="2000" dirty="0" err="1"/>
              <a:t>WoW</a:t>
            </a:r>
            <a:r>
              <a:rPr lang="sv-SE" sz="2000" dirty="0"/>
              <a:t> i fliken Etikettskrivare</a:t>
            </a:r>
          </a:p>
          <a:p>
            <a:r>
              <a:rPr lang="sv-SE" sz="2000" dirty="0"/>
              <a:t>Handskanner i fliken Handskanner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151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61D634-59FC-9064-F146-8000A9D8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Validering skrivare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E57006-A549-C71C-26E2-15553C493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sv-SE" sz="2000" dirty="0"/>
              <a:t>För skrivare finns en KB artikel i Ritz för att underlätta validering av skrivare. (</a:t>
            </a:r>
            <a:r>
              <a:rPr lang="sv-SE" sz="2000" dirty="0" err="1"/>
              <a:t>Knowledge</a:t>
            </a:r>
            <a:r>
              <a:rPr lang="sv-SE" sz="2000" dirty="0"/>
              <a:t> </a:t>
            </a:r>
            <a:r>
              <a:rPr lang="sv-SE" sz="2000" dirty="0" err="1"/>
              <a:t>Base</a:t>
            </a:r>
            <a:r>
              <a:rPr lang="sv-SE" sz="2000" dirty="0"/>
              <a:t>, kunskapsdatabas i Ritz)</a:t>
            </a:r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sv-SE" sz="2000" dirty="0"/>
              <a:t>Flöde, testfall, per skrivartyp - </a:t>
            </a:r>
            <a:r>
              <a:rPr lang="sv-SE" sz="2000" dirty="0">
                <a:hlinkClick r:id="rId2"/>
              </a:rPr>
              <a:t>KB0021335</a:t>
            </a:r>
            <a:endParaRPr lang="sv-SE" sz="2000" dirty="0"/>
          </a:p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sv-SE" sz="2000" dirty="0"/>
              <a:t>Skrivare kan byta etikettstorlek och kalibreras innan övergång till SDV i de fall där nuvarande etikettstorlek samma eller större än de i SDV</a:t>
            </a:r>
          </a:p>
        </p:txBody>
      </p:sp>
    </p:spTree>
    <p:extLst>
      <p:ext uri="{BB962C8B-B14F-4D97-AF65-F5344CB8AC3E}">
        <p14:creationId xmlns:p14="http://schemas.microsoft.com/office/powerpoint/2010/main" val="19527039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w0JtCxwrRyvRiEOinZ5A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" id="{3A03CCF2-DF1C-4F02-BC09-9569C4ACC067}" vid="{3FDD56E4-7906-44A3-A810-9FD7C478F6A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_x00e4_gare xmlns="b9481cc7-f7fc-4d3a-a93a-4be4fcbf4595">Sandra Sakratidis</Dokument_x00e4_gare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EC18E9-C184-47F4-859D-F6646EEF3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F84886-C9A1-454B-B2F1-ADEB006D608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b9481cc7-f7fc-4d3a-a93a-4be4fcbf4595"/>
    <ds:schemaRef ds:uri="2e68ab6b-79c8-43ea-b178-dccb9842d64a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22BB089-1A86-4059-B46F-5282EBD79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prestentationsmall</Template>
  <TotalTime>0</TotalTime>
  <Words>526</Words>
  <Application>Microsoft Office PowerPoint</Application>
  <PresentationFormat>Bredbild</PresentationFormat>
  <Paragraphs>71</Paragraphs>
  <Slides>11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Public Sans</vt:lpstr>
      <vt:lpstr>Arial</vt:lpstr>
      <vt:lpstr>Calibri</vt:lpstr>
      <vt:lpstr>Region Skåne presentation</vt:lpstr>
      <vt:lpstr>Tema1</vt:lpstr>
      <vt:lpstr>think-cell Slide</vt:lpstr>
      <vt:lpstr>Validering IT/MT utrustning</vt:lpstr>
      <vt:lpstr>Versionshistorik</vt:lpstr>
      <vt:lpstr>Bakgrund</vt:lpstr>
      <vt:lpstr>Vad behöver valideras?</vt:lpstr>
      <vt:lpstr>Vem utför valideringen?</vt:lpstr>
      <vt:lpstr>När ska det valideras?</vt:lpstr>
      <vt:lpstr>Underlag</vt:lpstr>
      <vt:lpstr>WoW – Workstation on Wheels</vt:lpstr>
      <vt:lpstr>Validering skrivare</vt:lpstr>
      <vt:lpstr>Vart meddelar vi vid problem?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Beställa IT produkter</dc:title>
  <dc:creator>Malmborg Simon</dc:creator>
  <cp:lastModifiedBy>Södergren Lisa</cp:lastModifiedBy>
  <cp:revision>115</cp:revision>
  <dcterms:created xsi:type="dcterms:W3CDTF">2024-06-17T08:06:26Z</dcterms:created>
  <dcterms:modified xsi:type="dcterms:W3CDTF">2024-12-18T15:37:31Z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0x010100E31EBBC7768F1E4A9E0C4E1A60879018</vt:lpwstr>
  </property>
  <property fmtid="{D5CDD505-2E9C-101B-9397-08002B2CF9AE}" pid="5" name="xd_ProgID">
    <vt:lpwstr/>
  </property>
  <property fmtid="{D5CDD505-2E9C-101B-9397-08002B2CF9AE}" pid="6" name="MediaServiceImageTags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</Properties>
</file>