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504" r:id="rId5"/>
    <p:sldId id="2142533184" r:id="rId6"/>
    <p:sldId id="2142533183" r:id="rId7"/>
    <p:sldId id="2142533182" r:id="rId8"/>
    <p:sldId id="2142533181" r:id="rId9"/>
    <p:sldId id="2142533186" r:id="rId10"/>
    <p:sldId id="2142533187" r:id="rId11"/>
    <p:sldId id="2142533180" r:id="rId12"/>
    <p:sldId id="2142533179" r:id="rId13"/>
    <p:sldId id="2142533178" r:id="rId14"/>
    <p:sldId id="2142533188" r:id="rId15"/>
    <p:sldId id="501" r:id="rId16"/>
  </p:sldIdLst>
  <p:sldSz cx="12192000" cy="6858000"/>
  <p:notesSz cx="6858000" cy="9144000"/>
  <p:embeddedFontLst>
    <p:embeddedFont>
      <p:font typeface="Public Sans" panose="020B0604020202020204" charset="0"/>
      <p:regular r:id="rId19"/>
      <p:bold r:id="rId20"/>
      <p:italic r:id="rId21"/>
      <p:boldItalic r:id="rId22"/>
    </p:embeddedFont>
  </p:embeddedFontLst>
  <p:custDataLst>
    <p:tags r:id="rId2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69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28F69-B90C-4CDE-A15A-D742A2527CCA}" v="2" dt="2025-03-12T12:43:42.2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llanmörkt format 2 - Dekorfär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llanmörkt format 1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4" y="90"/>
      </p:cViewPr>
      <p:guideLst>
        <p:guide orient="horz" pos="822"/>
        <p:guide pos="69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D511D94-4E64-1EAA-0D43-EAEE53FDC9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5195A2E-B3CC-C0AE-5A1F-1A1E7AB3A8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1340DC-1509-4221-AED0-908333A2814C}" type="datetimeFigureOut">
              <a:rPr lang="sv-SE" smtClean="0"/>
              <a:t>2025-04-11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921803D-7FAC-F3DE-8A61-40FCB00C45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384B36-BE09-A54C-B7BD-BFFF79D0F8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A6F1E-1E10-4A31-B5A8-8E4E14FF7C9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773850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5CAF2-EA02-4D7B-96AC-EC2C828EEDBF}" type="datetimeFigureOut">
              <a:rPr lang="sv-SE" smtClean="0"/>
              <a:t>2025-04-11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B30ED-5BE4-4B01-A895-9FD01F2DFD3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2673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MVL – Mycket Viktig Last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73011-F4CD-4A21-A8C1-CA3F6754DF53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3094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7B30ED-5BE4-4B01-A895-9FD01F2DFD3F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550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A5194270-83B6-A55F-D3FF-A126547510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244F8B15-58B1-2E90-1802-6F4E92C0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752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2B957DE-64F3-C89A-39F1-D0291AD1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E60FA1F-B6CA-4B46-9597-56F4530F7420}" type="datetime1">
              <a:rPr lang="sv-SE" smtClean="0"/>
              <a:t>2025-04-11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D0CD91E-220E-4904-A1F0-F78096E9A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9AE31B5-5254-4A74-6724-44C627CB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6839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DA706DCF-9171-8087-EC6A-D9FACA0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AD0E7A6-AE29-4828-8EED-037A6B9009EA}" type="datetime1">
              <a:rPr lang="sv-SE" smtClean="0"/>
              <a:t>2025-04-11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0A71FC9C-1584-8A2F-C4EF-0B37FFE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4C2C239C-E658-7070-C0BC-E778536E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05359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16386569-DA0D-4783-86EC-67A11FBDDEE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0"/>
            <a:ext cx="11862000" cy="6552000"/>
          </a:xfrm>
          <a:custGeom>
            <a:avLst/>
            <a:gdLst/>
            <a:ahLst/>
            <a:cxnLst/>
            <a:rect l="l" t="t" r="r" b="b"/>
            <a:pathLst>
              <a:path w="11862000" h="6552000">
                <a:moveTo>
                  <a:pt x="0" y="0"/>
                </a:moveTo>
                <a:lnTo>
                  <a:pt x="11862000" y="0"/>
                </a:lnTo>
                <a:lnTo>
                  <a:pt x="11862000" y="5414062"/>
                </a:lnTo>
                <a:lnTo>
                  <a:pt x="11780700" y="5418167"/>
                </a:lnTo>
                <a:cubicBezTo>
                  <a:pt x="11269385" y="5470094"/>
                  <a:pt x="10855402" y="5851263"/>
                  <a:pt x="10754096" y="6346330"/>
                </a:cubicBezTo>
                <a:lnTo>
                  <a:pt x="10733363" y="6552000"/>
                </a:lnTo>
                <a:lnTo>
                  <a:pt x="0" y="6552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 algn="ctr">
              <a:lnSpc>
                <a:spcPct val="200000"/>
              </a:lnSpc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bildikonen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 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F06F227-57FA-49A3-97BD-1B27E993ACBD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86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blå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C45A6C9D-C2F9-BEA7-4EAE-7948F072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D69891F-7F43-4EBC-87CA-86C37D690BD4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9E2DCE60-FD3E-95E2-4A9B-287FAAE29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E68585F-58CF-FC4B-FD92-86898C956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96379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00068579-9080-EE29-D9A4-3E56BF855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FE586BAB-9EEF-4B06-B77F-822919DD1E7D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E7776F5-8B54-2D91-99C9-B11E98F9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723668E9-8B04-52B3-F7CA-27B4B4D4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051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v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051D5E-8234-4FE1-A794-EDA62F1A14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39D4FA4-1020-4858-AFFD-B42ADD9A02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AA0B6B-7AF9-4DB1-9AD8-B53FE065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/>
          <a:lstStyle/>
          <a:p>
            <a:fld id="{3001A785-8427-4ACF-8D68-053FEA8D152B}" type="datetime1">
              <a:rPr lang="sv-SE" smtClean="0"/>
              <a:t>2025-04-11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73734F-9E81-4EBF-828B-55E45024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4E38FE-8DC6-480D-A933-4F56F2E69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7174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C713A04-296D-4A5E-4FD1-2789A0A7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1FCD157-0A2C-4AAC-962C-4319DA53B03C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8395FDC-DEF1-0B01-E4BC-720A0E3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CD5DDAFD-3E9D-0E37-16AE-9E369BFC5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4885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yta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9A4AEAF6-85EC-150D-D807-A8F0E68C11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E778A0B9-2D69-0ABE-7F68-813023F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8171146-AEE4-4C35-B459-B938E6802B17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553A5AA-2251-BCEF-BA4A-5055B3BF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F48269D-D5CC-FFEA-8A05-8CB6B03F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5281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 yta utan logotyp neut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00ECA7-AE51-F08E-9F74-11BB66F2A0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35153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5C43E44-399B-AD66-852B-6FBB2BFD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C5AEBDB0-46AE-40AB-B6F1-75EEA8B6B06E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0723245D-44EA-5763-8400-5C566DC9C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AD75F367-E644-E422-4C41-32675F04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132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ämförelse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109971-4745-4ECE-8A5C-4E00F03AC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2452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96A0ADB-768E-4380-A0DC-DA924401FB7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" y="124105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419755C-5DBD-4541-AA01-2558E5D3050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" y="2221492"/>
            <a:ext cx="5157787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84B153F-E910-4E67-86A0-0C4BB49762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82650" y="124105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underrubrik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E39F378-447A-4833-854F-DDA68DE37968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99212" y="2221492"/>
            <a:ext cx="5183188" cy="3968170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5CC8557A-39E5-2439-2E43-5C8D9564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AA5BADEF-8F84-45D8-AB78-79E0427D4A12}" type="datetime1">
              <a:rPr lang="sv-SE" smtClean="0"/>
              <a:t>2025-04-11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876B45AE-5CCD-6B94-7A25-A15B3FF33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15478B75-428F-A1D7-E746-ADC775277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789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rtbild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4B17208-3F22-4DF6-B2AB-2683AB098C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FE24852-164B-CFDE-B769-790BC326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4D73F0A0-3A2F-4832-BE53-6B8B6864E3E5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CCC1B95F-8FF6-795C-71C7-EF6DB9AB2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D013B1D-5E77-D5A6-6127-FB27ABDC7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268180F-B84D-0F44-B4B5-93A7D7845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9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accent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accent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0"/>
            <a:ext cx="5880100" cy="6557963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6BE9932-6652-2F68-1034-24E5E465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056C4D66-1807-4776-9F16-AA3C32A246C1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63ED8F1-3338-F67C-7AF6-F651A8C4D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EA0CF44F-A949-73AD-6632-4E606E57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7209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grädde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17758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</a:t>
            </a:r>
            <a:br>
              <a:rPr lang="sv-SE"/>
            </a:b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3E7D6E2E-8A4F-D98F-225B-724A74A076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738A8468-28CB-4E66-9D43-5E9BC9263E51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4339C906-0FFF-0D74-2AA4-386DD03BE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50559915-C442-FFF4-7F3F-17BD4998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191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vsidesbild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5181600" cy="11430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763317-F411-4D62-BE3D-5C26FC77F3B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181600" cy="47687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spcBef>
                <a:spcPts val="10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D6486219-2215-4369-90BE-9897A751A24C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969000" y="1"/>
            <a:ext cx="5880100" cy="6525320"/>
          </a:xfrm>
          <a:custGeom>
            <a:avLst/>
            <a:gdLst/>
            <a:ahLst/>
            <a:cxnLst/>
            <a:rect l="l" t="t" r="r" b="b"/>
            <a:pathLst>
              <a:path w="5880100" h="6557963">
                <a:moveTo>
                  <a:pt x="0" y="0"/>
                </a:moveTo>
                <a:lnTo>
                  <a:pt x="5880100" y="0"/>
                </a:lnTo>
                <a:lnTo>
                  <a:pt x="5880100" y="5413848"/>
                </a:lnTo>
                <a:lnTo>
                  <a:pt x="5815773" y="5417096"/>
                </a:lnTo>
                <a:cubicBezTo>
                  <a:pt x="5265126" y="5473017"/>
                  <a:pt x="4827361" y="5910782"/>
                  <a:pt x="4771440" y="6461429"/>
                </a:cubicBezTo>
                <a:lnTo>
                  <a:pt x="4766565" y="6557963"/>
                </a:lnTo>
                <a:lnTo>
                  <a:pt x="0" y="6557963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8BAF8B48-190A-CD33-0203-CB9E94B0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2832F019-68C5-4A37-B2E1-1C87E0510245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1C96D5D-12A1-49BC-3215-73D03C7C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292DD92-F84D-6372-5A07-8F06DBCC0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9901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blå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endParaRPr lang="sv-SE"/>
          </a:p>
          <a:p>
            <a:endParaRPr lang="sv-SE"/>
          </a:p>
          <a:p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711843"/>
            <a:ext cx="3932237" cy="4523858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78BE36-5D03-B947-50CF-2E825EAABC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89B2D01C-7309-43AD-BB51-C03D02FBFE6F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09C34CAE-7C61-6971-4E6A-D3B61E05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E9808DA3-999C-3634-67E5-C32D4F1EE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5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gräd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1088"/>
          </a:xfr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5288"/>
            <a:ext cx="3932237" cy="4570413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EC997379-AA57-FFC0-C67C-2D47D22C2E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411" y="6530791"/>
            <a:ext cx="995364" cy="273555"/>
          </a:xfrm>
          <a:prstGeom prst="rect">
            <a:avLst/>
          </a:prstGeom>
        </p:spPr>
        <p:txBody>
          <a:bodyPr/>
          <a:lstStyle/>
          <a:p>
            <a:fld id="{3EE0776E-56C1-4163-BBDC-05D27C5158B9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0EE9DDD-8D27-BD71-D6BB-11AB844D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441" y="6513520"/>
            <a:ext cx="8794963" cy="300235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03F8E2E3-7B29-03BC-3B15-8990B12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768" y="6513520"/>
            <a:ext cx="637660" cy="300235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87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ed bildtext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AD94CA0B-BF75-4D87-8705-6B5298FD7CD6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4904894" y="0"/>
            <a:ext cx="6947669" cy="6538636"/>
          </a:xfrm>
          <a:custGeom>
            <a:avLst/>
            <a:gdLst/>
            <a:ahLst/>
            <a:cxnLst/>
            <a:rect l="l" t="t" r="r" b="b"/>
            <a:pathLst>
              <a:path w="6947669" h="6264000">
                <a:moveTo>
                  <a:pt x="0" y="0"/>
                </a:moveTo>
                <a:lnTo>
                  <a:pt x="6947669" y="0"/>
                </a:lnTo>
                <a:lnTo>
                  <a:pt x="6947669" y="5141325"/>
                </a:lnTo>
                <a:lnTo>
                  <a:pt x="6873812" y="5145055"/>
                </a:lnTo>
                <a:cubicBezTo>
                  <a:pt x="6323165" y="5200976"/>
                  <a:pt x="5885400" y="5638741"/>
                  <a:pt x="5829479" y="6189389"/>
                </a:cubicBezTo>
                <a:lnTo>
                  <a:pt x="5825711" y="6264000"/>
                </a:lnTo>
                <a:lnTo>
                  <a:pt x="0" y="62640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FontTx/>
              <a:buNone/>
              <a:defRPr sz="2000"/>
            </a:lvl1pPr>
          </a:lstStyle>
          <a:p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för att </a:t>
            </a:r>
            <a:br>
              <a:rPr lang="sv-SE"/>
            </a:br>
            <a:r>
              <a:rPr lang="sv-SE"/>
              <a:t>infoga en bild, som fyller ut </a:t>
            </a:r>
            <a:br>
              <a:rPr lang="sv-SE"/>
            </a:br>
            <a:r>
              <a:rPr lang="sv-SE"/>
              <a:t>platshållaren med rundat hörn.</a:t>
            </a:r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EBF9E0C-BEB5-4F8D-9A18-C5E7E941A8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3932237" cy="1170000"/>
          </a:xfrm>
        </p:spPr>
        <p:txBody>
          <a:bodyPr anchor="t" anchorCtr="0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3E5C69-658D-4A13-BCB5-8E05A291B18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669313"/>
            <a:ext cx="3932237" cy="4587654"/>
          </a:xfrm>
        </p:spPr>
        <p:txBody>
          <a:bodyPr/>
          <a:lstStyle>
            <a:lvl1pPr marL="342900" indent="-342900">
              <a:lnSpc>
                <a:spcPct val="11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Skriv text här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7237D1B6-089F-FE4A-553A-91F3A00480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BBB410BE-CF1F-4E5F-9DCA-D51FBE5FB1D3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C55B8E2-0B30-8F03-4864-C893D054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3F34B608-4D46-FA27-659B-1A66156B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249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_med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32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utbild_med 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bg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11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utbild_med bil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2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40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utbild_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30C2DA-4F3E-427C-8338-E3FE1B9EBD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5772" y="4035405"/>
            <a:ext cx="4384966" cy="1471543"/>
          </a:xfrm>
        </p:spPr>
        <p:txBody>
          <a:bodyPr/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sv-SE"/>
              <a:t>TACK!</a:t>
            </a:r>
            <a:endParaRPr lang="en-US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A0325C9A-5075-35A3-085F-FBE546D3B5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140B3BAA-58DF-4A23-910A-712F9B42C53D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9DADDCC5-B712-C7AC-E5DD-CBF3BDEBB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90D32486-0131-CF98-3960-15D38D49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0781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 neutra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A07AEC-4933-4E73-917F-A4A367715D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700809"/>
            <a:ext cx="10363200" cy="1470025"/>
          </a:xfrm>
        </p:spPr>
        <p:txBody>
          <a:bodyPr anchor="b"/>
          <a:lstStyle>
            <a:lvl1pPr algn="ctr">
              <a:lnSpc>
                <a:spcPct val="11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7504EE9F-131D-EFB7-2A79-B3DD8BF9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0952" y="6486545"/>
            <a:ext cx="1060175" cy="354182"/>
          </a:xfrm>
          <a:prstGeom prst="rect">
            <a:avLst/>
          </a:prstGeom>
        </p:spPr>
        <p:txBody>
          <a:bodyPr/>
          <a:lstStyle/>
          <a:p>
            <a:fld id="{38300729-9120-4936-A615-CF043BDAE2EC}" type="datetime1">
              <a:rPr lang="sv-SE" smtClean="0"/>
              <a:t>2025-04-11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53945A83-9CF5-D3E1-4AC0-51BF060AD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1127" y="6469274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7E25ADB-6596-015B-3496-5779FCC53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69274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A95E7C8D-E10A-96EA-A696-E14A4D299E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28800" y="3404592"/>
            <a:ext cx="8534400" cy="1108414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underrubrik</a:t>
            </a:r>
            <a:endParaRPr lang="en-US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C8E3E256-BBF3-D765-FDC4-A130C5C5C9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46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D5B3A8-2CB1-4AE7-9F5E-54767E598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A3BDFC-5A91-4831-9577-3AEFB0584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3" y="1412875"/>
            <a:ext cx="10442575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47186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9C7E4C3-9A88-4009-82D5-52C40DF8782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50498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8" imgH="499" progId="TCLayout.ActiveDocument.1">
                  <p:embed/>
                </p:oleObj>
              </mc:Choice>
              <mc:Fallback>
                <p:oleObj name="think-cell Slide" r:id="rId3" imgW="498" imgH="49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9C7E4C3-9A88-4009-82D5-52C40DF87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B304FDF-A2D6-4A05-991B-C0FCD83A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4286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68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 baseline="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30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69186-E3DF-440E-977F-FB2B3216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56F01782-C5A9-40B6-AB6E-8DE9881C3C7C}" type="datetime1">
              <a:rPr lang="sv-SE" smtClean="0"/>
              <a:t>2025-04-11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42A9194-8EFD-4250-AB50-26F4F10DA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D05CBE-4A1F-49DC-8E48-BBEEB3E6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472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gräd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30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FD82-33C4-3884-7512-07CF043C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CA4B8-A0BB-4502-821F-7B06CCF7898B}" type="datetime1">
              <a:rPr lang="sv-SE" smtClean="0"/>
              <a:t>2025-04-11</a:t>
            </a:fld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4827E4A-6513-E2F8-83CE-0D930C8FBE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2688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neutr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1CEC2D-54D3-4A2F-A308-910BC7CA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58943"/>
            <a:ext cx="10972800" cy="745786"/>
          </a:xfrm>
        </p:spPr>
        <p:txBody>
          <a:bodyPr anchor="t" anchorCtr="0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48A55-5944-49AA-AEC9-DCE7F4FA134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" y="1275907"/>
            <a:ext cx="10972800" cy="4850257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1"/>
              </a:buClr>
              <a:defRPr sz="3000">
                <a:solidFill>
                  <a:schemeClr val="tx1"/>
                </a:solidFill>
              </a:defRPr>
            </a:lvl1pPr>
            <a:lvl2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8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spcBef>
                <a:spcPts val="800"/>
              </a:spcBef>
              <a:buClr>
                <a:schemeClr val="tx1"/>
              </a:buClr>
              <a:defRPr sz="2400">
                <a:solidFill>
                  <a:schemeClr val="tx1"/>
                </a:solidFill>
              </a:defRPr>
            </a:lvl3pPr>
            <a:lvl4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4pPr>
            <a:lvl5pPr>
              <a:lnSpc>
                <a:spcPct val="110000"/>
              </a:lnSpc>
              <a:spcBef>
                <a:spcPts val="800"/>
              </a:spcBef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286F81BD-23A4-14C0-EED6-2E592018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92A9DB68-DDFE-43CD-983D-4BE2E622E370}" type="datetime1">
              <a:rPr lang="sv-SE" smtClean="0"/>
              <a:t>2025-04-11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E2194FC6-79A2-A4A8-930C-D8014F0C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D89DBB4E-248F-B506-05F9-B9F1522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445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Två delar två färg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60000"/>
            <a:ext cx="5181600" cy="1143000"/>
          </a:xfr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tx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tx2"/>
                </a:solidFill>
              </a:defRPr>
            </a:lvl2pPr>
            <a:lvl3pPr marL="86400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>
                <a:solidFill>
                  <a:schemeClr val="tx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	      </a:t>
            </a:r>
          </a:p>
          <a:p>
            <a:pPr marL="8640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   </a:t>
            </a:r>
            <a:br>
              <a:rPr lang="sv-SE"/>
            </a:br>
            <a:r>
              <a:rPr lang="sv-SE"/>
              <a:t>         Välj ikon och infoga </a:t>
            </a:r>
            <a:endParaRPr lang="en-US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4E0B0FE2-E5A1-BE14-1AD7-F11C3D70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0FE638B-B983-49DA-8849-8ECEE52DAC0E}" type="datetime1">
              <a:rPr lang="sv-SE" smtClean="0"/>
              <a:t>2025-04-11</a:t>
            </a:fld>
            <a:endParaRPr lang="sv-SE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F8DA2FBF-EA5B-22FE-04EC-31E4FD70F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1" name="Platshållare för bildnummer 5">
            <a:extLst>
              <a:ext uri="{FF2B5EF4-FFF2-40B4-BE49-F238E27FC236}">
                <a16:creationId xmlns:a16="http://schemas.microsoft.com/office/drawing/2014/main" id="{303A1DB8-A381-F782-B96A-BEBB198B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2310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vå delar två fär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98311B-514A-4DC4-8FD1-424CB79B5F36}"/>
              </a:ext>
            </a:extLst>
          </p:cNvPr>
          <p:cNvSpPr/>
          <p:nvPr/>
        </p:nvSpPr>
        <p:spPr>
          <a:xfrm>
            <a:off x="0" y="-116964"/>
            <a:ext cx="6096000" cy="66772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" y="360000"/>
            <a:ext cx="5181599" cy="1143000"/>
          </a:xfrm>
        </p:spPr>
        <p:txBody>
          <a:bodyPr/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708660"/>
            <a:ext cx="5181600" cy="4518401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tx2"/>
              </a:buClr>
              <a:defRPr sz="2800">
                <a:solidFill>
                  <a:schemeClr val="tx2"/>
                </a:solidFill>
              </a:defRPr>
            </a:lvl1pPr>
            <a:lvl2pPr>
              <a:spcBef>
                <a:spcPts val="1000"/>
              </a:spcBef>
              <a:buClr>
                <a:schemeClr val="tx2"/>
              </a:buClr>
              <a:defRPr sz="2400">
                <a:solidFill>
                  <a:schemeClr val="tx2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2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08645" y="360000"/>
            <a:ext cx="5181600" cy="5874623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defRPr sz="2400">
                <a:solidFill>
                  <a:schemeClr val="bg2"/>
                </a:solidFill>
              </a:defRPr>
            </a:lvl2pPr>
            <a:lvl3pPr marL="914400" indent="0">
              <a:lnSpc>
                <a:spcPct val="110000"/>
              </a:lnSpc>
              <a:buNone/>
              <a:defRPr sz="2000">
                <a:solidFill>
                  <a:schemeClr val="bg2"/>
                </a:solidFill>
              </a:defRPr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 </a:t>
            </a:r>
          </a:p>
          <a:p>
            <a:pPr marL="914400" marR="0" lvl="2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    </a:t>
            </a:r>
            <a:br>
              <a:rPr lang="sv-SE"/>
            </a:br>
            <a:r>
              <a:rPr lang="sv-SE"/>
              <a:t>        Välj ikon och infoga </a:t>
            </a:r>
            <a:endParaRPr lang="en-US"/>
          </a:p>
          <a:p>
            <a:pPr lvl="2"/>
            <a:endParaRPr lang="en-US"/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88D03FBB-21E9-F008-E283-AC075F25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/>
          <a:lstStyle/>
          <a:p>
            <a:fld id="{EE2A05A5-1053-4521-A641-398E3840E3CC}" type="datetime1">
              <a:rPr lang="sv-SE" smtClean="0"/>
              <a:t>2025-04-11</a:t>
            </a:fld>
            <a:endParaRPr lang="sv-SE"/>
          </a:p>
        </p:txBody>
      </p:sp>
      <p:sp>
        <p:nvSpPr>
          <p:cNvPr id="11" name="Platshållare för sidfot 4">
            <a:extLst>
              <a:ext uri="{FF2B5EF4-FFF2-40B4-BE49-F238E27FC236}">
                <a16:creationId xmlns:a16="http://schemas.microsoft.com/office/drawing/2014/main" id="{F51FF841-B022-4350-1DDE-49C4EA0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13520"/>
            <a:ext cx="9367630" cy="388726"/>
          </a:xfrm>
          <a:prstGeom prst="rect">
            <a:avLst/>
          </a:prstGeom>
        </p:spPr>
        <p:txBody>
          <a:bodyPr anchor="ctr"/>
          <a:lstStyle>
            <a:lvl1pPr>
              <a:defRPr lang="sv-SE" sz="12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12" name="Platshållare för bildnummer 5">
            <a:extLst>
              <a:ext uri="{FF2B5EF4-FFF2-40B4-BE49-F238E27FC236}">
                <a16:creationId xmlns:a16="http://schemas.microsoft.com/office/drawing/2014/main" id="{04A3BADF-81F6-BE5B-EF7B-1C79884EB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26248" y="6513520"/>
            <a:ext cx="679180" cy="388726"/>
          </a:xfrm>
        </p:spPr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5975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13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 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86BA53-80CA-499D-B273-3926ACA41E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sv-SE"/>
              <a:t>Klicka här för att ändra rubrik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B0A19-16FC-4B79-906D-1C26618BA5B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" y="1297173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BFC9B3A-2DF1-4323-8ED3-55CBECCB975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297172"/>
            <a:ext cx="5181600" cy="4828992"/>
          </a:xfrm>
        </p:spPr>
        <p:txBody>
          <a:bodyPr/>
          <a:lstStyle>
            <a:lvl1pPr>
              <a:lnSpc>
                <a:spcPct val="110000"/>
              </a:lnSpc>
              <a:spcBef>
                <a:spcPts val="1600"/>
              </a:spcBef>
              <a:buClr>
                <a:schemeClr val="bg2"/>
              </a:buClr>
              <a:defRPr sz="2800">
                <a:solidFill>
                  <a:schemeClr val="bg2"/>
                </a:solidFill>
              </a:defRPr>
            </a:lvl1pPr>
            <a:lvl2pPr>
              <a:lnSpc>
                <a:spcPct val="110000"/>
              </a:lnSpc>
              <a:spcBef>
                <a:spcPts val="1000"/>
              </a:spcBef>
              <a:buClr>
                <a:schemeClr val="bg2"/>
              </a:buClr>
              <a:defRPr sz="2400">
                <a:solidFill>
                  <a:schemeClr val="bg2"/>
                </a:solidFill>
              </a:defRPr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8D02EC5-E67C-4775-9C2D-C8590858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69775" y="6525320"/>
            <a:ext cx="936763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CAE321A-11E3-462D-8B66-93319761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datum 4">
            <a:extLst>
              <a:ext uri="{FF2B5EF4-FFF2-40B4-BE49-F238E27FC236}">
                <a16:creationId xmlns:a16="http://schemas.microsoft.com/office/drawing/2014/main" id="{977FB61D-B955-2B9F-074D-81DF5416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4754" y="6525320"/>
            <a:ext cx="1085021" cy="365125"/>
          </a:xfrm>
          <a:prstGeom prst="rect">
            <a:avLst/>
          </a:prstGeom>
        </p:spPr>
        <p:txBody>
          <a:bodyPr/>
          <a:lstStyle/>
          <a:p>
            <a:fld id="{3556A118-873A-4B52-9003-0908E6B2540D}" type="datetime1">
              <a:rPr lang="sv-SE" smtClean="0"/>
              <a:t>2025-04-11</a:t>
            </a:fld>
            <a:endParaRPr lang="sv-SE"/>
          </a:p>
        </p:txBody>
      </p:sp>
      <p:sp>
        <p:nvSpPr>
          <p:cNvPr id="9" name="Platshållare för datum 3">
            <a:extLst>
              <a:ext uri="{FF2B5EF4-FFF2-40B4-BE49-F238E27FC236}">
                <a16:creationId xmlns:a16="http://schemas.microsoft.com/office/drawing/2014/main" id="{8FC0B61D-7C97-F933-FE5D-D75EED9056F8}"/>
              </a:ext>
            </a:extLst>
          </p:cNvPr>
          <p:cNvSpPr txBox="1">
            <a:spLocks/>
          </p:cNvSpPr>
          <p:nvPr userDrawn="1"/>
        </p:nvSpPr>
        <p:spPr>
          <a:xfrm>
            <a:off x="609600" y="6530791"/>
            <a:ext cx="1060175" cy="354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317976-8A7C-4CAB-BF0F-0DC203C803A3}" type="datetime1">
              <a:rPr lang="sv-SE" smtClean="0"/>
              <a:pPr/>
              <a:t>2025-04-11</a:t>
            </a:fld>
            <a:endParaRPr lang="sv-SE"/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225F7BBE-36A5-C806-7DFF-266F0BB893C6}"/>
              </a:ext>
            </a:extLst>
          </p:cNvPr>
          <p:cNvSpPr txBox="1">
            <a:spLocks/>
          </p:cNvSpPr>
          <p:nvPr userDrawn="1"/>
        </p:nvSpPr>
        <p:spPr>
          <a:xfrm>
            <a:off x="11226248" y="6513520"/>
            <a:ext cx="679180" cy="388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730AA7-F777-4CAC-8CCC-AEA20B9348DC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687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D2AB036-DCCD-4091-86D3-9356430B4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0000"/>
            <a:ext cx="10972800" cy="73515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Klicka här för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ändra</a:t>
            </a:r>
            <a:r>
              <a:rPr lang="en-US"/>
              <a:t> </a:t>
            </a:r>
            <a:r>
              <a:rPr lang="en-US" err="1"/>
              <a:t>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996A95-48E2-4F6F-83D8-7449B280F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01479"/>
            <a:ext cx="10972800" cy="4924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Klicka här för att ändra format på bakgrundstexten</a:t>
            </a:r>
          </a:p>
          <a:p>
            <a:pPr lvl="1"/>
            <a:r>
              <a:rPr lang="en-US"/>
              <a:t>Nivå två</a:t>
            </a:r>
          </a:p>
          <a:p>
            <a:pPr lvl="2"/>
            <a:r>
              <a:rPr lang="en-US" err="1"/>
              <a:t>Nivå</a:t>
            </a:r>
            <a:r>
              <a:rPr lang="en-US"/>
              <a:t> </a:t>
            </a:r>
            <a:r>
              <a:rPr lang="en-US" err="1"/>
              <a:t>tre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A9493F9-282B-4097-A7AF-FB6F8D3465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754" y="6525320"/>
            <a:ext cx="960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CA4B8-A0BB-4502-821F-7B06CCF7898B}" type="datetime1">
              <a:rPr lang="sv-SE" smtClean="0"/>
              <a:t>2025-04-11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3D0A82-13FD-4CDE-95C7-C0163891E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6248" y="6525320"/>
            <a:ext cx="6791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30AA7-F777-4CAC-8CCC-AEA20B9348DC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5">
            <a:extLst>
              <a:ext uri="{FF2B5EF4-FFF2-40B4-BE49-F238E27FC236}">
                <a16:creationId xmlns:a16="http://schemas.microsoft.com/office/drawing/2014/main" id="{F7A0A58A-FC56-47DC-BCC8-CE51EE2570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" t="2553"/>
          <a:stretch>
            <a:fillRect/>
          </a:stretch>
        </p:blipFill>
        <p:spPr bwMode="auto">
          <a:xfrm>
            <a:off x="-12700" y="5457"/>
            <a:ext cx="122174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8D341EC8-D59E-2394-5413-AB70A2CA75C4}"/>
              </a:ext>
            </a:extLst>
          </p:cNvPr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93" r:id="rId3"/>
    <p:sldLayoutId id="2147483685" r:id="rId4"/>
    <p:sldLayoutId id="2147483676" r:id="rId5"/>
    <p:sldLayoutId id="2147483686" r:id="rId6"/>
    <p:sldLayoutId id="2147483671" r:id="rId7"/>
    <p:sldLayoutId id="2147483679" r:id="rId8"/>
    <p:sldLayoutId id="2147483688" r:id="rId9"/>
    <p:sldLayoutId id="2147483664" r:id="rId10"/>
    <p:sldLayoutId id="2147483689" r:id="rId11"/>
    <p:sldLayoutId id="2147483666" r:id="rId12"/>
    <p:sldLayoutId id="2147483663" r:id="rId13"/>
    <p:sldLayoutId id="2147483682" r:id="rId14"/>
    <p:sldLayoutId id="2147483687" r:id="rId15"/>
    <p:sldLayoutId id="2147483692" r:id="rId16"/>
    <p:sldLayoutId id="2147483690" r:id="rId17"/>
    <p:sldLayoutId id="2147483691" r:id="rId18"/>
    <p:sldLayoutId id="2147483665" r:id="rId19"/>
    <p:sldLayoutId id="2147483681" r:id="rId20"/>
    <p:sldLayoutId id="2147483680" r:id="rId21"/>
    <p:sldLayoutId id="2147483667" r:id="rId22"/>
    <p:sldLayoutId id="2147483670" r:id="rId23"/>
    <p:sldLayoutId id="2147483683" r:id="rId24"/>
    <p:sldLayoutId id="2147483684" r:id="rId25"/>
    <p:sldLayoutId id="2147483694" r:id="rId26"/>
    <p:sldLayoutId id="2147483695" r:id="rId27"/>
    <p:sldLayoutId id="2147483696" r:id="rId28"/>
    <p:sldLayoutId id="2147483697" r:id="rId29"/>
    <p:sldLayoutId id="2147483699" r:id="rId30"/>
    <p:sldLayoutId id="2147483700" r:id="rId3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itz.skane.se/sp?id=kb_article_view&amp;sysparm_article=KB0018625" TargetMode="External"/><Relationship Id="rId2" Type="http://schemas.openxmlformats.org/officeDocument/2006/relationships/hyperlink" Target="https://ritz.skane.se/sp?id=kb_article_view&amp;sysparm_article=KB0018626" TargetMode="External"/><Relationship Id="rId1" Type="http://schemas.openxmlformats.org/officeDocument/2006/relationships/slideLayout" Target="../slideLayouts/slideLayout30.xml"/><Relationship Id="rId5" Type="http://schemas.openxmlformats.org/officeDocument/2006/relationships/hyperlink" Target="https://regionskane.sharepoint.com/:w:/s/sdvdriftstartfrvaltningar/EUdXWLSEhelAkKGb0SU9AicBHVqG15At1UBiJb19tlNsCQ?e=aVadfl&amp;xsdata=MDV8MDJ8TWFyY3VzLk9zdHJlbGxAc2thbmUuc2V8OTNiMjFkZmNjOTZiNDA3ZDg0ZWQwOGRjZTM4YmYwZTN8OTJmNTIzODkzZjBmNDYyMzlhM2I5NTdjMzJkMTk0ZTV8MHwwfDYzODYzNTQzNzM3NjEwNzc1MnxVbmtub3dufFRXRnBiR1pzYjNkOGV5SldJam9pTUM0d0xqQXdNREFpTENKUUlqb2lWMmx1TXpJaUxDSkJUaUk2SWsxaGFXd2lMQ0pYVkNJNk1uMD18MHx8fA%3d%3d&amp;sdata=dW1iZWJkRnVQVXA5SXpnTC8rUU5WblV2WGxKMExFdUZid3hxbWpRZSsyRT0%3d" TargetMode="External"/><Relationship Id="rId4" Type="http://schemas.openxmlformats.org/officeDocument/2006/relationships/hyperlink" Target="https://ritz.skane.se/sp?id=kb_article_view&amp;sysparm_article=KB001858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blordiii.i.skane.se/Login.aspx" TargetMode="Externa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mputer-database-network-server-156948/" TargetMode="External"/><Relationship Id="rId7" Type="http://schemas.openxmlformats.org/officeDocument/2006/relationships/hyperlink" Target="http://www.pngall.com/computer-pc-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3.png"/><Relationship Id="rId5" Type="http://schemas.openxmlformats.org/officeDocument/2006/relationships/hyperlink" Target="https://commons.wikimedia.org/wiki/File:Database-mysql.svg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C8A39E-DC93-A3D0-82AF-1FE40542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9613" y="1646354"/>
            <a:ext cx="3675681" cy="935818"/>
          </a:xfrm>
        </p:spPr>
        <p:txBody>
          <a:bodyPr/>
          <a:lstStyle/>
          <a:p>
            <a:pPr algn="l"/>
            <a:r>
              <a:rPr lang="sv-SE" sz="2800"/>
              <a:t>Skånes Digitala</a:t>
            </a:r>
            <a:br>
              <a:rPr lang="sv-SE" sz="2800"/>
            </a:br>
            <a:r>
              <a:rPr lang="sv-SE" sz="2800"/>
              <a:t>Vårdsystem</a:t>
            </a:r>
            <a:endParaRPr lang="sv-SE" sz="400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79C0DF-CD99-0DB5-0CC8-8C71DBBDD1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SDV Utrullning IT/MT</a:t>
            </a:r>
            <a:endParaRPr lang="en-US">
              <a:cs typeface="Arial"/>
            </a:endParaRPr>
          </a:p>
          <a:p>
            <a:r>
              <a:rPr lang="en-US"/>
              <a:t>724 </a:t>
            </a:r>
            <a:r>
              <a:rPr lang="en-US" err="1">
                <a:cs typeface="Arial"/>
              </a:rPr>
              <a:t>reservsystem</a:t>
            </a:r>
            <a:endParaRPr lang="en-US">
              <a:cs typeface="Arial"/>
            </a:endParaRPr>
          </a:p>
          <a:p>
            <a:endParaRPr lang="sv-SE"/>
          </a:p>
        </p:txBody>
      </p:sp>
      <p:pic>
        <p:nvPicPr>
          <p:cNvPr id="4" name="Bildobjekt 3" descr="Region Skånes logotyp - avsändarinformation ">
            <a:extLst>
              <a:ext uri="{FF2B5EF4-FFF2-40B4-BE49-F238E27FC236}">
                <a16:creationId xmlns:a16="http://schemas.microsoft.com/office/drawing/2014/main" id="{89EA138E-8602-7547-D632-B08E807144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0DA723A2-179E-1641-B64F-481A048B05B6}"/>
              </a:ext>
            </a:extLst>
          </p:cNvPr>
          <p:cNvSpPr txBox="1">
            <a:spLocks/>
          </p:cNvSpPr>
          <p:nvPr/>
        </p:nvSpPr>
        <p:spPr>
          <a:xfrm>
            <a:off x="3572359" y="1809088"/>
            <a:ext cx="2346584" cy="8256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7200"/>
              <a:t>SDV</a:t>
            </a:r>
            <a:endParaRPr lang="sv-SE" sz="4800"/>
          </a:p>
        </p:txBody>
      </p:sp>
    </p:spTree>
    <p:extLst>
      <p:ext uri="{BB962C8B-B14F-4D97-AF65-F5344CB8AC3E}">
        <p14:creationId xmlns:p14="http://schemas.microsoft.com/office/powerpoint/2010/main" val="1804465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AAA13A-7458-4A0C-9BAA-A7A66983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558370"/>
          </a:xfrm>
        </p:spPr>
        <p:txBody>
          <a:bodyPr anchor="t"/>
          <a:lstStyle/>
          <a:p>
            <a:r>
              <a:rPr lang="sv-SE">
                <a:cs typeface="Arial"/>
              </a:rPr>
              <a:t>Roller och ansvar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2A6DD28-CB28-40C6-9FB9-7E975ED23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lnSpc>
                <a:spcPct val="150000"/>
              </a:lnSpc>
              <a:buNone/>
            </a:pPr>
            <a:r>
              <a:rPr lang="sv-SE" sz="2000" b="1">
                <a:cs typeface="Arial"/>
              </a:rPr>
              <a:t>Verksamheten behöver utse ansvarig roll/person(er) för nedan aktiviteter</a:t>
            </a:r>
          </a:p>
          <a:p>
            <a:pPr marL="251460" indent="-251460">
              <a:lnSpc>
                <a:spcPct val="150000"/>
              </a:lnSpc>
            </a:pPr>
            <a:endParaRPr lang="sv-SE" sz="1050">
              <a:cs typeface="Arial"/>
            </a:endParaRPr>
          </a:p>
          <a:p>
            <a:pPr marL="251460" indent="-251460">
              <a:lnSpc>
                <a:spcPct val="150000"/>
              </a:lnSpc>
            </a:pPr>
            <a:r>
              <a:rPr lang="sv-SE" sz="2000">
                <a:cs typeface="Arial"/>
              </a:rPr>
              <a:t>Synkroniserings check 1 gång per vecka - förslagsvis av IT-ansvarig på enhet</a:t>
            </a:r>
          </a:p>
          <a:p>
            <a:pPr marL="251460" indent="-251460">
              <a:lnSpc>
                <a:spcPct val="150000"/>
              </a:lnSpc>
            </a:pPr>
            <a:r>
              <a:rPr lang="sv-SE" sz="2000">
                <a:cs typeface="Arial"/>
              </a:rPr>
              <a:t>Utbildning av 724 till mindre grupp - förslagsvis av IT-ansvarig på enhet</a:t>
            </a:r>
          </a:p>
          <a:p>
            <a:pPr marL="251460" indent="-251460">
              <a:lnSpc>
                <a:spcPct val="150000"/>
              </a:lnSpc>
              <a:spcAft>
                <a:spcPts val="500"/>
              </a:spcAft>
            </a:pPr>
            <a:r>
              <a:rPr lang="sv-SE" sz="2000">
                <a:cs typeface="Arial"/>
              </a:rPr>
              <a:t>Nyckelförvaring på säker plats – Enhetsansvarig utser</a:t>
            </a:r>
          </a:p>
          <a:p>
            <a:pPr marL="755460" lvl="2" indent="-251460">
              <a:lnSpc>
                <a:spcPct val="100000"/>
              </a:lnSpc>
            </a:pPr>
            <a:r>
              <a:rPr lang="sv-SE" sz="1600">
                <a:cs typeface="Arial"/>
              </a:rPr>
              <a:t>Tänk på att rollen kan behöva vara närvarande dygnet runt</a:t>
            </a:r>
          </a:p>
          <a:p>
            <a:pPr marL="755460" lvl="2" indent="-251460">
              <a:lnSpc>
                <a:spcPct val="100000"/>
              </a:lnSpc>
            </a:pPr>
            <a:r>
              <a:rPr lang="sv-SE" sz="1600">
                <a:cs typeface="Arial"/>
              </a:rPr>
              <a:t>Tänk på att nyckeln behöver aktiveras innan användning, aktiveringen varar ett dygn</a:t>
            </a:r>
          </a:p>
          <a:p>
            <a:pPr marL="504000" lvl="2" indent="0">
              <a:lnSpc>
                <a:spcPct val="100000"/>
              </a:lnSpc>
              <a:buNone/>
            </a:pPr>
            <a:endParaRPr lang="sv-SE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256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5E99B-06F1-7316-6D1F-86ED88CC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Utbildningsmaterial till 724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7F87F1-E77A-9C52-0D2A-BDF2CF25B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sv-SE" sz="2400" b="1" dirty="0">
                <a:latin typeface="Calibri" panose="020F0502020204030204" pitchFamily="34" charset="0"/>
                <a:ea typeface="Calibri" panose="020F0502020204030204" pitchFamily="34" charset="0"/>
              </a:rPr>
              <a:t>RITZ</a:t>
            </a:r>
            <a:endParaRPr lang="sv-SE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sv-SE" sz="1800" b="1" dirty="0">
                <a:solidFill>
                  <a:srgbClr val="0000FF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SDV 724-klient: Användarguide</a:t>
            </a:r>
            <a:endParaRPr lang="sv-SE" sz="1800" b="1" dirty="0">
              <a:solidFill>
                <a:srgbClr val="0000FF"/>
              </a:solidFill>
              <a:ea typeface="+mn-lt"/>
              <a:cs typeface="+mn-lt"/>
            </a:endParaRPr>
          </a:p>
          <a:p>
            <a:r>
              <a:rPr lang="sv-SE" sz="1800" b="1" dirty="0">
                <a:solidFill>
                  <a:srgbClr val="0000FF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SDV 724-klient: Funktionsverifiering</a:t>
            </a:r>
            <a:endParaRPr lang="sv-SE" sz="1800" b="1" dirty="0">
              <a:solidFill>
                <a:srgbClr val="0000FF"/>
              </a:solidFill>
              <a:ea typeface="+mn-lt"/>
              <a:cs typeface="+mn-lt"/>
            </a:endParaRPr>
          </a:p>
          <a:p>
            <a:r>
              <a:rPr lang="sv-SE" sz="1800" b="1" dirty="0">
                <a:solidFill>
                  <a:srgbClr val="0000FF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SDV 724-klient: Användarguide inloggning</a:t>
            </a:r>
            <a:endParaRPr lang="sv-SE" sz="1800" b="1" dirty="0">
              <a:solidFill>
                <a:srgbClr val="0000FF"/>
              </a:solidFill>
              <a:ea typeface="+mn-lt"/>
              <a:cs typeface="+mn-lt"/>
            </a:endParaRPr>
          </a:p>
          <a:p>
            <a:endParaRPr lang="sv-SE" sz="1800" u="sng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sv-SE" sz="1800" u="sng" dirty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r>
              <a:rPr lang="sv-SE" sz="1800" b="1" dirty="0">
                <a:solidFill>
                  <a:srgbClr val="0000FF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65. Förvaring av Yubikey.docx (sharepoint.com)</a:t>
            </a:r>
            <a:endParaRPr lang="sv-SE" sz="1800" b="1" dirty="0">
              <a:solidFill>
                <a:srgbClr val="0000FF"/>
              </a:solidFill>
              <a:ea typeface="+mn-lt"/>
              <a:cs typeface="+mn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17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1BE44-7E93-CA41-0F99-C1B2A5645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Region Skånes logotyp - avsändarinformation ">
            <a:extLst>
              <a:ext uri="{FF2B5EF4-FFF2-40B4-BE49-F238E27FC236}">
                <a16:creationId xmlns:a16="http://schemas.microsoft.com/office/drawing/2014/main" id="{F4A21B7D-52F0-ABF1-80A9-7A99E0117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77" y="5853106"/>
            <a:ext cx="746613" cy="6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35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EFAF588-9418-4FEE-9981-D319A567E44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98" imgH="499" progId="TCLayout.ActiveDocument.1">
                  <p:embed/>
                </p:oleObj>
              </mc:Choice>
              <mc:Fallback>
                <p:oleObj name="think-cell Slide" r:id="rId4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EFAF588-9418-4FEE-9981-D319A567E4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0A1E0F36-D062-418C-AA28-635C932EC5A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3200" b="0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77BA6C-FB52-4EE9-87EE-FA874C6C4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Versionshistorik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A4B29CF-2C10-41A8-85C8-3AF9F9AF57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504968"/>
              </p:ext>
            </p:extLst>
          </p:nvPr>
        </p:nvGraphicFramePr>
        <p:xfrm>
          <a:off x="609600" y="1276350"/>
          <a:ext cx="10972799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445">
                  <a:extLst>
                    <a:ext uri="{9D8B030D-6E8A-4147-A177-3AD203B41FA5}">
                      <a16:colId xmlns:a16="http://schemas.microsoft.com/office/drawing/2014/main" val="3116061276"/>
                    </a:ext>
                  </a:extLst>
                </a:gridCol>
                <a:gridCol w="5646394">
                  <a:extLst>
                    <a:ext uri="{9D8B030D-6E8A-4147-A177-3AD203B41FA5}">
                      <a16:colId xmlns:a16="http://schemas.microsoft.com/office/drawing/2014/main" val="1952430720"/>
                    </a:ext>
                  </a:extLst>
                </a:gridCol>
                <a:gridCol w="1981411">
                  <a:extLst>
                    <a:ext uri="{9D8B030D-6E8A-4147-A177-3AD203B41FA5}">
                      <a16:colId xmlns:a16="http://schemas.microsoft.com/office/drawing/2014/main" val="231712055"/>
                    </a:ext>
                  </a:extLst>
                </a:gridCol>
                <a:gridCol w="2087549">
                  <a:extLst>
                    <a:ext uri="{9D8B030D-6E8A-4147-A177-3AD203B41FA5}">
                      <a16:colId xmlns:a16="http://schemas.microsoft.com/office/drawing/2014/main" val="890802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v-SE" sz="1200" noProof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noProof="0"/>
                        <a:t>Beskrivning av versionsuppdatering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noProof="0"/>
                        <a:t>Datum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1200" noProof="0"/>
                        <a:t>Ansvarig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03185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Första version publicerad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noProof="0"/>
                        <a:t>2022-01-18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Frank 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8842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Förtydligande av </a:t>
                      </a:r>
                      <a:r>
                        <a:rPr lang="sv-SE" sz="900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Yubikey</a:t>
                      </a:r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reservkraft, placering,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2023-09-21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Frank 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Verifierad av Jörgen Rydén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2023-10-04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Frank Bas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Förtydligande och uppdatering efter samtal med 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2024-10-02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Förtydligande runt nyckelhantering för lådan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2024-10-22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/>
                        <a:t>1.5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Ändring i beställningsförfarandet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/>
                        <a:t>2024-11-21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noProof="0" dirty="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sv-SE" sz="900" noProof="0" dirty="0"/>
                        <a:t>1.6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sv-SE" sz="90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Uppdatering runt kablage och länkar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sz="900" noProof="0" dirty="0"/>
                        <a:t>2025-03-12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noProof="0" dirty="0"/>
                        <a:t>Marcus Östrell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510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904330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840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894366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42587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82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sz="9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sv-SE" sz="9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139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53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B44E110-8B8A-47BF-8624-BFF0A9EEC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/>
              <a:t>Syfte med 724 - Access </a:t>
            </a:r>
            <a:r>
              <a:rPr lang="sv-SE" err="1"/>
              <a:t>Downtime</a:t>
            </a:r>
            <a:r>
              <a:rPr lang="sv-SE"/>
              <a:t> Viewer</a:t>
            </a:r>
            <a:br>
              <a:rPr lang="sv-SE">
                <a:cs typeface="Arial"/>
              </a:rPr>
            </a:br>
            <a:r>
              <a:rPr lang="sv-SE"/>
              <a:t>  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67CD20-BE9B-46DC-850D-698CD83D0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4" y="1221681"/>
            <a:ext cx="9826034" cy="4954675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sv-SE" sz="1600" b="1"/>
              <a:t>Varför</a:t>
            </a:r>
          </a:p>
          <a:p>
            <a:pPr marL="0" indent="0">
              <a:buNone/>
            </a:pPr>
            <a:r>
              <a:rPr lang="sv-SE" sz="1600"/>
              <a:t>En lösning avsedd att stödja vården under oplanerade och planerade incidenter</a:t>
            </a:r>
          </a:p>
          <a:p>
            <a:pPr marL="251460" indent="-251460">
              <a:spcAft>
                <a:spcPts val="600"/>
              </a:spcAft>
            </a:pPr>
            <a:r>
              <a:rPr lang="sv-SE" sz="1600"/>
              <a:t>När Millennium-databasen inte är tillgänglig </a:t>
            </a:r>
            <a:r>
              <a:rPr lang="sv-SE" sz="1600" err="1"/>
              <a:t>pga</a:t>
            </a:r>
            <a:r>
              <a:rPr lang="sv-SE" sz="1600"/>
              <a:t> driftstörning hos </a:t>
            </a:r>
            <a:r>
              <a:rPr lang="sv-SE" sz="1600" err="1"/>
              <a:t>Cerner</a:t>
            </a:r>
            <a:endParaRPr lang="sv-SE" sz="1600">
              <a:cs typeface="Arial"/>
            </a:endParaRPr>
          </a:p>
          <a:p>
            <a:pPr marL="251460" indent="-251460">
              <a:spcAft>
                <a:spcPts val="600"/>
              </a:spcAft>
            </a:pPr>
            <a:r>
              <a:rPr lang="sv-SE" sz="1600"/>
              <a:t>När Millennium-databasen inte är tillgänglig </a:t>
            </a:r>
            <a:r>
              <a:rPr lang="sv-SE" sz="1600" err="1"/>
              <a:t>pga</a:t>
            </a:r>
            <a:r>
              <a:rPr lang="sv-SE" sz="1600"/>
              <a:t> driftstörning hos Region Skåne</a:t>
            </a:r>
            <a:endParaRPr lang="sv-SE" sz="1600">
              <a:cs typeface="Arial"/>
            </a:endParaRPr>
          </a:p>
          <a:p>
            <a:pPr marL="0" indent="0">
              <a:buNone/>
            </a:pPr>
            <a:endParaRPr lang="sv-SE" sz="1000" b="1"/>
          </a:p>
          <a:p>
            <a:pPr marL="0" indent="0">
              <a:buNone/>
            </a:pPr>
            <a:r>
              <a:rPr lang="sv-SE" sz="1600" b="1"/>
              <a:t>Vad</a:t>
            </a:r>
          </a:p>
          <a:p>
            <a:pPr marL="0" indent="0">
              <a:buNone/>
            </a:pPr>
            <a:r>
              <a:rPr lang="sv-SE" sz="1600"/>
              <a:t>724 DTV ger vårdavdelningen tillgång till en delmängd av patientinformation (upp till 30 dagar bakåt) för de aktuella patienterna på avdelningen.</a:t>
            </a:r>
          </a:p>
          <a:p>
            <a:pPr marL="0" indent="0">
              <a:buNone/>
            </a:pPr>
            <a:endParaRPr lang="sv-SE" sz="1000" b="1"/>
          </a:p>
          <a:p>
            <a:pPr marL="0" indent="0">
              <a:buNone/>
            </a:pPr>
            <a:r>
              <a:rPr lang="sv-SE" sz="1600" b="1"/>
              <a:t>Hur</a:t>
            </a:r>
          </a:p>
          <a:p>
            <a:pPr marL="0" indent="0">
              <a:buNone/>
            </a:pPr>
            <a:r>
              <a:rPr lang="sv-SE" sz="1600"/>
              <a:t>724 DTV körs på en dedikerad pc som kontinuerligt uppdateras med patentinformation</a:t>
            </a:r>
          </a:p>
          <a:p>
            <a:pPr marL="0" indent="0">
              <a:buNone/>
            </a:pPr>
            <a:endParaRPr lang="sv-SE" sz="1000"/>
          </a:p>
          <a:p>
            <a:pPr marL="0" indent="0">
              <a:buNone/>
            </a:pPr>
            <a:r>
              <a:rPr lang="sv-SE" sz="1600" b="1"/>
              <a:t>Vem</a:t>
            </a:r>
          </a:p>
          <a:p>
            <a:pPr marL="0" indent="0">
              <a:spcAft>
                <a:spcPts val="0"/>
              </a:spcAft>
              <a:buNone/>
            </a:pPr>
            <a:r>
              <a:rPr lang="sv-SE" sz="1600"/>
              <a:t>Gäller enbart för slutenvård &amp; akutsjukvård</a:t>
            </a:r>
            <a:endParaRPr lang="sv-SE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8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338AB-B5C1-4D11-BAB9-6A581E3E0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/>
              <a:t>Placering och specifikationer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4DB4CC-2B59-4DFC-86A1-FF654FAAA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2" y="1137667"/>
            <a:ext cx="10717764" cy="4597308"/>
          </a:xfrm>
        </p:spPr>
        <p:txBody>
          <a:bodyPr anchor="t"/>
          <a:lstStyle/>
          <a:p>
            <a:pPr marL="342900" indent="-342900">
              <a:lnSpc>
                <a:spcPct val="150000"/>
              </a:lnSpc>
            </a:pPr>
            <a:r>
              <a:rPr lang="sv-SE" sz="1800"/>
              <a:t>Klienten bör placeras på en central plats utifrån verksamhetens behov.</a:t>
            </a:r>
          </a:p>
          <a:p>
            <a:pPr marL="342900" indent="-342900">
              <a:lnSpc>
                <a:spcPct val="150000"/>
              </a:lnSpc>
            </a:pPr>
            <a:r>
              <a:rPr lang="sv-SE" sz="1800">
                <a:cs typeface="Arial"/>
              </a:rPr>
              <a:t>Tillgänglig för personal men inte synlig</a:t>
            </a:r>
          </a:p>
          <a:p>
            <a:pPr marL="342900" indent="-342900">
              <a:lnSpc>
                <a:spcPct val="150000"/>
              </a:lnSpc>
            </a:pPr>
            <a:r>
              <a:rPr lang="sv-SE" sz="1800">
                <a:cs typeface="Arial"/>
              </a:rPr>
              <a:t>El-uttag i närheten, nätverksuttag max 3m från datorn</a:t>
            </a:r>
            <a:endParaRPr lang="sv-SE" sz="1800"/>
          </a:p>
          <a:p>
            <a:pPr marL="342900" indent="-342900">
              <a:lnSpc>
                <a:spcPct val="150000"/>
              </a:lnSpc>
              <a:buFont typeface="Arial"/>
            </a:pPr>
            <a:r>
              <a:rPr lang="sv-SE" sz="1800"/>
              <a:t>En standard 724 Workstation (724 klient) per avdelning av normalstorlek dvs ca 30 vårdplatser</a:t>
            </a:r>
            <a:endParaRPr lang="sv-SE" sz="1800">
              <a:cs typeface="Arial"/>
            </a:endParaRPr>
          </a:p>
          <a:p>
            <a:pPr marL="342900" indent="-342900">
              <a:lnSpc>
                <a:spcPct val="150000"/>
              </a:lnSpc>
            </a:pPr>
            <a:r>
              <a:rPr lang="sv-SE" sz="1800"/>
              <a:t>Avdelningar/enheter som är geografiskt utspridda eller har prekära patienter ex akutmottagningar och IVA - behöver fler klienter</a:t>
            </a:r>
            <a:endParaRPr lang="sv-SE" sz="1800">
              <a:cs typeface="Arial"/>
            </a:endParaRPr>
          </a:p>
          <a:p>
            <a:pPr marL="342900" indent="-342900">
              <a:lnSpc>
                <a:spcPct val="150000"/>
              </a:lnSpc>
            </a:pPr>
            <a:r>
              <a:rPr lang="sv-SE" sz="1800">
                <a:cs typeface="Arial"/>
              </a:rPr>
              <a:t>Arbetsmiljö – tangentbord, skärm, mus, kortläsare, skrivare med USB port</a:t>
            </a:r>
          </a:p>
          <a:p>
            <a:pPr marL="342900" indent="-342900">
              <a:lnSpc>
                <a:spcPct val="150000"/>
              </a:lnSpc>
            </a:pPr>
            <a:r>
              <a:rPr lang="sv-SE" sz="1800">
                <a:cs typeface="Arial"/>
              </a:rPr>
              <a:t>Slutar 724 att fungera så är det viktigt att verksamheten har egna rutiner för att hantera det</a:t>
            </a:r>
          </a:p>
        </p:txBody>
      </p:sp>
    </p:spTree>
    <p:extLst>
      <p:ext uri="{BB962C8B-B14F-4D97-AF65-F5344CB8AC3E}">
        <p14:creationId xmlns:p14="http://schemas.microsoft.com/office/powerpoint/2010/main" val="416860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94485D-6E53-49BB-B100-BEC51C3F0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652832"/>
          </a:xfrm>
        </p:spPr>
        <p:txBody>
          <a:bodyPr anchor="t"/>
          <a:lstStyle/>
          <a:p>
            <a:r>
              <a:rPr lang="sv-SE"/>
              <a:t>Reservkraft</a:t>
            </a:r>
            <a:r>
              <a:rPr lang="sv-SE">
                <a:cs typeface="Arial"/>
              </a:rPr>
              <a:t> och UPS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3E75D2-F752-4677-A739-5AEEC846C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714" y="1270831"/>
            <a:ext cx="10062576" cy="4828127"/>
          </a:xfrm>
        </p:spPr>
        <p:txBody>
          <a:bodyPr/>
          <a:lstStyle/>
          <a:p>
            <a:r>
              <a:rPr lang="sv-SE" sz="2400"/>
              <a:t>Kopplad till MVL – dvs avbrottsfri kraft (reservkraft)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>
                <a:solidFill>
                  <a:srgbClr val="000000"/>
                </a:solidFill>
                <a:latin typeface="Arial" panose="020B0604020202020204" pitchFamily="34" charset="0"/>
              </a:rPr>
              <a:t>För de verksamheter som beställt avbrottsfri reservkraft finns en central UPS tillgänglig, för resterande eluttag gäller en avbrottstid på 45 sekunder vid strömavbrott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8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Region Skåne har normalt reservkraft i fyra dygn, vid behov kan den utökas till fjorton dygn.  </a:t>
            </a:r>
            <a:endParaRPr lang="sv-SE"/>
          </a:p>
          <a:p>
            <a:endParaRPr lang="sv-SE"/>
          </a:p>
          <a:p>
            <a:r>
              <a:rPr lang="sv-SE" sz="2400"/>
              <a:t>Se över om det finns back-</a:t>
            </a:r>
            <a:r>
              <a:rPr lang="sv-SE" sz="2400" err="1"/>
              <a:t>up</a:t>
            </a:r>
            <a:r>
              <a:rPr lang="sv-SE" sz="2400"/>
              <a:t> centralt i byggnaden vid elavbrott  – central UPS eller investera i lokal UPS</a:t>
            </a:r>
          </a:p>
          <a:p>
            <a:pPr lvl="1"/>
            <a:r>
              <a:rPr lang="sv-SE" sz="1800" err="1">
                <a:solidFill>
                  <a:srgbClr val="000000"/>
                </a:solidFill>
                <a:latin typeface="Arial" panose="020B0604020202020204" pitchFamily="34" charset="0"/>
              </a:rPr>
              <a:t>UPS:en</a:t>
            </a:r>
            <a:r>
              <a:rPr lang="sv-SE" sz="1800">
                <a:solidFill>
                  <a:srgbClr val="000000"/>
                </a:solidFill>
                <a:latin typeface="Arial" panose="020B0604020202020204" pitchFamily="34" charset="0"/>
              </a:rPr>
              <a:t> behöver kunna hantera dator, skärm och skrivare, behöver klara minst 1072 W</a:t>
            </a:r>
          </a:p>
          <a:p>
            <a:endParaRPr lang="sv-SE"/>
          </a:p>
          <a:p>
            <a:r>
              <a:rPr lang="sv-SE" sz="2400"/>
              <a:t>Ta kontakt med egen driftunderhållorganisation (t ex Skåneteknik) för att få svar på era frågor</a:t>
            </a:r>
          </a:p>
        </p:txBody>
      </p:sp>
    </p:spTree>
    <p:extLst>
      <p:ext uri="{BB962C8B-B14F-4D97-AF65-F5344CB8AC3E}">
        <p14:creationId xmlns:p14="http://schemas.microsoft.com/office/powerpoint/2010/main" val="37728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3CA1A-5BCD-CA41-3152-E43CC1CFC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97594"/>
            <a:ext cx="10442575" cy="556563"/>
          </a:xfrm>
        </p:spPr>
        <p:txBody>
          <a:bodyPr/>
          <a:lstStyle/>
          <a:p>
            <a:r>
              <a:rPr lang="sv-SE"/>
              <a:t>Beställning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3A94A319-B5EA-863E-6B67-C7BB9F513FDE}"/>
              </a:ext>
            </a:extLst>
          </p:cNvPr>
          <p:cNvSpPr txBox="1"/>
          <p:nvPr/>
        </p:nvSpPr>
        <p:spPr>
          <a:xfrm>
            <a:off x="874713" y="1487412"/>
            <a:ext cx="985701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>
                <a:effectLst/>
                <a:latin typeface="Calibri" panose="020F0502020204030204" pitchFamily="34" charset="0"/>
              </a:rPr>
              <a:t>Beställning av säkerhetslåda </a:t>
            </a:r>
            <a:r>
              <a:rPr lang="sv-SE">
                <a:latin typeface="Calibri" panose="020F0502020204030204" pitchFamily="34" charset="0"/>
              </a:rPr>
              <a:t>görs i formulär som finns länkat på sidan</a:t>
            </a:r>
            <a:endParaRPr lang="sv-SE" sz="1800">
              <a:effectLst/>
              <a:latin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sv-SE" sz="1600" i="1">
                <a:latin typeface="Calibri" panose="020F0502020204030204" pitchFamily="34" charset="0"/>
              </a:rPr>
              <a:t>Tänk på att lådan måste vara på plats innan arbetsstationen kan installeras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sv-SE" sz="1600" i="1">
                <a:latin typeface="Calibri" panose="020F0502020204030204" pitchFamily="34" charset="0"/>
              </a:rPr>
              <a:t>Instruktioner till formuläret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800">
                <a:effectLst/>
                <a:latin typeface="Calibri" panose="020F0502020204030204" pitchFamily="34" charset="0"/>
              </a:rPr>
              <a:t>Beställning av el-uttag görs i Weblord - </a:t>
            </a:r>
            <a:r>
              <a:rPr lang="sv-SE" sz="1800">
                <a:effectLst/>
                <a:latin typeface="Calibri" panose="020F0502020204030204" pitchFamily="34" charset="0"/>
                <a:hlinkClick r:id="rId2"/>
              </a:rPr>
              <a:t>http://weblordiii.i.skane.se/Login.aspx</a:t>
            </a:r>
            <a:endParaRPr lang="sv-SE" sz="1800">
              <a:effectLst/>
              <a:latin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sv-SE" sz="1800">
              <a:effectLst/>
              <a:latin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endParaRPr lang="sv-SE" sz="1800">
              <a:effectLst/>
              <a:latin typeface="Calibri" panose="020F0502020204030204" pitchFamily="34" charset="0"/>
            </a:endParaRP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sv-SE" sz="1800">
                <a:effectLst/>
                <a:latin typeface="Calibri" panose="020F0502020204030204" pitchFamily="34" charset="0"/>
              </a:rPr>
              <a:t>Beställning av nät-uttag görs i </a:t>
            </a:r>
            <a:r>
              <a:rPr lang="sv-SE">
                <a:latin typeface="Calibri" panose="020F0502020204030204" pitchFamily="34" charset="0"/>
              </a:rPr>
              <a:t>Ritz</a:t>
            </a:r>
            <a:endParaRPr lang="sv-SE" sz="1800">
              <a:effectLst/>
              <a:latin typeface="Calibri" panose="020F0502020204030204" pitchFamily="34" charset="0"/>
            </a:endParaRP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sv-SE" sz="1600" i="1">
                <a:latin typeface="Calibri" panose="020F0502020204030204" pitchFamily="34" charset="0"/>
              </a:rPr>
              <a:t>Tekniker installerar uttag fysiskt och konfigurerar uttaget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>
              <a:latin typeface="Calibri" panose="020F0502020204030204" pitchFamily="34" charset="0"/>
            </a:endParaRP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>
                <a:latin typeface="Calibri" panose="020F0502020204030204" pitchFamily="34" charset="0"/>
              </a:rPr>
              <a:t>Beställning av 724, arbetsstation, görs i RITZ</a:t>
            </a:r>
          </a:p>
          <a:p>
            <a:pPr marL="742950" lvl="1" indent="-285750" fontAlgn="ctr">
              <a:buFont typeface="Arial" panose="020B0604020202020204" pitchFamily="34" charset="0"/>
              <a:buChar char="•"/>
            </a:pPr>
            <a:r>
              <a:rPr lang="sv-SE" sz="1600" i="1">
                <a:effectLst/>
                <a:latin typeface="Calibri" panose="020F0502020204030204" pitchFamily="34" charset="0"/>
              </a:rPr>
              <a:t>Tekniker kommer ut med dator, skärm, skrivare, tangentbord, mus, kablage</a:t>
            </a:r>
          </a:p>
          <a:p>
            <a:pPr marL="285750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180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v-SE"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</a:pPr>
            <a:endParaRPr lang="sv-SE">
              <a:latin typeface="Calibri" panose="020F0502020204030204" pitchFamily="34" charset="0"/>
            </a:endParaRPr>
          </a:p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71A8F41-0A9F-22A4-C8BC-D409B04A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817" y="611906"/>
            <a:ext cx="2969724" cy="3429000"/>
          </a:xfrm>
          <a:prstGeom prst="rect">
            <a:avLst/>
          </a:prstGeom>
        </p:spPr>
      </p:pic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140988C6-3ACF-AA09-7D09-D113971523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26777" y="2074866"/>
          <a:ext cx="837501" cy="706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71525" progId="Word.Document.12">
                  <p:embed/>
                </p:oleObj>
              </mc:Choice>
              <mc:Fallback>
                <p:oleObj name="Document" showAsIcon="1" r:id="rId4" imgW="914400" imgH="771525" progId="Word.Document.12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140988C6-3ACF-AA09-7D09-D113971523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6777" y="2074866"/>
                        <a:ext cx="837501" cy="706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495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33CA1A-5BCD-CA41-3152-E43CC1CFC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Installation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4321086C-488E-F971-F942-298BDAC65F4A}"/>
              </a:ext>
            </a:extLst>
          </p:cNvPr>
          <p:cNvSpPr txBox="1"/>
          <p:nvPr/>
        </p:nvSpPr>
        <p:spPr>
          <a:xfrm>
            <a:off x="1072340" y="1382465"/>
            <a:ext cx="7352893" cy="39241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ctr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Tänk på vart ni placerar lådan, ska vara nära el och nät uttag.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1600" dirty="0"/>
              <a:t>Standardlängd på kablage för skärm och tillbehör (ca 175 cm)</a:t>
            </a:r>
          </a:p>
          <a:p>
            <a:pPr fontAlgn="ctr"/>
            <a:endParaRPr lang="sv-SE">
              <a:cs typeface="Arial"/>
            </a:endParaRPr>
          </a:p>
          <a:p>
            <a:pPr fontAlgn="ctr"/>
            <a:endParaRPr lang="sv-SE">
              <a:cs typeface="Arial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Behöver kunna ställa upp skärm, skrivare, tangentbord, mus</a:t>
            </a:r>
            <a:r>
              <a:rPr lang="sv-SE" dirty="0">
                <a:cs typeface="Arial"/>
              </a:rPr>
              <a:t> på</a:t>
            </a:r>
          </a:p>
          <a:p>
            <a:r>
              <a:rPr lang="sv-SE" dirty="0">
                <a:cs typeface="Arial"/>
              </a:rPr>
              <a:t>  exempelvis ett närstående bord </a:t>
            </a:r>
          </a:p>
          <a:p>
            <a:pPr fontAlgn="ctr">
              <a:buFont typeface="Arial" panose="020B0604020202020204" pitchFamily="34" charset="0"/>
              <a:buChar char="•"/>
            </a:pPr>
            <a:endParaRPr lang="sv-SE">
              <a:cs typeface="Arial"/>
            </a:endParaRPr>
          </a:p>
          <a:p>
            <a:pPr fontAlgn="ctr">
              <a:buFont typeface="Arial" panose="020B0604020202020204" pitchFamily="34" charset="0"/>
              <a:buChar char="•"/>
            </a:pPr>
            <a:endParaRPr lang="sv-SE">
              <a:cs typeface="Arial"/>
            </a:endParaRPr>
          </a:p>
          <a:p>
            <a:pPr fontAlgn="ctr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Säkerhetslåda skruvas fast på väggen – Ingår i beställningen</a:t>
            </a:r>
          </a:p>
          <a:p>
            <a:pPr lvl="1" fontAlgn="ctr">
              <a:buFont typeface="Arial" panose="020B0604020202020204" pitchFamily="34" charset="0"/>
              <a:buChar char="•"/>
            </a:pPr>
            <a:r>
              <a:rPr lang="sv-SE" sz="1600">
                <a:cs typeface="Arial"/>
              </a:rPr>
              <a:t>Behöver kunna komma åt USB kontakt som sitter i lådan</a:t>
            </a:r>
            <a:endParaRPr lang="sv-SE" sz="1600">
              <a:latin typeface="Calibri" panose="020F0502020204030204" pitchFamily="34" charset="0"/>
              <a:cs typeface="Calibri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v-SE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v-SE" sz="1100"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v-SE" sz="1100">
              <a:effectLst/>
              <a:latin typeface="Calibri" panose="020F0502020204030204" pitchFamily="34" charset="0"/>
            </a:endParaRP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sv-SE" sz="1100">
              <a:latin typeface="Calibri" panose="020F0502020204030204" pitchFamily="34" charset="0"/>
            </a:endParaRPr>
          </a:p>
          <a:p>
            <a:pPr lvl="1" rtl="0" fontAlgn="ctr">
              <a:spcBef>
                <a:spcPts val="0"/>
              </a:spcBef>
              <a:spcAft>
                <a:spcPts val="0"/>
              </a:spcAft>
            </a:pPr>
            <a:endParaRPr lang="sv-SE" sz="1100">
              <a:effectLst/>
              <a:latin typeface="Calibri" panose="020F0502020204030204" pitchFamily="34" charset="0"/>
            </a:endParaRPr>
          </a:p>
          <a:p>
            <a:endParaRPr lang="sv-SE"/>
          </a:p>
        </p:txBody>
      </p:sp>
      <p:pic>
        <p:nvPicPr>
          <p:cNvPr id="5" name="Bildobjekt 4" descr="En bild som visar inomhus, text, Hushållsapparat, dator&#10;&#10;Automatiskt genererad beskrivning">
            <a:extLst>
              <a:ext uri="{FF2B5EF4-FFF2-40B4-BE49-F238E27FC236}">
                <a16:creationId xmlns:a16="http://schemas.microsoft.com/office/drawing/2014/main" id="{9F3CBC55-3706-15B5-A025-31BB58F4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003" y="826219"/>
            <a:ext cx="2557284" cy="3218155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F10BB1C6-9333-A99B-76ED-FBF360BF91D1}"/>
              </a:ext>
            </a:extLst>
          </p:cNvPr>
          <p:cNvSpPr txBox="1"/>
          <p:nvPr/>
        </p:nvSpPr>
        <p:spPr>
          <a:xfrm>
            <a:off x="9114770" y="4044374"/>
            <a:ext cx="1847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/>
              <a:t>Mått: 38x38x11cm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75944DD-9CF0-E9E8-0578-5E97A9D41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74749" y="4890999"/>
            <a:ext cx="1945102" cy="92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4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3">
            <a:extLst>
              <a:ext uri="{FF2B5EF4-FFF2-40B4-BE49-F238E27FC236}">
                <a16:creationId xmlns:a16="http://schemas.microsoft.com/office/drawing/2014/main" id="{C61909D7-50B5-442F-A65A-90689C958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1235" y="2224279"/>
            <a:ext cx="2500902" cy="208322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F315F2-1FDA-463C-BF14-B77ECD24B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4" y="397594"/>
            <a:ext cx="5745240" cy="629908"/>
          </a:xfrm>
        </p:spPr>
        <p:txBody>
          <a:bodyPr anchor="t"/>
          <a:lstStyle/>
          <a:p>
            <a:r>
              <a:rPr lang="sv-SE" err="1">
                <a:cs typeface="Arial"/>
              </a:rPr>
              <a:t>Yubikey</a:t>
            </a:r>
            <a:r>
              <a:rPr lang="sv-SE">
                <a:cs typeface="Arial"/>
              </a:rPr>
              <a:t> och Säkerhet</a:t>
            </a:r>
            <a:br>
              <a:rPr lang="sv-SE">
                <a:cs typeface="Arial"/>
              </a:rPr>
            </a:br>
            <a:br>
              <a:rPr lang="sv-SE">
                <a:cs typeface="Arial"/>
              </a:rPr>
            </a:br>
            <a:endParaRPr lang="sv-SE">
              <a:cs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52EB5BC-081C-44F1-9A54-5E66B4F38D01}"/>
              </a:ext>
            </a:extLst>
          </p:cNvPr>
          <p:cNvSpPr txBox="1"/>
          <p:nvPr/>
        </p:nvSpPr>
        <p:spPr>
          <a:xfrm>
            <a:off x="874713" y="1293861"/>
            <a:ext cx="753625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Säkerhetslådan levereras med </a:t>
            </a:r>
            <a:r>
              <a:rPr lang="sv-SE" b="1">
                <a:cs typeface="Arial"/>
              </a:rPr>
              <a:t>en</a:t>
            </a:r>
            <a:r>
              <a:rPr lang="sv-SE">
                <a:cs typeface="Arial"/>
              </a:rPr>
              <a:t> digital nyckel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i="1">
                <a:cs typeface="Arial"/>
              </a:rPr>
              <a:t>Hos Regionfastigheter registreras nybeställning och fel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i="1">
                <a:cs typeface="Arial"/>
              </a:rPr>
              <a:t>Nyckeln behöver aktiveras på en dosa på väggen innan användning </a:t>
            </a:r>
          </a:p>
          <a:p>
            <a:pPr lvl="1"/>
            <a:endParaRPr lang="sv-SE" sz="160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err="1">
                <a:cs typeface="Arial"/>
              </a:rPr>
              <a:t>Yubikey</a:t>
            </a:r>
            <a:r>
              <a:rPr lang="sv-SE">
                <a:cs typeface="Arial"/>
              </a:rPr>
              <a:t> (</a:t>
            </a:r>
            <a:r>
              <a:rPr lang="sv-SE" b="1">
                <a:cs typeface="Arial"/>
              </a:rPr>
              <a:t>USB-nyckel</a:t>
            </a:r>
            <a:r>
              <a:rPr lang="sv-SE">
                <a:cs typeface="Arial"/>
              </a:rPr>
              <a:t>) krävs för att logga in på klienten (datorn)</a:t>
            </a:r>
          </a:p>
          <a:p>
            <a:pPr lvl="1"/>
            <a:endParaRPr lang="sv-SE" sz="1600" i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Datorn levereras med </a:t>
            </a:r>
            <a:r>
              <a:rPr lang="sv-SE" b="1">
                <a:cs typeface="Arial"/>
              </a:rPr>
              <a:t>2 st </a:t>
            </a:r>
            <a:r>
              <a:rPr lang="sv-SE">
                <a:cs typeface="Arial"/>
              </a:rPr>
              <a:t>unika USB nycklar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i="1">
                <a:cs typeface="Arial"/>
              </a:rPr>
              <a:t>Samtliga nycklar bör förvaras på en </a:t>
            </a:r>
            <a:r>
              <a:rPr lang="sv-SE" sz="1600" b="1" i="1">
                <a:cs typeface="Arial"/>
              </a:rPr>
              <a:t>säker plats, typ läkemedelskåpet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sz="1600" i="1">
                <a:cs typeface="Arial"/>
              </a:rPr>
              <a:t>Kan beställa ersättningsnyckel i Ritz</a:t>
            </a:r>
          </a:p>
          <a:p>
            <a:pPr lvl="1"/>
            <a:endParaRPr lang="sv-SE" sz="1400" i="1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>
                <a:cs typeface="Arial"/>
              </a:rPr>
              <a:t>Vanlig dator-inloggning med personligt RSID och lösenord kommer </a:t>
            </a:r>
            <a:r>
              <a:rPr lang="sv-SE" sz="1800" b="1">
                <a:cs typeface="Arial"/>
              </a:rPr>
              <a:t>EJ</a:t>
            </a:r>
            <a:r>
              <a:rPr lang="sv-SE" sz="1800">
                <a:cs typeface="Arial"/>
              </a:rPr>
              <a:t> vara möjlig</a:t>
            </a:r>
          </a:p>
          <a:p>
            <a:endParaRPr lang="sv-SE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Inloggning i applikationen kräver </a:t>
            </a:r>
            <a:r>
              <a:rPr lang="sv-SE" b="1">
                <a:cs typeface="Arial"/>
              </a:rPr>
              <a:t>SITHS-kort</a:t>
            </a:r>
            <a:r>
              <a:rPr lang="sv-SE">
                <a:cs typeface="Arial"/>
              </a:rPr>
              <a:t> och behörighet till Millennium</a:t>
            </a:r>
          </a:p>
          <a:p>
            <a:endParaRPr lang="sv-SE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>
                <a:cs typeface="Arial"/>
              </a:rPr>
              <a:t>All aktivitet i applikationen </a:t>
            </a:r>
            <a:r>
              <a:rPr lang="sv-SE" b="1">
                <a:cs typeface="Arial"/>
              </a:rPr>
              <a:t>loggas</a:t>
            </a:r>
            <a:endParaRPr lang="sv-SE" b="1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E39D01D-F377-A821-77A0-7D074B10B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11616" y="1281216"/>
            <a:ext cx="1574710" cy="795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98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B44E110-8B8A-47BF-8624-BFF0A9EEC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89" y="213036"/>
            <a:ext cx="10523800" cy="428625"/>
          </a:xfrm>
        </p:spPr>
        <p:txBody>
          <a:bodyPr/>
          <a:lstStyle/>
          <a:p>
            <a:r>
              <a:rPr lang="sv-SE"/>
              <a:t>Synkronisering av information till 724 klienter</a:t>
            </a:r>
          </a:p>
        </p:txBody>
      </p:sp>
      <p:sp>
        <p:nvSpPr>
          <p:cNvPr id="69" name="Rektangel: rundade hörn 68">
            <a:extLst>
              <a:ext uri="{FF2B5EF4-FFF2-40B4-BE49-F238E27FC236}">
                <a16:creationId xmlns:a16="http://schemas.microsoft.com/office/drawing/2014/main" id="{06BFD37F-CE0F-46AA-8B04-3C0875CA6255}"/>
              </a:ext>
            </a:extLst>
          </p:cNvPr>
          <p:cNvSpPr/>
          <p:nvPr/>
        </p:nvSpPr>
        <p:spPr>
          <a:xfrm>
            <a:off x="4294830" y="1437808"/>
            <a:ext cx="2951981" cy="4337889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sp>
        <p:nvSpPr>
          <p:cNvPr id="70" name="Rektangel: rundade hörn 69">
            <a:extLst>
              <a:ext uri="{FF2B5EF4-FFF2-40B4-BE49-F238E27FC236}">
                <a16:creationId xmlns:a16="http://schemas.microsoft.com/office/drawing/2014/main" id="{D715F518-567C-4145-AC51-2A800CF1FC2A}"/>
              </a:ext>
            </a:extLst>
          </p:cNvPr>
          <p:cNvSpPr/>
          <p:nvPr/>
        </p:nvSpPr>
        <p:spPr>
          <a:xfrm>
            <a:off x="7636879" y="1419528"/>
            <a:ext cx="3056309" cy="434119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sp>
        <p:nvSpPr>
          <p:cNvPr id="71" name="Rektangel: rundade hörn 70">
            <a:extLst>
              <a:ext uri="{FF2B5EF4-FFF2-40B4-BE49-F238E27FC236}">
                <a16:creationId xmlns:a16="http://schemas.microsoft.com/office/drawing/2014/main" id="{E5F0005F-311F-45F7-A4F3-B1F9A100414C}"/>
              </a:ext>
            </a:extLst>
          </p:cNvPr>
          <p:cNvSpPr/>
          <p:nvPr/>
        </p:nvSpPr>
        <p:spPr>
          <a:xfrm>
            <a:off x="982092" y="1458630"/>
            <a:ext cx="2927401" cy="433788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pic>
        <p:nvPicPr>
          <p:cNvPr id="72" name="Bildobjekt 71" descr="En bild som visar kylskåp, bord&#10;&#10;Automatiskt genererad beskrivning">
            <a:extLst>
              <a:ext uri="{FF2B5EF4-FFF2-40B4-BE49-F238E27FC236}">
                <a16:creationId xmlns:a16="http://schemas.microsoft.com/office/drawing/2014/main" id="{026D8264-9E4C-42C0-AD7F-423198130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2892" y="2666131"/>
            <a:ext cx="947771" cy="1166488"/>
          </a:xfrm>
          <a:prstGeom prst="rect">
            <a:avLst/>
          </a:prstGeom>
        </p:spPr>
      </p:pic>
      <p:pic>
        <p:nvPicPr>
          <p:cNvPr id="73" name="Bildobjekt 72" descr="En bild som visar kylskåp, bord&#10;&#10;Automatiskt genererad beskrivning">
            <a:extLst>
              <a:ext uri="{FF2B5EF4-FFF2-40B4-BE49-F238E27FC236}">
                <a16:creationId xmlns:a16="http://schemas.microsoft.com/office/drawing/2014/main" id="{34CBA1FA-350D-4F4E-9AE3-A78E45F6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3046" y="2545409"/>
            <a:ext cx="1386609" cy="1706596"/>
          </a:xfrm>
          <a:prstGeom prst="rect">
            <a:avLst/>
          </a:prstGeom>
        </p:spPr>
      </p:pic>
      <p:grpSp>
        <p:nvGrpSpPr>
          <p:cNvPr id="75" name="Grupp 74">
            <a:extLst>
              <a:ext uri="{FF2B5EF4-FFF2-40B4-BE49-F238E27FC236}">
                <a16:creationId xmlns:a16="http://schemas.microsoft.com/office/drawing/2014/main" id="{C1EEAE83-F89E-42EB-8412-DECDBF409305}"/>
              </a:ext>
            </a:extLst>
          </p:cNvPr>
          <p:cNvGrpSpPr/>
          <p:nvPr/>
        </p:nvGrpSpPr>
        <p:grpSpPr>
          <a:xfrm>
            <a:off x="2354103" y="2398738"/>
            <a:ext cx="705715" cy="674625"/>
            <a:chOff x="693848" y="2601323"/>
            <a:chExt cx="2850993" cy="2392244"/>
          </a:xfrm>
        </p:grpSpPr>
        <p:pic>
          <p:nvPicPr>
            <p:cNvPr id="76" name="Bildobjekt 75" descr="En bild som visar kopp, mugg, kaffe, tangentbord&#10;&#10;Automatiskt genererad beskrivning">
              <a:extLst>
                <a:ext uri="{FF2B5EF4-FFF2-40B4-BE49-F238E27FC236}">
                  <a16:creationId xmlns:a16="http://schemas.microsoft.com/office/drawing/2014/main" id="{3AD1C65B-0F4F-4774-8C4B-63DBDD75F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793544" y="3931249"/>
              <a:ext cx="751297" cy="1062318"/>
            </a:xfrm>
            <a:prstGeom prst="rect">
              <a:avLst/>
            </a:prstGeom>
          </p:spPr>
        </p:pic>
        <p:pic>
          <p:nvPicPr>
            <p:cNvPr id="77" name="Bildobjekt 76" descr="En bild som visar elektronik, skärm, dator, inomhus&#10;&#10;Automatiskt genererad beskrivning">
              <a:extLst>
                <a:ext uri="{FF2B5EF4-FFF2-40B4-BE49-F238E27FC236}">
                  <a16:creationId xmlns:a16="http://schemas.microsoft.com/office/drawing/2014/main" id="{23403C80-50FA-4BF2-A595-30B51DCC5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93848" y="2601323"/>
              <a:ext cx="2695575" cy="2333625"/>
            </a:xfrm>
            <a:prstGeom prst="rect">
              <a:avLst/>
            </a:prstGeom>
          </p:spPr>
        </p:pic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E827CA4A-52EC-43BA-BEA9-1D28EAD55FC7}"/>
              </a:ext>
            </a:extLst>
          </p:cNvPr>
          <p:cNvGrpSpPr/>
          <p:nvPr/>
        </p:nvGrpSpPr>
        <p:grpSpPr>
          <a:xfrm>
            <a:off x="1295567" y="2986367"/>
            <a:ext cx="705715" cy="674625"/>
            <a:chOff x="693848" y="2601323"/>
            <a:chExt cx="2850993" cy="2392244"/>
          </a:xfrm>
        </p:grpSpPr>
        <p:pic>
          <p:nvPicPr>
            <p:cNvPr id="79" name="Bildobjekt 78" descr="En bild som visar kopp, mugg, kaffe, tangentbord&#10;&#10;Automatiskt genererad beskrivning">
              <a:extLst>
                <a:ext uri="{FF2B5EF4-FFF2-40B4-BE49-F238E27FC236}">
                  <a16:creationId xmlns:a16="http://schemas.microsoft.com/office/drawing/2014/main" id="{30E56670-8554-4C44-91DF-6710F622C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793544" y="3931249"/>
              <a:ext cx="751297" cy="1062318"/>
            </a:xfrm>
            <a:prstGeom prst="rect">
              <a:avLst/>
            </a:prstGeom>
          </p:spPr>
        </p:pic>
        <p:pic>
          <p:nvPicPr>
            <p:cNvPr id="80" name="Bildobjekt 79" descr="En bild som visar elektronik, skärm, dator, inomhus&#10;&#10;Automatiskt genererad beskrivning">
              <a:extLst>
                <a:ext uri="{FF2B5EF4-FFF2-40B4-BE49-F238E27FC236}">
                  <a16:creationId xmlns:a16="http://schemas.microsoft.com/office/drawing/2014/main" id="{9897D209-F228-423E-9D9F-73F97FE19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93848" y="2601323"/>
              <a:ext cx="2695575" cy="2333625"/>
            </a:xfrm>
            <a:prstGeom prst="rect">
              <a:avLst/>
            </a:prstGeom>
          </p:spPr>
        </p:pic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2A7CB084-3A58-4778-B6A2-B5481A4E66E7}"/>
              </a:ext>
            </a:extLst>
          </p:cNvPr>
          <p:cNvGrpSpPr/>
          <p:nvPr/>
        </p:nvGrpSpPr>
        <p:grpSpPr>
          <a:xfrm>
            <a:off x="2430643" y="3688289"/>
            <a:ext cx="705715" cy="674625"/>
            <a:chOff x="693848" y="2601323"/>
            <a:chExt cx="2850993" cy="2392244"/>
          </a:xfrm>
        </p:grpSpPr>
        <p:pic>
          <p:nvPicPr>
            <p:cNvPr id="82" name="Bildobjekt 81" descr="En bild som visar kopp, mugg, kaffe, tangentbord&#10;&#10;Automatiskt genererad beskrivning">
              <a:extLst>
                <a:ext uri="{FF2B5EF4-FFF2-40B4-BE49-F238E27FC236}">
                  <a16:creationId xmlns:a16="http://schemas.microsoft.com/office/drawing/2014/main" id="{BB2E8D72-E9C6-40BE-8190-C5F4634AA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793544" y="3931249"/>
              <a:ext cx="751297" cy="1062318"/>
            </a:xfrm>
            <a:prstGeom prst="rect">
              <a:avLst/>
            </a:prstGeom>
          </p:spPr>
        </p:pic>
        <p:pic>
          <p:nvPicPr>
            <p:cNvPr id="83" name="Bildobjekt 82" descr="En bild som visar elektronik, skärm, dator, inomhus&#10;&#10;Automatiskt genererad beskrivning">
              <a:extLst>
                <a:ext uri="{FF2B5EF4-FFF2-40B4-BE49-F238E27FC236}">
                  <a16:creationId xmlns:a16="http://schemas.microsoft.com/office/drawing/2014/main" id="{E4B3968B-044F-4DBA-8876-84901C4DB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693848" y="2601323"/>
              <a:ext cx="2695575" cy="2333625"/>
            </a:xfrm>
            <a:prstGeom prst="rect">
              <a:avLst/>
            </a:prstGeom>
          </p:spPr>
        </p:pic>
      </p:grpSp>
      <p:cxnSp>
        <p:nvCxnSpPr>
          <p:cNvPr id="90" name="Rak pilkoppling 89">
            <a:extLst>
              <a:ext uri="{FF2B5EF4-FFF2-40B4-BE49-F238E27FC236}">
                <a16:creationId xmlns:a16="http://schemas.microsoft.com/office/drawing/2014/main" id="{A63839AC-4769-4A30-A27C-DDECD303F2C1}"/>
              </a:ext>
            </a:extLst>
          </p:cNvPr>
          <p:cNvCxnSpPr>
            <a:cxnSpLocks/>
            <a:stCxn id="73" idx="1"/>
          </p:cNvCxnSpPr>
          <p:nvPr/>
        </p:nvCxnSpPr>
        <p:spPr>
          <a:xfrm flipH="1" flipV="1">
            <a:off x="6280663" y="3315414"/>
            <a:ext cx="2222383" cy="83293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ak pilkoppling 91">
            <a:extLst>
              <a:ext uri="{FF2B5EF4-FFF2-40B4-BE49-F238E27FC236}">
                <a16:creationId xmlns:a16="http://schemas.microsoft.com/office/drawing/2014/main" id="{CD08CB62-C885-40CA-9CF5-8B90281F3B0F}"/>
              </a:ext>
            </a:extLst>
          </p:cNvPr>
          <p:cNvCxnSpPr>
            <a:stCxn id="72" idx="1"/>
            <a:endCxn id="77" idx="3"/>
          </p:cNvCxnSpPr>
          <p:nvPr/>
        </p:nvCxnSpPr>
        <p:spPr>
          <a:xfrm flipH="1" flipV="1">
            <a:off x="3021347" y="2727785"/>
            <a:ext cx="2311545" cy="52159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ak pilkoppling 92">
            <a:extLst>
              <a:ext uri="{FF2B5EF4-FFF2-40B4-BE49-F238E27FC236}">
                <a16:creationId xmlns:a16="http://schemas.microsoft.com/office/drawing/2014/main" id="{E6AD9FD9-CFF9-4A20-89E5-D765FB113E07}"/>
              </a:ext>
            </a:extLst>
          </p:cNvPr>
          <p:cNvCxnSpPr>
            <a:stCxn id="72" idx="1"/>
            <a:endCxn id="80" idx="3"/>
          </p:cNvCxnSpPr>
          <p:nvPr/>
        </p:nvCxnSpPr>
        <p:spPr>
          <a:xfrm flipH="1">
            <a:off x="1962811" y="3249375"/>
            <a:ext cx="3370081" cy="66039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Rak pilkoppling 93">
            <a:extLst>
              <a:ext uri="{FF2B5EF4-FFF2-40B4-BE49-F238E27FC236}">
                <a16:creationId xmlns:a16="http://schemas.microsoft.com/office/drawing/2014/main" id="{8C07B2F9-62A2-4E6A-8BAB-0F5F772500E4}"/>
              </a:ext>
            </a:extLst>
          </p:cNvPr>
          <p:cNvCxnSpPr>
            <a:stCxn id="72" idx="1"/>
            <a:endCxn id="83" idx="3"/>
          </p:cNvCxnSpPr>
          <p:nvPr/>
        </p:nvCxnSpPr>
        <p:spPr>
          <a:xfrm flipH="1">
            <a:off x="3097887" y="3249375"/>
            <a:ext cx="2235005" cy="767961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ruta 96">
            <a:extLst>
              <a:ext uri="{FF2B5EF4-FFF2-40B4-BE49-F238E27FC236}">
                <a16:creationId xmlns:a16="http://schemas.microsoft.com/office/drawing/2014/main" id="{4B12559E-BFA8-4988-89D7-9C07B610405C}"/>
              </a:ext>
            </a:extLst>
          </p:cNvPr>
          <p:cNvSpPr txBox="1"/>
          <p:nvPr/>
        </p:nvSpPr>
        <p:spPr>
          <a:xfrm>
            <a:off x="2436589" y="2986367"/>
            <a:ext cx="623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/>
              <a:t>Avdelning A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F7D83947-1A17-4220-97EE-FB196B840199}"/>
              </a:ext>
            </a:extLst>
          </p:cNvPr>
          <p:cNvSpPr txBox="1"/>
          <p:nvPr/>
        </p:nvSpPr>
        <p:spPr>
          <a:xfrm>
            <a:off x="1344786" y="3575445"/>
            <a:ext cx="623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/>
              <a:t>Avdelning B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78C276DA-A5E1-4A4A-9D43-CE98D8A8864D}"/>
              </a:ext>
            </a:extLst>
          </p:cNvPr>
          <p:cNvSpPr txBox="1"/>
          <p:nvPr/>
        </p:nvSpPr>
        <p:spPr>
          <a:xfrm>
            <a:off x="2474809" y="4312728"/>
            <a:ext cx="6232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600"/>
              <a:t>Avdelning C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4748C930-F7F3-433A-8510-26C69966E620}"/>
              </a:ext>
            </a:extLst>
          </p:cNvPr>
          <p:cNvSpPr txBox="1"/>
          <p:nvPr/>
        </p:nvSpPr>
        <p:spPr>
          <a:xfrm>
            <a:off x="8794560" y="4340803"/>
            <a:ext cx="7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Avdelning A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3F355853-31E6-4A64-B984-D99A8A357E0D}"/>
              </a:ext>
            </a:extLst>
          </p:cNvPr>
          <p:cNvSpPr txBox="1"/>
          <p:nvPr/>
        </p:nvSpPr>
        <p:spPr>
          <a:xfrm>
            <a:off x="8375984" y="2064210"/>
            <a:ext cx="1386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Millennium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7853AAA9-1860-43A3-8464-7095223CCB0D}"/>
              </a:ext>
            </a:extLst>
          </p:cNvPr>
          <p:cNvSpPr txBox="1"/>
          <p:nvPr/>
        </p:nvSpPr>
        <p:spPr>
          <a:xfrm>
            <a:off x="5133257" y="2275481"/>
            <a:ext cx="127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Mid-</a:t>
            </a:r>
            <a:r>
              <a:rPr lang="sv-SE" err="1"/>
              <a:t>Tier</a:t>
            </a:r>
            <a:r>
              <a:rPr lang="sv-SE"/>
              <a:t> 1</a:t>
            </a:r>
          </a:p>
        </p:txBody>
      </p:sp>
      <p:sp>
        <p:nvSpPr>
          <p:cNvPr id="106" name="Rektangel 105">
            <a:extLst>
              <a:ext uri="{FF2B5EF4-FFF2-40B4-BE49-F238E27FC236}">
                <a16:creationId xmlns:a16="http://schemas.microsoft.com/office/drawing/2014/main" id="{952F5F06-7A9E-4DAE-BBD4-91C89087DCE5}"/>
              </a:ext>
            </a:extLst>
          </p:cNvPr>
          <p:cNvSpPr/>
          <p:nvPr/>
        </p:nvSpPr>
        <p:spPr>
          <a:xfrm>
            <a:off x="4585252" y="1515667"/>
            <a:ext cx="24224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Purge days (range between 3-30 days) </a:t>
            </a:r>
            <a:endParaRPr lang="sv-SE" sz="1000">
              <a:solidFill>
                <a:schemeClr val="accent1"/>
              </a:solidFill>
            </a:endParaRPr>
          </a:p>
        </p:txBody>
      </p:sp>
      <p:sp>
        <p:nvSpPr>
          <p:cNvPr id="107" name="Rektangel: rundade hörn 106">
            <a:extLst>
              <a:ext uri="{FF2B5EF4-FFF2-40B4-BE49-F238E27FC236}">
                <a16:creationId xmlns:a16="http://schemas.microsoft.com/office/drawing/2014/main" id="{1974E723-2F5D-48D4-AF18-001CE30AAB39}"/>
              </a:ext>
            </a:extLst>
          </p:cNvPr>
          <p:cNvSpPr/>
          <p:nvPr/>
        </p:nvSpPr>
        <p:spPr>
          <a:xfrm>
            <a:off x="982091" y="998913"/>
            <a:ext cx="2971573" cy="38549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724 DTV Klienter</a:t>
            </a:r>
          </a:p>
        </p:txBody>
      </p:sp>
      <p:sp>
        <p:nvSpPr>
          <p:cNvPr id="108" name="Rektangel: rundade hörn 107">
            <a:extLst>
              <a:ext uri="{FF2B5EF4-FFF2-40B4-BE49-F238E27FC236}">
                <a16:creationId xmlns:a16="http://schemas.microsoft.com/office/drawing/2014/main" id="{CD71D8FF-D601-454D-B5E6-EE51F0AC893C}"/>
              </a:ext>
            </a:extLst>
          </p:cNvPr>
          <p:cNvSpPr/>
          <p:nvPr/>
        </p:nvSpPr>
        <p:spPr>
          <a:xfrm>
            <a:off x="4294830" y="972506"/>
            <a:ext cx="2951981" cy="38549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err="1">
                <a:solidFill>
                  <a:schemeClr val="tx1"/>
                </a:solidFill>
              </a:rPr>
              <a:t>Local</a:t>
            </a:r>
            <a:r>
              <a:rPr lang="sv-SE">
                <a:solidFill>
                  <a:schemeClr val="tx1"/>
                </a:solidFill>
              </a:rPr>
              <a:t> Mid-</a:t>
            </a:r>
            <a:r>
              <a:rPr lang="sv-SE" err="1">
                <a:solidFill>
                  <a:schemeClr val="tx1"/>
                </a:solidFill>
              </a:rPr>
              <a:t>Tiers</a:t>
            </a:r>
            <a:r>
              <a:rPr lang="sv-SE">
                <a:solidFill>
                  <a:schemeClr val="tx1"/>
                </a:solidFill>
              </a:rPr>
              <a:t> server</a:t>
            </a:r>
          </a:p>
        </p:txBody>
      </p:sp>
      <p:sp>
        <p:nvSpPr>
          <p:cNvPr id="109" name="Rektangel: rundade hörn 108">
            <a:extLst>
              <a:ext uri="{FF2B5EF4-FFF2-40B4-BE49-F238E27FC236}">
                <a16:creationId xmlns:a16="http://schemas.microsoft.com/office/drawing/2014/main" id="{8A8BA52B-4157-4A00-9C7B-7273C4ADBB88}"/>
              </a:ext>
            </a:extLst>
          </p:cNvPr>
          <p:cNvSpPr/>
          <p:nvPr/>
        </p:nvSpPr>
        <p:spPr>
          <a:xfrm>
            <a:off x="7636880" y="981089"/>
            <a:ext cx="3056310" cy="38549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>
                <a:solidFill>
                  <a:schemeClr val="tx1"/>
                </a:solidFill>
              </a:rPr>
              <a:t>SDV at </a:t>
            </a:r>
            <a:r>
              <a:rPr lang="sv-SE" err="1">
                <a:solidFill>
                  <a:schemeClr val="tx1"/>
                </a:solidFill>
              </a:rPr>
              <a:t>Cerner</a:t>
            </a:r>
            <a:r>
              <a:rPr lang="sv-SE">
                <a:solidFill>
                  <a:schemeClr val="tx1"/>
                </a:solidFill>
              </a:rPr>
              <a:t> Datacenter</a:t>
            </a:r>
          </a:p>
        </p:txBody>
      </p:sp>
      <p:sp>
        <p:nvSpPr>
          <p:cNvPr id="110" name="Rektangel 109">
            <a:extLst>
              <a:ext uri="{FF2B5EF4-FFF2-40B4-BE49-F238E27FC236}">
                <a16:creationId xmlns:a16="http://schemas.microsoft.com/office/drawing/2014/main" id="{CB2D6ED8-33C3-459B-8A7B-8DAB3B460821}"/>
              </a:ext>
            </a:extLst>
          </p:cNvPr>
          <p:cNvSpPr/>
          <p:nvPr/>
        </p:nvSpPr>
        <p:spPr>
          <a:xfrm>
            <a:off x="1251328" y="1508246"/>
            <a:ext cx="242245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accent1"/>
                </a:solidFill>
              </a:rPr>
              <a:t>Purge days (range between 3-30 days) </a:t>
            </a:r>
            <a:endParaRPr lang="sv-SE" sz="1000">
              <a:solidFill>
                <a:schemeClr val="accent1"/>
              </a:solidFill>
            </a:endParaRPr>
          </a:p>
        </p:txBody>
      </p:sp>
      <p:sp>
        <p:nvSpPr>
          <p:cNvPr id="111" name="Rektangel: rundade hörn 110">
            <a:extLst>
              <a:ext uri="{FF2B5EF4-FFF2-40B4-BE49-F238E27FC236}">
                <a16:creationId xmlns:a16="http://schemas.microsoft.com/office/drawing/2014/main" id="{BB6CC229-0AB7-49C5-B6ED-5DBEBA89C799}"/>
              </a:ext>
            </a:extLst>
          </p:cNvPr>
          <p:cNvSpPr/>
          <p:nvPr/>
        </p:nvSpPr>
        <p:spPr>
          <a:xfrm>
            <a:off x="2280150" y="2333979"/>
            <a:ext cx="887579" cy="927625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sp>
        <p:nvSpPr>
          <p:cNvPr id="112" name="Rektangel: rundade hörn 111">
            <a:extLst>
              <a:ext uri="{FF2B5EF4-FFF2-40B4-BE49-F238E27FC236}">
                <a16:creationId xmlns:a16="http://schemas.microsoft.com/office/drawing/2014/main" id="{D2C2DC4F-5DB0-42BD-B2A6-86264B723FF0}"/>
              </a:ext>
            </a:extLst>
          </p:cNvPr>
          <p:cNvSpPr/>
          <p:nvPr/>
        </p:nvSpPr>
        <p:spPr>
          <a:xfrm>
            <a:off x="1171371" y="2868842"/>
            <a:ext cx="887579" cy="927625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sp>
        <p:nvSpPr>
          <p:cNvPr id="117" name="Rektangel: rundade hörn 116">
            <a:extLst>
              <a:ext uri="{FF2B5EF4-FFF2-40B4-BE49-F238E27FC236}">
                <a16:creationId xmlns:a16="http://schemas.microsoft.com/office/drawing/2014/main" id="{BE18DEBC-BD55-46B6-A70E-957EA36839E7}"/>
              </a:ext>
            </a:extLst>
          </p:cNvPr>
          <p:cNvSpPr/>
          <p:nvPr/>
        </p:nvSpPr>
        <p:spPr>
          <a:xfrm>
            <a:off x="2303272" y="3653168"/>
            <a:ext cx="887579" cy="927625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sv-SE" err="1">
              <a:solidFill>
                <a:schemeClr val="tx1"/>
              </a:solidFill>
            </a:endParaRPr>
          </a:p>
        </p:txBody>
      </p:sp>
      <p:sp>
        <p:nvSpPr>
          <p:cNvPr id="128" name="textruta 127">
            <a:extLst>
              <a:ext uri="{FF2B5EF4-FFF2-40B4-BE49-F238E27FC236}">
                <a16:creationId xmlns:a16="http://schemas.microsoft.com/office/drawing/2014/main" id="{13D36A3A-4566-4088-AC7D-866BF8212F9C}"/>
              </a:ext>
            </a:extLst>
          </p:cNvPr>
          <p:cNvSpPr txBox="1"/>
          <p:nvPr/>
        </p:nvSpPr>
        <p:spPr>
          <a:xfrm>
            <a:off x="8794559" y="4556247"/>
            <a:ext cx="7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Avdelning B</a:t>
            </a:r>
          </a:p>
        </p:txBody>
      </p:sp>
      <p:sp>
        <p:nvSpPr>
          <p:cNvPr id="129" name="textruta 128">
            <a:extLst>
              <a:ext uri="{FF2B5EF4-FFF2-40B4-BE49-F238E27FC236}">
                <a16:creationId xmlns:a16="http://schemas.microsoft.com/office/drawing/2014/main" id="{EBD5523F-345F-496C-81FF-784F06176F89}"/>
              </a:ext>
            </a:extLst>
          </p:cNvPr>
          <p:cNvSpPr txBox="1"/>
          <p:nvPr/>
        </p:nvSpPr>
        <p:spPr>
          <a:xfrm>
            <a:off x="8794559" y="4776856"/>
            <a:ext cx="7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Avdelning C</a:t>
            </a:r>
          </a:p>
        </p:txBody>
      </p:sp>
      <p:sp>
        <p:nvSpPr>
          <p:cNvPr id="130" name="textruta 129">
            <a:extLst>
              <a:ext uri="{FF2B5EF4-FFF2-40B4-BE49-F238E27FC236}">
                <a16:creationId xmlns:a16="http://schemas.microsoft.com/office/drawing/2014/main" id="{B9D2ED36-1166-4B8A-9737-34AA6D250629}"/>
              </a:ext>
            </a:extLst>
          </p:cNvPr>
          <p:cNvSpPr txBox="1"/>
          <p:nvPr/>
        </p:nvSpPr>
        <p:spPr>
          <a:xfrm>
            <a:off x="8794558" y="4995101"/>
            <a:ext cx="7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Avdelning D</a:t>
            </a:r>
          </a:p>
        </p:txBody>
      </p:sp>
      <p:sp>
        <p:nvSpPr>
          <p:cNvPr id="131" name="textruta 130">
            <a:extLst>
              <a:ext uri="{FF2B5EF4-FFF2-40B4-BE49-F238E27FC236}">
                <a16:creationId xmlns:a16="http://schemas.microsoft.com/office/drawing/2014/main" id="{8ED453DB-676A-4855-BD8B-4EB03F8F5DCC}"/>
              </a:ext>
            </a:extLst>
          </p:cNvPr>
          <p:cNvSpPr txBox="1"/>
          <p:nvPr/>
        </p:nvSpPr>
        <p:spPr>
          <a:xfrm>
            <a:off x="8794558" y="5198450"/>
            <a:ext cx="7838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800"/>
              <a:t>Avdelning E</a:t>
            </a:r>
          </a:p>
        </p:txBody>
      </p:sp>
    </p:spTree>
    <p:extLst>
      <p:ext uri="{BB962C8B-B14F-4D97-AF65-F5344CB8AC3E}">
        <p14:creationId xmlns:p14="http://schemas.microsoft.com/office/powerpoint/2010/main" val="19503610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Nw0JtCxwrRyvRiEOinZ5A"/>
</p:tagLst>
</file>

<file path=ppt/theme/theme1.xml><?xml version="1.0" encoding="utf-8"?>
<a:theme xmlns:a="http://schemas.openxmlformats.org/drawingml/2006/main" name="Region Skåne presentation">
  <a:themeElements>
    <a:clrScheme name="Anpassat 1">
      <a:dk1>
        <a:sysClr val="windowText" lastClr="000000"/>
      </a:dk1>
      <a:lt1>
        <a:sysClr val="window" lastClr="FFFFFF"/>
      </a:lt1>
      <a:dk2>
        <a:srgbClr val="307C8E"/>
      </a:dk2>
      <a:lt2>
        <a:srgbClr val="FDF9E4"/>
      </a:lt2>
      <a:accent1>
        <a:srgbClr val="307C8E"/>
      </a:accent1>
      <a:accent2>
        <a:srgbClr val="FDF9E4"/>
      </a:accent2>
      <a:accent3>
        <a:srgbClr val="E40135"/>
      </a:accent3>
      <a:accent4>
        <a:srgbClr val="FDF9E4"/>
      </a:accent4>
      <a:accent5>
        <a:srgbClr val="5F5236"/>
      </a:accent5>
      <a:accent6>
        <a:srgbClr val="FDD32F"/>
      </a:accent6>
      <a:hlink>
        <a:srgbClr val="0563C1"/>
      </a:hlink>
      <a:folHlink>
        <a:srgbClr val="954F72"/>
      </a:folHlink>
    </a:clrScheme>
    <a:fontScheme name="Anpassat 1">
      <a:majorFont>
        <a:latin typeface="Public Sans"/>
        <a:ea typeface=""/>
        <a:cs typeface=""/>
      </a:majorFont>
      <a:minorFont>
        <a:latin typeface="Public Sans"/>
        <a:ea typeface=""/>
        <a:cs typeface=""/>
      </a:minorFont>
    </a:fontScheme>
    <a:fmtScheme name="Region Skån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n Skånes prestentationsmall" id="{6234B990-46E4-4798-A7C9-795EC348AB7D}" vid="{E536645E-1CDF-4149-833A-B078DB4F462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31EBBC7768F1E4A9E0C4E1A60879018" ma:contentTypeVersion="22" ma:contentTypeDescription="Skapa ett nytt dokument." ma:contentTypeScope="" ma:versionID="059146227fa6fadae7584a0002f94e98">
  <xsd:schema xmlns:xsd="http://www.w3.org/2001/XMLSchema" xmlns:xs="http://www.w3.org/2001/XMLSchema" xmlns:p="http://schemas.microsoft.com/office/2006/metadata/properties" xmlns:ns2="b9481cc7-f7fc-4d3a-a93a-4be4fcbf4595" xmlns:ns3="2e68ab6b-79c8-43ea-b178-dccb9842d64a" targetNamespace="http://schemas.microsoft.com/office/2006/metadata/properties" ma:root="true" ma:fieldsID="64cd48618ccf23e864fa47398fe95a4d" ns2:_="" ns3:_="">
    <xsd:import namespace="b9481cc7-f7fc-4d3a-a93a-4be4fcbf4595"/>
    <xsd:import namespace="2e68ab6b-79c8-43ea-b178-dccb9842d6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Dokument_x00e4_gar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81cc7-f7fc-4d3a-a93a-4be4fcbf45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0712f857-838a-48cf-af71-0d5f19c87c4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Dokument_x00e4_gare" ma:index="25" nillable="true" ma:displayName="Dokumentägare" ma:format="Dropdown" ma:internalName="Dokument_x00e4_gar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8ab6b-79c8-43ea-b178-dccb9842d6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baeb4bc-d153-4d99-b5e3-a4e457393579}" ma:internalName="TaxCatchAll" ma:showField="CatchAllData" ma:web="2e68ab6b-79c8-43ea-b178-dccb9842d6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_x00e4_gare xmlns="b9481cc7-f7fc-4d3a-a93a-4be4fcbf4595">Marcus Östrell</Dokument_x00e4_gare>
    <lcf76f155ced4ddcb4097134ff3c332f xmlns="b9481cc7-f7fc-4d3a-a93a-4be4fcbf4595">
      <Terms xmlns="http://schemas.microsoft.com/office/infopath/2007/PartnerControls"/>
    </lcf76f155ced4ddcb4097134ff3c332f>
    <TaxCatchAll xmlns="2e68ab6b-79c8-43ea-b178-dccb9842d64a" xsi:nil="true"/>
    <SharedWithUsers xmlns="2e68ab6b-79c8-43ea-b178-dccb9842d64a">
      <UserInfo>
        <DisplayName>Liljedahl Carita</DisplayName>
        <AccountId>151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3A71C85-9FC1-4A13-9E89-0B6655BB5C51}">
  <ds:schemaRefs>
    <ds:schemaRef ds:uri="2e68ab6b-79c8-43ea-b178-dccb9842d64a"/>
    <ds:schemaRef ds:uri="b9481cc7-f7fc-4d3a-a93a-4be4fcbf45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A60360F-A7F3-47EE-96E9-8108962155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EF5B0F-999E-4E96-903D-3ED174385FC4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e68ab6b-79c8-43ea-b178-dccb9842d64a"/>
    <ds:schemaRef ds:uri="b9481cc7-f7fc-4d3a-a93a-4be4fcbf459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Skånes presentationsmall</Template>
  <TotalTime>0</TotalTime>
  <Words>768</Words>
  <Application>Microsoft Office PowerPoint</Application>
  <PresentationFormat>Widescreen</PresentationFormat>
  <Paragraphs>152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Region Skåne presentation</vt:lpstr>
      <vt:lpstr>Skånes Digitala Vårdsystem</vt:lpstr>
      <vt:lpstr>Versionshistorik</vt:lpstr>
      <vt:lpstr>Syfte med 724 - Access Downtime Viewer   </vt:lpstr>
      <vt:lpstr>Placering och specifikationer</vt:lpstr>
      <vt:lpstr>Reservkraft och UPS</vt:lpstr>
      <vt:lpstr>Beställning</vt:lpstr>
      <vt:lpstr>Installation</vt:lpstr>
      <vt:lpstr>Yubikey och Säkerhet  </vt:lpstr>
      <vt:lpstr>Synkronisering av information till 724 klienter</vt:lpstr>
      <vt:lpstr>Roller och ansvar</vt:lpstr>
      <vt:lpstr>Utbildningsmaterial till 724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Milstam Gunilla</dc:creator>
  <cp:lastModifiedBy>Östrell Marcus</cp:lastModifiedBy>
  <cp:revision>2</cp:revision>
  <dcterms:created xsi:type="dcterms:W3CDTF">2024-10-29T12:11:33Z</dcterms:created>
  <dcterms:modified xsi:type="dcterms:W3CDTF">2025-04-11T07:31:56Z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3D0126CF-E299-4EA6-B5B5-949059109E94</vt:lpwstr>
  </property>
  <property fmtid="{D5CDD505-2E9C-101B-9397-08002B2CF9AE}" pid="3" name="ArticulatePath">
    <vt:lpwstr>Presentation5</vt:lpwstr>
  </property>
  <property fmtid="{D5CDD505-2E9C-101B-9397-08002B2CF9AE}" pid="4" name="ContentTypeId">
    <vt:lpwstr>0x010100E31EBBC7768F1E4A9E0C4E1A60879018</vt:lpwstr>
  </property>
  <property fmtid="{D5CDD505-2E9C-101B-9397-08002B2CF9AE}" pid="5" name="MediaServiceImageTags">
    <vt:lpwstr/>
  </property>
  <property fmtid="{D5CDD505-2E9C-101B-9397-08002B2CF9AE}" pid="6" name="test">
    <vt:lpwstr>Marcus Östrell</vt:lpwstr>
  </property>
  <property fmtid="{D5CDD505-2E9C-101B-9397-08002B2CF9AE}" pid="7" name="_dlc_DocIdItemGuid">
    <vt:lpwstr>877a34ca-7e6d-42eb-962a-4fe324c1fa92</vt:lpwstr>
  </property>
</Properties>
</file>