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504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518" r:id="rId15"/>
    <p:sldId id="501" r:id="rId16"/>
  </p:sldIdLst>
  <p:sldSz cx="12192000" cy="6858000"/>
  <p:notesSz cx="6858000" cy="9144000"/>
  <p:embeddedFontLst>
    <p:embeddedFont>
      <p:font typeface="Public Sans" panose="020B060402020202020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69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F7B03A-4776-5066-DA9B-B8F072E3AAA9}" name="Karlsson Peter D" initials="PK" userId="S::100285@skane.se::59bd3a1d-5fa0-43b6-bd97-ca477f399949" providerId="AD"/>
  <p188:author id="{4D952A73-97CF-25AC-F950-C58523EB2F5D}" name="Bas Frank" initials="BF" userId="S::145764@skane.se::5bf4bd29-d1b1-489e-a589-2f8e0e528b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F7A805-066D-D9FE-88C3-42CDC2B19CF9}" v="12" dt="2025-04-15T12:07:56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441" autoAdjust="0"/>
  </p:normalViewPr>
  <p:slideViewPr>
    <p:cSldViewPr snapToGrid="0">
      <p:cViewPr>
        <p:scale>
          <a:sx n="75" d="100"/>
          <a:sy n="75" d="100"/>
        </p:scale>
        <p:origin x="324" y="36"/>
      </p:cViewPr>
      <p:guideLst>
        <p:guide orient="horz" pos="822"/>
        <p:guide pos="6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4"/>
    </p:cViewPr>
  </p:sorterViewPr>
  <p:notesViewPr>
    <p:cSldViewPr snapToGrid="0" showGuides="1">
      <p:cViewPr varScale="1">
        <p:scale>
          <a:sx n="51" d="100"/>
          <a:sy n="51" d="100"/>
        </p:scale>
        <p:origin x="1836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D511D94-4E64-1EAA-0D43-EAEE53FDC9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5195A2E-B3CC-C0AE-5A1F-1A1E7AB3A8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340DC-1509-4221-AED0-908333A2814C}" type="datetimeFigureOut">
              <a:rPr lang="sv-SE" smtClean="0"/>
              <a:t>2025-04-16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921803D-7FAC-F3DE-8A61-40FCB00C45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384B36-BE09-A54C-B7BD-BFFF79D0F8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A6F1E-1E10-4A31-B5A8-8E4E14FF7C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73850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5CAF2-EA02-4D7B-96AC-EC2C828EEDBF}" type="datetimeFigureOut">
              <a:rPr lang="sv-SE" smtClean="0"/>
              <a:t>2025-04-16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B30ED-5BE4-4B01-A895-9FD01F2DFD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67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3293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2A6F3-1476-38B1-02F6-B56CE85F3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535C968-3EEF-7D95-F5E4-5148DFCFCF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E3A823A-2052-0DCD-1A50-C41BD56C9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A0D330E-C394-97FF-88F7-BC6863254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9333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50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B9E52-5ADC-3586-2988-3D4F31D4E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178D408-52D0-7E4C-C249-1F1036BCAD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C08868F-F265-C0FB-D562-3500DBA547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F32C70A-C911-5CA1-DE54-DF7FF3C896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5438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48A3E-2263-0B30-05B4-C60210788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971B41B-778A-4574-CADB-6AF62ABD5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3E30C17-36B0-671A-61F7-D7EC44077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A702FF0-C56E-1382-AC07-3FC01343F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72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6EB27-D8AF-D3A5-A04C-25970BC59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B6FC732-F073-AF3C-0902-B5CAA3EBCC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9D942F0-2554-A5FB-67A0-925EB86DB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30D25E1-2F7A-7022-0330-CC5A70A60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9203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B436B-D9B9-5F97-4571-1D6D696F4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7035B99-C6AF-44A0-0F73-7FDE158258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D70AB33-FA22-1840-362E-3F0BCA44F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5ED02EC-E2BF-C39E-AAC3-CB3629949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1402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565D9-C206-12B2-F60B-6123AF9BD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849EFA6-E3BF-266E-E9BA-8CC346765B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BE8559D-C7F3-5F8E-1834-16694BF5C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D6AEEEF-8451-A896-0CC3-5ED6DCCF0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6283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EFE53-951A-C50F-4985-124759A78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33C97DE-3EC5-1E24-0ABA-EFC515F6D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582E0E1-10CD-8C89-9533-5ACAB99CB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F6B470E-D247-F61E-7195-9F9DEE7758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2978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88CDA-9728-D286-F6E3-A0570CBF3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0F647C7-125B-8311-DC4F-D264F5FE0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75B4BC7-BFE1-266C-499F-4BC5EC7E6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4C4907-CEA6-9DD1-3E81-02EE2FA65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891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2D3E9-61FD-E316-DD5A-E9785C4F6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2E2C330-CC43-475B-CA12-086462E722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21850E0-8E55-46EC-02AD-79E4513F6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40E021B-7D0E-F5D7-129F-9589321EE1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352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A5194270-83B6-A55F-D3FF-A126547510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</a:t>
            </a:r>
            <a:endParaRPr lang="en-US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244F8B15-58B1-2E90-1802-6F4E92C0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7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rubrikformat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12B957DE-64F3-C89A-39F1-D0291AD1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E60FA1F-B6CA-4B46-9597-56F4530F7420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D0CD91E-220E-4904-A1F0-F78096E9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9AE31B5-5254-4A74-6724-44C627CB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6839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rubrikformat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A706DCF-9171-8087-EC6A-D9FACA0C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AD0E7A6-AE29-4828-8EED-037A6B9009EA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A71FC9C-1584-8A2F-C4EF-0B37FFE0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C2C239C-E658-7070-C0BC-E778536E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0535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6386569-DA0D-4783-86EC-67A11FBDDEE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11862000" cy="6552000"/>
          </a:xfrm>
          <a:custGeom>
            <a:avLst/>
            <a:gdLst/>
            <a:ahLst/>
            <a:cxnLst/>
            <a:rect l="l" t="t" r="r" b="b"/>
            <a:pathLst>
              <a:path w="11862000" h="6552000">
                <a:moveTo>
                  <a:pt x="0" y="0"/>
                </a:moveTo>
                <a:lnTo>
                  <a:pt x="11862000" y="0"/>
                </a:lnTo>
                <a:lnTo>
                  <a:pt x="11862000" y="5414062"/>
                </a:lnTo>
                <a:lnTo>
                  <a:pt x="11780700" y="5418167"/>
                </a:lnTo>
                <a:cubicBezTo>
                  <a:pt x="11269385" y="5470094"/>
                  <a:pt x="10855402" y="5851263"/>
                  <a:pt x="10754096" y="6346330"/>
                </a:cubicBezTo>
                <a:lnTo>
                  <a:pt x="10733363" y="6552000"/>
                </a:lnTo>
                <a:lnTo>
                  <a:pt x="0" y="6552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bildikonen för att </a:t>
            </a:r>
            <a:br>
              <a:rPr lang="sv-SE" dirty="0"/>
            </a:br>
            <a:r>
              <a:rPr lang="sv-SE" dirty="0"/>
              <a:t>infoga en bild, som fyller ut </a:t>
            </a:r>
            <a:br>
              <a:rPr lang="sv-SE" dirty="0"/>
            </a:br>
            <a:r>
              <a:rPr lang="sv-SE" dirty="0"/>
              <a:t>platshållaren med rundat hörn.</a:t>
            </a:r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 </a:t>
            </a:r>
            <a:endParaRPr lang="en-US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CF06F227-57FA-49A3-97BD-1B27E993ACBD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2186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underrubrik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45A6C9D-C2F9-BEA7-4EAE-7948F072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0D69891F-7F43-4EBC-87CA-86C37D690BD4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E2DCE60-FD3E-95E2-4A9B-287FAAE2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68585F-58CF-FC4B-FD92-86898C95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9637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underrubrik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00068579-9080-EE29-D9A4-3E56BF85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FE586BAB-9EEF-4B06-B77F-822919DD1E7D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E7776F5-8B54-2D91-99C9-B11E98F9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23668E9-8B04-52B3-F7CA-27B4B4D4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051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v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AA0B6B-7AF9-4DB1-9AD8-B53FE065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754" y="6525320"/>
            <a:ext cx="960781" cy="365125"/>
          </a:xfrm>
          <a:prstGeom prst="rect">
            <a:avLst/>
          </a:prstGeom>
        </p:spPr>
        <p:txBody>
          <a:bodyPr/>
          <a:lstStyle/>
          <a:p>
            <a:fld id="{3001A785-8427-4ACF-8D68-053FEA8D152B}" type="datetime1">
              <a:rPr lang="sv-SE" smtClean="0"/>
              <a:t>2025-04-16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73734F-9E81-4EBF-828B-55E45024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25320"/>
            <a:ext cx="936763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4E38FE-8DC6-480D-A933-4F56F2E6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17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yta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A4AEAF6-85EC-150D-D807-A8F0E68C1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C713A04-296D-4A5E-4FD1-2789A0A7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71FCD157-0A2C-4AAC-962C-4319DA53B03C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8395FDC-DEF1-0B01-E4BC-720A0E39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CD5DDAFD-3E9D-0E37-16AE-9E369BFC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4885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yt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A4AEAF6-85EC-150D-D807-A8F0E68C1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778A0B9-2D69-0ABE-7F68-813023F5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88171146-AEE4-4C35-B459-B938E6802B17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C553A5AA-2251-BCEF-BA4A-5055B3BF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F48269D-D5CC-FFEA-8A05-8CB6B03F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528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yta utan logotyp neutr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00ECA7-AE51-F08E-9F74-11BB66F2A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5C43E44-399B-AD66-852B-6FBB2BFD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C5AEBDB0-46AE-40AB-B6F1-75EEA8B6B06E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0723245D-44EA-5763-8400-5C566DC9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AD75F367-E644-E422-4C41-32675F04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132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109971-4745-4ECE-8A5C-4E00F03AC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24521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6A0ADB-768E-4380-A0DC-DA924401FB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24105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19755C-5DBD-4541-AA01-2558E5D305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" y="2221492"/>
            <a:ext cx="5157787" cy="3968170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4B153F-E910-4E67-86A0-0C4BB49762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82650" y="124105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E39F378-447A-4833-854F-DDA68DE3796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99212" y="2221492"/>
            <a:ext cx="5183188" cy="3968170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C8557A-39E5-2439-2E43-5C8D9564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AA5BADEF-8F84-45D8-AB78-79E0427D4A12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76B45AE-5CCD-6B94-7A25-A15B3FF3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15478B75-428F-A1D7-E746-ADC77527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1789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bild gräd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B17208-3F22-4DF6-B2AB-2683AB098C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</a:t>
            </a:r>
            <a:endParaRPr lang="en-US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FE24852-164B-CFDE-B769-790BC326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4D73F0A0-3A2F-4832-BE53-6B8B6864E3E5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CCC1B95F-8FF6-795C-71C7-EF6DB9AB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D013B1D-5E77-D5A6-6127-FB27ABDC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268180F-B84D-0F44-B4B5-93A7D7845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accent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0"/>
            <a:ext cx="5880100" cy="6557963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infoga en bild, som fyller ut </a:t>
            </a:r>
            <a:br>
              <a:rPr lang="sv-SE" dirty="0"/>
            </a:br>
            <a:r>
              <a:rPr lang="sv-SE" dirty="0"/>
              <a:t>platshållaren med rundat hörn.</a:t>
            </a:r>
            <a:endParaRPr lang="en-US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6BE9932-6652-2F68-1034-24E5E465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056C4D66-1807-4776-9F16-AA3C32A246C1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163ED8F1-3338-F67C-7AF6-F651A8C4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EA0CF44F-A949-73AD-6632-4E606E57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720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gräd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1"/>
            <a:ext cx="5880100" cy="6517758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infoga en bild, som fyller ut </a:t>
            </a:r>
            <a:br>
              <a:rPr lang="sv-SE" dirty="0"/>
            </a:br>
            <a:r>
              <a:rPr lang="sv-SE" dirty="0"/>
              <a:t>platshållaren med rundat hörn</a:t>
            </a:r>
            <a:br>
              <a:rPr lang="sv-SE" dirty="0"/>
            </a:br>
            <a:endParaRPr lang="en-US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3E7D6E2E-8A4F-D98F-225B-724A74A0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738A8468-28CB-4E66-9D43-5E9BC9263E51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4339C906-0FFF-0D74-2AA4-386DD03B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0559915-C442-FFF4-7F3F-17BD4998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1916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1"/>
            <a:ext cx="5880100" cy="6525320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/>
            </a:lvl1pPr>
          </a:lstStyle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infoga en bild, som fyller ut </a:t>
            </a:r>
            <a:br>
              <a:rPr lang="sv-SE" dirty="0"/>
            </a:br>
            <a:r>
              <a:rPr lang="sv-SE" dirty="0"/>
              <a:t>platshållaren med rundat hörn.</a:t>
            </a:r>
            <a:endParaRPr lang="en-US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BAF8B48-190A-CD33-0203-CB9E94B0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2832F019-68C5-4A37-B2E1-1C87E0510245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1C96D5D-12A1-49BC-3215-73D03C7C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292DD92-F84D-6372-5A07-8F06DBCC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9901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blå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br>
              <a:rPr lang="sv-SE" dirty="0"/>
            </a:br>
            <a:br>
              <a:rPr lang="sv-SE" dirty="0"/>
            </a:br>
            <a:endParaRPr lang="sv-SE" dirty="0"/>
          </a:p>
          <a:p>
            <a:endParaRPr lang="sv-SE" dirty="0"/>
          </a:p>
          <a:p>
            <a:br>
              <a:rPr lang="sv-SE" dirty="0"/>
            </a:br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infoga en bild, som fyller ut </a:t>
            </a:r>
            <a:br>
              <a:rPr lang="sv-SE" dirty="0"/>
            </a:br>
            <a:r>
              <a:rPr lang="sv-SE" dirty="0"/>
              <a:t>platshållaren med rundat hörn.</a:t>
            </a:r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0000"/>
          </a:xfrm>
        </p:spPr>
        <p:txBody>
          <a:bodyPr anchor="t" anchorCtr="0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711843"/>
            <a:ext cx="3932237" cy="4523858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278BE36-5D03-B947-50CF-2E825EAA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89B2D01C-7309-43AD-BB51-C03D02FBFE6F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9C34CAE-7C61-6971-4E6A-D3B61E05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E9808DA3-999C-3634-67E5-C32D4F1E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558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infoga en bild, som fyller ut </a:t>
            </a:r>
            <a:br>
              <a:rPr lang="sv-SE" dirty="0"/>
            </a:br>
            <a:r>
              <a:rPr lang="sv-SE" dirty="0"/>
              <a:t>platshållaren med rundat hörn.</a:t>
            </a:r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1088"/>
          </a:xfr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65288"/>
            <a:ext cx="3932237" cy="4570413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EC997379-AA57-FFC0-C67C-2D47D22C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411" y="6530791"/>
            <a:ext cx="995364" cy="273555"/>
          </a:xfrm>
          <a:prstGeom prst="rect">
            <a:avLst/>
          </a:prstGeom>
        </p:spPr>
        <p:txBody>
          <a:bodyPr/>
          <a:lstStyle/>
          <a:p>
            <a:fld id="{3EE0776E-56C1-4163-BBDC-05D27C5158B9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0EE9DDD-8D27-BD71-D6BB-11AB844D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441" y="6513520"/>
            <a:ext cx="8794963" cy="300235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3F8E2E3-7B29-03BC-3B15-8990B128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768" y="6513520"/>
            <a:ext cx="637660" cy="300235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787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/>
            </a:lvl1pPr>
          </a:lstStyle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infoga en bild, som fyller ut </a:t>
            </a:r>
            <a:br>
              <a:rPr lang="sv-SE" dirty="0"/>
            </a:br>
            <a:r>
              <a:rPr lang="sv-SE" dirty="0"/>
              <a:t>platshållaren med rundat hörn.</a:t>
            </a:r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0000"/>
          </a:xfr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69313"/>
            <a:ext cx="3932237" cy="4587654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237D1B6-089F-FE4A-553A-91F3A004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BB410BE-CF1F-4E5F-9DCA-D51FBE5FB1D3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2C55B8E2-0B30-8F03-4864-C893D054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3F34B608-4D46-FA27-659B-1A66156B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249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_med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TACK!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3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utbild_med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TACK!</a:t>
            </a:r>
            <a:endParaRPr lang="en-US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011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utbild_med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TACK!</a:t>
            </a:r>
            <a:endParaRPr lang="en-US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340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utbild_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TACK!</a:t>
            </a:r>
            <a:endParaRPr lang="en-US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07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neutr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504EE9F-131D-EFB7-2A79-B3DD8BF9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952" y="6486545"/>
            <a:ext cx="1060175" cy="354182"/>
          </a:xfrm>
          <a:prstGeom prst="rect">
            <a:avLst/>
          </a:prstGeom>
        </p:spPr>
        <p:txBody>
          <a:bodyPr/>
          <a:lstStyle/>
          <a:p>
            <a:fld id="{38300729-9120-4936-A615-CF043BDAE2EC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53945A83-9CF5-D3E1-4AC0-51BF060A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127" y="6469274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7E25ADB-6596-015B-3496-5779FCC5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469274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95E7C8D-E10A-96EA-A696-E14A4D299E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</a:t>
            </a:r>
            <a:endParaRPr lang="en-US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8E3E256-BBF3-D765-FDC4-A130C5C5C9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46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45786"/>
          </a:xfrm>
        </p:spPr>
        <p:txBody>
          <a:bodyPr anchor="t" anchorCtr="0"/>
          <a:lstStyle>
            <a:lvl1pPr>
              <a:defRPr sz="3600" baseline="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30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69186-E3DF-440E-977F-FB2B3216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56F01782-C5A9-40B6-AB6E-8DE9881C3C7C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2A9194-8EFD-4250-AB50-26F4F10D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D05CBE-4A1F-49DC-8E48-BBEEB3E6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4722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gräd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45786"/>
          </a:xfrm>
        </p:spPr>
        <p:txBody>
          <a:bodyPr anchor="t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30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0BFD82-33C4-3884-7512-07CF043C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A4B8-A0BB-4502-821F-7B06CCF7898B}" type="datetime1">
              <a:rPr lang="sv-SE" smtClean="0"/>
              <a:t>2025-04-16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827E4A-6513-E2F8-83CE-0D930C8FB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2688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943"/>
            <a:ext cx="10972800" cy="745786"/>
          </a:xfrm>
        </p:spPr>
        <p:txBody>
          <a:bodyPr anchor="t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3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86F81BD-23A4-14C0-EED6-2E592018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92A9DB68-DDFE-43CD-983D-4BE2E622E370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2194FC6-79A2-A4A8-930C-D8014F0C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89DBB4E-248F-B506-05F9-B9F15222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445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vå delar två färg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98311B-514A-4DC4-8FD1-424CB79B5F36}"/>
              </a:ext>
            </a:extLst>
          </p:cNvPr>
          <p:cNvSpPr/>
          <p:nvPr/>
        </p:nvSpPr>
        <p:spPr>
          <a:xfrm>
            <a:off x="0" y="-116964"/>
            <a:ext cx="6096000" cy="66772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5181600" cy="1143000"/>
          </a:xfr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08660"/>
            <a:ext cx="5181600" cy="45184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8645" y="360000"/>
            <a:ext cx="5181600" cy="587462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defRPr sz="2400">
                <a:solidFill>
                  <a:schemeClr val="tx2"/>
                </a:solidFill>
              </a:defRPr>
            </a:lvl2pPr>
            <a:lvl3pPr marL="86400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marL="8640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      </a:t>
            </a:r>
          </a:p>
          <a:p>
            <a:pPr marL="8640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       </a:t>
            </a:r>
            <a:br>
              <a:rPr lang="sv-SE" dirty="0"/>
            </a:br>
            <a:r>
              <a:rPr lang="sv-SE" dirty="0"/>
              <a:t>         Välj ikon och infoga </a:t>
            </a:r>
            <a:endParaRPr lang="en-US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4E0B0FE2-E5A1-BE14-1AD7-F11C3D70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E0FE638B-B983-49DA-8849-8ECEE52DAC0E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F8DA2FBF-EA5B-22FE-04EC-31E4FD70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303A1DB8-A381-F782-B96A-BEBB198B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2310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vå delar två fär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98311B-514A-4DC4-8FD1-424CB79B5F36}"/>
              </a:ext>
            </a:extLst>
          </p:cNvPr>
          <p:cNvSpPr/>
          <p:nvPr/>
        </p:nvSpPr>
        <p:spPr>
          <a:xfrm>
            <a:off x="0" y="-116964"/>
            <a:ext cx="6096000" cy="6677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60000"/>
            <a:ext cx="5181599" cy="1143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08660"/>
            <a:ext cx="5181600" cy="45184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8645" y="360000"/>
            <a:ext cx="5181600" cy="587462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defRPr sz="2400">
                <a:solidFill>
                  <a:schemeClr val="bg2"/>
                </a:solidFill>
              </a:defRPr>
            </a:lvl2pPr>
            <a:lvl3pPr marL="914400" indent="0">
              <a:lnSpc>
                <a:spcPct val="110000"/>
              </a:lnSpc>
              <a:buNone/>
              <a:defRPr sz="2000"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marL="914400" marR="0" lvl="2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 </a:t>
            </a:r>
          </a:p>
          <a:p>
            <a:pPr marL="914400" marR="0" lvl="2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    </a:t>
            </a:r>
            <a:br>
              <a:rPr lang="sv-SE" dirty="0"/>
            </a:br>
            <a:r>
              <a:rPr lang="sv-SE" dirty="0"/>
              <a:t>        Välj ikon och infoga 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88D03FBB-21E9-F008-E283-AC075F25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EE2A05A5-1053-4521-A641-398E3840E3CC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F51FF841-B022-4350-1DDE-49C4EA07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04A3BADF-81F6-BE5B-EF7B-1C79884E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5975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D02EC5-E67C-4775-9C2D-C8590858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25320"/>
            <a:ext cx="936763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AE321A-11E3-462D-8B66-93319761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datum 4">
            <a:extLst>
              <a:ext uri="{FF2B5EF4-FFF2-40B4-BE49-F238E27FC236}">
                <a16:creationId xmlns:a16="http://schemas.microsoft.com/office/drawing/2014/main" id="{977FB61D-B955-2B9F-074D-81DF5416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754" y="6525320"/>
            <a:ext cx="1085021" cy="365125"/>
          </a:xfrm>
          <a:prstGeom prst="rect">
            <a:avLst/>
          </a:prstGeom>
        </p:spPr>
        <p:txBody>
          <a:bodyPr/>
          <a:lstStyle/>
          <a:p>
            <a:fld id="{3556A118-873A-4B52-9003-0908E6B2540D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8FC0B61D-7C97-F933-FE5D-D75EED9056F8}"/>
              </a:ext>
            </a:extLst>
          </p:cNvPr>
          <p:cNvSpPr txBox="1">
            <a:spLocks/>
          </p:cNvSpPr>
          <p:nvPr userDrawn="1"/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317976-8A7C-4CAB-BF0F-0DC203C803A3}" type="datetime1">
              <a:rPr lang="sv-SE" smtClean="0"/>
              <a:pPr/>
              <a:t>2025-04-16</a:t>
            </a:fld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225F7BBE-36A5-C806-7DFF-266F0BB893C6}"/>
              </a:ext>
            </a:extLst>
          </p:cNvPr>
          <p:cNvSpPr txBox="1">
            <a:spLocks/>
          </p:cNvSpPr>
          <p:nvPr userDrawn="1"/>
        </p:nvSpPr>
        <p:spPr>
          <a:xfrm>
            <a:off x="11226248" y="6513520"/>
            <a:ext cx="679180" cy="388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730AA7-F777-4CAC-8CCC-AEA20B9348D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6687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D2AB036-DCCD-4091-86D3-9356430B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7351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Klicka här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</a:t>
            </a:r>
            <a:r>
              <a:rPr lang="en-US" dirty="0" err="1"/>
              <a:t>rubrikformat</a:t>
            </a:r>
            <a:endParaRPr lang="en-US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996A95-48E2-4F6F-83D8-7449B280F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01479"/>
            <a:ext cx="10972800" cy="4924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Klicka här för att ändra format på bakgrundstexten</a:t>
            </a:r>
          </a:p>
          <a:p>
            <a:pPr lvl="1"/>
            <a:r>
              <a:rPr lang="en-US" dirty="0"/>
              <a:t>Nivå två</a:t>
            </a:r>
          </a:p>
          <a:p>
            <a:pPr lvl="2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tre</a:t>
            </a:r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9493F9-282B-4097-A7AF-FB6F8D346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4754" y="6525320"/>
            <a:ext cx="960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A4B8-A0BB-4502-821F-7B06CCF7898B}" type="datetime1">
              <a:rPr lang="sv-SE" smtClean="0"/>
              <a:t>2025-04-16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3D0A82-13FD-4CDE-95C7-C0163891E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248" y="6525320"/>
            <a:ext cx="679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5">
            <a:extLst>
              <a:ext uri="{FF2B5EF4-FFF2-40B4-BE49-F238E27FC236}">
                <a16:creationId xmlns:a16="http://schemas.microsoft.com/office/drawing/2014/main" id="{F7A0A58A-FC56-47DC-BCC8-CE51EE2570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5457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D341EC8-D59E-2394-5413-AB70A2CA75C4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1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93" r:id="rId3"/>
    <p:sldLayoutId id="2147483685" r:id="rId4"/>
    <p:sldLayoutId id="2147483676" r:id="rId5"/>
    <p:sldLayoutId id="2147483686" r:id="rId6"/>
    <p:sldLayoutId id="2147483671" r:id="rId7"/>
    <p:sldLayoutId id="2147483679" r:id="rId8"/>
    <p:sldLayoutId id="2147483688" r:id="rId9"/>
    <p:sldLayoutId id="2147483664" r:id="rId10"/>
    <p:sldLayoutId id="2147483689" r:id="rId11"/>
    <p:sldLayoutId id="2147483666" r:id="rId12"/>
    <p:sldLayoutId id="2147483663" r:id="rId13"/>
    <p:sldLayoutId id="2147483682" r:id="rId14"/>
    <p:sldLayoutId id="2147483687" r:id="rId15"/>
    <p:sldLayoutId id="2147483692" r:id="rId16"/>
    <p:sldLayoutId id="2147483690" r:id="rId17"/>
    <p:sldLayoutId id="2147483691" r:id="rId18"/>
    <p:sldLayoutId id="2147483665" r:id="rId19"/>
    <p:sldLayoutId id="2147483681" r:id="rId20"/>
    <p:sldLayoutId id="2147483680" r:id="rId21"/>
    <p:sldLayoutId id="2147483667" r:id="rId22"/>
    <p:sldLayoutId id="2147483670" r:id="rId23"/>
    <p:sldLayoutId id="2147483683" r:id="rId24"/>
    <p:sldLayoutId id="2147483684" r:id="rId25"/>
    <p:sldLayoutId id="2147483694" r:id="rId26"/>
    <p:sldLayoutId id="2147483695" r:id="rId27"/>
    <p:sldLayoutId id="2147483696" r:id="rId28"/>
    <p:sldLayoutId id="2147483697" r:id="rId29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itz.skane.se/sp?sys_kb_id=276fc0ed70099a5cb3284eeb2b58790f&amp;id=kb_article_view&amp;sysparm_rank=5&amp;sysparm_tsqueryId=c39daf4891539210c69f7ac1ded9974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8A39E-DC93-A3D0-82AF-1FE4054252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SDV-validerad IT-utrustning, </a:t>
            </a:r>
            <a:br>
              <a:rPr lang="sv-SE" dirty="0"/>
            </a:br>
            <a:r>
              <a:rPr lang="sv-SE" dirty="0"/>
              <a:t>privata vårdgivare</a:t>
            </a:r>
            <a:br>
              <a:rPr lang="sv-SE" dirty="0"/>
            </a:br>
            <a:endParaRPr lang="sv-SE" dirty="0"/>
          </a:p>
        </p:txBody>
      </p:sp>
      <p:pic>
        <p:nvPicPr>
          <p:cNvPr id="4" name="Bildobjekt 3" descr="Region Skånes logotyp - avsändarinformation ">
            <a:extLst>
              <a:ext uri="{FF2B5EF4-FFF2-40B4-BE49-F238E27FC236}">
                <a16:creationId xmlns:a16="http://schemas.microsoft.com/office/drawing/2014/main" id="{89EA138E-8602-7547-D632-B08E80714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65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8E532-E1FB-9BC0-934C-163E1059A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BE53AA6-6F70-E74C-E538-A51FEB63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Streckkodsläsare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E0415C9-C8FF-1259-D79F-BDE23FF3F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sz="2000" dirty="0">
              <a:cs typeface="Arial"/>
            </a:endParaRPr>
          </a:p>
          <a:p>
            <a:pPr marL="0" indent="0">
              <a:buNone/>
            </a:pPr>
            <a:r>
              <a:rPr lang="sv-SE" sz="18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SDV-konfiguration krävs, se KB "SDV konfigurering handscanner" i Ritz.</a:t>
            </a:r>
            <a:r>
              <a:rPr lang="sv-SE" sz="1200" dirty="0"/>
              <a:t> </a:t>
            </a:r>
            <a:endParaRPr lang="sv-SE" sz="2000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000" dirty="0"/>
              <a:t>Se Excelfil ”SDV-validerad IT-utrustning PVG” för validerade modeller.</a:t>
            </a:r>
            <a:br>
              <a:rPr lang="sv-SE" sz="2000" dirty="0"/>
            </a:br>
            <a:endParaRPr lang="sv-SE" dirty="0"/>
          </a:p>
        </p:txBody>
      </p:sp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35324E57-830E-60C7-F0E5-A427D6F0E4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pic>
        <p:nvPicPr>
          <p:cNvPr id="9" name="Picture 2" descr="DATALOGIC GRYPHON GD4520-HC 2D SCANNER USB HEALTHCARE ...">
            <a:extLst>
              <a:ext uri="{FF2B5EF4-FFF2-40B4-BE49-F238E27FC236}">
                <a16:creationId xmlns:a16="http://schemas.microsoft.com/office/drawing/2014/main" id="{88964F2D-D289-45A4-CE59-E89C9182E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136" y="4487497"/>
            <a:ext cx="1638667" cy="163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13558D4-B853-F3CF-6AFB-813F268E6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11538" y="4816919"/>
            <a:ext cx="1858110" cy="130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5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7F21B-7D50-655F-3056-1D6A0C0E9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4AB92F3-A041-51C4-D4D9-073A0A83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Dikteringsutrustning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90CF6FF-22F4-D1AC-5DF8-D886E0E78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2000" dirty="0"/>
              <a:t>SDV supporterar samma utrustning som Taligenkänning, TIK.</a:t>
            </a:r>
            <a:endParaRPr lang="en-US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Se Excelfil ”SDV-validerad IT-utrustning PVG” för validerade modeller.</a:t>
            </a:r>
            <a:br>
              <a:rPr lang="sv-SE" sz="2000" dirty="0"/>
            </a:br>
            <a:br>
              <a:rPr lang="sv-SE" sz="2000" dirty="0"/>
            </a:br>
            <a:endParaRPr lang="sv-SE" sz="2000" dirty="0"/>
          </a:p>
        </p:txBody>
      </p:sp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38966E98-5CA0-40DF-86AB-BBF0DD29F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42575FD-EFE4-544A-4601-4C6BB9933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73" y="4620759"/>
            <a:ext cx="1789793" cy="223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37FE7DC-E1F1-AD48-D07D-EBC4D58E3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823" y="4613076"/>
            <a:ext cx="597034" cy="1993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E8CE2F-081D-9D9A-B467-A08FDCA3F5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5617" y="4593150"/>
            <a:ext cx="1162638" cy="192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4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31BE44-7E93-CA41-0F99-C1B2A5645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" name="Bildobjekt 2" descr="Region Skånes logotyp - avsändarinformation ">
            <a:extLst>
              <a:ext uri="{FF2B5EF4-FFF2-40B4-BE49-F238E27FC236}">
                <a16:creationId xmlns:a16="http://schemas.microsoft.com/office/drawing/2014/main" id="{F4A21B7D-52F0-ABF1-80A9-7A99E0117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3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8216A32-2CFF-0F3B-298E-61F68E336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Versionshistorik</a:t>
            </a:r>
            <a:endParaRPr lang="sv-SE" dirty="0"/>
          </a:p>
        </p:txBody>
      </p:sp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7C9D3C79-BDB6-FFA4-4DC9-025D86AE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graphicFrame>
        <p:nvGraphicFramePr>
          <p:cNvPr id="12" name="Platshållare för innehåll 11">
            <a:extLst>
              <a:ext uri="{FF2B5EF4-FFF2-40B4-BE49-F238E27FC236}">
                <a16:creationId xmlns:a16="http://schemas.microsoft.com/office/drawing/2014/main" id="{F6B14729-3FB6-F1C5-F443-2F446FE6AD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386026"/>
              </p:ext>
            </p:extLst>
          </p:nvPr>
        </p:nvGraphicFramePr>
        <p:xfrm>
          <a:off x="650240" y="1438910"/>
          <a:ext cx="10972800" cy="3977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296">
                  <a:extLst>
                    <a:ext uri="{9D8B030D-6E8A-4147-A177-3AD203B41FA5}">
                      <a16:colId xmlns:a16="http://schemas.microsoft.com/office/drawing/2014/main" val="1600329301"/>
                    </a:ext>
                  </a:extLst>
                </a:gridCol>
                <a:gridCol w="6788426">
                  <a:extLst>
                    <a:ext uri="{9D8B030D-6E8A-4147-A177-3AD203B41FA5}">
                      <a16:colId xmlns:a16="http://schemas.microsoft.com/office/drawing/2014/main" val="2552750149"/>
                    </a:ext>
                  </a:extLst>
                </a:gridCol>
                <a:gridCol w="1222513">
                  <a:extLst>
                    <a:ext uri="{9D8B030D-6E8A-4147-A177-3AD203B41FA5}">
                      <a16:colId xmlns:a16="http://schemas.microsoft.com/office/drawing/2014/main" val="3990771416"/>
                    </a:ext>
                  </a:extLst>
                </a:gridCol>
                <a:gridCol w="1921565">
                  <a:extLst>
                    <a:ext uri="{9D8B030D-6E8A-4147-A177-3AD203B41FA5}">
                      <a16:colId xmlns:a16="http://schemas.microsoft.com/office/drawing/2014/main" val="1522559100"/>
                    </a:ext>
                  </a:extLst>
                </a:gridCol>
              </a:tblGrid>
              <a:tr h="409078">
                <a:tc>
                  <a:txBody>
                    <a:bodyPr/>
                    <a:lstStyle/>
                    <a:p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Version</a:t>
                      </a: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Beskrivning</a:t>
                      </a: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</a:t>
                      </a: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Ansvarig</a:t>
                      </a:r>
                    </a:p>
                  </a:txBody>
                  <a:tcPr marB="72000"/>
                </a:tc>
                <a:extLst>
                  <a:ext uri="{0D108BD9-81ED-4DB2-BD59-A6C34878D82A}">
                    <a16:rowId xmlns:a16="http://schemas.microsoft.com/office/drawing/2014/main" val="345599205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v-S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Innehåll justerat för ny hårdvarulista</a:t>
                      </a: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2025-01-20</a:t>
                      </a: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Peter Karlsson</a:t>
                      </a:r>
                    </a:p>
                  </a:txBody>
                  <a:tcPr marB="72000"/>
                </a:tc>
                <a:extLst>
                  <a:ext uri="{0D108BD9-81ED-4DB2-BD59-A6C34878D82A}">
                    <a16:rowId xmlns:a16="http://schemas.microsoft.com/office/drawing/2014/main" val="52322137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v-S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Dikteringsutrustning</a:t>
                      </a: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2025-04-15</a:t>
                      </a: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Peter Karlsson</a:t>
                      </a:r>
                    </a:p>
                  </a:txBody>
                  <a:tcPr marB="72000"/>
                </a:tc>
                <a:extLst>
                  <a:ext uri="{0D108BD9-81ED-4DB2-BD59-A6C34878D82A}">
                    <a16:rowId xmlns:a16="http://schemas.microsoft.com/office/drawing/2014/main" val="17700720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extLst>
                  <a:ext uri="{0D108BD9-81ED-4DB2-BD59-A6C34878D82A}">
                    <a16:rowId xmlns:a16="http://schemas.microsoft.com/office/drawing/2014/main" val="2656460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extLst>
                  <a:ext uri="{0D108BD9-81ED-4DB2-BD59-A6C34878D82A}">
                    <a16:rowId xmlns:a16="http://schemas.microsoft.com/office/drawing/2014/main" val="7881086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sv-S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extLst>
                  <a:ext uri="{0D108BD9-81ED-4DB2-BD59-A6C34878D82A}">
                    <a16:rowId xmlns:a16="http://schemas.microsoft.com/office/drawing/2014/main" val="17310767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sv-S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extLst>
                  <a:ext uri="{0D108BD9-81ED-4DB2-BD59-A6C34878D82A}">
                    <a16:rowId xmlns:a16="http://schemas.microsoft.com/office/drawing/2014/main" val="217860626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extLst>
                  <a:ext uri="{0D108BD9-81ED-4DB2-BD59-A6C34878D82A}">
                    <a16:rowId xmlns:a16="http://schemas.microsoft.com/office/drawing/2014/main" val="82880636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extLst>
                  <a:ext uri="{0D108BD9-81ED-4DB2-BD59-A6C34878D82A}">
                    <a16:rowId xmlns:a16="http://schemas.microsoft.com/office/drawing/2014/main" val="31950864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sv-S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extLst>
                  <a:ext uri="{0D108BD9-81ED-4DB2-BD59-A6C34878D82A}">
                    <a16:rowId xmlns:a16="http://schemas.microsoft.com/office/drawing/2014/main" val="21971274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extLst>
                  <a:ext uri="{0D108BD9-81ED-4DB2-BD59-A6C34878D82A}">
                    <a16:rowId xmlns:a16="http://schemas.microsoft.com/office/drawing/2014/main" val="38277785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extLst>
                  <a:ext uri="{0D108BD9-81ED-4DB2-BD59-A6C34878D82A}">
                    <a16:rowId xmlns:a16="http://schemas.microsoft.com/office/drawing/2014/main" val="413488036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extLst>
                  <a:ext uri="{0D108BD9-81ED-4DB2-BD59-A6C34878D82A}">
                    <a16:rowId xmlns:a16="http://schemas.microsoft.com/office/drawing/2014/main" val="58439818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extLst>
                  <a:ext uri="{0D108BD9-81ED-4DB2-BD59-A6C34878D82A}">
                    <a16:rowId xmlns:a16="http://schemas.microsoft.com/office/drawing/2014/main" val="37524164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tc>
                  <a:txBody>
                    <a:bodyPr/>
                    <a:lstStyle/>
                    <a:p>
                      <a:endParaRPr lang="sv-S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/>
                </a:tc>
                <a:extLst>
                  <a:ext uri="{0D108BD9-81ED-4DB2-BD59-A6C34878D82A}">
                    <a16:rowId xmlns:a16="http://schemas.microsoft.com/office/drawing/2014/main" val="316263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71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F851B-FE62-F48E-091D-5A8174F0F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7BAC509-D5A5-A1AC-F07D-7CFB25BE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Datorer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636F79E-E2F3-5EA2-806D-FEEDD42DA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dirty="0"/>
              <a:t>Kortläsare för SITHS-kort krävs, i övrigt är kraven låga.</a:t>
            </a:r>
          </a:p>
          <a:p>
            <a:pPr marL="0" indent="0">
              <a:buNone/>
            </a:pPr>
            <a:r>
              <a:rPr lang="sv-SE" sz="2000" dirty="0"/>
              <a:t>Windows 11 är inget krav.</a:t>
            </a:r>
            <a:br>
              <a:rPr lang="sv-SE" sz="2000" dirty="0"/>
            </a:br>
            <a:endParaRPr lang="sv-SE" sz="1400" b="1" dirty="0">
              <a:cs typeface="Times New Roman"/>
            </a:endParaRPr>
          </a:p>
          <a:p>
            <a:pPr marL="251460" indent="-251460">
              <a:buNone/>
            </a:pPr>
            <a:r>
              <a:rPr lang="sv-SE" sz="1400" b="1" dirty="0">
                <a:cs typeface="Times New Roman"/>
              </a:rPr>
              <a:t>Hårdvarukrav</a:t>
            </a:r>
          </a:p>
          <a:p>
            <a:pPr>
              <a:lnSpc>
                <a:spcPct val="100000"/>
              </a:lnSpc>
            </a:pPr>
            <a:r>
              <a:rPr lang="sv-SE" sz="1400" dirty="0">
                <a:latin typeface="+mj-lt"/>
                <a:cs typeface="Times New Roman"/>
              </a:rPr>
              <a:t>2 GHz eller snabbare processor med minimum 2 kärnor.</a:t>
            </a:r>
            <a:endParaRPr lang="sv-SE" sz="14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sv-SE" sz="1400" dirty="0">
                <a:latin typeface="+mj-lt"/>
                <a:cs typeface="Times New Roman"/>
              </a:rPr>
              <a:t>4 GB RAM. </a:t>
            </a:r>
            <a:endParaRPr lang="sv-SE" sz="14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sv-SE" sz="1400" dirty="0">
                <a:latin typeface="+mj-lt"/>
                <a:cs typeface="Times New Roman"/>
              </a:rPr>
              <a:t>Minst 572 MB ledigt hårddiskutrymme.</a:t>
            </a:r>
            <a:endParaRPr lang="sv-SE" sz="1400" dirty="0">
              <a:latin typeface="+mj-lt"/>
              <a:cs typeface="Arial"/>
            </a:endParaRPr>
          </a:p>
          <a:p>
            <a:endParaRPr lang="sv-SE" dirty="0"/>
          </a:p>
        </p:txBody>
      </p:sp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8955BC60-BA6B-40FE-70BE-6361FEB20C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31CA87D9-D825-B880-FB11-7D5805FBE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631" y="3695523"/>
            <a:ext cx="1104900" cy="97190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6F6BD4A-F585-608E-D535-CF4ACC27C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952" y="3732737"/>
            <a:ext cx="1755651" cy="84772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DF674AC-D270-2565-C7B0-08CE22778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0631" y="5226049"/>
            <a:ext cx="862464" cy="97155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B902577-629D-5043-5313-7992AB7C1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603" y="4907388"/>
            <a:ext cx="1527987" cy="1273945"/>
          </a:xfrm>
          <a:prstGeom prst="rect">
            <a:avLst/>
          </a:prstGeom>
        </p:spPr>
      </p:pic>
      <p:pic>
        <p:nvPicPr>
          <p:cNvPr id="9" name="Picture 2" descr="Höger vinkel">
            <a:extLst>
              <a:ext uri="{FF2B5EF4-FFF2-40B4-BE49-F238E27FC236}">
                <a16:creationId xmlns:a16="http://schemas.microsoft.com/office/drawing/2014/main" id="{4282FFD5-D50B-3565-47D0-229A572C4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365" y="4891123"/>
            <a:ext cx="1741968" cy="13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P 13.3&quot; EliteBook x360 1030 G2 Multi-Touch 1BS96UT#ABA B&amp;H">
            <a:extLst>
              <a:ext uri="{FF2B5EF4-FFF2-40B4-BE49-F238E27FC236}">
                <a16:creationId xmlns:a16="http://schemas.microsoft.com/office/drawing/2014/main" id="{F9A6ABF5-A34D-2E52-9242-012972CCE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152" y="3224073"/>
            <a:ext cx="1527986" cy="152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80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281D2-D9A0-203F-A190-FC8418285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01FC5AC-6D7C-7AFA-8E8C-95730A67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Bildskärmar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03DC001-49B3-97DA-DD0E-2EBB1B187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dirty="0">
                <a:cs typeface="Arial"/>
              </a:rPr>
              <a:t>21” och större med lägsta upplösning 1280x1024 rekommenderas.</a:t>
            </a:r>
            <a:br>
              <a:rPr lang="sv-SE" sz="2000" dirty="0">
                <a:cs typeface="Arial"/>
              </a:rPr>
            </a:br>
            <a:r>
              <a:rPr lang="sv-SE" sz="2000" dirty="0">
                <a:cs typeface="Arial"/>
              </a:rPr>
              <a:t>Dubbla skärmar är inget krav.</a:t>
            </a:r>
          </a:p>
          <a:p>
            <a:pPr marL="0" indent="0">
              <a:buNone/>
            </a:pPr>
            <a:r>
              <a:rPr lang="sv-SE" sz="2000" dirty="0">
                <a:cs typeface="Arial"/>
              </a:rPr>
              <a:t>Äldre bärbara datorer med låg skärmupplösning rekommenderas inte eftersom användaren kommer behöva scrolla för att se all information. Vissa formulär kan också vara svåra att fylla i.</a:t>
            </a:r>
          </a:p>
          <a:p>
            <a:pPr marL="0" indent="0">
              <a:buNone/>
            </a:pPr>
            <a:r>
              <a:rPr lang="sv-SE" sz="2000" dirty="0"/>
              <a:t>Skärm med inbyggd dockningsstation (</a:t>
            </a:r>
            <a:r>
              <a:rPr lang="sv-SE" sz="2000" dirty="0" err="1"/>
              <a:t>Lenovo</a:t>
            </a:r>
            <a:r>
              <a:rPr lang="sv-SE" sz="2000" dirty="0"/>
              <a:t> </a:t>
            </a:r>
            <a:r>
              <a:rPr lang="sv-SE" sz="2000" dirty="0" err="1"/>
              <a:t>Thinkvision</a:t>
            </a:r>
            <a:r>
              <a:rPr lang="sv-SE" sz="2000" dirty="0"/>
              <a:t> T34-30) har validerats och är ett alternativ till dubbla separata skärmar.</a:t>
            </a:r>
          </a:p>
          <a:p>
            <a:endParaRPr lang="sv-SE" dirty="0"/>
          </a:p>
        </p:txBody>
      </p:sp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60DB698A-6ABC-54C5-E821-61AC45936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5580A78-8F1D-9275-134A-EC4FDFDDE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194" y="4773771"/>
            <a:ext cx="1478884" cy="1546263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256B498-88AA-DC0D-4E2A-FD67B12E3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9901" y="4588837"/>
            <a:ext cx="1926611" cy="19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1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46CD7-B1B5-4E29-7021-B8582B3FC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0696F72-4FDC-912C-FC0F-292B774D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Dokumentskrivare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05F7988-A322-B3C3-CE1E-8DBC45F61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dirty="0"/>
              <a:t>Endast validerade nätverksanslutna skrivare supporteras, USB-anslutna fungerar inte utanför Region Skånes nätverk. SD-WAN är ett krav.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Se Excelfil ”SDV-validerad IT-utrustning PVG” för validerade modeller.</a:t>
            </a:r>
            <a:endParaRPr lang="sv-SE" dirty="0"/>
          </a:p>
        </p:txBody>
      </p:sp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A2899D3C-1241-F9F5-101B-37D387D82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pic>
        <p:nvPicPr>
          <p:cNvPr id="2" name="Picture 8" descr="Xerox AltaLink C8145/H2">
            <a:extLst>
              <a:ext uri="{FF2B5EF4-FFF2-40B4-BE49-F238E27FC236}">
                <a16:creationId xmlns:a16="http://schemas.microsoft.com/office/drawing/2014/main" id="{D60F2A66-4D82-E04B-8524-41D923201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484" y="4561366"/>
            <a:ext cx="1485719" cy="148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Xerox VersaLink C7020">
            <a:extLst>
              <a:ext uri="{FF2B5EF4-FFF2-40B4-BE49-F238E27FC236}">
                <a16:creationId xmlns:a16="http://schemas.microsoft.com/office/drawing/2014/main" id="{994CE428-80B6-82C5-2B42-241537DD7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486" y="4377033"/>
            <a:ext cx="1894016" cy="189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Lexmark CS431dw kaufen | printer-care.de">
            <a:extLst>
              <a:ext uri="{FF2B5EF4-FFF2-40B4-BE49-F238E27FC236}">
                <a16:creationId xmlns:a16="http://schemas.microsoft.com/office/drawing/2014/main" id="{6B53C86A-0044-88BC-9B9D-8E7920878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88" y="4417480"/>
            <a:ext cx="1778463" cy="177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exmark MS331dn - printer - B/W - lase... | 29S0013 | £149.99 | Insight UK">
            <a:extLst>
              <a:ext uri="{FF2B5EF4-FFF2-40B4-BE49-F238E27FC236}">
                <a16:creationId xmlns:a16="http://schemas.microsoft.com/office/drawing/2014/main" id="{785491BB-BE18-DDDC-BBDF-FA4188CC7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31" y="4479853"/>
            <a:ext cx="1448927" cy="144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4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C1006-D20C-A300-28A7-8053F2C7E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öger vinkel">
            <a:extLst>
              <a:ext uri="{FF2B5EF4-FFF2-40B4-BE49-F238E27FC236}">
                <a16:creationId xmlns:a16="http://schemas.microsoft.com/office/drawing/2014/main" id="{B468187A-1F07-4FC0-D59B-BADAFAB17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765" y="2737507"/>
            <a:ext cx="1537712" cy="11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43A15F71-FC4C-4438-148C-339FCE5EA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Etikettskrivare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A059983-F14F-215A-48F4-0355246A7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dirty="0"/>
              <a:t>Endast validerade nätverksanslutna skrivare supporteras, USB-anslutna fungerar inte.</a:t>
            </a:r>
            <a:br>
              <a:rPr lang="sv-SE" sz="2000" dirty="0"/>
            </a:br>
            <a:r>
              <a:rPr lang="sv-SE" sz="2000" dirty="0"/>
              <a:t>SD-WAN är ett krav.</a:t>
            </a:r>
            <a:br>
              <a:rPr lang="sv-SE" sz="2000" dirty="0"/>
            </a:br>
            <a:endParaRPr lang="sv-SE" sz="1100" dirty="0">
              <a:cs typeface="Arial"/>
            </a:endParaRPr>
          </a:p>
          <a:p>
            <a:pPr marL="0" indent="0">
              <a:buNone/>
            </a:pPr>
            <a:r>
              <a:rPr lang="sv-SE" sz="2000" dirty="0">
                <a:solidFill>
                  <a:srgbClr val="000000"/>
                </a:solidFill>
                <a:cs typeface="Arial"/>
              </a:rPr>
              <a:t>Observera, ska både läkemedels- och labbetiketter skrivas ut så krävs dubbla skrivare på grund av olika etikettstorlekar.</a:t>
            </a:r>
          </a:p>
          <a:p>
            <a:pPr marL="0" indent="0">
              <a:buNone/>
            </a:pPr>
            <a:r>
              <a:rPr lang="sv-SE" sz="2000" dirty="0"/>
              <a:t>Se Excelfil ”SDV-validerad IT-utrustning PVG” för validerade modeller.</a:t>
            </a:r>
            <a:br>
              <a:rPr lang="sv-SE" sz="2000" dirty="0"/>
            </a:br>
            <a:br>
              <a:rPr lang="sv-SE" sz="900" dirty="0">
                <a:cs typeface="Arial"/>
              </a:rPr>
            </a:br>
            <a:endParaRPr lang="sv-SE" sz="900" dirty="0">
              <a:cs typeface="Arial"/>
            </a:endParaRPr>
          </a:p>
          <a:p>
            <a:pPr marL="0" indent="0">
              <a:buNone/>
            </a:pPr>
            <a:r>
              <a:rPr lang="sv-SE" sz="2000" b="1" dirty="0">
                <a:solidFill>
                  <a:srgbClr val="000000"/>
                </a:solidFill>
                <a:cs typeface="Arial"/>
              </a:rPr>
              <a:t>Godkända etikettstorlekar</a:t>
            </a:r>
          </a:p>
          <a:p>
            <a:pPr marL="0" indent="0">
              <a:buNone/>
            </a:pPr>
            <a:r>
              <a:rPr lang="sv-SE" sz="2000" dirty="0">
                <a:solidFill>
                  <a:srgbClr val="000000"/>
                </a:solidFill>
                <a:cs typeface="Arial"/>
              </a:rPr>
              <a:t>Lab/provtagning: 52x28mm		</a:t>
            </a:r>
          </a:p>
          <a:p>
            <a:pPr marL="0" indent="0">
              <a:buNone/>
            </a:pPr>
            <a:r>
              <a:rPr lang="sv-SE" sz="2000" dirty="0">
                <a:solidFill>
                  <a:srgbClr val="000000"/>
                </a:solidFill>
                <a:cs typeface="Arial"/>
              </a:rPr>
              <a:t>Läkemedel: 57x32mm – Obs! Rullen etiketterna sitter på får max vara 61mm bred. </a:t>
            </a:r>
            <a:br>
              <a:rPr lang="sv-SE" sz="2000" dirty="0">
                <a:solidFill>
                  <a:srgbClr val="000000"/>
                </a:solidFill>
                <a:cs typeface="Arial"/>
              </a:rPr>
            </a:br>
            <a:br>
              <a:rPr lang="sv-SE" sz="1200" dirty="0">
                <a:solidFill>
                  <a:srgbClr val="000000"/>
                </a:solidFill>
                <a:cs typeface="Arial"/>
              </a:rPr>
            </a:br>
            <a:r>
              <a:rPr lang="sv-SE" sz="2000" dirty="0">
                <a:solidFill>
                  <a:srgbClr val="000000"/>
                </a:solidFill>
                <a:cs typeface="Arial"/>
              </a:rPr>
              <a:t>Generiska / patientetiketter: Fungerar med båda storlekarna.</a:t>
            </a:r>
            <a:endParaRPr lang="sv-SE" dirty="0"/>
          </a:p>
        </p:txBody>
      </p:sp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AFBE00C0-6C02-496C-70A6-D7605F3097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9F7FD24C-3BA4-3316-44C7-176019E7F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724" y="3819621"/>
            <a:ext cx="1374061" cy="140298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F8912C9-513B-C5EE-A6DE-B2B80F066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3706" y="3890791"/>
            <a:ext cx="1375371" cy="14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5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D01F3-882D-76B2-20E4-8BBCE1760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DAA0BF6-397A-191F-B31E-B4684F7F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Patientarmbandsskrivare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B5FB465-8E17-80A1-E568-4F287C4F4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dirty="0"/>
              <a:t>Endast nätverksanslutna skrivare supporteras, ej USB-anslutna. SD-WAN är ett krav.</a:t>
            </a:r>
          </a:p>
          <a:p>
            <a:pPr marL="0" indent="0">
              <a:buNone/>
            </a:pPr>
            <a:br>
              <a:rPr lang="sv-SE" sz="2000" dirty="0"/>
            </a:br>
            <a:r>
              <a:rPr lang="sv-SE" sz="2000" dirty="0"/>
              <a:t>Observera att om olika storlekar på armband krävs (vuxen, barn, nyfödd) så behövs separata skrivare. 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Se Excelfil ”SDV-validerad IT-utrustning PVG” för validerade modeller.</a:t>
            </a:r>
            <a:br>
              <a:rPr lang="sv-SE" sz="2000" dirty="0"/>
            </a:br>
            <a:endParaRPr lang="sv-SE" dirty="0"/>
          </a:p>
        </p:txBody>
      </p:sp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8CAD7146-9D59-60FD-9B41-8B6A107FA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3CBC9D6-368A-53F5-D099-DA1031204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8" y="4443761"/>
            <a:ext cx="1892435" cy="189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ZD510-HC">
            <a:extLst>
              <a:ext uri="{FF2B5EF4-FFF2-40B4-BE49-F238E27FC236}">
                <a16:creationId xmlns:a16="http://schemas.microsoft.com/office/drawing/2014/main" id="{04C0D495-06DA-90C2-4803-904A96E4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596" y="4458798"/>
            <a:ext cx="1737051" cy="198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2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9046F-945A-1900-20B8-91EB1598E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59C37BF-C380-3335-FC3D-E2CD35AF9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Kvittoskrivare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0ABB082-4DD6-F399-C47D-FCF451145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v-SE" sz="2000" dirty="0"/>
              <a:t>Endast nätverksanslutna kvittoskrivare supporteras, ej USB-anslutna. SD-WAN är ett krav.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sv-SE" sz="1200" dirty="0"/>
            </a:br>
            <a:r>
              <a:rPr lang="sv-SE" sz="2000" dirty="0"/>
              <a:t>Vid kvittoutskrift på A4-papper kan valfri skrivare (även USB-ansluten) användas.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sv-SE" sz="1600" dirty="0"/>
            </a:br>
            <a:r>
              <a:rPr lang="sv-SE" sz="2000" dirty="0"/>
              <a:t>Se Excelfil ”SDV-validerad IT-utrustning PVG” för validerade modeller.</a:t>
            </a:r>
            <a:br>
              <a:rPr lang="sv-SE" sz="2000" dirty="0"/>
            </a:br>
            <a:endParaRPr lang="sv-SE" sz="1600" dirty="0"/>
          </a:p>
          <a:p>
            <a:endParaRPr lang="sv-SE" dirty="0"/>
          </a:p>
        </p:txBody>
      </p:sp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2C0E0B76-AD9F-E396-1BCF-64E5862B2E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CF1BFA9-F2FE-23D3-C0A5-1BC327F38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240" y="4379178"/>
            <a:ext cx="1779416" cy="1772825"/>
          </a:xfrm>
          <a:prstGeom prst="rect">
            <a:avLst/>
          </a:prstGeom>
        </p:spPr>
      </p:pic>
      <p:pic>
        <p:nvPicPr>
          <p:cNvPr id="10" name="Picture 4" descr="Lexmark MS331dn - printer - B/W - lase... | 29S0013 | £149.99 | Insight UK">
            <a:extLst>
              <a:ext uri="{FF2B5EF4-FFF2-40B4-BE49-F238E27FC236}">
                <a16:creationId xmlns:a16="http://schemas.microsoft.com/office/drawing/2014/main" id="{AD4C0C0B-843A-8A4A-32A6-F53D3B9D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144" y="4406303"/>
            <a:ext cx="1779416" cy="177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00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0AE55-05C4-59B7-7C00-06D8D5D7B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557B275-3E0E-46FE-1759-91AD1F60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Dokumentskanners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C0CA484-D204-6487-8392-4C9123132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dirty="0"/>
              <a:t>Se Excelfil ”SDV-validerad IT-utrustning PVG” för validerade modeller.</a:t>
            </a:r>
          </a:p>
          <a:p>
            <a:pPr marL="0" indent="0">
              <a:buNone/>
            </a:pPr>
            <a:br>
              <a:rPr lang="sv-SE" sz="2000" dirty="0"/>
            </a:br>
            <a:r>
              <a:rPr lang="sv-SE" sz="2000" dirty="0"/>
              <a:t>O</a:t>
            </a:r>
            <a:r>
              <a:rPr lang="sv-SE" sz="2000" dirty="0">
                <a:cs typeface="Arial"/>
              </a:rPr>
              <a:t>bservera att vissa saknar Windows 11-drivrutiner.</a:t>
            </a:r>
          </a:p>
          <a:p>
            <a:endParaRPr lang="sv-SE" dirty="0"/>
          </a:p>
        </p:txBody>
      </p:sp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28C1DB04-3586-FE9F-367C-3A70E6BDA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C4F08B4-8990-644A-250C-06E68B2A8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86" y="4271364"/>
            <a:ext cx="1296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ujitsu fi-7160 | A4 workgroup scanner - dpsb">
            <a:extLst>
              <a:ext uri="{FF2B5EF4-FFF2-40B4-BE49-F238E27FC236}">
                <a16:creationId xmlns:a16="http://schemas.microsoft.com/office/drawing/2014/main" id="{F978AD99-E4F3-8FB6-E5B6-3A11C1236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42" y="4271364"/>
            <a:ext cx="1296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36F58834-BA1F-D3B0-FCA6-E92F75069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442" y="4271364"/>
            <a:ext cx="1728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50E6B87-19DF-47C4-9D73-0AF235D4F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952" y="4706891"/>
            <a:ext cx="1908000" cy="860473"/>
          </a:xfrm>
          <a:prstGeom prst="rect">
            <a:avLst/>
          </a:prstGeom>
        </p:spPr>
      </p:pic>
      <p:pic>
        <p:nvPicPr>
          <p:cNvPr id="13" name="Picture 2" descr="Canon imageFORMULA DR-C225 II">
            <a:extLst>
              <a:ext uri="{FF2B5EF4-FFF2-40B4-BE49-F238E27FC236}">
                <a16:creationId xmlns:a16="http://schemas.microsoft.com/office/drawing/2014/main" id="{067914A2-10A5-A37A-3F3A-30332B982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442" y="4271364"/>
            <a:ext cx="1029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450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gion Skåne presentation">
  <a:themeElements>
    <a:clrScheme name="Anpassat 1">
      <a:dk1>
        <a:sysClr val="windowText" lastClr="000000"/>
      </a:dk1>
      <a:lt1>
        <a:sysClr val="window" lastClr="FFFFFF"/>
      </a:lt1>
      <a:dk2>
        <a:srgbClr val="307C8E"/>
      </a:dk2>
      <a:lt2>
        <a:srgbClr val="FDF9E4"/>
      </a:lt2>
      <a:accent1>
        <a:srgbClr val="307C8E"/>
      </a:accent1>
      <a:accent2>
        <a:srgbClr val="FDF9E4"/>
      </a:accent2>
      <a:accent3>
        <a:srgbClr val="E40135"/>
      </a:accent3>
      <a:accent4>
        <a:srgbClr val="FDF9E4"/>
      </a:accent4>
      <a:accent5>
        <a:srgbClr val="5F5236"/>
      </a:accent5>
      <a:accent6>
        <a:srgbClr val="FDD32F"/>
      </a:accent6>
      <a:hlink>
        <a:srgbClr val="0563C1"/>
      </a:hlink>
      <a:folHlink>
        <a:srgbClr val="954F72"/>
      </a:folHlink>
    </a:clrScheme>
    <a:fontScheme name="Anpassat 1">
      <a:majorFont>
        <a:latin typeface="Public Sans"/>
        <a:ea typeface=""/>
        <a:cs typeface=""/>
      </a:majorFont>
      <a:minorFont>
        <a:latin typeface="Public Sans"/>
        <a:ea typeface=""/>
        <a:cs typeface=""/>
      </a:minorFont>
    </a:fontScheme>
    <a:fmtScheme name="Region Skån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Skånes prestentationsmall" id="{6234B990-46E4-4798-A7C9-795EC348AB7D}" vid="{E536645E-1CDF-4149-833A-B078DB4F462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481cc7-f7fc-4d3a-a93a-4be4fcbf4595">
      <Terms xmlns="http://schemas.microsoft.com/office/infopath/2007/PartnerControls"/>
    </lcf76f155ced4ddcb4097134ff3c332f>
    <Dokument_x00e4_gare xmlns="b9481cc7-f7fc-4d3a-a93a-4be4fcbf4595">Peter Karlsson</Dokument_x00e4_gare>
    <TaxCatchAll xmlns="2e68ab6b-79c8-43ea-b178-dccb9842d64a" xsi:nil="true"/>
    <SharedWithUsers xmlns="2e68ab6b-79c8-43ea-b178-dccb9842d64a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1EBBC7768F1E4A9E0C4E1A60879018" ma:contentTypeVersion="22" ma:contentTypeDescription="Skapa ett nytt dokument." ma:contentTypeScope="" ma:versionID="059146227fa6fadae7584a0002f94e98">
  <xsd:schema xmlns:xsd="http://www.w3.org/2001/XMLSchema" xmlns:xs="http://www.w3.org/2001/XMLSchema" xmlns:p="http://schemas.microsoft.com/office/2006/metadata/properties" xmlns:ns2="b9481cc7-f7fc-4d3a-a93a-4be4fcbf4595" xmlns:ns3="2e68ab6b-79c8-43ea-b178-dccb9842d64a" targetNamespace="http://schemas.microsoft.com/office/2006/metadata/properties" ma:root="true" ma:fieldsID="64cd48618ccf23e864fa47398fe95a4d" ns2:_="" ns3:_="">
    <xsd:import namespace="b9481cc7-f7fc-4d3a-a93a-4be4fcbf4595"/>
    <xsd:import namespace="2e68ab6b-79c8-43ea-b178-dccb9842d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Dokument_x00e4_ga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81cc7-f7fc-4d3a-a93a-4be4fcbf4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0712f857-838a-48cf-af71-0d5f19c87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okument_x00e4_gare" ma:index="25" nillable="true" ma:displayName="Dokumentägare" ma:format="Dropdown" ma:internalName="Dokument_x00e4_gar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8ab6b-79c8-43ea-b178-dccb9842d64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baeb4bc-d153-4d99-b5e3-a4e457393579}" ma:internalName="TaxCatchAll" ma:showField="CatchAllData" ma:web="2e68ab6b-79c8-43ea-b178-dccb9842d6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67D3DC-F377-44A0-ACAE-82B462C59D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8E00B3-195D-464C-A09A-FC953D64E0D4}">
  <ds:schemaRefs>
    <ds:schemaRef ds:uri="http://purl.org/dc/terms/"/>
    <ds:schemaRef ds:uri="2e68ab6b-79c8-43ea-b178-dccb9842d64a"/>
    <ds:schemaRef ds:uri="http://purl.org/dc/elements/1.1/"/>
    <ds:schemaRef ds:uri="http://purl.org/dc/dcmitype/"/>
    <ds:schemaRef ds:uri="b9481cc7-f7fc-4d3a-a93a-4be4fcbf4595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5BA090-1CE4-4702-B308-E4900B8A2B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481cc7-f7fc-4d3a-a93a-4be4fcbf4595"/>
    <ds:schemaRef ds:uri="2e68ab6b-79c8-43ea-b178-dccb9842d6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Skånes presentationsmall</Template>
  <TotalTime>0</TotalTime>
  <Words>420</Words>
  <Application>Microsoft Office PowerPoint</Application>
  <PresentationFormat>Widescreen</PresentationFormat>
  <Paragraphs>66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Region Skåne presentation</vt:lpstr>
      <vt:lpstr>SDV-validerad IT-utrustning,  privata vårdgivare </vt:lpstr>
      <vt:lpstr>Versionshistorik</vt:lpstr>
      <vt:lpstr>Datorer</vt:lpstr>
      <vt:lpstr>Bildskärmar</vt:lpstr>
      <vt:lpstr>Dokumentskrivare</vt:lpstr>
      <vt:lpstr>Etikettskrivare</vt:lpstr>
      <vt:lpstr>Patientarmbandsskrivare</vt:lpstr>
      <vt:lpstr>Kvittoskrivare</vt:lpstr>
      <vt:lpstr>Dokumentskanners</vt:lpstr>
      <vt:lpstr>Streckkodsläsare</vt:lpstr>
      <vt:lpstr>Dikteringsutrustning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Karlsson Peter D</dc:creator>
  <cp:lastModifiedBy>Karlsson Peter D</cp:lastModifiedBy>
  <cp:revision>11</cp:revision>
  <dcterms:created xsi:type="dcterms:W3CDTF">2025-01-20T10:15:20Z</dcterms:created>
  <dcterms:modified xsi:type="dcterms:W3CDTF">2025-04-16T11:31:59Z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3D0126CF-E299-4EA6-B5B5-949059109E94</vt:lpwstr>
  </property>
  <property fmtid="{D5CDD505-2E9C-101B-9397-08002B2CF9AE}" pid="3" name="ArticulatePath">
    <vt:lpwstr>Presentation5</vt:lpwstr>
  </property>
  <property fmtid="{D5CDD505-2E9C-101B-9397-08002B2CF9AE}" pid="4" name="ContentTypeId">
    <vt:lpwstr>0x010100E31EBBC7768F1E4A9E0C4E1A60879018</vt:lpwstr>
  </property>
  <property fmtid="{D5CDD505-2E9C-101B-9397-08002B2CF9AE}" pid="5" name="MediaServiceImageTags">
    <vt:lpwstr/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