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145872564" r:id="rId5"/>
    <p:sldId id="507" r:id="rId6"/>
    <p:sldId id="257" r:id="rId7"/>
    <p:sldId id="2145872561" r:id="rId8"/>
    <p:sldId id="265" r:id="rId9"/>
    <p:sldId id="258" r:id="rId10"/>
    <p:sldId id="259" r:id="rId11"/>
    <p:sldId id="260" r:id="rId12"/>
    <p:sldId id="261" r:id="rId13"/>
    <p:sldId id="262" r:id="rId14"/>
    <p:sldId id="2145872562" r:id="rId15"/>
    <p:sldId id="2145872563" r:id="rId16"/>
    <p:sldId id="501" r:id="rId17"/>
  </p:sldIdLst>
  <p:sldSz cx="12192000" cy="6858000"/>
  <p:notesSz cx="6858000" cy="9144000"/>
  <p:embeddedFontLst>
    <p:embeddedFont>
      <p:font typeface="Public Sans" panose="020B060402020202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4"/>
    <a:srgbClr val="AF0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2EC5E-7307-9B04-7FFC-746055FF5F95}" v="44" dt="2025-04-15T11:33:58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6441" autoAdjust="0"/>
  </p:normalViewPr>
  <p:slideViewPr>
    <p:cSldViewPr snapToGrid="0">
      <p:cViewPr>
        <p:scale>
          <a:sx n="53" d="100"/>
          <a:sy n="53" d="100"/>
        </p:scale>
        <p:origin x="1176" y="76"/>
      </p:cViewPr>
      <p:guideLst>
        <p:guide orient="horz" pos="822"/>
        <p:guide pos="6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4"/>
    </p:cViewPr>
  </p:sorterViewPr>
  <p:notesViewPr>
    <p:cSldViewPr snapToGrid="0" showGuides="1"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2025-04-16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2025-04-16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14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73011-F4CD-4A21-A8C1-CA3F6754DF5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06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0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rubrikformat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bildikonen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 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  <a:endParaRPr lang="en-US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</a:t>
            </a:r>
            <a:br>
              <a:rPr lang="sv-SE" dirty="0"/>
            </a:b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 dirty="0"/>
            </a:br>
            <a:br>
              <a:rPr lang="sv-SE" dirty="0"/>
            </a:br>
            <a:endParaRPr lang="sv-SE" dirty="0"/>
          </a:p>
          <a:p>
            <a:endParaRPr lang="sv-SE" dirty="0"/>
          </a:p>
          <a:p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infoga en bild, som fyller ut </a:t>
            </a:r>
            <a:br>
              <a:rPr lang="sv-SE" dirty="0"/>
            </a:br>
            <a:r>
              <a:rPr lang="sv-SE" dirty="0"/>
              <a:t>platshållaren med rundat hörn.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TACK!</a:t>
            </a:r>
            <a:endParaRPr lang="en-US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  <a:endParaRPr lang="en-US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592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2025-04-16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       </a:t>
            </a:r>
            <a:br>
              <a:rPr lang="sv-SE" dirty="0"/>
            </a:br>
            <a:r>
              <a:rPr lang="sv-SE" dirty="0"/>
              <a:t>         Välj ikon och infoga </a:t>
            </a:r>
            <a:endParaRPr lang="en-US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    </a:t>
            </a:r>
            <a:br>
              <a:rPr lang="sv-SE" dirty="0"/>
            </a:br>
            <a:r>
              <a:rPr lang="sv-SE" dirty="0"/>
              <a:t>        Välj ikon och infoga 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2025-04-16</a:t>
            </a:fld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2025-04-16</a:t>
            </a:fld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Klicka här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</a:t>
            </a:r>
            <a:r>
              <a:rPr lang="en-US" dirty="0" err="1"/>
              <a:t>rubrikformat</a:t>
            </a:r>
            <a:endParaRPr lang="en-US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Klicka här för att ändra format på bakgrundstexten</a:t>
            </a:r>
          </a:p>
          <a:p>
            <a:pPr lvl="1"/>
            <a:r>
              <a:rPr lang="en-US" dirty="0"/>
              <a:t>Nivå två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2025-04-16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  <p:sldLayoutId id="2147483698" r:id="rId3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skane.sharepoint.com/:p:/s/sdvdriftstartfrvaltningar/ERlEfFmnJ71Kn5A9oJLE7eEBDUZqjsMnNugG6cyn4Kpvlw?e=5XueZ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613" y="1646354"/>
            <a:ext cx="3675681" cy="935818"/>
          </a:xfrm>
        </p:spPr>
        <p:txBody>
          <a:bodyPr/>
          <a:lstStyle/>
          <a:p>
            <a:pPr algn="l"/>
            <a:r>
              <a:rPr lang="sv-SE" sz="2800"/>
              <a:t>Skånes Digitala</a:t>
            </a:r>
            <a:br>
              <a:rPr lang="sv-SE" sz="2800"/>
            </a:br>
            <a:r>
              <a:rPr lang="sv-SE" sz="2800"/>
              <a:t>Vårdsystem</a:t>
            </a:r>
            <a:endParaRPr lang="sv-SE" sz="40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SDV Utrullning IT/MT</a:t>
            </a:r>
            <a:endParaRPr lang="en-US" dirty="0">
              <a:cs typeface="Arial"/>
            </a:endParaRPr>
          </a:p>
          <a:p>
            <a:r>
              <a:rPr lang="en-US" dirty="0" err="1"/>
              <a:t>Validerad</a:t>
            </a:r>
            <a:r>
              <a:rPr lang="en-US" dirty="0"/>
              <a:t> </a:t>
            </a:r>
            <a:r>
              <a:rPr lang="en-US" dirty="0" err="1"/>
              <a:t>användarnära</a:t>
            </a:r>
            <a:r>
              <a:rPr lang="en-US" dirty="0"/>
              <a:t> IT-</a:t>
            </a:r>
            <a:r>
              <a:rPr lang="en-US" dirty="0" err="1"/>
              <a:t>utrustning</a:t>
            </a:r>
            <a:endParaRPr lang="en-US" dirty="0">
              <a:cs typeface="Arial"/>
            </a:endParaRPr>
          </a:p>
          <a:p>
            <a:endParaRPr lang="sv-SE" dirty="0"/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0DA723A2-179E-1641-B64F-481A048B05B6}"/>
              </a:ext>
            </a:extLst>
          </p:cNvPr>
          <p:cNvSpPr txBox="1">
            <a:spLocks/>
          </p:cNvSpPr>
          <p:nvPr/>
        </p:nvSpPr>
        <p:spPr>
          <a:xfrm>
            <a:off x="3572359" y="1809088"/>
            <a:ext cx="2346584" cy="8256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7200"/>
              <a:t>SDV</a:t>
            </a:r>
            <a:endParaRPr lang="sv-SE" sz="4800"/>
          </a:p>
        </p:txBody>
      </p:sp>
    </p:spTree>
    <p:extLst>
      <p:ext uri="{BB962C8B-B14F-4D97-AF65-F5344CB8AC3E}">
        <p14:creationId xmlns:p14="http://schemas.microsoft.com/office/powerpoint/2010/main" val="404874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LOGIC GRYPHON GD4520-HC 2D SCANNER USB HEALTHCARE ...">
            <a:extLst>
              <a:ext uri="{FF2B5EF4-FFF2-40B4-BE49-F238E27FC236}">
                <a16:creationId xmlns:a16="http://schemas.microsoft.com/office/drawing/2014/main" id="{C5D86725-8B33-47DF-A17B-9280FC4E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28" y="1768108"/>
            <a:ext cx="1638667" cy="16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83A2C6-FC78-45D9-9194-321A5D67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Streckkodsläsare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FDEC94-4C82-4DDB-A1C0-CCFC93AB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20" y="1448317"/>
            <a:ext cx="8840787" cy="398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sv-SE" sz="2400" dirty="0">
                <a:cs typeface="Arial"/>
              </a:rPr>
              <a:t>För närvarande supporteras följande modeller:</a:t>
            </a: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2400" dirty="0" err="1">
                <a:cs typeface="Arial"/>
              </a:rPr>
              <a:t>Datalogic</a:t>
            </a:r>
            <a:r>
              <a:rPr lang="sv-SE" sz="2400" dirty="0">
                <a:cs typeface="Arial"/>
              </a:rPr>
              <a:t> </a:t>
            </a:r>
            <a:r>
              <a:rPr lang="sv-SE" sz="2400" dirty="0" err="1">
                <a:cs typeface="Arial"/>
              </a:rPr>
              <a:t>Gryphon</a:t>
            </a:r>
            <a:r>
              <a:rPr lang="sv-SE" sz="2400" dirty="0">
                <a:cs typeface="Arial"/>
              </a:rPr>
              <a:t> GD4520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cs typeface="Arial"/>
              </a:rPr>
              <a:t>Zebra DS8178-HC</a:t>
            </a:r>
          </a:p>
          <a:p>
            <a:endParaRPr lang="sv-SE" dirty="0">
              <a:cs typeface="Arial"/>
            </a:endParaRPr>
          </a:p>
          <a:p>
            <a:pPr marL="0" indent="0">
              <a:buNone/>
            </a:pPr>
            <a:br>
              <a:rPr lang="en-US" dirty="0"/>
            </a:br>
            <a:br>
              <a:rPr lang="sv-SE" sz="1100" dirty="0">
                <a:cs typeface="Arial"/>
              </a:rPr>
            </a:br>
            <a:endParaRPr lang="sv-SE" dirty="0"/>
          </a:p>
          <a:p>
            <a:pPr marL="251460" indent="-251460"/>
            <a:endParaRPr lang="sv-SE" dirty="0">
              <a:cs typeface="Arial"/>
            </a:endParaRPr>
          </a:p>
          <a:p>
            <a:pPr marL="251460" indent="-251460"/>
            <a:endParaRPr lang="sv-SE" dirty="0">
              <a:cs typeface="Arial"/>
            </a:endParaRPr>
          </a:p>
          <a:p>
            <a:pPr marL="0" indent="0">
              <a:buNone/>
            </a:pPr>
            <a:endParaRPr lang="sv-SE" dirty="0"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D56C2F8-FC3C-443C-87B1-E676939C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7106" y="4135880"/>
            <a:ext cx="1858110" cy="13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54302-67CC-4182-A491-1209677C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Dikteringsutrustning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E4F113-F98D-4AE5-887A-AE67FFCE4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400" dirty="0"/>
              <a:t>Supporterad för Region Skånes användare.</a:t>
            </a:r>
            <a:br>
              <a:rPr lang="sv-SE" dirty="0"/>
            </a:br>
            <a:r>
              <a:rPr lang="sv-SE" sz="1800" dirty="0"/>
              <a:t>SDV stöder samma modeller som Taligenkänning, TIK.</a:t>
            </a:r>
            <a:br>
              <a:rPr lang="sv-SE" sz="1800" dirty="0"/>
            </a:br>
            <a:endParaRPr lang="sv-SE" dirty="0"/>
          </a:p>
          <a:p>
            <a:r>
              <a:rPr lang="sv-SE" sz="2400" dirty="0" err="1"/>
              <a:t>SpeechMike</a:t>
            </a:r>
            <a:r>
              <a:rPr lang="sv-SE" sz="2400" dirty="0"/>
              <a:t> Premium Pro 3500 </a:t>
            </a:r>
          </a:p>
          <a:p>
            <a:pPr lvl="1"/>
            <a:r>
              <a:rPr lang="sv-SE" sz="1800" dirty="0"/>
              <a:t>(Premium Pro 3500 är endast märkt ”Premium” på ovansidan och ”LFH3500” på undersidan.)</a:t>
            </a:r>
            <a:endParaRPr lang="sv-SE" dirty="0"/>
          </a:p>
          <a:p>
            <a:r>
              <a:rPr lang="sv-SE" sz="2400" dirty="0"/>
              <a:t>Premium Touch SMP3700</a:t>
            </a:r>
            <a:br>
              <a:rPr lang="sv-SE" sz="1400" dirty="0"/>
            </a:b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sv-SE" sz="2400" dirty="0"/>
              <a:t>Headsets från </a:t>
            </a:r>
            <a:r>
              <a:rPr lang="sv-SE" sz="2400" dirty="0" err="1"/>
              <a:t>Jabra</a:t>
            </a:r>
            <a:r>
              <a:rPr lang="sv-SE" sz="2400" dirty="0"/>
              <a:t>, </a:t>
            </a:r>
            <a:r>
              <a:rPr lang="sv-SE" sz="2400" dirty="0" err="1"/>
              <a:t>Sennheiser</a:t>
            </a:r>
            <a:r>
              <a:rPr lang="sv-SE" sz="2400" dirty="0"/>
              <a:t> och </a:t>
            </a:r>
            <a:r>
              <a:rPr lang="sv-SE" sz="2400" dirty="0" err="1"/>
              <a:t>Plantronics</a:t>
            </a:r>
            <a:r>
              <a:rPr lang="sv-SE" sz="2400" dirty="0"/>
              <a:t> stöds.</a:t>
            </a:r>
            <a:br>
              <a:rPr lang="sv-SE" sz="1800" dirty="0"/>
            </a:b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D3782B-5733-481A-8F02-85743AF2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3" y="4778292"/>
            <a:ext cx="1488644" cy="18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697F3B-5F5D-472B-ABB3-34533C3D9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487" y="4738477"/>
            <a:ext cx="611072" cy="189182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97A3729-7E66-7539-52CB-E8E7A5800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216" y="4738478"/>
            <a:ext cx="985829" cy="16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D972AF-0ED5-44F0-8232-51E3E643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Mobil arbetsstation – </a:t>
            </a:r>
            <a:r>
              <a:rPr lang="sv-SE" dirty="0" err="1"/>
              <a:t>WoW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B6A4F9-FB61-4FD2-8282-9F627D61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4"/>
            <a:ext cx="10442575" cy="4844857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Består av en vagn med tillhörande utrustning för ändamålet.</a:t>
            </a:r>
          </a:p>
          <a:p>
            <a:pPr marL="0" indent="0">
              <a:buNone/>
            </a:pPr>
            <a:r>
              <a:rPr lang="sv-SE" sz="1400" b="1" dirty="0"/>
              <a:t>IT utrustning:</a:t>
            </a:r>
          </a:p>
          <a:p>
            <a:r>
              <a:rPr lang="sv-SE" sz="1400" dirty="0"/>
              <a:t>All-in-</a:t>
            </a:r>
            <a:r>
              <a:rPr lang="sv-SE" sz="1400" dirty="0" err="1"/>
              <a:t>one</a:t>
            </a:r>
            <a:r>
              <a:rPr lang="sv-SE" sz="1400" dirty="0"/>
              <a:t> dator</a:t>
            </a:r>
          </a:p>
          <a:p>
            <a:r>
              <a:rPr lang="sv-SE" sz="1400" dirty="0"/>
              <a:t>Tangentbord, mus</a:t>
            </a:r>
          </a:p>
          <a:p>
            <a:r>
              <a:rPr lang="sv-SE" sz="1400" dirty="0"/>
              <a:t>Streckkodsläsare, etikettskrivare vid behov (inkl. hållare)</a:t>
            </a:r>
          </a:p>
          <a:p>
            <a:endParaRPr lang="sv-SE" sz="1100" dirty="0"/>
          </a:p>
          <a:p>
            <a:pPr marL="0" indent="0">
              <a:buNone/>
            </a:pPr>
            <a:r>
              <a:rPr lang="sv-SE" sz="1400" b="1" dirty="0"/>
              <a:t>Beroende på användningsområde så utrustas vagnen med:</a:t>
            </a:r>
          </a:p>
          <a:p>
            <a:r>
              <a:rPr lang="sv-SE" sz="1400" dirty="0"/>
              <a:t>Läkemedelslådor</a:t>
            </a:r>
          </a:p>
          <a:p>
            <a:r>
              <a:rPr lang="sv-SE" sz="1400" dirty="0"/>
              <a:t>Förvaringslådor</a:t>
            </a:r>
          </a:p>
          <a:p>
            <a:r>
              <a:rPr lang="sv-SE" sz="1400" dirty="0"/>
              <a:t>Utrymme för provtagnings- /omläggningsmaterial</a:t>
            </a:r>
          </a:p>
          <a:p>
            <a:r>
              <a:rPr lang="sv-SE" sz="1400" dirty="0"/>
              <a:t>Hållare, avfallskorg, krokar mm</a:t>
            </a:r>
          </a:p>
          <a:p>
            <a:endParaRPr lang="sv-SE" sz="1100" dirty="0"/>
          </a:p>
          <a:p>
            <a:pPr marL="0" indent="0">
              <a:buNone/>
            </a:pPr>
            <a:r>
              <a:rPr lang="sv-SE" sz="1400" b="1" dirty="0"/>
              <a:t>Batteritid</a:t>
            </a:r>
          </a:p>
          <a:p>
            <a:r>
              <a:rPr lang="sv-SE" sz="1400" dirty="0"/>
              <a:t>Fullt laddat batteri håller i 10-12 h (ett arbetspass)</a:t>
            </a:r>
          </a:p>
          <a:p>
            <a:r>
              <a:rPr lang="sv-SE" sz="1400" dirty="0"/>
              <a:t>Laddas från 0-100% på 2,5 h</a:t>
            </a:r>
          </a:p>
          <a:p>
            <a:r>
              <a:rPr lang="sv-SE" sz="1400" dirty="0"/>
              <a:t>Vagnen laddas i vanligt vägguttag</a:t>
            </a:r>
          </a:p>
          <a:p>
            <a:endParaRPr lang="sv-SE" sz="1100" dirty="0"/>
          </a:p>
          <a:p>
            <a:pPr marL="0" indent="0">
              <a:buNone/>
            </a:pPr>
            <a:endParaRPr lang="sv-SE" sz="1100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3FD5E89-4DCD-5A52-A976-B7091F1D00DA}"/>
              </a:ext>
            </a:extLst>
          </p:cNvPr>
          <p:cNvGrpSpPr/>
          <p:nvPr/>
        </p:nvGrpSpPr>
        <p:grpSpPr>
          <a:xfrm>
            <a:off x="8313252" y="328226"/>
            <a:ext cx="2511707" cy="2738855"/>
            <a:chOff x="6431903" y="951992"/>
            <a:chExt cx="3305369" cy="330536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F0C0F54-0463-95D3-838F-A758A0CB8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1903" y="951992"/>
              <a:ext cx="3305369" cy="3305369"/>
            </a:xfrm>
            <a:prstGeom prst="rect">
              <a:avLst/>
            </a:prstGeom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8F69029-9BA6-56E8-015A-49A1E3595030}"/>
                </a:ext>
              </a:extLst>
            </p:cNvPr>
            <p:cNvSpPr/>
            <p:nvPr/>
          </p:nvSpPr>
          <p:spPr>
            <a:xfrm rot="232051">
              <a:off x="8481594" y="1252265"/>
              <a:ext cx="985422" cy="42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47493BD9-1D50-0F5F-186C-D72011060A1A}"/>
              </a:ext>
            </a:extLst>
          </p:cNvPr>
          <p:cNvGrpSpPr/>
          <p:nvPr/>
        </p:nvGrpSpPr>
        <p:grpSpPr>
          <a:xfrm>
            <a:off x="5914256" y="3346580"/>
            <a:ext cx="4990216" cy="2651425"/>
            <a:chOff x="6086760" y="2603440"/>
            <a:chExt cx="5496021" cy="2720954"/>
          </a:xfrm>
        </p:grpSpPr>
        <p:pic>
          <p:nvPicPr>
            <p:cNvPr id="6" name="C212E426-3815-4A12-9E1F-6578F57449AD">
              <a:extLst>
                <a:ext uri="{FF2B5EF4-FFF2-40B4-BE49-F238E27FC236}">
                  <a16:creationId xmlns:a16="http://schemas.microsoft.com/office/drawing/2014/main" id="{45E28F11-7265-D157-F25C-444DE1CFD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6497" y="2603441"/>
              <a:ext cx="1526284" cy="27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A4A4E50A-0CEC-568B-ED7B-1277CBFF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760" y="2603440"/>
              <a:ext cx="2214516" cy="272095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96B6047-C97F-3DB4-3430-82A79787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2152" y="2604775"/>
              <a:ext cx="1633469" cy="2719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03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1BE44-7E93-CA41-0F99-C1B2A564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 descr="Region Skånes logotyp - avsändarinformation ">
            <a:extLst>
              <a:ext uri="{FF2B5EF4-FFF2-40B4-BE49-F238E27FC236}">
                <a16:creationId xmlns:a16="http://schemas.microsoft.com/office/drawing/2014/main" id="{F4A21B7D-52F0-ABF1-80A9-7A99E011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216A32-2CFF-0F3B-298E-61F68E33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sv-SE" dirty="0">
                <a:solidFill>
                  <a:schemeClr val="tx2"/>
                </a:solidFill>
              </a:rPr>
              <a:t>Versionshistorik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44E85AEB-8840-2F59-BE6E-0EABF6CAB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9709"/>
              </p:ext>
            </p:extLst>
          </p:nvPr>
        </p:nvGraphicFramePr>
        <p:xfrm>
          <a:off x="885825" y="1354342"/>
          <a:ext cx="9785524" cy="3304161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118090">
                  <a:extLst>
                    <a:ext uri="{9D8B030D-6E8A-4147-A177-3AD203B41FA5}">
                      <a16:colId xmlns:a16="http://schemas.microsoft.com/office/drawing/2014/main" val="1039242585"/>
                    </a:ext>
                  </a:extLst>
                </a:gridCol>
                <a:gridCol w="5044822">
                  <a:extLst>
                    <a:ext uri="{9D8B030D-6E8A-4147-A177-3AD203B41FA5}">
                      <a16:colId xmlns:a16="http://schemas.microsoft.com/office/drawing/2014/main" val="2852358499"/>
                    </a:ext>
                  </a:extLst>
                </a:gridCol>
                <a:gridCol w="1762110">
                  <a:extLst>
                    <a:ext uri="{9D8B030D-6E8A-4147-A177-3AD203B41FA5}">
                      <a16:colId xmlns:a16="http://schemas.microsoft.com/office/drawing/2014/main" val="1614638754"/>
                    </a:ext>
                  </a:extLst>
                </a:gridCol>
                <a:gridCol w="1860502">
                  <a:extLst>
                    <a:ext uri="{9D8B030D-6E8A-4147-A177-3AD203B41FA5}">
                      <a16:colId xmlns:a16="http://schemas.microsoft.com/office/drawing/2014/main" val="1586819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</a:rPr>
                        <a:t>Version​</a:t>
                      </a:r>
                      <a:endParaRPr lang="sv-SE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</a:rPr>
                        <a:t>Beskrivning av versionsuppdatering​</a:t>
                      </a:r>
                      <a:endParaRPr lang="sv-SE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sv-SE" sz="1200" b="1">
                          <a:solidFill>
                            <a:schemeClr val="tx1"/>
                          </a:solidFill>
                          <a:effectLst/>
                        </a:rPr>
                        <a:t>Datum​</a:t>
                      </a:r>
                      <a:endParaRPr lang="sv-SE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</a:rPr>
                        <a:t>Ansvarig​</a:t>
                      </a:r>
                      <a:endParaRPr lang="sv-SE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615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2.7​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sv-SE" sz="900" b="0" dirty="0">
                          <a:solidFill>
                            <a:srgbClr val="000000"/>
                          </a:solidFill>
                          <a:effectLst/>
                        </a:rPr>
                        <a:t>Tagit bort MT-utrustningar igen, finns nu i eget dokument </a:t>
                      </a:r>
                      <a:r>
                        <a:rPr lang="sv-SE" sz="900" b="0" u="sng" strike="noStrike" dirty="0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06. SDV validerad MT-utrustning.pptx</a:t>
                      </a:r>
                      <a:r>
                        <a:rPr lang="sv-SE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sv-SE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2024-01-19​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Emma Lundell​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2.8​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dokumentscanners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2024-01-26​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87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2.9​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Uppdatering dokumentskrivare och dokumentscanners.​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2024-03-12​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74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3.0​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diktafoner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2024-04-17​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3.1​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Uppdatering datorer, dokumentskrivare, etikettskrivare, dokumentscanners.​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2024-06-11​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05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3.2​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datorer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och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etikettskrivare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2024-08-15​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855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3.3​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Uppdaterat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bilder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på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WoW​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2024-08-16​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Sandra Sakratidis​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9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3.4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skrivartjänst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2024-10-14​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6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3.5​</a:t>
                      </a:r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n-GB" sz="900" b="0" dirty="0" err="1">
                          <a:solidFill>
                            <a:srgbClr val="000000"/>
                          </a:solidFill>
                          <a:effectLst/>
                        </a:rPr>
                        <a:t>skrivartjänst</a:t>
                      </a: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>
                          <a:solidFill>
                            <a:srgbClr val="000000"/>
                          </a:solidFill>
                          <a:effectLst/>
                        </a:rPr>
                        <a:t>2025-02-26​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dirty="0">
                          <a:solidFill>
                            <a:srgbClr val="000000"/>
                          </a:solidFill>
                          <a:effectLst/>
                        </a:rPr>
                        <a:t>Peter Karlsson​</a:t>
                      </a:r>
                      <a:endParaRPr lang="en-GB" sz="9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30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3.6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900" b="0" kern="1200" dirty="0" err="1">
                          <a:solidFill>
                            <a:srgbClr val="000000"/>
                          </a:solidFill>
                          <a:effectLst/>
                        </a:rPr>
                        <a:t>skrivartjänst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2025-03-24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Peter Karlsson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04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3.7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 err="1">
                          <a:solidFill>
                            <a:srgbClr val="000000"/>
                          </a:solidFill>
                          <a:effectLst/>
                        </a:rPr>
                        <a:t>Uppdatering</a:t>
                      </a: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900" b="0" kern="1200" dirty="0" err="1">
                          <a:solidFill>
                            <a:srgbClr val="000000"/>
                          </a:solidFill>
                          <a:effectLst/>
                        </a:rPr>
                        <a:t>etikettskrivare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2025-04-03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kern="1200" dirty="0">
                          <a:solidFill>
                            <a:srgbClr val="000000"/>
                          </a:solidFill>
                          <a:effectLst/>
                        </a:rPr>
                        <a:t>Peter Karlsson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483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Uppdatering</a:t>
                      </a: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dikteringsutrustning</a:t>
                      </a: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2025-04-15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Peter Karlsson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465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050"/>
                        </a:lnSpc>
                      </a:pPr>
                      <a:endParaRPr lang="en-GB" sz="9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58080"/>
                  </a:ext>
                </a:extLst>
              </a:tr>
            </a:tbl>
          </a:graphicData>
        </a:graphic>
      </p:graphicFrame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E167A4F-87D1-5A33-0982-551D3FAC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03FB9-BA34-4B66-9752-4A9DD773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D822CF-2D08-486E-84F2-93EAFE54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4"/>
            <a:ext cx="10442575" cy="491172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Samtliga datorer i Ritz supporteras. </a:t>
            </a:r>
            <a:br>
              <a:rPr lang="sv-SE" dirty="0"/>
            </a:br>
            <a:br>
              <a:rPr lang="sv-SE" dirty="0"/>
            </a:br>
            <a:r>
              <a:rPr lang="sv-SE" sz="2000" dirty="0"/>
              <a:t>SITHS-kortläsare (inbyggd, i tangentbordet eller extern) är ett krav.</a:t>
            </a:r>
            <a:br>
              <a:rPr lang="sv-SE" dirty="0"/>
            </a:br>
            <a:br>
              <a:rPr lang="sv-SE" dirty="0"/>
            </a:br>
            <a:endParaRPr lang="sv-SE" sz="1600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064BC32-3C1E-41B8-9296-3C33FB61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3217370"/>
            <a:ext cx="1104900" cy="97190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E774CFA-39A0-453F-8967-E442C1C6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71" y="3254584"/>
            <a:ext cx="1755651" cy="84772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508E3C0-DCFA-49A2-A3DD-0C6534DB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4747896"/>
            <a:ext cx="862464" cy="9715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2F87DCF-031D-4A60-A080-24D6DFC9D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722" y="4429235"/>
            <a:ext cx="1527987" cy="1273945"/>
          </a:xfrm>
          <a:prstGeom prst="rect">
            <a:avLst/>
          </a:prstGeom>
        </p:spPr>
      </p:pic>
      <p:pic>
        <p:nvPicPr>
          <p:cNvPr id="1026" name="Picture 2" descr="Höger vinkel">
            <a:extLst>
              <a:ext uri="{FF2B5EF4-FFF2-40B4-BE49-F238E27FC236}">
                <a16:creationId xmlns:a16="http://schemas.microsoft.com/office/drawing/2014/main" id="{103E7785-CEA6-450E-92DD-FF039FE4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84" y="4412970"/>
            <a:ext cx="1741968" cy="13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P 13.3&quot; EliteBook x360 1030 G2 Multi-Touch 1BS96UT#ABA B&amp;H">
            <a:extLst>
              <a:ext uri="{FF2B5EF4-FFF2-40B4-BE49-F238E27FC236}">
                <a16:creationId xmlns:a16="http://schemas.microsoft.com/office/drawing/2014/main" id="{CF7761D1-0100-4C5E-9C11-130F66E9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1" y="2745920"/>
            <a:ext cx="1527986" cy="15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2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03FB9-BA34-4B66-9752-4A9DD773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sv-SE" dirty="0"/>
              <a:t>Bildskärmar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D822CF-2D08-486E-84F2-93EAFE544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047964"/>
            <a:ext cx="10442575" cy="527663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21” skärm eller större med lägsta upplösning 1280x1024 rekommenderas</a:t>
            </a:r>
          </a:p>
          <a:p>
            <a:pPr marL="251460" indent="-251460"/>
            <a:endParaRPr lang="sv-SE" dirty="0"/>
          </a:p>
          <a:p>
            <a:pPr marL="251460" indent="-251460"/>
            <a:r>
              <a:rPr lang="sv-SE" sz="2000" dirty="0"/>
              <a:t>Bildskärm Standard (21-22")</a:t>
            </a:r>
          </a:p>
          <a:p>
            <a:pPr marL="251460" indent="-251460"/>
            <a:r>
              <a:rPr lang="sv-SE" sz="2000" dirty="0"/>
              <a:t>Bildskärm Stor (23-24")</a:t>
            </a:r>
          </a:p>
          <a:p>
            <a:pPr marL="251460" indent="-251460"/>
            <a:r>
              <a:rPr lang="sv-SE" sz="2000" dirty="0"/>
              <a:t>Bildskärm Större (27-30")</a:t>
            </a:r>
          </a:p>
          <a:p>
            <a:pPr marL="251460" indent="-251460"/>
            <a:endParaRPr lang="sv-SE" dirty="0">
              <a:cs typeface="Arial"/>
            </a:endParaRPr>
          </a:p>
          <a:p>
            <a:pPr marL="251460" indent="-251460"/>
            <a:r>
              <a:rPr lang="sv-SE" sz="2000" dirty="0"/>
              <a:t>Skärm med inbyggd docka 24"</a:t>
            </a:r>
          </a:p>
          <a:p>
            <a:pPr marL="251460" indent="-251460"/>
            <a:r>
              <a:rPr lang="sv-SE" sz="2000" dirty="0"/>
              <a:t>Skärm med inbyggd docka 27"</a:t>
            </a:r>
          </a:p>
          <a:p>
            <a:pPr marL="251460" indent="-251460"/>
            <a:r>
              <a:rPr lang="sv-SE" sz="2000" dirty="0"/>
              <a:t>Skärm med inbyggd docka 34"</a:t>
            </a:r>
          </a:p>
          <a:p>
            <a:pPr marL="0" indent="0">
              <a:buNone/>
            </a:pPr>
            <a:br>
              <a:rPr lang="sv-SE" dirty="0"/>
            </a:br>
            <a:endParaRPr lang="sv-SE" dirty="0">
              <a:cs typeface="Arial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82D66EB-0DB5-3078-4D69-1AE67F9E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20" y="4982965"/>
            <a:ext cx="1478884" cy="15462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F089661-808F-AA1E-2EBC-B706DCBA9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27" y="4798031"/>
            <a:ext cx="1926611" cy="19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353E51-0406-4628-9686-9F657429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Dokumentskrivare</a:t>
            </a:r>
          </a:p>
        </p:txBody>
      </p:sp>
      <p:pic>
        <p:nvPicPr>
          <p:cNvPr id="4100" name="Picture 4" descr="Lexmark MS331dn - printer - B/W - lase... | 29S0013 | £149.99 | Insight UK">
            <a:extLst>
              <a:ext uri="{FF2B5EF4-FFF2-40B4-BE49-F238E27FC236}">
                <a16:creationId xmlns:a16="http://schemas.microsoft.com/office/drawing/2014/main" id="{FB08368D-7DE7-484A-87BE-37E6D1E7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26" y="5096543"/>
            <a:ext cx="1448927" cy="14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Xerox VersaLink C7020">
            <a:extLst>
              <a:ext uri="{FF2B5EF4-FFF2-40B4-BE49-F238E27FC236}">
                <a16:creationId xmlns:a16="http://schemas.microsoft.com/office/drawing/2014/main" id="{81836468-71D0-4941-B51F-ED92CA9F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81" y="5001431"/>
            <a:ext cx="1894016" cy="18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erox AltaLink C8145/H2">
            <a:extLst>
              <a:ext uri="{FF2B5EF4-FFF2-40B4-BE49-F238E27FC236}">
                <a16:creationId xmlns:a16="http://schemas.microsoft.com/office/drawing/2014/main" id="{DB200050-E121-4DB1-A747-A319DB9D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79" y="5178056"/>
            <a:ext cx="1485719" cy="14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exmark CS431dw kaufen | printer-care.de">
            <a:extLst>
              <a:ext uri="{FF2B5EF4-FFF2-40B4-BE49-F238E27FC236}">
                <a16:creationId xmlns:a16="http://schemas.microsoft.com/office/drawing/2014/main" id="{521FE501-612D-4983-9432-3243B02F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83" y="5034170"/>
            <a:ext cx="1778463" cy="17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59FB1876-7A9B-7EED-4E0B-8A420374188C}"/>
              </a:ext>
            </a:extLst>
          </p:cNvPr>
          <p:cNvSpPr txBox="1"/>
          <p:nvPr/>
        </p:nvSpPr>
        <p:spPr>
          <a:xfrm>
            <a:off x="985420" y="1065320"/>
            <a:ext cx="5035235" cy="2862322"/>
          </a:xfrm>
          <a:prstGeom prst="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/>
              <a:t>Validerade skrivartjänster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Liten svartvit skrivare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Liten svartvit skrivare – kompatibel med SDV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Liten färgskrivare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Multifunktionsskrivare svartvit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Multifunktionsskrivare svartvit för små arbetsgrupper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Multifunktionsskrivare färg medel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Multifunktionsskrivare färg stor volym</a:t>
            </a:r>
          </a:p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98C1429-5606-74AF-917E-289FF21A1148}"/>
              </a:ext>
            </a:extLst>
          </p:cNvPr>
          <p:cNvSpPr txBox="1"/>
          <p:nvPr/>
        </p:nvSpPr>
        <p:spPr>
          <a:xfrm>
            <a:off x="6462944" y="1065320"/>
            <a:ext cx="5035235" cy="2862322"/>
          </a:xfrm>
          <a:prstGeom prst="rect">
            <a:avLst/>
          </a:prstGeom>
          <a:solidFill>
            <a:schemeClr val="accent3">
              <a:lumMod val="60000"/>
              <a:lumOff val="4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/>
              <a:t>Ej supporterade modeller i TFL1-tjänsten</a:t>
            </a:r>
          </a:p>
          <a:p>
            <a:r>
              <a:rPr lang="sv-SE" sz="1600" dirty="0"/>
              <a:t>Dessa modeller ska inte levereras men finns i drift.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Lexmark</a:t>
            </a:r>
            <a:r>
              <a:rPr lang="sv-SE" sz="1800" dirty="0"/>
              <a:t> MS312dn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Lexmark</a:t>
            </a:r>
            <a:r>
              <a:rPr lang="sv-SE" sz="1800" dirty="0"/>
              <a:t> MS331dn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Samsung ML-3310d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Samsung M3825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TFL1-tjänsten i sig supporteras eftersom många fungerande skrivare annars måste ersättas.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FF5AF-C4D4-F143-0DF8-6D12702BEB00}"/>
              </a:ext>
            </a:extLst>
          </p:cNvPr>
          <p:cNvSpPr txBox="1"/>
          <p:nvPr/>
        </p:nvSpPr>
        <p:spPr>
          <a:xfrm>
            <a:off x="985420" y="4436234"/>
            <a:ext cx="9939755" cy="646331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b="1" dirty="0"/>
              <a:t>Lokala skrivare </a:t>
            </a:r>
            <a:r>
              <a:rPr lang="sv-SE" dirty="0"/>
              <a:t>(bortsett från modellerna i röda rutan) supporteras men nätverksskrivare rekommenderas.</a:t>
            </a:r>
          </a:p>
        </p:txBody>
      </p:sp>
    </p:spTree>
    <p:extLst>
      <p:ext uri="{BB962C8B-B14F-4D97-AF65-F5344CB8AC3E}">
        <p14:creationId xmlns:p14="http://schemas.microsoft.com/office/powerpoint/2010/main" val="106375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F2B43-605D-486B-976D-30F9EB78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Etikettskrivare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EDF8E3-7D85-4F3D-B6A0-83905356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657" y="1186676"/>
            <a:ext cx="2005651" cy="2047875"/>
          </a:xfrm>
          <a:prstGeom prst="rect">
            <a:avLst/>
          </a:prstGeom>
        </p:spPr>
      </p:pic>
      <p:pic>
        <p:nvPicPr>
          <p:cNvPr id="1026" name="Picture 2" descr="Höger vinkel">
            <a:extLst>
              <a:ext uri="{FF2B5EF4-FFF2-40B4-BE49-F238E27FC236}">
                <a16:creationId xmlns:a16="http://schemas.microsoft.com/office/drawing/2014/main" id="{7C3667E1-2D61-41FD-B41F-FB574A9F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672" y="3525708"/>
            <a:ext cx="2244525" cy="16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4CEAB45-6FA6-4BE5-905A-1FB98243C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900" y="1186676"/>
            <a:ext cx="2007563" cy="20478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949D29-BB1A-4AF5-BF99-3D0A1029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3"/>
            <a:ext cx="7871722" cy="5118555"/>
          </a:xfrm>
        </p:spPr>
        <p:txBody>
          <a:bodyPr lIns="91440" tIns="45720" rIns="91440" bIns="45720" anchor="t"/>
          <a:lstStyle/>
          <a:p>
            <a:pPr marL="251460" indent="-251460"/>
            <a:r>
              <a:rPr lang="sv-SE" sz="2000" dirty="0"/>
              <a:t>Vid beställning av tjänst ”Etikettskrivare (Nät)” levereras supporterad skrivare, ni kan bortse från modell.</a:t>
            </a:r>
            <a:br>
              <a:rPr lang="sv-SE" sz="2000" dirty="0"/>
            </a:br>
            <a:endParaRPr lang="sv-SE" sz="2000" dirty="0"/>
          </a:p>
          <a:p>
            <a:pPr marL="251460" indent="-251460"/>
            <a:r>
              <a:rPr lang="sv-SE" sz="2000" dirty="0"/>
              <a:t>Zebra ZD 411</a:t>
            </a:r>
            <a:br>
              <a:rPr lang="sv-SE" sz="2000" dirty="0"/>
            </a:br>
            <a:endParaRPr lang="sv-SE" sz="2000" dirty="0"/>
          </a:p>
          <a:p>
            <a:pPr marL="251460" indent="-251460"/>
            <a:r>
              <a:rPr lang="sv-SE" sz="2000" dirty="0"/>
              <a:t>Zebra ZD 410 </a:t>
            </a:r>
          </a:p>
          <a:p>
            <a:pPr marL="251460" indent="-251460"/>
            <a:endParaRPr lang="sv-SE" sz="900" dirty="0">
              <a:cs typeface="Arial"/>
            </a:endParaRPr>
          </a:p>
          <a:p>
            <a:pPr marL="251460" indent="-251460"/>
            <a:r>
              <a:rPr lang="sv-SE" sz="2000" dirty="0"/>
              <a:t>Zebra TLP 2824 Plus DP</a:t>
            </a:r>
            <a:endParaRPr lang="sv-SE" sz="2000" dirty="0">
              <a:cs typeface="Arial"/>
            </a:endParaRPr>
          </a:p>
          <a:p>
            <a:pPr marL="0" indent="0">
              <a:buNone/>
            </a:pPr>
            <a:endParaRPr lang="sv-SE" sz="900" dirty="0">
              <a:cs typeface="Arial"/>
            </a:endParaRPr>
          </a:p>
          <a:p>
            <a:pPr marL="251460" indent="-251460"/>
            <a:r>
              <a:rPr lang="sv-SE" sz="2000" dirty="0"/>
              <a:t>Zebra ZQ620 (mobil modell, USB eller WIFI)</a:t>
            </a:r>
            <a:br>
              <a:rPr lang="sv-SE" sz="2000" dirty="0"/>
            </a:br>
            <a:endParaRPr lang="sv-SE" sz="1100" dirty="0">
              <a:cs typeface="Arial"/>
            </a:endParaRPr>
          </a:p>
          <a:p>
            <a:pPr marL="251460" indent="-251460"/>
            <a:r>
              <a:rPr lang="sv-SE" sz="2000" dirty="0">
                <a:solidFill>
                  <a:srgbClr val="000000"/>
                </a:solidFill>
                <a:cs typeface="Arial"/>
              </a:rPr>
              <a:t>Observera, ska både läkemedels- och labbetiketter skrivas ut så krävs dubbla skrivare på grund av olika etikettstorlekar.</a:t>
            </a: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251460" indent="-251460"/>
            <a:endParaRPr lang="sv-SE" dirty="0">
              <a:cs typeface="Arial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C3B4812-EE42-62A9-33ED-39B494CE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17714"/>
              </p:ext>
            </p:extLst>
          </p:nvPr>
        </p:nvGraphicFramePr>
        <p:xfrm>
          <a:off x="1219749" y="5609726"/>
          <a:ext cx="6360587" cy="727204"/>
        </p:xfrm>
        <a:graphic>
          <a:graphicData uri="http://schemas.openxmlformats.org/drawingml/2006/table">
            <a:tbl>
              <a:tblPr firstRow="1" firstCol="1" bandRow="1"/>
              <a:tblGrid>
                <a:gridCol w="6360587">
                  <a:extLst>
                    <a:ext uri="{9D8B030D-6E8A-4147-A177-3AD203B41FA5}">
                      <a16:colId xmlns:a16="http://schemas.microsoft.com/office/drawing/2014/main" val="717350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Godkända etikettstorlekar</a:t>
                      </a: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Lab/provtagning: 52x28mm</a:t>
                      </a:r>
                      <a:endParaRPr lang="sv-SE" sz="1200">
                        <a:solidFill>
                          <a:srgbClr val="7B7B7B"/>
                        </a:solidFill>
                        <a:effectLst/>
                        <a:highlight>
                          <a:srgbClr val="EDEDED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2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Läkemedel: 57x32mm – Obs! Rullen etiketterna sitter på får max vara 61mm bred.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226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Generiska / patientetiketter: Fungerar med båda storlekarna.</a:t>
                      </a:r>
                      <a:r>
                        <a:rPr lang="sv-SE" sz="1200" b="1" dirty="0">
                          <a:solidFill>
                            <a:srgbClr val="7B7B7B"/>
                          </a:solidFill>
                          <a:effectLst/>
                          <a:highlight>
                            <a:srgbClr val="EDEDED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solidFill>
                          <a:srgbClr val="7B7B7B"/>
                        </a:solidFill>
                        <a:effectLst/>
                        <a:highlight>
                          <a:srgbClr val="EDEDED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4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2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A7B95-1A7D-481A-84ED-FC72E162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Patientarmbandsskrivare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B940FF-B2D9-43B3-82AE-BBF17B0A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Zebra ZD510-HC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Zebra HC100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Observera att om olika storlekar på armband krävs (vuxen, barn, nyfödd) så behövs separata skrivare.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94E48B-4F94-4DF3-B356-7765FFE6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08" y="1795649"/>
            <a:ext cx="2201383" cy="22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D510-HC">
            <a:extLst>
              <a:ext uri="{FF2B5EF4-FFF2-40B4-BE49-F238E27FC236}">
                <a16:creationId xmlns:a16="http://schemas.microsoft.com/office/drawing/2014/main" id="{589E30E4-985A-4A7B-931C-D0FF7C78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94" y="1795650"/>
            <a:ext cx="2020632" cy="23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5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A7B95-1A7D-481A-84ED-FC72E162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Kvittoskrivare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B940FF-B2D9-43B3-82AE-BBF17B0A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4" y="1412875"/>
            <a:ext cx="7933726" cy="4032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400" dirty="0"/>
              <a:t>Star TSP743-24 II Lan 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buNone/>
            </a:pPr>
            <a:r>
              <a:rPr lang="sv-SE" sz="2400" dirty="0"/>
              <a:t>Utveckling pågår för användning av A4-skrivare för kvitton, främst för privata vårdgivare.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0DF5CB-807C-4DEC-B5BC-75DED8BE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279" y="2137065"/>
            <a:ext cx="214153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A7B95-1A7D-481A-84ED-FC72E162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Dokumentscanners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B940FF-B2D9-43B3-82AE-BBF17B0A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51460" indent="-251460"/>
            <a:r>
              <a:rPr lang="sv-SE" sz="2400" dirty="0">
                <a:cs typeface="Arial"/>
              </a:rPr>
              <a:t>Fujitsu Fi-7160 </a:t>
            </a:r>
            <a:r>
              <a:rPr lang="sv-SE" sz="2400" dirty="0"/>
              <a:t>(utgången men supporterad)</a:t>
            </a:r>
            <a:br>
              <a:rPr lang="sv-SE" sz="2400" dirty="0"/>
            </a:br>
            <a:endParaRPr lang="sv-SE" sz="500" dirty="0">
              <a:cs typeface="Arial"/>
            </a:endParaRPr>
          </a:p>
          <a:p>
            <a:pPr marL="251460" indent="-251460"/>
            <a:r>
              <a:rPr lang="sv-SE" sz="2400" dirty="0"/>
              <a:t>Canon </a:t>
            </a:r>
            <a:r>
              <a:rPr lang="sv-SE" sz="2400" dirty="0" err="1"/>
              <a:t>imageFORMULA</a:t>
            </a:r>
            <a:r>
              <a:rPr lang="sv-SE" sz="2400" dirty="0"/>
              <a:t> DR-C225 II</a:t>
            </a:r>
            <a:br>
              <a:rPr lang="sv-SE" sz="2400" dirty="0"/>
            </a:br>
            <a:endParaRPr lang="sv-SE" sz="500" dirty="0"/>
          </a:p>
          <a:p>
            <a:pPr marL="251460" indent="-251460"/>
            <a:r>
              <a:rPr lang="sv-SE" sz="2400" dirty="0" err="1"/>
              <a:t>Brother</a:t>
            </a:r>
            <a:r>
              <a:rPr lang="sv-SE" sz="2400" dirty="0"/>
              <a:t> ADS-2200 (utgången men supporterad)</a:t>
            </a:r>
            <a:br>
              <a:rPr lang="sv-SE" sz="2400" dirty="0"/>
            </a:br>
            <a:endParaRPr lang="sv-SE" sz="500" dirty="0"/>
          </a:p>
          <a:p>
            <a:pPr marL="251460" indent="-251460"/>
            <a:r>
              <a:rPr lang="sv-SE" sz="2400" dirty="0"/>
              <a:t>Fujitsu Fi-6130z (utgången men supporterad, fungerar ej i Windows 11)</a:t>
            </a:r>
            <a:br>
              <a:rPr lang="sv-SE" sz="2400" dirty="0"/>
            </a:br>
            <a:endParaRPr lang="sv-SE" sz="500" dirty="0">
              <a:cs typeface="Arial"/>
            </a:endParaRPr>
          </a:p>
          <a:p>
            <a:pPr marL="251460" indent="-251460"/>
            <a:r>
              <a:rPr lang="sv-SE" sz="2400" dirty="0"/>
              <a:t>Flatbäddscanners: Canon </a:t>
            </a:r>
            <a:r>
              <a:rPr lang="sv-SE" sz="2400" dirty="0" err="1"/>
              <a:t>CanoScan</a:t>
            </a:r>
            <a:r>
              <a:rPr lang="sv-SE" sz="2400" dirty="0"/>
              <a:t> </a:t>
            </a:r>
            <a:r>
              <a:rPr lang="sv-SE" sz="2400" dirty="0" err="1"/>
              <a:t>LiDE</a:t>
            </a:r>
            <a:r>
              <a:rPr lang="sv-SE" sz="2400" dirty="0"/>
              <a:t> 210, 220 och 300.</a:t>
            </a:r>
            <a:br>
              <a:rPr lang="sv-SE" dirty="0"/>
            </a:br>
            <a:r>
              <a:rPr lang="sv-SE" sz="2400" dirty="0"/>
              <a:t>(</a:t>
            </a:r>
            <a:r>
              <a:rPr lang="sv-SE" sz="2400" dirty="0" err="1"/>
              <a:t>LiDE</a:t>
            </a:r>
            <a:r>
              <a:rPr lang="sv-SE" sz="2400" dirty="0"/>
              <a:t> 210 fungerar ej i Windows 11)</a:t>
            </a:r>
            <a:endParaRPr lang="sv-SE" sz="2400" dirty="0">
              <a:cs typeface="Arial"/>
            </a:endParaRPr>
          </a:p>
          <a:p>
            <a:pPr marL="251460" indent="-251460"/>
            <a:endParaRPr lang="sv-SE" sz="1200" dirty="0"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FCED03-F711-44E7-8EBD-DB2BB4AC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" y="4881517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jitsu fi-7160 | A4 workgroup scanner - dpsb">
            <a:extLst>
              <a:ext uri="{FF2B5EF4-FFF2-40B4-BE49-F238E27FC236}">
                <a16:creationId xmlns:a16="http://schemas.microsoft.com/office/drawing/2014/main" id="{2FE06219-164D-4A35-87D2-E3937E45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72" y="4881517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2BCFB0C-BB45-4187-B826-088BABDA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72" y="4881517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25648FC-7991-464A-8C08-F887D5570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347" y="5330989"/>
            <a:ext cx="1836001" cy="828000"/>
          </a:xfrm>
          <a:prstGeom prst="rect">
            <a:avLst/>
          </a:prstGeom>
        </p:spPr>
      </p:pic>
      <p:pic>
        <p:nvPicPr>
          <p:cNvPr id="1026" name="Picture 2" descr="Canon imageFORMULA DR-C225 II">
            <a:extLst>
              <a:ext uri="{FF2B5EF4-FFF2-40B4-BE49-F238E27FC236}">
                <a16:creationId xmlns:a16="http://schemas.microsoft.com/office/drawing/2014/main" id="{6CECE500-F9F6-7B85-2E7A-80146D24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72" y="4881517"/>
            <a:ext cx="1029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96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e4_gare xmlns="b9481cc7-f7fc-4d3a-a93a-4be4fcbf4595">Peter Karlsson</Dokument_x00e4_gare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859B2C-DC7B-4946-A3C7-06F32B110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5016E4-83FD-4C2B-B941-289D951E24F2}">
  <ds:schemaRefs>
    <ds:schemaRef ds:uri="http://schemas.microsoft.com/office/2006/documentManagement/types"/>
    <ds:schemaRef ds:uri="b9481cc7-f7fc-4d3a-a93a-4be4fcbf459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2e68ab6b-79c8-43ea-b178-dccb9842d64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0B65DE-DFDE-4FE5-809C-8D48D61CF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81cc7-f7fc-4d3a-a93a-4be4fcbf4595"/>
    <ds:schemaRef ds:uri="2e68ab6b-79c8-43ea-b178-dccb9842d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presentationsmall</Template>
  <TotalTime>0</TotalTime>
  <Words>656</Words>
  <Application>Microsoft Office PowerPoint</Application>
  <PresentationFormat>Widescreen</PresentationFormat>
  <Paragraphs>157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Region Skåne presentation</vt:lpstr>
      <vt:lpstr>Skånes Digitala Vårdsystem</vt:lpstr>
      <vt:lpstr>Versionshistorik</vt:lpstr>
      <vt:lpstr>Datorer</vt:lpstr>
      <vt:lpstr>Bildskärmar</vt:lpstr>
      <vt:lpstr>Dokumentskrivare</vt:lpstr>
      <vt:lpstr>Etikettskrivare</vt:lpstr>
      <vt:lpstr>Patientarmbandsskrivare</vt:lpstr>
      <vt:lpstr>Kvittoskrivare</vt:lpstr>
      <vt:lpstr>Dokumentscanners</vt:lpstr>
      <vt:lpstr>Streckkodsläsare</vt:lpstr>
      <vt:lpstr>Dikteringsutrustning</vt:lpstr>
      <vt:lpstr>Mobil arbetsstation – WoW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Karlsson Peter D</dc:creator>
  <cp:lastModifiedBy>Karlsson Peter D</cp:lastModifiedBy>
  <cp:revision>8</cp:revision>
  <dcterms:created xsi:type="dcterms:W3CDTF">2025-03-06T08:45:10Z</dcterms:created>
  <dcterms:modified xsi:type="dcterms:W3CDTF">2025-04-16T11:27:04Z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MediaServiceImageTags">
    <vt:lpwstr/>
  </property>
</Properties>
</file>