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827" r:id="rId5"/>
    <p:sldMasterId id="2147483666" r:id="rId6"/>
  </p:sldMasterIdLst>
  <p:notesMasterIdLst>
    <p:notesMasterId r:id="rId19"/>
  </p:notesMasterIdLst>
  <p:sldIdLst>
    <p:sldId id="317" r:id="rId7"/>
    <p:sldId id="1377" r:id="rId8"/>
    <p:sldId id="344" r:id="rId9"/>
    <p:sldId id="318" r:id="rId10"/>
    <p:sldId id="2145872564" r:id="rId11"/>
    <p:sldId id="343" r:id="rId12"/>
    <p:sldId id="2145872572" r:id="rId13"/>
    <p:sldId id="2145872570" r:id="rId14"/>
    <p:sldId id="2145872567" r:id="rId15"/>
    <p:sldId id="2145872560" r:id="rId16"/>
    <p:sldId id="2145872563" r:id="rId17"/>
    <p:sldId id="2145872571" r:id="rId18"/>
  </p:sldIdLst>
  <p:sldSz cx="12192000" cy="6858000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504">
          <p15:clr>
            <a:srgbClr val="A4A3A4"/>
          </p15:clr>
        </p15:guide>
        <p15:guide id="4" pos="576">
          <p15:clr>
            <a:srgbClr val="A4A3A4"/>
          </p15:clr>
        </p15:guide>
        <p15:guide id="5" pos="6656">
          <p15:clr>
            <a:srgbClr val="A4A3A4"/>
          </p15:clr>
        </p15:guide>
        <p15:guide id="6" pos="3712">
          <p15:clr>
            <a:srgbClr val="A4A3A4"/>
          </p15:clr>
        </p15:guide>
        <p15:guide id="7" pos="33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dström Kent" initials="NK" lastIdx="2" clrIdx="0">
    <p:extLst>
      <p:ext uri="{19B8F6BF-5375-455C-9EA6-DF929625EA0E}">
        <p15:presenceInfo xmlns:p15="http://schemas.microsoft.com/office/powerpoint/2012/main" userId="S-1-5-21-299502267-562591055-839522115-595983" providerId="AD"/>
      </p:ext>
    </p:extLst>
  </p:cmAuthor>
  <p:cmAuthor id="2" name="Jonsson Fredrik N" initials="JFN" lastIdx="3" clrIdx="1">
    <p:extLst>
      <p:ext uri="{19B8F6BF-5375-455C-9EA6-DF929625EA0E}">
        <p15:presenceInfo xmlns:p15="http://schemas.microsoft.com/office/powerpoint/2012/main" userId="S-1-5-21-299502267-562591055-839522115-614156" providerId="AD"/>
      </p:ext>
    </p:extLst>
  </p:cmAuthor>
  <p:cmAuthor id="3" name="Magnus Isaksson" initials="MI" lastIdx="3" clrIdx="2">
    <p:extLst>
      <p:ext uri="{19B8F6BF-5375-455C-9EA6-DF929625EA0E}">
        <p15:presenceInfo xmlns:p15="http://schemas.microsoft.com/office/powerpoint/2012/main" userId="Magnus Isaks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0B4"/>
    <a:srgbClr val="F2F2F2"/>
    <a:srgbClr val="B4C7E7"/>
    <a:srgbClr val="F8CBAD"/>
    <a:srgbClr val="7C7C7C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901400-FBDF-4358-B66D-F4D153F5E29E}" v="169" dt="2025-02-11T13:06:44.5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624"/>
        <p:guide orient="horz" pos="1200"/>
        <p:guide orient="horz" pos="3504"/>
        <p:guide pos="576"/>
        <p:guide pos="6656"/>
        <p:guide pos="3712"/>
        <p:guide pos="3392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262BE0-95A6-4CF5-9656-5F1B4696A9E3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73875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262BE0-95A6-4CF5-9656-5F1B4696A9E3}" type="slidenum">
              <a:rPr lang="sv-SE" altLang="sv-SE" smtClean="0"/>
              <a:pPr>
                <a:defRPr/>
              </a:pPr>
              <a:t>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30976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262BE0-95A6-4CF5-9656-5F1B4696A9E3}" type="slidenum">
              <a:rPr lang="sv-SE" altLang="sv-SE" smtClean="0"/>
              <a:pPr>
                <a:defRPr/>
              </a:pPr>
              <a:t>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91402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Verifierad volyminventering för respektive verksamhet per avdelning/mottagning.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262BE0-95A6-4CF5-9656-5F1B4696A9E3}" type="slidenum">
              <a:rPr lang="sv-SE" altLang="sv-SE" smtClean="0"/>
              <a:pPr>
                <a:defRPr/>
              </a:pPr>
              <a:t>4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89503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262BE0-95A6-4CF5-9656-5F1B4696A9E3}" type="slidenum">
              <a:rPr lang="sv-SE" altLang="sv-SE" smtClean="0"/>
              <a:pPr>
                <a:defRPr/>
              </a:pPr>
              <a:t>6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11289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262BE0-95A6-4CF5-9656-5F1B4696A9E3}" type="slidenum">
              <a:rPr lang="sv-SE" altLang="sv-SE" smtClean="0"/>
              <a:pPr>
                <a:defRPr/>
              </a:pPr>
              <a:t>10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8042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1D865707-BD43-46EF-90EA-1E2351DBB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30688"/>
            <a:ext cx="9144000" cy="4460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 Namn Efternamn XX månad 2019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340578C-757F-4A67-8A26-30E23E6A8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49" y="2630811"/>
            <a:ext cx="5118100" cy="114814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95A93F3-DBB4-4009-B60F-26AC50C61D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6949" y="2630811"/>
            <a:ext cx="5118100" cy="11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94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b="0"/>
            </a:lvl1pPr>
          </a:lstStyle>
          <a:p>
            <a:endParaRPr lang="sv-SE"/>
          </a:p>
        </p:txBody>
      </p:sp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424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998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866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90E0E84-D96D-4969-A8D2-E3C36F8706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60182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8" imgH="499" progId="TCLayout.ActiveDocument.1">
                  <p:embed/>
                </p:oleObj>
              </mc:Choice>
              <mc:Fallback>
                <p:oleObj name="think-cell Slide" r:id="rId3" imgW="498" imgH="49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90E0E84-D96D-4969-A8D2-E3C36F8706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71270AC-707C-45B1-960F-E95D36810F01}"/>
              </a:ext>
            </a:extLst>
          </p:cNvPr>
          <p:cNvSpPr/>
          <p:nvPr userDrawn="1"/>
        </p:nvSpPr>
        <p:spPr>
          <a:xfrm>
            <a:off x="-41563" y="-34636"/>
            <a:ext cx="12275127" cy="6927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359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1FB6D9-7430-7A01-0C79-10934C14D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BF78C75-D47F-2651-14AD-BDDCF1404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E39819-8EAE-953C-7B16-8875328E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D114-453A-466B-BA65-3C10A8E675CD}" type="datetimeFigureOut">
              <a:rPr lang="sv-SE" smtClean="0"/>
              <a:t>2025-02-14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810E71-CF14-43FF-9645-328393F16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9A2192E-528F-6805-23C5-26AC4E81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0B68-D65B-42D6-9A42-8097A04B08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5041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1D865707-BD43-46EF-90EA-1E2351DBB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30688"/>
            <a:ext cx="9144000" cy="4460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 Namn Efternamn XX månad 2019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340578C-757F-4A67-8A26-30E23E6A8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49" y="2630811"/>
            <a:ext cx="5118100" cy="114814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95A93F3-DBB4-4009-B60F-26AC50C61D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6949" y="2630811"/>
            <a:ext cx="5118100" cy="11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42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1D865707-BD43-46EF-90EA-1E2351DBB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8888" y="4144963"/>
            <a:ext cx="3059111" cy="13001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2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 </a:t>
            </a:r>
            <a:br>
              <a:rPr lang="sv-SE"/>
            </a:br>
            <a:r>
              <a:rPr lang="sv-SE"/>
              <a:t>Namn Efternamn </a:t>
            </a:r>
            <a:br>
              <a:rPr lang="sv-SE"/>
            </a:br>
            <a:r>
              <a:rPr lang="sv-SE"/>
              <a:t>XX månad 2019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C437A36-0FD1-4351-8D54-CB476BB682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072"/>
          <a:stretch/>
        </p:blipFill>
        <p:spPr>
          <a:xfrm>
            <a:off x="1902908" y="2249809"/>
            <a:ext cx="2926189" cy="152914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C446625-C337-4348-87CA-34C0267047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70"/>
          <a:stretch/>
        </p:blipFill>
        <p:spPr>
          <a:xfrm>
            <a:off x="7396257" y="2249809"/>
            <a:ext cx="3930556" cy="15300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1AAB04B-ECBB-494C-AB56-E04135FBD9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072"/>
          <a:stretch/>
        </p:blipFill>
        <p:spPr>
          <a:xfrm>
            <a:off x="1902908" y="2249809"/>
            <a:ext cx="2926189" cy="152914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1588F15-F628-4675-AAF9-5DE1C8185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370"/>
          <a:stretch/>
        </p:blipFill>
        <p:spPr>
          <a:xfrm>
            <a:off x="7396257" y="2249809"/>
            <a:ext cx="3930556" cy="15300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23600" y="5784068"/>
            <a:ext cx="1007996" cy="84994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0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40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59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D5B3A8-2CB1-4AE7-9F5E-54767E59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A3BDFC-5A91-4831-9577-3AEFB0584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1412875"/>
            <a:ext cx="10442575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01313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85B4B7-5AE1-4750-B874-5A20621B1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0582DE-F9C0-4916-AF89-F88A12F47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4713" y="1412875"/>
            <a:ext cx="5005387" cy="4032250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defRPr/>
            </a:lvl1pPr>
            <a:lvl2pPr marL="504000" indent="-252000">
              <a:defRPr/>
            </a:lvl2pPr>
            <a:lvl3pPr marL="756000" indent="-252000">
              <a:defRPr/>
            </a:lvl3pPr>
            <a:lvl4pPr marL="756000" indent="-252000">
              <a:defRPr/>
            </a:lvl4pPr>
            <a:lvl5pPr marL="756000" indent="-252000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74E0A84-0E28-4326-8A7E-2325C95BB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901" y="1412875"/>
            <a:ext cx="5005385" cy="403225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87727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704" userDrawn="1">
          <p15:clr>
            <a:srgbClr val="FBAE40"/>
          </p15:clr>
        </p15:guide>
        <p15:guide id="4" pos="397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 + bakgrunds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9F7A6B-1C37-4247-B8A9-995E6DC0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3600" y="5784068"/>
            <a:ext cx="1007996" cy="84994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60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4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1D865707-BD43-46EF-90EA-1E2351DBB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8888" y="4144963"/>
            <a:ext cx="3059111" cy="13001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2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 </a:t>
            </a:r>
            <a:br>
              <a:rPr lang="sv-SE"/>
            </a:br>
            <a:r>
              <a:rPr lang="sv-SE"/>
              <a:t>Namn Efternamn </a:t>
            </a:r>
            <a:br>
              <a:rPr lang="sv-SE"/>
            </a:br>
            <a:r>
              <a:rPr lang="sv-SE"/>
              <a:t>XX månad 2019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C437A36-0FD1-4351-8D54-CB476BB682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072"/>
          <a:stretch/>
        </p:blipFill>
        <p:spPr>
          <a:xfrm>
            <a:off x="1902908" y="2249809"/>
            <a:ext cx="2926189" cy="152914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C446625-C337-4348-87CA-34C0267047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70"/>
          <a:stretch/>
        </p:blipFill>
        <p:spPr>
          <a:xfrm>
            <a:off x="7396257" y="2249809"/>
            <a:ext cx="3930556" cy="15300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1AAB04B-ECBB-494C-AB56-E04135FBD9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072"/>
          <a:stretch/>
        </p:blipFill>
        <p:spPr>
          <a:xfrm>
            <a:off x="1902908" y="2249809"/>
            <a:ext cx="2926189" cy="152914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1588F15-F628-4675-AAF9-5DE1C8185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370"/>
          <a:stretch/>
        </p:blipFill>
        <p:spPr>
          <a:xfrm>
            <a:off x="7396257" y="2249809"/>
            <a:ext cx="3930556" cy="15300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23600" y="5784068"/>
            <a:ext cx="1007996" cy="84994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0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59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5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9F7A6B-1C37-4247-B8A9-995E6DC0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263344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3600" y="5784068"/>
            <a:ext cx="1007996" cy="849948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60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91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1D865707-BD43-46EF-90EA-1E2351DBB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30688"/>
            <a:ext cx="9144000" cy="4460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 Namn Efternamn XX månad 2019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340578C-757F-4A67-8A26-30E23E6A83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6949" y="2630811"/>
            <a:ext cx="5118100" cy="11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17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bild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1D865707-BD43-46EF-90EA-1E2351DBB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8888" y="4144963"/>
            <a:ext cx="3059111" cy="13001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2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 </a:t>
            </a:r>
            <a:br>
              <a:rPr lang="sv-SE"/>
            </a:br>
            <a:r>
              <a:rPr lang="sv-SE"/>
              <a:t>Namn Efternamn </a:t>
            </a:r>
            <a:br>
              <a:rPr lang="sv-SE"/>
            </a:br>
            <a:r>
              <a:rPr lang="sv-SE"/>
              <a:t>XX månad 2019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C437A36-0FD1-4351-8D54-CB476BB682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072"/>
          <a:stretch/>
        </p:blipFill>
        <p:spPr>
          <a:xfrm>
            <a:off x="1902908" y="2249809"/>
            <a:ext cx="2926189" cy="152914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C446625-C337-4348-87CA-34C026704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370"/>
          <a:stretch/>
        </p:blipFill>
        <p:spPr>
          <a:xfrm>
            <a:off x="7396257" y="2249809"/>
            <a:ext cx="3930556" cy="15300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23600" y="5784068"/>
            <a:ext cx="1007996" cy="84994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0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80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5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D5B3A8-2CB1-4AE7-9F5E-54767E59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A3BDFC-5A91-4831-9577-3AEFB0584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1412875"/>
            <a:ext cx="10442575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7624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85B4B7-5AE1-4750-B874-5A20621B1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0582DE-F9C0-4916-AF89-F88A12F47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4713" y="1412875"/>
            <a:ext cx="5005387" cy="4032250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defRPr/>
            </a:lvl1pPr>
            <a:lvl2pPr marL="504000" indent="-252000">
              <a:defRPr/>
            </a:lvl2pPr>
            <a:lvl3pPr marL="756000" indent="-252000">
              <a:defRPr/>
            </a:lvl3pPr>
            <a:lvl4pPr marL="756000" indent="-252000">
              <a:defRPr/>
            </a:lvl4pPr>
            <a:lvl5pPr marL="756000" indent="-252000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74E0A84-0E28-4326-8A7E-2325C95BB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901" y="1412875"/>
            <a:ext cx="5005385" cy="403225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21811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4">
          <p15:clr>
            <a:srgbClr val="FBAE40"/>
          </p15:clr>
        </p15:guide>
        <p15:guide id="2" pos="397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 + bakgrunds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9F7A6B-1C37-4247-B8A9-995E6DC0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3600" y="5784068"/>
            <a:ext cx="1007996" cy="84994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60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9F7A6B-1C37-4247-B8A9-995E6DC0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98472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3600" y="5784068"/>
            <a:ext cx="1007996" cy="849948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60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90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1D865707-BD43-46EF-90EA-1E2351DBB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30688"/>
            <a:ext cx="9144000" cy="4460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 Namn Efternamn XX månad 2019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340578C-757F-4A67-8A26-30E23E6A83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6949" y="2630811"/>
            <a:ext cx="5118100" cy="11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30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bild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1D865707-BD43-46EF-90EA-1E2351DBB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8888" y="4144963"/>
            <a:ext cx="3059111" cy="13001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2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 </a:t>
            </a:r>
            <a:br>
              <a:rPr lang="sv-SE"/>
            </a:br>
            <a:r>
              <a:rPr lang="sv-SE"/>
              <a:t>Namn Efternamn </a:t>
            </a:r>
            <a:br>
              <a:rPr lang="sv-SE"/>
            </a:br>
            <a:r>
              <a:rPr lang="sv-SE"/>
              <a:t>XX månad 2019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C437A36-0FD1-4351-8D54-CB476BB682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072"/>
          <a:stretch/>
        </p:blipFill>
        <p:spPr>
          <a:xfrm>
            <a:off x="1902908" y="2249809"/>
            <a:ext cx="2926189" cy="152914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C446625-C337-4348-87CA-34C026704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370"/>
          <a:stretch/>
        </p:blipFill>
        <p:spPr>
          <a:xfrm>
            <a:off x="7396257" y="2249809"/>
            <a:ext cx="3930556" cy="15300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23600" y="5784068"/>
            <a:ext cx="1007996" cy="84994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0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15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5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3428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8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8" r:id="rId1"/>
    <p:sldLayoutId id="2147484829" r:id="rId2"/>
    <p:sldLayoutId id="2147484830" r:id="rId3"/>
    <p:sldLayoutId id="2147484831" r:id="rId4"/>
    <p:sldLayoutId id="2147484832" r:id="rId5"/>
    <p:sldLayoutId id="2147484833" r:id="rId6"/>
    <p:sldLayoutId id="2147484834" r:id="rId7"/>
    <p:sldLayoutId id="2147484835" r:id="rId8"/>
    <p:sldLayoutId id="2147484836" r:id="rId9"/>
    <p:sldLayoutId id="2147484837" r:id="rId10"/>
    <p:sldLayoutId id="2147484838" r:id="rId11"/>
    <p:sldLayoutId id="2147484839" r:id="rId12"/>
    <p:sldLayoutId id="2147484840" r:id="rId13"/>
    <p:sldLayoutId id="2147484841" r:id="rId14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>
          <p15:clr>
            <a:srgbClr val="F26B43"/>
          </p15:clr>
        </p15:guide>
        <p15:guide id="2" pos="7129">
          <p15:clr>
            <a:srgbClr val="F26B43"/>
          </p15:clr>
        </p15:guide>
        <p15:guide id="3" pos="3840">
          <p15:clr>
            <a:srgbClr val="F26B43"/>
          </p15:clr>
        </p15:guide>
        <p15:guide id="4" pos="551">
          <p15:clr>
            <a:srgbClr val="F26B43"/>
          </p15:clr>
        </p15:guide>
        <p15:guide id="5" orient="horz" pos="890">
          <p15:clr>
            <a:srgbClr val="F26B43"/>
          </p15:clr>
        </p15:guide>
        <p15:guide id="6" orient="horz" pos="343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1184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5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49" r:id="rId8"/>
    <p:sldLayoutId id="2147483656" r:id="rId9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orient="horz" pos="300" userDrawn="1">
          <p15:clr>
            <a:srgbClr val="F26B43"/>
          </p15:clr>
        </p15:guide>
        <p15:guide id="11" pos="7129" userDrawn="1">
          <p15:clr>
            <a:srgbClr val="F26B43"/>
          </p15:clr>
        </p15:guide>
        <p15:guide id="12" pos="3840" userDrawn="1">
          <p15:clr>
            <a:srgbClr val="F26B43"/>
          </p15:clr>
        </p15:guide>
        <p15:guide id="13" pos="551" userDrawn="1">
          <p15:clr>
            <a:srgbClr val="F26B43"/>
          </p15:clr>
        </p15:guide>
        <p15:guide id="14" orient="horz" pos="890" userDrawn="1">
          <p15:clr>
            <a:srgbClr val="F26B43"/>
          </p15:clr>
        </p15:guide>
        <p15:guide id="15" orient="horz" pos="343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skane.sharepoint.com/:p:/s/sdvdriftstartfrvaltningar/Ea6XLv9Fx8JKgyui-7-BJRMBhcAMSBKTN3Mpo3pJu4mrAw?e=VnVrtJ" TargetMode="External"/><Relationship Id="rId2" Type="http://schemas.openxmlformats.org/officeDocument/2006/relationships/hyperlink" Target="https://regionskane.sharepoint.com/:x:/s/sdvdriftstartfrvaltningar/EcF609VBTlNCvsauuboxJvUBt1tBkHi1esCCZXalS73ISg?e=9vKm5h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egionskane.sharepoint.com/:f:/s/sdvdriftstartfrvaltningar/ErguysyA1R1OjMKqCd39fzsBI7QVlOEBu6Fhktwjk5e6vQ?e=wSjBUY" TargetMode="External"/><Relationship Id="rId5" Type="http://schemas.openxmlformats.org/officeDocument/2006/relationships/hyperlink" Target="https://regionskane.sharepoint.com/:x:/s/sdvdriftstartfrvaltningar/EaxbARbhcORLoZPKy3YbM7IB8FUj_vIUS_ShcpuU_VUyXQ?e=ZVli6x" TargetMode="External"/><Relationship Id="rId4" Type="http://schemas.openxmlformats.org/officeDocument/2006/relationships/hyperlink" Target="https://regionskane.sharepoint.com/:p:/s/sdvdriftstartfrvaltningar/ERlEfFmnJ71Kn5A9oJLE7eEBDUZqjsMnNugG6cyn4Kpvlw?e=WmPzC4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innehåll 19"/>
          <p:cNvSpPr>
            <a:spLocks noGrp="1"/>
          </p:cNvSpPr>
          <p:nvPr>
            <p:ph type="subTitle" idx="1"/>
          </p:nvPr>
        </p:nvSpPr>
        <p:spPr>
          <a:xfrm>
            <a:off x="7608888" y="4144962"/>
            <a:ext cx="3599680" cy="1660301"/>
          </a:xfrm>
        </p:spPr>
        <p:txBody>
          <a:bodyPr>
            <a:normAutofit fontScale="77500" lnSpcReduction="20000"/>
          </a:bodyPr>
          <a:lstStyle/>
          <a:p>
            <a:endParaRPr lang="sv-SE" sz="24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v-SE" sz="3200">
              <a:latin typeface="+mj-lt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v-SE" sz="3200">
                <a:latin typeface="+mj-lt"/>
                <a:ea typeface="Times New Roman" panose="02020603050405020304" pitchFamily="18" charset="0"/>
              </a:rPr>
              <a:t>SDV – IT/MT utrustning</a:t>
            </a:r>
          </a:p>
          <a:p>
            <a:pPr marL="0" indent="0" algn="ctr">
              <a:buNone/>
            </a:pPr>
            <a:endParaRPr lang="sv-SE" sz="3200">
              <a:latin typeface="+mj-lt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v-SE">
                <a:latin typeface="+mj-lt"/>
              </a:rPr>
              <a:t>Informationsmaterial för inventering/estimat</a:t>
            </a:r>
          </a:p>
          <a:p>
            <a:pPr marL="0" indent="0">
              <a:buNone/>
            </a:pPr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948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A1048A-EF95-4D77-AA0B-ED0D0C5F0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ea typeface="Times New Roman" panose="02020603050405020304" pitchFamily="18" charset="0"/>
              </a:rPr>
              <a:t>Stöd</a:t>
            </a:r>
            <a:r>
              <a:rPr lang="sv-SE" sz="3200">
                <a:effectLst/>
                <a:ea typeface="Times New Roman" panose="02020603050405020304" pitchFamily="18" charset="0"/>
              </a:rPr>
              <a:t>material - allmänt</a:t>
            </a:r>
            <a:endParaRPr lang="sv-SE">
              <a:solidFill>
                <a:srgbClr val="FF0000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1467DA-42E9-4F22-8330-95E29BE77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4713" y="1412874"/>
            <a:ext cx="9397751" cy="4498325"/>
          </a:xfrm>
        </p:spPr>
        <p:txBody>
          <a:bodyPr lIns="0" tIns="0" rIns="0" bIns="0" anchor="t"/>
          <a:lstStyle/>
          <a:p>
            <a:pPr marL="0" indent="0">
              <a:buNone/>
            </a:pPr>
            <a:r>
              <a:rPr lang="sv-SE" sz="2000"/>
              <a:t>I Teamskanalen Utrullning av SDV finns information om utrullningen och de förändringar som sker i samband med utrullningen av SDV, som är förkunskap för att genomföra inventering och estimat</a:t>
            </a:r>
          </a:p>
          <a:p>
            <a:pPr marL="0" indent="0">
              <a:buNone/>
            </a:pPr>
            <a:endParaRPr lang="sv-SE" sz="2000"/>
          </a:p>
          <a:p>
            <a:r>
              <a:rPr lang="sv-SE" sz="2000" b="0" i="0">
                <a:effectLst/>
              </a:rPr>
              <a:t>Teams SDV Utrullning IT MT</a:t>
            </a:r>
          </a:p>
          <a:p>
            <a:r>
              <a:rPr lang="sv-SE" sz="2000"/>
              <a:t>Bokhyllan</a:t>
            </a:r>
          </a:p>
          <a:p>
            <a:pPr algn="l" rtl="0" fontAlgn="base"/>
            <a:r>
              <a:rPr lang="sv-SE" sz="2000" i="0">
                <a:effectLst/>
              </a:rPr>
              <a:t>Förändringar, ”Trädet”</a:t>
            </a:r>
          </a:p>
          <a:p>
            <a:pPr algn="l" rtl="0" fontAlgn="base"/>
            <a:r>
              <a:rPr lang="sv-SE" sz="2000"/>
              <a:t>HNS Teknisk utrustning</a:t>
            </a:r>
            <a:endParaRPr lang="sv-SE" sz="2000" b="0" i="0">
              <a:effectLst/>
            </a:endParaRPr>
          </a:p>
          <a:p>
            <a:pPr marL="0" indent="0">
              <a:lnSpc>
                <a:spcPct val="200000"/>
              </a:lnSpc>
              <a:buNone/>
            </a:pPr>
            <a:endParaRPr lang="sv-SE" sz="140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v-SE" sz="1200"/>
          </a:p>
          <a:p>
            <a:pPr marL="0" indent="0">
              <a:buNone/>
            </a:pPr>
            <a:endParaRPr lang="sv-SE" sz="1200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6358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B94B3A7-319A-3AD0-F2DB-D142A7726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Tips!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D68E885-B75F-CC6F-C3D3-5B9F0BFF1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sz="2400"/>
          </a:p>
          <a:p>
            <a:r>
              <a:rPr lang="sv-SE"/>
              <a:t>Boka teknisk genomgång av utrustning med ert utrullningsteam i SDV-LAB tillsammans med IT/MT team samt SDV-experter.</a:t>
            </a:r>
          </a:p>
          <a:p>
            <a:endParaRPr lang="sv-SE"/>
          </a:p>
          <a:p>
            <a:r>
              <a:rPr lang="sv-SE"/>
              <a:t>Kontakta någon av oss i teamet för bokning.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6702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10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EFAF588-9418-4FEE-9981-D319A567E44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98" imgH="499" progId="TCLayout.ActiveDocument.1">
                  <p:embed/>
                </p:oleObj>
              </mc:Choice>
              <mc:Fallback>
                <p:oleObj name="think-cell Slide" r:id="rId5" imgW="498" imgH="49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EFAF588-9418-4FEE-9981-D319A567E4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0A1E0F36-D062-418C-AA28-635C932EC5A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77BA6C-FB52-4EE9-87EE-FA874C6C4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Versionshistorik</a:t>
            </a:r>
            <a:endParaRPr lang="en-GB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3A4B29CF-2C10-41A8-85C8-3AF9F9AF57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708006"/>
              </p:ext>
            </p:extLst>
          </p:nvPr>
        </p:nvGraphicFramePr>
        <p:xfrm>
          <a:off x="874713" y="1412875"/>
          <a:ext cx="10442574" cy="3383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96683">
                  <a:extLst>
                    <a:ext uri="{9D8B030D-6E8A-4147-A177-3AD203B41FA5}">
                      <a16:colId xmlns:a16="http://schemas.microsoft.com/office/drawing/2014/main" val="3116061276"/>
                    </a:ext>
                  </a:extLst>
                </a:gridCol>
                <a:gridCol w="5373550">
                  <a:extLst>
                    <a:ext uri="{9D8B030D-6E8A-4147-A177-3AD203B41FA5}">
                      <a16:colId xmlns:a16="http://schemas.microsoft.com/office/drawing/2014/main" val="1952430720"/>
                    </a:ext>
                  </a:extLst>
                </a:gridCol>
                <a:gridCol w="1885666">
                  <a:extLst>
                    <a:ext uri="{9D8B030D-6E8A-4147-A177-3AD203B41FA5}">
                      <a16:colId xmlns:a16="http://schemas.microsoft.com/office/drawing/2014/main" val="231712055"/>
                    </a:ext>
                  </a:extLst>
                </a:gridCol>
                <a:gridCol w="1986675">
                  <a:extLst>
                    <a:ext uri="{9D8B030D-6E8A-4147-A177-3AD203B41FA5}">
                      <a16:colId xmlns:a16="http://schemas.microsoft.com/office/drawing/2014/main" val="8908028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1200"/>
                        <a:t>Version</a:t>
                      </a:r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Beskrivning av versionsuppdatering</a:t>
                      </a:r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Datum</a:t>
                      </a:r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Ansvarig</a:t>
                      </a:r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031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v-SE" sz="900"/>
                        <a:t>1.0</a:t>
                      </a:r>
                      <a:endParaRPr lang="en-GB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err="1"/>
                        <a:t>Första</a:t>
                      </a:r>
                      <a:r>
                        <a:rPr lang="en-GB" sz="900"/>
                        <a:t> version </a:t>
                      </a:r>
                      <a:r>
                        <a:rPr lang="en-GB" sz="900" err="1"/>
                        <a:t>publicerad</a:t>
                      </a:r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/>
                        <a:t>2020-12-01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900"/>
                        <a:t>Sandra </a:t>
                      </a:r>
                      <a:r>
                        <a:rPr lang="sv-SE" sz="900" err="1"/>
                        <a:t>Sakratidis</a:t>
                      </a:r>
                      <a:endParaRPr lang="en-GB" sz="90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88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/>
                        <a:t>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err="1"/>
                        <a:t>Rekommendationer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reviderade</a:t>
                      </a:r>
                      <a:r>
                        <a:rPr lang="en-GB" sz="900"/>
                        <a:t> med </a:t>
                      </a:r>
                      <a:r>
                        <a:rPr lang="en-GB" sz="900" err="1"/>
                        <a:t>funktionella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arbetsgrupper</a:t>
                      </a:r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2021-06-18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/>
                        <a:t>Sandra </a:t>
                      </a:r>
                      <a:r>
                        <a:rPr lang="sv-SE" sz="900" err="1"/>
                        <a:t>Sakratidis</a:t>
                      </a:r>
                      <a:endParaRPr lang="en-GB" sz="90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/>
                        <a:t>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err="1"/>
                        <a:t>Tidplan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reviderad</a:t>
                      </a:r>
                      <a:r>
                        <a:rPr lang="en-GB" sz="900"/>
                        <a:t>, </a:t>
                      </a:r>
                      <a:r>
                        <a:rPr lang="en-GB" sz="900" err="1"/>
                        <a:t>rekommendationer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reviderade</a:t>
                      </a:r>
                      <a:r>
                        <a:rPr lang="en-GB" sz="900"/>
                        <a:t> med </a:t>
                      </a:r>
                      <a:r>
                        <a:rPr lang="en-GB" sz="900" err="1"/>
                        <a:t>funktionella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arbetsgrupper</a:t>
                      </a:r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2021-11-24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/>
                        <a:t>Sandra </a:t>
                      </a:r>
                      <a:r>
                        <a:rPr lang="sv-SE" sz="900" err="1"/>
                        <a:t>Sakratidis</a:t>
                      </a:r>
                      <a:endParaRPr lang="en-GB" sz="90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/>
                        <a:t>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err="1"/>
                        <a:t>Dokumentnamnändring</a:t>
                      </a:r>
                      <a:r>
                        <a:rPr lang="en-GB" sz="900"/>
                        <a:t>, </a:t>
                      </a:r>
                      <a:r>
                        <a:rPr lang="en-GB" sz="900" err="1"/>
                        <a:t>versionshantering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tillagd</a:t>
                      </a:r>
                      <a:r>
                        <a:rPr lang="en-GB" sz="900"/>
                        <a:t>, </a:t>
                      </a:r>
                      <a:r>
                        <a:rPr lang="en-GB" sz="900" err="1"/>
                        <a:t>länkar</a:t>
                      </a:r>
                      <a:r>
                        <a:rPr lang="en-GB" sz="900"/>
                        <a:t> för </a:t>
                      </a:r>
                      <a:r>
                        <a:rPr lang="en-GB" sz="900" err="1"/>
                        <a:t>dokument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ändrat</a:t>
                      </a:r>
                      <a:r>
                        <a:rPr lang="en-GB" sz="900"/>
                        <a:t> (</a:t>
                      </a:r>
                      <a:r>
                        <a:rPr lang="en-GB" sz="900" err="1"/>
                        <a:t>Teamsyta</a:t>
                      </a:r>
                      <a:r>
                        <a:rPr lang="en-GB" sz="9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2022-01-24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/>
                        <a:t>Sandra </a:t>
                      </a:r>
                      <a:r>
                        <a:rPr lang="sv-SE" sz="900" err="1"/>
                        <a:t>Sakratidis</a:t>
                      </a:r>
                      <a:endParaRPr lang="en-GB" sz="90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/>
                        <a:t>2.2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err="1"/>
                        <a:t>Uppdatering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av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kontaktpersoner</a:t>
                      </a:r>
                      <a:r>
                        <a:rPr lang="en-GB" sz="900"/>
                        <a:t>, </a:t>
                      </a:r>
                      <a:r>
                        <a:rPr lang="en-GB" sz="900" err="1"/>
                        <a:t>rekommendationer</a:t>
                      </a:r>
                      <a:r>
                        <a:rPr lang="en-GB" sz="900"/>
                        <a:t> för </a:t>
                      </a:r>
                      <a:r>
                        <a:rPr lang="en-GB" sz="900" err="1"/>
                        <a:t>skärmar</a:t>
                      </a:r>
                      <a:r>
                        <a:rPr lang="en-GB" sz="900"/>
                        <a:t>, </a:t>
                      </a:r>
                      <a:r>
                        <a:rPr lang="en-GB" sz="900" err="1"/>
                        <a:t>tidplanberoende</a:t>
                      </a:r>
                      <a:r>
                        <a:rPr lang="en-GB" sz="900"/>
                        <a:t>, information MT </a:t>
                      </a:r>
                      <a:r>
                        <a:rPr lang="en-GB" sz="900" err="1"/>
                        <a:t>utrustning</a:t>
                      </a:r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2022-05-02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/>
                        <a:t>Sandra </a:t>
                      </a:r>
                      <a:r>
                        <a:rPr lang="sv-SE" sz="900" err="1"/>
                        <a:t>Sakratidis</a:t>
                      </a:r>
                      <a:endParaRPr lang="en-GB" sz="90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/>
                        <a:t>2.3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err="1"/>
                        <a:t>Uppdaterat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kontaktpersoner</a:t>
                      </a:r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2023-02-01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/>
                        <a:t>Sandra </a:t>
                      </a:r>
                      <a:r>
                        <a:rPr lang="sv-SE" sz="900" err="1"/>
                        <a:t>Sakratidis</a:t>
                      </a:r>
                      <a:endParaRPr lang="en-GB" sz="90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/>
                        <a:t>2.4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Uppdaterat</a:t>
                      </a:r>
                      <a:r>
                        <a:rPr lang="en-GB" sz="9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GB" sz="9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kontaktpersoner</a:t>
                      </a:r>
                      <a:endParaRPr lang="sv-SE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2023-09-13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sz="9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Sandra </a:t>
                      </a:r>
                      <a:r>
                        <a:rPr lang="sv-SE" sz="9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Sakratidis</a:t>
                      </a:r>
                      <a:endParaRPr lang="sv-SE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510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/>
                        <a:t>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Tagit bort </a:t>
                      </a:r>
                      <a:r>
                        <a:rPr lang="en-GB" sz="900" err="1"/>
                        <a:t>rekommendationer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samt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satt</a:t>
                      </a:r>
                      <a:r>
                        <a:rPr lang="en-GB" sz="900"/>
                        <a:t> in </a:t>
                      </a:r>
                      <a:r>
                        <a:rPr lang="en-GB" sz="900" err="1"/>
                        <a:t>länk</a:t>
                      </a:r>
                      <a:r>
                        <a:rPr lang="en-GB" sz="900"/>
                        <a:t> till dessa, </a:t>
                      </a:r>
                      <a:r>
                        <a:rPr lang="en-GB" sz="900" err="1"/>
                        <a:t>uppdaterat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länkar</a:t>
                      </a:r>
                      <a:r>
                        <a:rPr lang="en-GB" sz="900"/>
                        <a:t> till 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2023-10-06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Sandra </a:t>
                      </a:r>
                      <a:r>
                        <a:rPr lang="en-GB" sz="900" err="1"/>
                        <a:t>Sakratidis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904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/>
                        <a:t>2.6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Uppdaterat</a:t>
                      </a:r>
                      <a:r>
                        <a:rPr lang="en-GB" sz="9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GB" sz="9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kontaktpersoner</a:t>
                      </a:r>
                      <a:endParaRPr lang="sv-SE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2023-10-12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9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Sandra </a:t>
                      </a:r>
                      <a:r>
                        <a:rPr lang="en-GB" sz="9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Sakratidis</a:t>
                      </a:r>
                      <a:endParaRPr lang="sv-SE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840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/>
                        <a:t>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Diverse </a:t>
                      </a:r>
                      <a:r>
                        <a:rPr lang="en-GB" sz="900" err="1"/>
                        <a:t>uppdateringar</a:t>
                      </a:r>
                      <a:r>
                        <a:rPr lang="en-GB" sz="900"/>
                        <a:t> i </a:t>
                      </a:r>
                      <a:r>
                        <a:rPr lang="en-GB" sz="900" err="1"/>
                        <a:t>dokumentet</a:t>
                      </a:r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2023-10-24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noProof="0">
                          <a:solidFill>
                            <a:srgbClr val="000000"/>
                          </a:solidFill>
                          <a:latin typeface="+mn-lt"/>
                        </a:rPr>
                        <a:t>Sandra Sakratidis</a:t>
                      </a:r>
                      <a:endParaRPr lang="sv-SE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943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/>
                        <a:t>2.8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err="1"/>
                        <a:t>Tagit</a:t>
                      </a:r>
                      <a:r>
                        <a:rPr lang="en-GB" sz="900"/>
                        <a:t> bort slides </a:t>
                      </a:r>
                      <a:r>
                        <a:rPr lang="en-GB" sz="900" err="1"/>
                        <a:t>som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finns</a:t>
                      </a:r>
                      <a:r>
                        <a:rPr lang="en-GB" sz="900"/>
                        <a:t> i </a:t>
                      </a:r>
                      <a:r>
                        <a:rPr lang="en-GB" sz="900" err="1"/>
                        <a:t>andra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dokument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samt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uppdatering</a:t>
                      </a:r>
                      <a:r>
                        <a:rPr lang="en-GB" sz="900"/>
                        <a:t> för </a:t>
                      </a:r>
                      <a:r>
                        <a:rPr lang="en-GB" sz="900" err="1"/>
                        <a:t>aktiviteter</a:t>
                      </a:r>
                      <a:r>
                        <a:rPr lang="en-GB" sz="900"/>
                        <a:t> och </a:t>
                      </a:r>
                      <a:r>
                        <a:rPr lang="en-GB" sz="900" err="1"/>
                        <a:t>stödmaterial</a:t>
                      </a:r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2023-12-04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noProof="0">
                          <a:solidFill>
                            <a:srgbClr val="000000"/>
                          </a:solidFill>
                          <a:latin typeface="+mn-lt"/>
                        </a:rPr>
                        <a:t>Sandra Sakratidis</a:t>
                      </a:r>
                      <a:endParaRPr lang="sv-SE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642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/>
                        <a:t>2.9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err="1"/>
                        <a:t>Uppdaterat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länkar</a:t>
                      </a:r>
                      <a:r>
                        <a:rPr lang="en-GB" sz="900"/>
                        <a:t> till </a:t>
                      </a:r>
                      <a:r>
                        <a:rPr lang="en-GB" sz="900" err="1"/>
                        <a:t>stödmaterial</a:t>
                      </a:r>
                      <a:r>
                        <a:rPr lang="en-GB" sz="900"/>
                        <a:t> IT/MT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2024-01-23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Emma Lundell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825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/>
                        <a:t>3.0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err="1"/>
                        <a:t>Förfinat</a:t>
                      </a:r>
                      <a:r>
                        <a:rPr lang="en-GB" sz="900"/>
                        <a:t>/</a:t>
                      </a:r>
                      <a:r>
                        <a:rPr lang="en-GB" sz="900" err="1"/>
                        <a:t>förtydligat</a:t>
                      </a:r>
                      <a:r>
                        <a:rPr lang="en-GB" sz="900"/>
                        <a:t>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2024-10-10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Sandra Sakratidis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139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73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910D92-664E-476D-AE52-49C68158E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Innehåll</a:t>
            </a:r>
            <a:br>
              <a:rPr lang="sv-SE"/>
            </a:b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175CAA-A9CF-4F62-8C32-CF2C168C4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/>
          </a:p>
          <a:p>
            <a:r>
              <a:rPr lang="sv-SE"/>
              <a:t>Information om inventering och estimat</a:t>
            </a:r>
          </a:p>
          <a:p>
            <a:r>
              <a:rPr lang="sv-SE"/>
              <a:t>Vad, när och hur ska det göras</a:t>
            </a:r>
          </a:p>
          <a:p>
            <a:r>
              <a:rPr lang="sv-SE"/>
              <a:t>Stödmaterial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462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/>
              <a:t>Syfte </a:t>
            </a:r>
          </a:p>
        </p:txBody>
      </p:sp>
      <p:sp>
        <p:nvSpPr>
          <p:cNvPr id="20" name="Platshållare för innehåll 19"/>
          <p:cNvSpPr>
            <a:spLocks noGrp="1"/>
          </p:cNvSpPr>
          <p:nvPr>
            <p:ph idx="1"/>
          </p:nvPr>
        </p:nvSpPr>
        <p:spPr>
          <a:xfrm>
            <a:off x="874713" y="1381772"/>
            <a:ext cx="9469759" cy="4896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/>
              <a:t>Syftet med inventering och estimat är att säkerställa att utrustning finns att beställa och leverera vid </a:t>
            </a:r>
            <a:r>
              <a:rPr lang="sv-SE" err="1"/>
              <a:t>driftstart</a:t>
            </a:r>
            <a:r>
              <a:rPr lang="sv-SE"/>
              <a:t>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/>
              <a:t>Vilken utrustning finns i verksamheten, inventering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/>
              <a:t>Är utrustningen anpassad och supporterad av SDV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/>
              <a:t>Behöver den kompletteras med ytterligare utrustning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/>
              <a:t>Behöver antalet ökas/justeras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Estimera behov inför </a:t>
            </a:r>
            <a:r>
              <a:rPr lang="sv-SE" sz="20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driftstart</a:t>
            </a:r>
            <a:endParaRPr lang="sv-SE" sz="2000"/>
          </a:p>
          <a:p>
            <a:pPr marL="252000" lvl="1" indent="0">
              <a:buNone/>
            </a:pPr>
            <a:endParaRPr lang="sv-SE"/>
          </a:p>
          <a:p>
            <a:pPr lvl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999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2F6FB9B-6052-FB1A-9E12-123F9837C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Hur genomförs inventering/estimat?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B53978D-C276-B267-A525-E47DAE40D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1412874"/>
            <a:ext cx="10442575" cy="475777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v-SE" sz="1400">
                <a:latin typeface="Arial (Brödtext)"/>
              </a:rPr>
              <a:t>Inventering och estimat genomförs av verksamheterna, respektive IT/MT projektledare är ansvarig för att det genomförs på aktuell nivå inom förvaltningen.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1400">
                <a:latin typeface="Arial (Brödtext)"/>
              </a:rPr>
              <a:t>Stäm av befintlig utrustning, hur många finns, är den SDV supporterad och hur ser framtida behov ut?</a:t>
            </a:r>
          </a:p>
          <a:p>
            <a:pPr marL="251460" indent="-251460">
              <a:lnSpc>
                <a:spcPct val="150000"/>
              </a:lnSpc>
              <a:buFont typeface="+mj-lt"/>
              <a:buAutoNum type="arabicPeriod"/>
            </a:pPr>
            <a:r>
              <a:rPr lang="sv-SE" sz="1400">
                <a:latin typeface="Arial (Brödtext)"/>
              </a:rPr>
              <a:t>Dokumentet ”</a:t>
            </a:r>
            <a:r>
              <a:rPr lang="en-US" sz="1400">
                <a:latin typeface="Arial (Brödtext)"/>
                <a:hlinkClick r:id="rId2"/>
              </a:rPr>
              <a:t>#4 #106. Mall </a:t>
            </a:r>
            <a:r>
              <a:rPr lang="en-US" sz="1400" err="1">
                <a:latin typeface="Arial (Brödtext)"/>
                <a:hlinkClick r:id="rId2"/>
              </a:rPr>
              <a:t>inventering</a:t>
            </a:r>
            <a:r>
              <a:rPr lang="en-US" sz="1400">
                <a:latin typeface="Arial (Brödtext)"/>
                <a:hlinkClick r:id="rId2"/>
              </a:rPr>
              <a:t> IT MT</a:t>
            </a:r>
            <a:r>
              <a:rPr lang="sv-SE" sz="1400">
                <a:latin typeface="Arial (Brödtext)"/>
              </a:rPr>
              <a:t>” används som mall/underlag för </a:t>
            </a:r>
            <a:r>
              <a:rPr lang="sv-SE" sz="1400" b="1">
                <a:latin typeface="Arial (Brödtext)"/>
              </a:rPr>
              <a:t>inventering</a:t>
            </a:r>
          </a:p>
          <a:p>
            <a:pPr marL="251460" indent="-251460">
              <a:lnSpc>
                <a:spcPct val="150000"/>
              </a:lnSpc>
              <a:buFont typeface="+mj-lt"/>
              <a:buAutoNum type="arabicPeriod"/>
            </a:pPr>
            <a:r>
              <a:rPr lang="sv-SE" sz="1400">
                <a:latin typeface="Arial (Brödtext)"/>
              </a:rPr>
              <a:t>Dokumenten </a:t>
            </a:r>
            <a:r>
              <a:rPr lang="sv-SE" sz="1400">
                <a:latin typeface="Arial (Brödtext)"/>
                <a:hlinkClick r:id="rId3"/>
              </a:rPr>
              <a:t>”#5. SDV validerad  IT-utrustning</a:t>
            </a:r>
            <a:r>
              <a:rPr lang="sv-SE" sz="1400">
                <a:latin typeface="Arial (Brödtext)"/>
              </a:rPr>
              <a:t>” och </a:t>
            </a:r>
            <a:r>
              <a:rPr lang="sv-SE" sz="1400">
                <a:latin typeface="Arial (Brödtext)"/>
                <a:hlinkClick r:id="rId4"/>
              </a:rPr>
              <a:t>”#106 #121. SDV validerad MT-utrustning”</a:t>
            </a:r>
            <a:r>
              <a:rPr lang="sv-SE" sz="1400">
                <a:latin typeface="Arial (Brödtext)"/>
              </a:rPr>
              <a:t> används som stöd för vilken utrustning som är </a:t>
            </a:r>
            <a:r>
              <a:rPr lang="sv-SE" sz="1400" b="1">
                <a:latin typeface="Arial (Brödtext)"/>
              </a:rPr>
              <a:t>SDV supporterad</a:t>
            </a:r>
          </a:p>
          <a:p>
            <a:pPr marL="251460" indent="-251460">
              <a:lnSpc>
                <a:spcPct val="150000"/>
              </a:lnSpc>
              <a:buFont typeface="+mj-lt"/>
              <a:buAutoNum type="arabicPeriod"/>
            </a:pPr>
            <a:r>
              <a:rPr lang="sv-SE" sz="1400">
                <a:latin typeface="Arial (Brödtext)"/>
              </a:rPr>
              <a:t>Dokumentet </a:t>
            </a:r>
            <a:r>
              <a:rPr lang="sv-SE" sz="1400">
                <a:latin typeface="Arial (Brödtext)"/>
                <a:hlinkClick r:id="rId5"/>
              </a:rPr>
              <a:t>”#2 #106. Rekommendationer IT MT” </a:t>
            </a:r>
            <a:r>
              <a:rPr lang="sv-SE" sz="1400">
                <a:latin typeface="Arial (Brödtext)"/>
              </a:rPr>
              <a:t> används som stöd för SDV rekommendationer samt </a:t>
            </a:r>
            <a:r>
              <a:rPr lang="sv-SE" sz="1400" b="1">
                <a:latin typeface="Arial (Brödtext)"/>
              </a:rPr>
              <a:t>estimat</a:t>
            </a:r>
          </a:p>
          <a:p>
            <a:pPr marL="251460" indent="-251460">
              <a:lnSpc>
                <a:spcPct val="150000"/>
              </a:lnSpc>
              <a:buFont typeface="+mj-lt"/>
              <a:buAutoNum type="arabicPeriod"/>
            </a:pPr>
            <a:r>
              <a:rPr lang="sv-SE" sz="1400">
                <a:latin typeface="Arial (Brödtext)"/>
              </a:rPr>
              <a:t>IT/MT Projektledare koordinerar inventeringen för sin förvaltning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050">
                <a:latin typeface="Arial (Brödtext)"/>
              </a:rPr>
              <a:t>IT/MT Projektledarna verifierar att inventering är genomförd med rimligt estimat samt sammanställer till ett dokument per förvaltning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>
                <a:latin typeface="Arial (Brödtext)"/>
              </a:rPr>
              <a:t>Resultatet laddas upp i IT/MT-teamsyta i respektive förvaltningsfolder under </a:t>
            </a:r>
            <a:r>
              <a:rPr lang="sv-SE" sz="1400">
                <a:latin typeface="Arial (Brödtext)"/>
                <a:hlinkClick r:id="rId6"/>
              </a:rPr>
              <a:t>IT MT -&gt; B. Inventering och estimat -&gt; Inlämnat material</a:t>
            </a:r>
            <a:endParaRPr lang="sv-SE" sz="1400">
              <a:latin typeface="Arial (Brödtext)"/>
            </a:endParaRPr>
          </a:p>
          <a:p>
            <a:pPr marL="0" indent="0">
              <a:buNone/>
            </a:pPr>
            <a:endParaRPr lang="sv-SE" sz="2000"/>
          </a:p>
        </p:txBody>
      </p:sp>
    </p:spTree>
    <p:extLst>
      <p:ext uri="{BB962C8B-B14F-4D97-AF65-F5344CB8AC3E}">
        <p14:creationId xmlns:p14="http://schemas.microsoft.com/office/powerpoint/2010/main" val="207284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A1048A-EF95-4D77-AA0B-ED0D0C5F0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ea typeface="Times New Roman" panose="02020603050405020304" pitchFamily="18" charset="0"/>
              </a:rPr>
              <a:t>Stöd</a:t>
            </a:r>
            <a:r>
              <a:rPr lang="sv-SE" sz="3200">
                <a:effectLst/>
                <a:ea typeface="Times New Roman" panose="02020603050405020304" pitchFamily="18" charset="0"/>
              </a:rPr>
              <a:t>material - IT/MT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1467DA-42E9-4F22-8330-95E29BE77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4713" y="1313354"/>
            <a:ext cx="9397751" cy="4498325"/>
          </a:xfrm>
        </p:spPr>
        <p:txBody>
          <a:bodyPr lIns="0" tIns="0" rIns="0" bIns="0" anchor="t"/>
          <a:lstStyle/>
          <a:p>
            <a:pPr marL="0" indent="0">
              <a:lnSpc>
                <a:spcPct val="100000"/>
              </a:lnSpc>
              <a:buNone/>
            </a:pPr>
            <a:r>
              <a:rPr lang="sv-SE" sz="1600"/>
              <a:t>I Teamskanalen Utrullning av SDV, IT MT finns information om IT/MT utrustning, inventering, estimat och beställning.</a:t>
            </a:r>
          </a:p>
          <a:p>
            <a:pPr marL="0" indent="0">
              <a:lnSpc>
                <a:spcPct val="100000"/>
              </a:lnSpc>
              <a:buNone/>
            </a:pPr>
            <a:endParaRPr lang="sv-SE" sz="1600"/>
          </a:p>
          <a:p>
            <a:r>
              <a:rPr lang="sv-SE" sz="1200"/>
              <a:t>Inventeringsunderlag</a:t>
            </a:r>
          </a:p>
          <a:p>
            <a:r>
              <a:rPr lang="sv-SE" sz="1200"/>
              <a:t>IT och MT rekommendationer SDV</a:t>
            </a:r>
          </a:p>
          <a:p>
            <a:r>
              <a:rPr lang="sv-SE" sz="1200"/>
              <a:t>SDV validerad  IT-utrustning</a:t>
            </a:r>
          </a:p>
          <a:p>
            <a:r>
              <a:rPr lang="sv-SE" sz="1200"/>
              <a:t>SDV validerad MT-utrustning.pptx</a:t>
            </a:r>
          </a:p>
          <a:p>
            <a:r>
              <a:rPr lang="sv-SE" sz="1200"/>
              <a:t>Uppkoppling MT-utrustning.pptx</a:t>
            </a:r>
          </a:p>
          <a:p>
            <a:r>
              <a:rPr lang="sv-SE" sz="1200"/>
              <a:t>724 DTV.pptx</a:t>
            </a:r>
          </a:p>
          <a:p>
            <a:r>
              <a:rPr lang="sv-SE" sz="1200"/>
              <a:t>GAP </a:t>
            </a:r>
            <a:r>
              <a:rPr lang="sv-SE" sz="1200" err="1"/>
              <a:t>eLAB</a:t>
            </a:r>
            <a:r>
              <a:rPr lang="sv-SE" sz="1200"/>
              <a:t> SDV.pptx</a:t>
            </a:r>
          </a:p>
          <a:p>
            <a:r>
              <a:rPr lang="sv-SE" sz="1200"/>
              <a:t>Power BI rapporter Utrullning IT MT.url</a:t>
            </a:r>
          </a:p>
          <a:p>
            <a:pPr marL="0" indent="0">
              <a:lnSpc>
                <a:spcPct val="200000"/>
              </a:lnSpc>
              <a:buNone/>
            </a:pPr>
            <a:endParaRPr lang="sv-SE" sz="140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v-SE" sz="1200"/>
          </a:p>
          <a:p>
            <a:pPr marL="0" indent="0">
              <a:buNone/>
            </a:pPr>
            <a:endParaRPr lang="sv-SE" sz="1200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A29DEFDC-62DA-B840-D4AA-5614B03363E2}"/>
              </a:ext>
            </a:extLst>
          </p:cNvPr>
          <p:cNvGrpSpPr/>
          <p:nvPr/>
        </p:nvGrpSpPr>
        <p:grpSpPr>
          <a:xfrm>
            <a:off x="4273223" y="1725954"/>
            <a:ext cx="6065300" cy="4844064"/>
            <a:chOff x="4029744" y="1831701"/>
            <a:chExt cx="6065300" cy="4844064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0BD20843-962B-BFC5-7ED4-992CA2377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29744" y="1831701"/>
              <a:ext cx="1409865" cy="1163056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D59406DA-A64C-E477-3232-B995F0037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5646" y="2591316"/>
              <a:ext cx="1964354" cy="837684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8A8C6980-553C-EE14-0D99-E8F0B2B14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41308" y="3098996"/>
              <a:ext cx="1887222" cy="1061562"/>
            </a:xfrm>
            <a:prstGeom prst="rect">
              <a:avLst/>
            </a:prstGeom>
          </p:spPr>
        </p:pic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3F5798A0-7BAC-6884-0045-4FC74E4EC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8972" y="3757956"/>
              <a:ext cx="1706085" cy="959672"/>
            </a:xfrm>
            <a:prstGeom prst="rect">
              <a:avLst/>
            </a:prstGeom>
          </p:spPr>
        </p:pic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6AF627DE-204B-531F-FC0C-3A79146D4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86784" y="4540265"/>
              <a:ext cx="1800244" cy="1012637"/>
            </a:xfrm>
            <a:prstGeom prst="rect">
              <a:avLst/>
            </a:prstGeom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30698A62-BAB7-B13A-4451-9098091D8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02864" y="5231822"/>
              <a:ext cx="1800243" cy="1012637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BD78C258-FF83-0652-6C16-542027C82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28155" y="5738140"/>
              <a:ext cx="1666889" cy="937625"/>
            </a:xfrm>
            <a:prstGeom prst="rect">
              <a:avLst/>
            </a:prstGeom>
          </p:spPr>
        </p:pic>
      </p:grp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8CFA6E20-4A55-BE93-E5BA-6C2F35D5F8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46464" y="1822128"/>
            <a:ext cx="2822304" cy="148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9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C2B347D4-D40E-A0B8-073C-A1C1A6CD1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El- och nätverksuttag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F005882-FFFB-B0DD-B635-38017FC46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Tänk på att inventera och säkerställ rätt antal el- och nätverksuttag finns för utrustning som ska beställas.</a:t>
            </a:r>
          </a:p>
        </p:txBody>
      </p:sp>
    </p:spTree>
    <p:extLst>
      <p:ext uri="{BB962C8B-B14F-4D97-AF65-F5344CB8AC3E}">
        <p14:creationId xmlns:p14="http://schemas.microsoft.com/office/powerpoint/2010/main" val="294461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C658DD-CF34-BB97-35E2-6F13BB2BC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När ska det göras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5FE02D-9C8B-22B4-8660-9DCF38A30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800"/>
              <a:t>Start och slutdatum för respektive </a:t>
            </a:r>
            <a:r>
              <a:rPr lang="sv-SE" sz="2800" err="1"/>
              <a:t>driftstart</a:t>
            </a:r>
            <a:r>
              <a:rPr lang="sv-SE" sz="2800"/>
              <a:t> finns i gemensamma införande planen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r>
              <a:rPr lang="sv-SE"/>
              <a:t>Datum klart för;</a:t>
            </a:r>
          </a:p>
          <a:p>
            <a:r>
              <a:rPr lang="sv-SE"/>
              <a:t>Våren 2025 – </a:t>
            </a:r>
            <a:r>
              <a:rPr lang="sv-SE">
                <a:solidFill>
                  <a:srgbClr val="00B050"/>
                </a:solidFill>
              </a:rPr>
              <a:t>31/5 2024 - klart</a:t>
            </a:r>
          </a:p>
          <a:p>
            <a:r>
              <a:rPr lang="sv-SE"/>
              <a:t>Hösten 2025 – </a:t>
            </a:r>
            <a:r>
              <a:rPr lang="sv-SE">
                <a:solidFill>
                  <a:srgbClr val="0070C0"/>
                </a:solidFill>
              </a:rPr>
              <a:t>16/11 2024 - pågår</a:t>
            </a:r>
          </a:p>
          <a:p>
            <a:r>
              <a:rPr lang="sv-SE"/>
              <a:t>Våren 2026 – </a:t>
            </a:r>
            <a:r>
              <a:rPr lang="sv-SE">
                <a:solidFill>
                  <a:srgbClr val="C00000"/>
                </a:solidFill>
              </a:rPr>
              <a:t>18/5 2025</a:t>
            </a:r>
          </a:p>
          <a:p>
            <a:r>
              <a:rPr lang="sv-SE"/>
              <a:t>Hösten 2026 – </a:t>
            </a:r>
            <a:r>
              <a:rPr lang="sv-SE">
                <a:solidFill>
                  <a:srgbClr val="C00000"/>
                </a:solidFill>
              </a:rPr>
              <a:t>14/12 2025</a:t>
            </a:r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107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B2F987-4B1C-34A8-F270-E6FCEE312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Vad händer sen?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3B781D-40BD-A06B-5365-8BBE48E11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v-SE" sz="2000"/>
              <a:t>Resultaten sammanställs av SDV Utrullning IT MT</a:t>
            </a:r>
          </a:p>
          <a:p>
            <a:pPr>
              <a:lnSpc>
                <a:spcPct val="150000"/>
              </a:lnSpc>
            </a:pPr>
            <a:r>
              <a:rPr lang="sv-SE" sz="2000">
                <a:solidFill>
                  <a:schemeClr val="tx1"/>
                </a:solidFill>
              </a:rPr>
              <a:t>Resultatet skickas som input till </a:t>
            </a:r>
            <a:r>
              <a:rPr lang="sv-SE" sz="2000" err="1">
                <a:solidFill>
                  <a:schemeClr val="tx1"/>
                </a:solidFill>
              </a:rPr>
              <a:t>Digit</a:t>
            </a:r>
            <a:r>
              <a:rPr lang="sv-SE" sz="2000">
                <a:solidFill>
                  <a:schemeClr val="tx1"/>
                </a:solidFill>
              </a:rPr>
              <a:t> IT MT för att planera att rätt mängd IT och MT utrustning finns tillgänglig för beställning och leverans</a:t>
            </a:r>
          </a:p>
          <a:p>
            <a:pPr>
              <a:lnSpc>
                <a:spcPct val="150000"/>
              </a:lnSpc>
            </a:pPr>
            <a:r>
              <a:rPr lang="sv-SE" sz="2000">
                <a:solidFill>
                  <a:schemeClr val="tx1"/>
                </a:solidFill>
              </a:rPr>
              <a:t>Ger ett verifierat volymestimat som används för planering av inköp och leverans av </a:t>
            </a:r>
            <a:r>
              <a:rPr lang="sv-SE" sz="2000" err="1">
                <a:solidFill>
                  <a:schemeClr val="tx1"/>
                </a:solidFill>
              </a:rPr>
              <a:t>Digit</a:t>
            </a:r>
            <a:r>
              <a:rPr lang="sv-SE" sz="2000">
                <a:solidFill>
                  <a:schemeClr val="tx1"/>
                </a:solidFill>
              </a:rPr>
              <a:t> IT MT/Tieto</a:t>
            </a:r>
          </a:p>
          <a:p>
            <a:pPr>
              <a:lnSpc>
                <a:spcPct val="150000"/>
              </a:lnSpc>
            </a:pPr>
            <a:r>
              <a:rPr lang="sv-SE" sz="2000"/>
              <a:t>Underlaget är inte ett beställningsdokument endast ett estimat</a:t>
            </a:r>
          </a:p>
        </p:txBody>
      </p:sp>
    </p:spTree>
    <p:extLst>
      <p:ext uri="{BB962C8B-B14F-4D97-AF65-F5344CB8AC3E}">
        <p14:creationId xmlns:p14="http://schemas.microsoft.com/office/powerpoint/2010/main" val="3241241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w0JtCxwrRyvRiEOinZ5A"/>
</p:tagLst>
</file>

<file path=ppt/theme/theme1.xml><?xml version="1.0" encoding="utf-8"?>
<a:theme xmlns:a="http://schemas.openxmlformats.org/drawingml/2006/main" name="Tema1">
  <a:themeElements>
    <a:clrScheme name="Anpassat 6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ED1D2D"/>
      </a:accent1>
      <a:accent2>
        <a:srgbClr val="FFD402"/>
      </a:accent2>
      <a:accent3>
        <a:srgbClr val="00ABC0"/>
      </a:accent3>
      <a:accent4>
        <a:srgbClr val="A6D2D7"/>
      </a:accent4>
      <a:accent5>
        <a:srgbClr val="C4B79F"/>
      </a:accent5>
      <a:accent6>
        <a:srgbClr val="D8D8D8"/>
      </a:accent6>
      <a:hlink>
        <a:srgbClr val="0563C1"/>
      </a:hlink>
      <a:folHlink>
        <a:srgbClr val="954F72"/>
      </a:folHlink>
    </a:clrScheme>
    <a:fontScheme name="SDV_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DV_PPT-mall_2019-09-26" id="{80B53C8B-F166-4803-A345-1F2F083C2934}" vid="{452B8B8D-2D8D-4275-AF8A-EB9201FAF9A0}"/>
    </a:ext>
  </a:extLst>
</a:theme>
</file>

<file path=ppt/theme/theme2.xml><?xml version="1.0" encoding="utf-8"?>
<a:theme xmlns:a="http://schemas.openxmlformats.org/drawingml/2006/main" name="Tema1">
  <a:themeElements>
    <a:clrScheme name="Anpassat 6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ED1D2D"/>
      </a:accent1>
      <a:accent2>
        <a:srgbClr val="FFD402"/>
      </a:accent2>
      <a:accent3>
        <a:srgbClr val="00ABC0"/>
      </a:accent3>
      <a:accent4>
        <a:srgbClr val="A6D2D7"/>
      </a:accent4>
      <a:accent5>
        <a:srgbClr val="C4B79F"/>
      </a:accent5>
      <a:accent6>
        <a:srgbClr val="D8D8D8"/>
      </a:accent6>
      <a:hlink>
        <a:srgbClr val="0563C1"/>
      </a:hlink>
      <a:folHlink>
        <a:srgbClr val="954F72"/>
      </a:folHlink>
    </a:clrScheme>
    <a:fontScheme name="SDV_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DV_PPT-RS_test2" id="{09F8D3A5-5C7C-437D-86BE-334624CD0394}" vid="{1703411A-69C8-48F3-AC43-A43899D0C6F4}"/>
    </a:ext>
  </a:ext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e68ab6b-79c8-43ea-b178-dccb9842d64a">
      <UserInfo>
        <DisplayName>Elnertz Evalotta</DisplayName>
        <AccountId>330</AccountId>
        <AccountType/>
      </UserInfo>
      <UserInfo>
        <DisplayName>Bjurnemark Lars</DisplayName>
        <AccountId>2791</AccountId>
        <AccountType/>
      </UserInfo>
    </SharedWithUsers>
    <lcf76f155ced4ddcb4097134ff3c332f xmlns="b9481cc7-f7fc-4d3a-a93a-4be4fcbf4595">
      <Terms xmlns="http://schemas.microsoft.com/office/infopath/2007/PartnerControls"/>
    </lcf76f155ced4ddcb4097134ff3c332f>
    <TaxCatchAll xmlns="2e68ab6b-79c8-43ea-b178-dccb9842d64a" xsi:nil="true"/>
    <Dokument_x00e4_gare xmlns="b9481cc7-f7fc-4d3a-a93a-4be4fcbf4595">Sandra Sakratidis</Dokument_x00e4_gare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31EBBC7768F1E4A9E0C4E1A60879018" ma:contentTypeVersion="22" ma:contentTypeDescription="Skapa ett nytt dokument." ma:contentTypeScope="" ma:versionID="059146227fa6fadae7584a0002f94e98">
  <xsd:schema xmlns:xsd="http://www.w3.org/2001/XMLSchema" xmlns:xs="http://www.w3.org/2001/XMLSchema" xmlns:p="http://schemas.microsoft.com/office/2006/metadata/properties" xmlns:ns2="b9481cc7-f7fc-4d3a-a93a-4be4fcbf4595" xmlns:ns3="2e68ab6b-79c8-43ea-b178-dccb9842d64a" targetNamespace="http://schemas.microsoft.com/office/2006/metadata/properties" ma:root="true" ma:fieldsID="64cd48618ccf23e864fa47398fe95a4d" ns2:_="" ns3:_="">
    <xsd:import namespace="b9481cc7-f7fc-4d3a-a93a-4be4fcbf4595"/>
    <xsd:import namespace="2e68ab6b-79c8-43ea-b178-dccb9842d6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Dokument_x00e4_ga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81cc7-f7fc-4d3a-a93a-4be4fcbf45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0712f857-838a-48cf-af71-0d5f19c87c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okument_x00e4_gare" ma:index="25" nillable="true" ma:displayName="Dokumentägare" ma:format="Dropdown" ma:internalName="Dokument_x00e4_gar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8ab6b-79c8-43ea-b178-dccb9842d64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baeb4bc-d153-4d99-b5e3-a4e457393579}" ma:internalName="TaxCatchAll" ma:showField="CatchAllData" ma:web="2e68ab6b-79c8-43ea-b178-dccb9842d6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12E9EC-3205-481A-AEA8-23E46BECF1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75F057-AA3D-43F2-883E-C0235ED1F37E}">
  <ds:schemaRefs>
    <ds:schemaRef ds:uri="2e68ab6b-79c8-43ea-b178-dccb9842d64a"/>
    <ds:schemaRef ds:uri="b9481cc7-f7fc-4d3a-a93a-4be4fcbf459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B9DDE10-D6B1-447A-AD6A-31391123AB4A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31CDC8FF-543C-4B93-9CA9-AF15FD9B492F}">
  <ds:schemaRefs>
    <ds:schemaRef ds:uri="2e68ab6b-79c8-43ea-b178-dccb9842d64a"/>
    <ds:schemaRef ds:uri="b9481cc7-f7fc-4d3a-a93a-4be4fcbf45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MacOS 40GB:Users:lucas:Desktop:RS_text.pot</Template>
  <TotalTime>0</TotalTime>
  <Application>Microsoft Office PowerPoint</Application>
  <PresentationFormat>Widescreen</PresentationFormat>
  <Slides>12</Slides>
  <Notes>5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Tema1</vt:lpstr>
      <vt:lpstr>Tema1</vt:lpstr>
      <vt:lpstr>PowerPoint Presentation</vt:lpstr>
      <vt:lpstr>Versionshistorik</vt:lpstr>
      <vt:lpstr>Innehåll </vt:lpstr>
      <vt:lpstr>Syfte </vt:lpstr>
      <vt:lpstr>Hur genomförs inventering/estimat?</vt:lpstr>
      <vt:lpstr>Stödmaterial - IT/MT</vt:lpstr>
      <vt:lpstr>El- och nätverksuttag</vt:lpstr>
      <vt:lpstr>När ska det göras</vt:lpstr>
      <vt:lpstr>Vad händer sen?</vt:lpstr>
      <vt:lpstr>Stödmaterial - allmänt</vt:lpstr>
      <vt:lpstr>Tips!</vt:lpstr>
      <vt:lpstr>PowerPoint Presentation</vt:lpstr>
    </vt:vector>
  </TitlesOfParts>
  <Company>Grafisk designer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Grafisk designer</dc:creator>
  <cp:revision>2</cp:revision>
  <dcterms:created xsi:type="dcterms:W3CDTF">2006-12-05T08:06:33Z</dcterms:created>
  <dcterms:modified xsi:type="dcterms:W3CDTF">2025-02-14T08:01:12Z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QYMJPZDXVUJF-1186809716-601</vt:lpwstr>
  </property>
  <property fmtid="{D5CDD505-2E9C-101B-9397-08002B2CF9AE}" pid="3" name="_dlc_DocIdItemGuid">
    <vt:lpwstr>78d59241-4d87-4fcb-a545-9164a0d6451d</vt:lpwstr>
  </property>
  <property fmtid="{D5CDD505-2E9C-101B-9397-08002B2CF9AE}" pid="4" name="_dlc_DocIdUrl">
    <vt:lpwstr>http://samarbetsyta.i.skane.se/sites/SDV/applikationochgränssnitt/_layouts/15/DocIdRedir.aspx?ID=QYMJPZDXVUJF-1186809716-601, QYMJPZDXVUJF-1186809716-601</vt:lpwstr>
  </property>
  <property fmtid="{D5CDD505-2E9C-101B-9397-08002B2CF9AE}" pid="5" name="display_urn:schemas-microsoft-com:office:office#SharedWithUsers">
    <vt:lpwstr>Elnertz Evalotta</vt:lpwstr>
  </property>
  <property fmtid="{D5CDD505-2E9C-101B-9397-08002B2CF9AE}" pid="6" name="SharedWithUsers">
    <vt:lpwstr>330;#Elnertz Evalotta</vt:lpwstr>
  </property>
  <property fmtid="{D5CDD505-2E9C-101B-9397-08002B2CF9AE}" pid="7" name="ContentTypeId">
    <vt:lpwstr>0x010100E31EBBC7768F1E4A9E0C4E1A60879018</vt:lpwstr>
  </property>
  <property fmtid="{D5CDD505-2E9C-101B-9397-08002B2CF9AE}" pid="8" name="MediaServiceImageTags">
    <vt:lpwstr/>
  </property>
  <property fmtid="{D5CDD505-2E9C-101B-9397-08002B2CF9AE}" pid="9" name="test">
    <vt:lpwstr>Sandra Sakratidis</vt:lpwstr>
  </property>
</Properties>
</file>