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827" r:id="rId5"/>
    <p:sldMasterId id="2147483666" r:id="rId6"/>
  </p:sldMasterIdLst>
  <p:notesMasterIdLst>
    <p:notesMasterId r:id="rId14"/>
  </p:notesMasterIdLst>
  <p:sldIdLst>
    <p:sldId id="317" r:id="rId7"/>
    <p:sldId id="1377" r:id="rId8"/>
    <p:sldId id="344" r:id="rId9"/>
    <p:sldId id="318" r:id="rId10"/>
    <p:sldId id="2145872564" r:id="rId11"/>
    <p:sldId id="2145872560" r:id="rId12"/>
    <p:sldId id="2145872565" r:id="rId13"/>
  </p:sldIdLst>
  <p:sldSz cx="12192000" cy="6858000"/>
  <p:notesSz cx="6858000" cy="9144000"/>
  <p:defaultTextStyle>
    <a:defPPr>
      <a:defRPr lang="sv-SE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624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3504">
          <p15:clr>
            <a:srgbClr val="A4A3A4"/>
          </p15:clr>
        </p15:guide>
        <p15:guide id="4" pos="576">
          <p15:clr>
            <a:srgbClr val="A4A3A4"/>
          </p15:clr>
        </p15:guide>
        <p15:guide id="5" pos="6656">
          <p15:clr>
            <a:srgbClr val="A4A3A4"/>
          </p15:clr>
        </p15:guide>
        <p15:guide id="6" pos="3712">
          <p15:clr>
            <a:srgbClr val="A4A3A4"/>
          </p15:clr>
        </p15:guide>
        <p15:guide id="7" pos="3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ordström Kent" initials="NK" lastIdx="2" clrIdx="0">
    <p:extLst>
      <p:ext uri="{19B8F6BF-5375-455C-9EA6-DF929625EA0E}">
        <p15:presenceInfo xmlns:p15="http://schemas.microsoft.com/office/powerpoint/2012/main" userId="S-1-5-21-299502267-562591055-839522115-595983" providerId="AD"/>
      </p:ext>
    </p:extLst>
  </p:cmAuthor>
  <p:cmAuthor id="2" name="Jonsson Fredrik N" initials="JFN" lastIdx="3" clrIdx="1">
    <p:extLst>
      <p:ext uri="{19B8F6BF-5375-455C-9EA6-DF929625EA0E}">
        <p15:presenceInfo xmlns:p15="http://schemas.microsoft.com/office/powerpoint/2012/main" userId="S-1-5-21-299502267-562591055-839522115-614156" providerId="AD"/>
      </p:ext>
    </p:extLst>
  </p:cmAuthor>
  <p:cmAuthor id="3" name="Magnus Isaksson" initials="MI" lastIdx="3" clrIdx="2">
    <p:extLst>
      <p:ext uri="{19B8F6BF-5375-455C-9EA6-DF929625EA0E}">
        <p15:presenceInfo xmlns:p15="http://schemas.microsoft.com/office/powerpoint/2012/main" userId="Magnus Isaksso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5E0B4"/>
    <a:srgbClr val="F2F2F2"/>
    <a:srgbClr val="B4C7E7"/>
    <a:srgbClr val="F8CBAD"/>
    <a:srgbClr val="7C7C7C"/>
    <a:srgbClr val="A9D1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85BA2C-6776-4EB1-84C7-6A1D8CE650C4}" v="15" dt="2025-02-11T13:10:28.81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llanmörkt format 1 - Dekorfärg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llanmörkt format 1 - Dekorfärg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llanmörkt format 2 - Dekorfärg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45" d="100"/>
          <a:sy n="145" d="100"/>
        </p:scale>
        <p:origin x="126" y="312"/>
      </p:cViewPr>
      <p:guideLst>
        <p:guide orient="horz" pos="624"/>
        <p:guide orient="horz" pos="1200"/>
        <p:guide orient="horz" pos="3504"/>
        <p:guide pos="576"/>
        <p:guide pos="6656"/>
        <p:guide pos="3712"/>
        <p:guide pos="339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commentAuthors" Target="commentAuthors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ヒラギノ角ゴ Pro W3" pitchFamily="1" charset="-128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1262BE0-95A6-4CF5-9656-5F1B4696A9E3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738751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ヒラギノ角ゴ Pro W3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62BE0-95A6-4CF5-9656-5F1B4696A9E3}" type="slidenum">
              <a:rPr lang="sv-SE" altLang="sv-SE" smtClean="0"/>
              <a:pPr>
                <a:defRPr/>
              </a:pPr>
              <a:t>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309767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62BE0-95A6-4CF5-9656-5F1B4696A9E3}" type="slidenum">
              <a:rPr lang="sv-SE" altLang="sv-SE" smtClean="0"/>
              <a:pPr>
                <a:defRPr/>
              </a:pPr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7914020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Verifierad volyminventering för respektive verksamhet per avdelning/mottagning.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62BE0-95A6-4CF5-9656-5F1B4696A9E3}" type="slidenum">
              <a:rPr lang="sv-SE" altLang="sv-SE" smtClean="0"/>
              <a:pPr>
                <a:defRPr/>
              </a:pPr>
              <a:t>4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48950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88F676-EB1F-CCA0-8E76-90E75B3515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4648B7CC-4322-D429-5A63-8914FC590E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C3C28100-4EEE-DBED-327A-9846400A16D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/>
              <a:t>Verifierad volyminventering för respektive verksamhet per avdelning/mottagning.</a:t>
            </a:r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D044936-33BB-1372-A32F-BA38DCD3A6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62BE0-95A6-4CF5-9656-5F1B4696A9E3}" type="slidenum">
              <a:rPr lang="sv-SE" altLang="sv-SE" smtClean="0"/>
              <a:pPr>
                <a:defRPr/>
              </a:pPr>
              <a:t>5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79539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1262BE0-95A6-4CF5-9656-5F1B4696A9E3}" type="slidenum">
              <a:rPr lang="sv-SE" altLang="sv-SE" smtClean="0"/>
              <a:pPr>
                <a:defRPr/>
              </a:pPr>
              <a:t>6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980424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Relationship Id="rId4" Type="http://schemas.openxmlformats.org/officeDocument/2006/relationships/image" Target="../media/image6.emf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946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b="0"/>
            </a:lvl1pPr>
          </a:lstStyle>
          <a:p>
            <a:endParaRPr lang="sv-SE"/>
          </a:p>
        </p:txBody>
      </p:sp>
      <p:sp>
        <p:nvSpPr>
          <p:cNvPr id="5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4244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</a:lstStyle>
          <a:p>
            <a:endParaRPr lang="sv-SE"/>
          </a:p>
        </p:txBody>
      </p:sp>
      <p:sp>
        <p:nvSpPr>
          <p:cNvPr id="6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/>
          <a:lstStyle>
            <a:lvl1pPr>
              <a:defRPr b="0"/>
            </a:lvl1pPr>
          </a:lstStyle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9981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88660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490E0E84-D96D-4969-A8D2-E3C36F87064C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6018241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498" imgH="499" progId="TCLayout.ActiveDocument.1">
                  <p:embed/>
                </p:oleObj>
              </mc:Choice>
              <mc:Fallback>
                <p:oleObj name="think-cell Slide" r:id="rId3" imgW="498" imgH="499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490E0E84-D96D-4969-A8D2-E3C36F8706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471270AC-707C-45B1-960F-E95D36810F01}"/>
              </a:ext>
            </a:extLst>
          </p:cNvPr>
          <p:cNvSpPr/>
          <p:nvPr userDrawn="1"/>
        </p:nvSpPr>
        <p:spPr>
          <a:xfrm>
            <a:off x="-41563" y="-34636"/>
            <a:ext cx="12275127" cy="69272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err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03599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1FB6D9-7430-7A01-0C79-10934C14DD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BF78C75-D47F-2651-14AD-BDDCF14043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67E39819-8EAE-953C-7B16-8875328E2A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4D114-453A-466B-BA65-3C10A8E675CD}" type="datetimeFigureOut">
              <a:rPr lang="sv-SE" smtClean="0"/>
              <a:t>2025-02-14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C810E71-CF14-43FF-9645-328393F162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A2192E-528F-6805-23C5-26AC4E81F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D0B68-D65B-42D6-9A42-8097A04B082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50411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995A93F3-DBB4-4009-B60F-26AC50C61D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342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403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5013133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487727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pos="3704" userDrawn="1">
          <p15:clr>
            <a:srgbClr val="FBAE40"/>
          </p15:clr>
        </p15:guide>
        <p15:guide id="4" pos="3976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444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>
            <a:extLst>
              <a:ext uri="{FF2B5EF4-FFF2-40B4-BE49-F238E27FC236}">
                <a16:creationId xmlns:a16="http://schemas.microsoft.com/office/drawing/2014/main" id="{E1AAB04B-ECBB-494C-AB56-E04135FBD9E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1588F15-F628-4675-AAF9-5DE1C81854F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10" name="Bildobjekt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5593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42633445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1918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9170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480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D5B3A8-2CB1-4AE7-9F5E-54767E598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9A3BDFC-5A91-4831-9577-3AEFB0584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5"/>
            <a:ext cx="10442575" cy="40322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76249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685B4B7-5AE1-4750-B874-5A20621B1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60582DE-F9C0-4916-AF89-F88A12F478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5"/>
            <a:ext cx="5005387" cy="4032250"/>
          </a:xfrm>
          <a:prstGeom prst="rect">
            <a:avLst/>
          </a:prstGeom>
        </p:spPr>
        <p:txBody>
          <a:bodyPr lIns="0" tIns="0" rIns="0" bIns="0"/>
          <a:lstStyle>
            <a:lvl1pPr marL="252000" indent="-252000">
              <a:defRPr/>
            </a:lvl1pPr>
            <a:lvl2pPr marL="504000" indent="-252000">
              <a:defRPr/>
            </a:lvl2pPr>
            <a:lvl3pPr marL="756000" indent="-252000">
              <a:defRPr/>
            </a:lvl3pPr>
            <a:lvl4pPr marL="756000" indent="-252000">
              <a:defRPr/>
            </a:lvl4pPr>
            <a:lvl5pPr marL="756000" indent="-252000"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74E0A84-0E28-4326-8A7E-2325C95BB0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11901" y="1412875"/>
            <a:ext cx="5005385" cy="403225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218111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704">
          <p15:clr>
            <a:srgbClr val="FBAE40"/>
          </p15:clr>
        </p15:guide>
        <p15:guide id="2" pos="397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ast rubrik + bakgrund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pic>
        <p:nvPicPr>
          <p:cNvPr id="3" name="Bildobjekt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2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9F7A6B-1C37-4247-B8A9-995E6DC08D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713" y="397594"/>
            <a:ext cx="10442575" cy="428625"/>
          </a:xfrm>
          <a:prstGeom prst="rect">
            <a:avLst/>
          </a:prstGeo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</p:spTree>
    <p:extLst>
      <p:ext uri="{BB962C8B-B14F-4D97-AF65-F5344CB8AC3E}">
        <p14:creationId xmlns:p14="http://schemas.microsoft.com/office/powerpoint/2010/main" val="2984729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Avslutnings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90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230688"/>
            <a:ext cx="9144000" cy="44608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ctr">
              <a:lnSpc>
                <a:spcPct val="100000"/>
              </a:lnSpc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Namn Efternamn XX månad 2019 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340578C-757F-4A67-8A26-30E23E6A83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536949" y="2630811"/>
            <a:ext cx="5118100" cy="11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20307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Rubrikbild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rubrik 2">
            <a:extLst>
              <a:ext uri="{FF2B5EF4-FFF2-40B4-BE49-F238E27FC236}">
                <a16:creationId xmlns:a16="http://schemas.microsoft.com/office/drawing/2014/main" id="{1D865707-BD43-46EF-90EA-1E2351DBB8D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608888" y="4144963"/>
            <a:ext cx="3059111" cy="130016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 algn="l">
              <a:lnSpc>
                <a:spcPct val="100000"/>
              </a:lnSpc>
              <a:spcAft>
                <a:spcPts val="0"/>
              </a:spcAft>
              <a:buNone/>
              <a:defRPr sz="2200" b="0" i="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Underrubrik </a:t>
            </a:r>
            <a:br>
              <a:rPr lang="sv-SE"/>
            </a:br>
            <a:r>
              <a:rPr lang="sv-SE"/>
              <a:t>Namn Efternamn </a:t>
            </a:r>
            <a:br>
              <a:rPr lang="sv-SE"/>
            </a:br>
            <a:r>
              <a:rPr lang="sv-SE"/>
              <a:t>XX månad 2019 </a:t>
            </a:r>
          </a:p>
        </p:txBody>
      </p:sp>
      <p:pic>
        <p:nvPicPr>
          <p:cNvPr id="4" name="Bildobjekt 3">
            <a:extLst>
              <a:ext uri="{FF2B5EF4-FFF2-40B4-BE49-F238E27FC236}">
                <a16:creationId xmlns:a16="http://schemas.microsoft.com/office/drawing/2014/main" id="{4C437A36-0FD1-4351-8D54-CB476BB682A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r="57072"/>
          <a:stretch/>
        </p:blipFill>
        <p:spPr>
          <a:xfrm>
            <a:off x="1902908" y="2249809"/>
            <a:ext cx="2926189" cy="1529147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DC446625-C337-4348-87CA-34C02670479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42370"/>
          <a:stretch/>
        </p:blipFill>
        <p:spPr>
          <a:xfrm>
            <a:off x="7396257" y="2249809"/>
            <a:ext cx="3930556" cy="1530000"/>
          </a:xfrm>
          <a:prstGeom prst="rect">
            <a:avLst/>
          </a:prstGeom>
        </p:spPr>
      </p:pic>
      <p:pic>
        <p:nvPicPr>
          <p:cNvPr id="6" name="Bildobjekt 5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023600" y="5784068"/>
            <a:ext cx="1007996" cy="849948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160" y="5989670"/>
            <a:ext cx="3431969" cy="86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38150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59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19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17"/>
          <a:stretch>
            <a:fillRect/>
          </a:stretch>
        </p:blipFill>
        <p:spPr>
          <a:xfrm>
            <a:off x="63428" y="5989670"/>
            <a:ext cx="3431969" cy="86833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CEFD4557-2B21-0A73-B794-EB2F218703F8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969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 färdigställd handling</a:t>
            </a:r>
          </a:p>
        </p:txBody>
      </p:sp>
    </p:spTree>
    <p:extLst>
      <p:ext uri="{BB962C8B-B14F-4D97-AF65-F5344CB8AC3E}">
        <p14:creationId xmlns:p14="http://schemas.microsoft.com/office/powerpoint/2010/main" val="3629780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828" r:id="rId1"/>
    <p:sldLayoutId id="2147484829" r:id="rId2"/>
    <p:sldLayoutId id="2147484830" r:id="rId3"/>
    <p:sldLayoutId id="2147484831" r:id="rId4"/>
    <p:sldLayoutId id="2147484832" r:id="rId5"/>
    <p:sldLayoutId id="2147484833" r:id="rId6"/>
    <p:sldLayoutId id="2147484834" r:id="rId7"/>
    <p:sldLayoutId id="2147484835" r:id="rId8"/>
    <p:sldLayoutId id="2147484836" r:id="rId9"/>
    <p:sldLayoutId id="2147484837" r:id="rId10"/>
    <p:sldLayoutId id="2147484838" r:id="rId11"/>
    <p:sldLayoutId id="2147484839" r:id="rId12"/>
    <p:sldLayoutId id="2147484840" r:id="rId13"/>
    <p:sldLayoutId id="2147484841" r:id="rId14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00">
          <p15:clr>
            <a:srgbClr val="F26B43"/>
          </p15:clr>
        </p15:guide>
        <p15:guide id="2" pos="7129">
          <p15:clr>
            <a:srgbClr val="F26B43"/>
          </p15:clr>
        </p15:guide>
        <p15:guide id="3" pos="3840">
          <p15:clr>
            <a:srgbClr val="F26B43"/>
          </p15:clr>
        </p15:guide>
        <p15:guide id="4" pos="551">
          <p15:clr>
            <a:srgbClr val="F26B43"/>
          </p15:clr>
        </p15:guide>
        <p15:guide id="5" orient="horz" pos="890">
          <p15:clr>
            <a:srgbClr val="F26B43"/>
          </p15:clr>
        </p15:guide>
        <p15:guide id="6" orient="horz" pos="343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ildobjekt 5">
            <a:extLst>
              <a:ext uri="{FF2B5EF4-FFF2-40B4-BE49-F238E27FC236}">
                <a16:creationId xmlns:a16="http://schemas.microsoft.com/office/drawing/2014/main" id="{18A0E660-64A9-44F3-AFB4-DE825BA18E2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0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Bildobjekt 16">
            <a:extLst>
              <a:ext uri="{FF2B5EF4-FFF2-40B4-BE49-F238E27FC236}">
                <a16:creationId xmlns:a16="http://schemas.microsoft.com/office/drawing/2014/main" id="{414FD00D-862C-4958-92C1-12C13CA318C9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81184" y="5989670"/>
            <a:ext cx="3431969" cy="868330"/>
          </a:xfrm>
          <a:prstGeom prst="rect">
            <a:avLst/>
          </a:prstGeom>
        </p:spPr>
      </p:pic>
      <p:sp>
        <p:nvSpPr>
          <p:cNvPr id="3" name="textruta 2">
            <a:extLst>
              <a:ext uri="{FF2B5EF4-FFF2-40B4-BE49-F238E27FC236}">
                <a16:creationId xmlns:a16="http://schemas.microsoft.com/office/drawing/2014/main" id="{7D96790E-F4B8-D4C9-816D-62330F571741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63500" y="6642100"/>
            <a:ext cx="1196975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sv-SE" sz="1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Ej färdigställd handling</a:t>
            </a:r>
          </a:p>
        </p:txBody>
      </p:sp>
    </p:spTree>
    <p:extLst>
      <p:ext uri="{BB962C8B-B14F-4D97-AF65-F5344CB8AC3E}">
        <p14:creationId xmlns:p14="http://schemas.microsoft.com/office/powerpoint/2010/main" val="330385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49" r:id="rId8"/>
    <p:sldLayoutId id="2147483656" r:id="rId9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2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04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56000" indent="-2520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0" orient="horz" pos="300" userDrawn="1">
          <p15:clr>
            <a:srgbClr val="F26B43"/>
          </p15:clr>
        </p15:guide>
        <p15:guide id="11" pos="7129" userDrawn="1">
          <p15:clr>
            <a:srgbClr val="F26B43"/>
          </p15:clr>
        </p15:guide>
        <p15:guide id="12" pos="3840" userDrawn="1">
          <p15:clr>
            <a:srgbClr val="F26B43"/>
          </p15:clr>
        </p15:guide>
        <p15:guide id="13" pos="551" userDrawn="1">
          <p15:clr>
            <a:srgbClr val="F26B43"/>
          </p15:clr>
        </p15:guide>
        <p15:guide id="14" orient="horz" pos="890" userDrawn="1">
          <p15:clr>
            <a:srgbClr val="F26B43"/>
          </p15:clr>
        </p15:guide>
        <p15:guide id="15" orient="horz" pos="343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6.emf"/><Relationship Id="rId5" Type="http://schemas.openxmlformats.org/officeDocument/2006/relationships/oleObject" Target="../embeddings/oleObject2.bin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tshållare för innehåll 19"/>
          <p:cNvSpPr>
            <a:spLocks noGrp="1"/>
          </p:cNvSpPr>
          <p:nvPr>
            <p:ph type="subTitle" idx="1"/>
          </p:nvPr>
        </p:nvSpPr>
        <p:spPr>
          <a:xfrm>
            <a:off x="7608888" y="4144962"/>
            <a:ext cx="3599680" cy="1660301"/>
          </a:xfrm>
        </p:spPr>
        <p:txBody>
          <a:bodyPr>
            <a:normAutofit fontScale="85000" lnSpcReduction="10000"/>
          </a:bodyPr>
          <a:lstStyle/>
          <a:p>
            <a:endParaRPr lang="sv-SE" sz="2400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v-SE" sz="3200" dirty="0">
              <a:latin typeface="+mj-lt"/>
              <a:ea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v-SE" sz="3200" dirty="0">
                <a:latin typeface="+mj-lt"/>
                <a:ea typeface="Times New Roman" panose="02020603050405020304" pitchFamily="18" charset="0"/>
              </a:rPr>
              <a:t>SDV – IT/MT utrustning</a:t>
            </a:r>
          </a:p>
          <a:p>
            <a:pPr marL="0" indent="0" algn="ctr">
              <a:buNone/>
            </a:pPr>
            <a:endParaRPr lang="sv-SE" sz="3200" dirty="0">
              <a:latin typeface="+mj-lt"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v-SE" dirty="0">
                <a:latin typeface="+mj-lt"/>
              </a:rPr>
              <a:t>Informationsmaterial inventering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59481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5EFAF588-9418-4FEE-9981-D319A567E44D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5" imgW="498" imgH="499" progId="TCLayout.ActiveDocument.1">
                  <p:embed/>
                </p:oleObj>
              </mc:Choice>
              <mc:Fallback>
                <p:oleObj name="think-cell Slide" r:id="rId5" imgW="498" imgH="499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5EFAF588-9418-4FEE-9981-D319A567E44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>
            <a:extLst>
              <a:ext uri="{FF2B5EF4-FFF2-40B4-BE49-F238E27FC236}">
                <a16:creationId xmlns:a16="http://schemas.microsoft.com/office/drawing/2014/main" id="{0A1E0F36-D062-418C-AA28-635C932EC5A8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3200" b="0" i="0" u="none" strike="noStrike" kern="1200" cap="none" spc="0" normalizeH="0" baseline="0" noProof="0" err="1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  <a:sym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77BA6C-FB52-4EE9-87EE-FA874C6C4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Versionshistorik</a:t>
            </a:r>
            <a:endParaRPr lang="en-GB"/>
          </a:p>
        </p:txBody>
      </p:sp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3A4B29CF-2C10-41A8-85C8-3AF9F9AF5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692226"/>
              </p:ext>
            </p:extLst>
          </p:nvPr>
        </p:nvGraphicFramePr>
        <p:xfrm>
          <a:off x="870012" y="1412875"/>
          <a:ext cx="10447275" cy="7315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201384">
                  <a:extLst>
                    <a:ext uri="{9D8B030D-6E8A-4147-A177-3AD203B41FA5}">
                      <a16:colId xmlns:a16="http://schemas.microsoft.com/office/drawing/2014/main" val="3116061276"/>
                    </a:ext>
                  </a:extLst>
                </a:gridCol>
                <a:gridCol w="5373550">
                  <a:extLst>
                    <a:ext uri="{9D8B030D-6E8A-4147-A177-3AD203B41FA5}">
                      <a16:colId xmlns:a16="http://schemas.microsoft.com/office/drawing/2014/main" val="1952430720"/>
                    </a:ext>
                  </a:extLst>
                </a:gridCol>
                <a:gridCol w="1885666">
                  <a:extLst>
                    <a:ext uri="{9D8B030D-6E8A-4147-A177-3AD203B41FA5}">
                      <a16:colId xmlns:a16="http://schemas.microsoft.com/office/drawing/2014/main" val="231712055"/>
                    </a:ext>
                  </a:extLst>
                </a:gridCol>
                <a:gridCol w="1986675">
                  <a:extLst>
                    <a:ext uri="{9D8B030D-6E8A-4147-A177-3AD203B41FA5}">
                      <a16:colId xmlns:a16="http://schemas.microsoft.com/office/drawing/2014/main" val="8908028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sv-SE" sz="1200"/>
                        <a:t>Version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/>
                        <a:t>Beskrivning av versionsuppdatering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/>
                        <a:t>Datum</a:t>
                      </a:r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200"/>
                        <a:t>Ansvarig</a:t>
                      </a:r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003185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sv-SE" sz="900"/>
                        <a:t>1.0</a:t>
                      </a:r>
                      <a:endParaRPr lang="en-GB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Första</a:t>
                      </a:r>
                      <a:r>
                        <a:rPr lang="en-GB" sz="900" dirty="0"/>
                        <a:t> version </a:t>
                      </a:r>
                      <a:r>
                        <a:rPr lang="en-GB" sz="900" dirty="0" err="1"/>
                        <a:t>publicerad</a:t>
                      </a:r>
                      <a:r>
                        <a:rPr lang="en-GB" sz="900" dirty="0"/>
                        <a:t> PVG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2024-04-05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Sandra Sakratidis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188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900" dirty="0"/>
                        <a:t>1.1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 err="1"/>
                        <a:t>Finjusterat</a:t>
                      </a:r>
                      <a:r>
                        <a:rPr lang="en-GB" sz="900" dirty="0"/>
                        <a:t>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dirty="0"/>
                        <a:t>2024-10-10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900" dirty="0"/>
                        <a:t>Sandra Sakratidis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73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373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910D92-664E-476D-AE52-49C68158E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Innehåll</a:t>
            </a:r>
            <a:br>
              <a:rPr lang="sv-SE"/>
            </a:br>
            <a:endParaRPr lang="sv-SE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9175CAA-A9CF-4F62-8C32-CF2C168C44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Syfte med IT/MT inventering</a:t>
            </a:r>
          </a:p>
          <a:p>
            <a:r>
              <a:rPr lang="sv-SE" dirty="0"/>
              <a:t>Hur IT/MT utrustning säkerställs m.h.t. till SDV</a:t>
            </a:r>
          </a:p>
          <a:p>
            <a:r>
              <a:rPr lang="sv-SE" dirty="0"/>
              <a:t>Förslag på hur det kan göras</a:t>
            </a:r>
          </a:p>
          <a:p>
            <a:r>
              <a:rPr lang="sv-SE" dirty="0"/>
              <a:t>Stödmaterial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46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/>
              <a:t>Syfte med inventering av IT/MT utrustning</a:t>
            </a:r>
          </a:p>
        </p:txBody>
      </p:sp>
      <p:sp>
        <p:nvSpPr>
          <p:cNvPr id="20" name="Platshållare för innehåll 19"/>
          <p:cNvSpPr>
            <a:spLocks noGrp="1"/>
          </p:cNvSpPr>
          <p:nvPr>
            <p:ph idx="1"/>
          </p:nvPr>
        </p:nvSpPr>
        <p:spPr>
          <a:xfrm>
            <a:off x="874713" y="1412874"/>
            <a:ext cx="9469759" cy="4896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2000" dirty="0"/>
              <a:t>Syftet med inventeringen är att säkerställa att rätt utrustning och rätt antal finns vid driftsättning av SDV. </a:t>
            </a:r>
          </a:p>
          <a:p>
            <a:pPr marL="504000" lvl="2" indent="0">
              <a:buNone/>
            </a:pPr>
            <a:endParaRPr lang="sv-SE" sz="1800" dirty="0"/>
          </a:p>
          <a:p>
            <a:pPr lvl="1"/>
            <a:r>
              <a:rPr lang="sv-SE" dirty="0"/>
              <a:t>Vilken utrustning finns i verksamheten</a:t>
            </a:r>
          </a:p>
          <a:p>
            <a:pPr lvl="1"/>
            <a:r>
              <a:rPr lang="sv-SE" dirty="0"/>
              <a:t>Är utrustningen supporterad av SDV</a:t>
            </a:r>
          </a:p>
          <a:p>
            <a:pPr lvl="1"/>
            <a:r>
              <a:rPr lang="sv-SE" dirty="0"/>
              <a:t>Behöver den kompletteras med ytterligare utrustning</a:t>
            </a:r>
          </a:p>
          <a:p>
            <a:pPr lvl="1"/>
            <a:r>
              <a:rPr lang="sv-SE" dirty="0"/>
              <a:t>Behöver antalet ökas/justeras</a:t>
            </a:r>
          </a:p>
          <a:p>
            <a:pPr lvl="1"/>
            <a:r>
              <a:rPr lang="sv-SE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Vid behov inköp av utrustning</a:t>
            </a:r>
            <a:endParaRPr lang="sv-SE" dirty="0"/>
          </a:p>
          <a:p>
            <a:pPr marL="252000" lvl="1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1999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8385AA7-D8EB-093C-9832-866F0E0693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451C80-CA16-1534-0BD3-BAE7D915B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dirty="0"/>
              <a:t>Förslag på arbetsgång</a:t>
            </a:r>
          </a:p>
        </p:txBody>
      </p:sp>
      <p:sp>
        <p:nvSpPr>
          <p:cNvPr id="20" name="Platshållare för innehåll 19">
            <a:extLst>
              <a:ext uri="{FF2B5EF4-FFF2-40B4-BE49-F238E27FC236}">
                <a16:creationId xmlns:a16="http://schemas.microsoft.com/office/drawing/2014/main" id="{E28242F4-3F7C-0C5D-FF55-6C61F0921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713" y="1412874"/>
            <a:ext cx="9469759" cy="4896445"/>
          </a:xfrm>
        </p:spPr>
        <p:txBody>
          <a:bodyPr lIns="91440" tIns="45720" rIns="91440" bIns="45720" anchor="t"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sv-SE" sz="1800" dirty="0"/>
              <a:t>Börja med att gå igenom material av förändrade arbetssätt för er verksamhet och se över vilka arbetssätt som berör just er verksamhet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Analysera vilken IT/MT utrustning som är kopplade till de nya arbetssätten för er verksamhet 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Gör en inventering, vilken utrustning finns i verksamheten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Är utrustningen supporterad av SDV?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200" dirty="0"/>
              <a:t>Se dokument ”PVG SDV validerad IT-utrustning”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/>
              <a:t>Behöver ni komplettera med ytterligare utrustning, i så fall vilken? Behövs fler el- och nätverskuttag?</a:t>
            </a:r>
            <a:endParaRPr lang="sv-SE" sz="1800">
              <a:cs typeface="Arial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sv-SE" sz="1200" dirty="0"/>
              <a:t>Se dokument ”Rekommendationer IT MT”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Planera för inköp samt ta hänsyn till leveranstid för utrustning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Köp in</a:t>
            </a:r>
          </a:p>
          <a:p>
            <a:pPr marL="457200" indent="-457200">
              <a:buFont typeface="+mj-lt"/>
              <a:buAutoNum type="arabicPeriod"/>
            </a:pPr>
            <a:r>
              <a:rPr lang="sv-SE" sz="1800" dirty="0"/>
              <a:t>Leverans samt installera och testa av utrustning</a:t>
            </a:r>
          </a:p>
          <a:p>
            <a:pPr marL="252000" lvl="1" indent="0">
              <a:buNone/>
            </a:pPr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05952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DA1048A-EF95-4D77-AA0B-ED0D0C5F0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ea typeface="Times New Roman" panose="02020603050405020304" pitchFamily="18" charset="0"/>
              </a:rPr>
              <a:t>Stöd</a:t>
            </a:r>
            <a:r>
              <a:rPr lang="sv-SE" sz="3200" dirty="0">
                <a:effectLst/>
                <a:ea typeface="Times New Roman" panose="02020603050405020304" pitchFamily="18" charset="0"/>
              </a:rPr>
              <a:t>material - allmän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41467DA-42E9-4F22-8330-95E29BE771F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74713" y="1412874"/>
            <a:ext cx="9397751" cy="4498325"/>
          </a:xfrm>
        </p:spPr>
        <p:txBody>
          <a:bodyPr lIns="0" tIns="0" rIns="0" bIns="0" anchor="t"/>
          <a:lstStyle/>
          <a:p>
            <a:pPr marL="0" indent="0">
              <a:buNone/>
            </a:pPr>
            <a:r>
              <a:rPr lang="sv-SE" sz="1800" dirty="0"/>
              <a:t>Inför inventering och estimering av utrustning behövs förkunskap om SDV och de nya arbetssätten, kopplat till IT/MT utrustning. Information om arbetssätten kopplat till SDV finns i nedan dokument</a:t>
            </a:r>
            <a:r>
              <a:rPr lang="sv-SE" sz="1800"/>
              <a:t>/ställen.</a:t>
            </a:r>
            <a:endParaRPr lang="sv-SE" sz="1800" dirty="0"/>
          </a:p>
          <a:p>
            <a:endParaRPr lang="sv-SE" sz="1800" dirty="0"/>
          </a:p>
          <a:p>
            <a:r>
              <a:rPr lang="sv-SE" sz="1800" dirty="0"/>
              <a:t>Bokhyllan – samlingsplats för publicerad information för SDV</a:t>
            </a:r>
          </a:p>
          <a:p>
            <a:pPr algn="l" rtl="0" fontAlgn="base"/>
            <a:r>
              <a:rPr lang="sv-SE" sz="1800" i="0" dirty="0">
                <a:effectLst/>
              </a:rPr>
              <a:t>Förändringar SDV, ”Trädet”</a:t>
            </a:r>
          </a:p>
          <a:p>
            <a:pPr algn="l" rtl="0" fontAlgn="base"/>
            <a:r>
              <a:rPr lang="sv-SE" sz="1800" dirty="0"/>
              <a:t>Vårdgivare i Skåne – information om SDV för Privata Vårdgivare</a:t>
            </a:r>
            <a:endParaRPr lang="sv-SE" sz="1800" i="0" dirty="0">
              <a:effectLst/>
            </a:endParaRPr>
          </a:p>
          <a:p>
            <a:pPr marL="0" indent="0">
              <a:lnSpc>
                <a:spcPct val="200000"/>
              </a:lnSpc>
              <a:buNone/>
            </a:pPr>
            <a:endParaRPr lang="sv-SE" sz="1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sz="1200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16358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05353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tNw0JtCxwrRyvRiEOinZ5A"/>
</p:tagLst>
</file>

<file path=ppt/theme/theme1.xml><?xml version="1.0" encoding="utf-8"?>
<a:theme xmlns:a="http://schemas.openxmlformats.org/drawingml/2006/main" name="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mall_2019-09-26" id="{80B53C8B-F166-4803-A345-1F2F083C2934}" vid="{452B8B8D-2D8D-4275-AF8A-EB9201FAF9A0}"/>
    </a:ext>
  </a:extLst>
</a:theme>
</file>

<file path=ppt/theme/theme2.xml><?xml version="1.0" encoding="utf-8"?>
<a:theme xmlns:a="http://schemas.openxmlformats.org/drawingml/2006/main" name="Tema1">
  <a:themeElements>
    <a:clrScheme name="Anpassat 6">
      <a:dk1>
        <a:sysClr val="windowText" lastClr="000000"/>
      </a:dk1>
      <a:lt1>
        <a:sysClr val="window" lastClr="FFFFFF"/>
      </a:lt1>
      <a:dk2>
        <a:srgbClr val="000000"/>
      </a:dk2>
      <a:lt2>
        <a:srgbClr val="E7E6E6"/>
      </a:lt2>
      <a:accent1>
        <a:srgbClr val="ED1D2D"/>
      </a:accent1>
      <a:accent2>
        <a:srgbClr val="FFD402"/>
      </a:accent2>
      <a:accent3>
        <a:srgbClr val="00ABC0"/>
      </a:accent3>
      <a:accent4>
        <a:srgbClr val="A6D2D7"/>
      </a:accent4>
      <a:accent5>
        <a:srgbClr val="C4B79F"/>
      </a:accent5>
      <a:accent6>
        <a:srgbClr val="D8D8D8"/>
      </a:accent6>
      <a:hlink>
        <a:srgbClr val="0563C1"/>
      </a:hlink>
      <a:folHlink>
        <a:srgbClr val="954F72"/>
      </a:folHlink>
    </a:clrScheme>
    <a:fontScheme name="SDV_2019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>
        <a:ln w="19050"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SDV_PPT-RS_test2" id="{09F8D3A5-5C7C-437D-86BE-334624CD0394}" vid="{1703411A-69C8-48F3-AC43-A43899D0C6F4}"/>
    </a:ext>
  </a:extLst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68ab6b-79c8-43ea-b178-dccb9842d64a">
      <UserInfo>
        <DisplayName/>
        <AccountId xsi:nil="true"/>
        <AccountType/>
      </UserInfo>
    </SharedWithUsers>
    <lcf76f155ced4ddcb4097134ff3c332f xmlns="b9481cc7-f7fc-4d3a-a93a-4be4fcbf4595">
      <Terms xmlns="http://schemas.microsoft.com/office/infopath/2007/PartnerControls"/>
    </lcf76f155ced4ddcb4097134ff3c332f>
    <TaxCatchAll xmlns="2e68ab6b-79c8-43ea-b178-dccb9842d64a" xsi:nil="true"/>
    <Dokument_x00e4_gare xmlns="b9481cc7-f7fc-4d3a-a93a-4be4fcbf4595">Sandra Sakratidis</Dokument_x00e4_gar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31EBBC7768F1E4A9E0C4E1A60879018" ma:contentTypeVersion="22" ma:contentTypeDescription="Skapa ett nytt dokument." ma:contentTypeScope="" ma:versionID="059146227fa6fadae7584a0002f94e98">
  <xsd:schema xmlns:xsd="http://www.w3.org/2001/XMLSchema" xmlns:xs="http://www.w3.org/2001/XMLSchema" xmlns:p="http://schemas.microsoft.com/office/2006/metadata/properties" xmlns:ns2="b9481cc7-f7fc-4d3a-a93a-4be4fcbf4595" xmlns:ns3="2e68ab6b-79c8-43ea-b178-dccb9842d64a" targetNamespace="http://schemas.microsoft.com/office/2006/metadata/properties" ma:root="true" ma:fieldsID="64cd48618ccf23e864fa47398fe95a4d" ns2:_="" ns3:_="">
    <xsd:import namespace="b9481cc7-f7fc-4d3a-a93a-4be4fcbf4595"/>
    <xsd:import namespace="2e68ab6b-79c8-43ea-b178-dccb9842d6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SearchProperties" minOccurs="0"/>
                <xsd:element ref="ns2:Dokument_x00e4_gar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481cc7-f7fc-4d3a-a93a-4be4fcbf459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ildmarkeringar" ma:readOnly="false" ma:fieldId="{5cf76f15-5ced-4ddc-b409-7134ff3c332f}" ma:taxonomyMulti="true" ma:sspId="0712f857-838a-48cf-af71-0d5f19c87c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okument_x00e4_gare" ma:index="25" nillable="true" ma:displayName="Dokumentägare" ma:format="Dropdown" ma:internalName="Dokument_x00e4_gar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68ab6b-79c8-43ea-b178-dccb9842d64a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baeb4bc-d153-4d99-b5e3-a4e457393579}" ma:internalName="TaxCatchAll" ma:showField="CatchAllData" ma:web="2e68ab6b-79c8-43ea-b178-dccb9842d64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E75F057-AA3D-43F2-883E-C0235ED1F37E}">
  <ds:schemaRefs>
    <ds:schemaRef ds:uri="http://www.w3.org/XML/1998/namespace"/>
    <ds:schemaRef ds:uri="3bd9999a-f6fa-4444-aa0f-14b90ca640a4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documentManagement/types"/>
    <ds:schemaRef ds:uri="957a0a55-3b12-4caf-92a3-b9a0c0969b1d"/>
    <ds:schemaRef ds:uri="http://schemas.microsoft.com/office/2006/metadata/properties"/>
    <ds:schemaRef ds:uri="2e68ab6b-79c8-43ea-b178-dccb9842d64a"/>
    <ds:schemaRef ds:uri="b9481cc7-f7fc-4d3a-a93a-4be4fcbf4595"/>
  </ds:schemaRefs>
</ds:datastoreItem>
</file>

<file path=customXml/itemProps2.xml><?xml version="1.0" encoding="utf-8"?>
<ds:datastoreItem xmlns:ds="http://schemas.openxmlformats.org/officeDocument/2006/customXml" ds:itemID="{7712E9EC-3205-481A-AEA8-23E46BECF1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DE10-D6B1-447A-AD6A-31391123AB4A}">
  <ds:schemaRefs>
    <ds:schemaRef ds:uri="http://schemas.microsoft.com/office/2006/metadata/longProperties"/>
  </ds:schemaRefs>
</ds:datastoreItem>
</file>

<file path=customXml/itemProps4.xml><?xml version="1.0" encoding="utf-8"?>
<ds:datastoreItem xmlns:ds="http://schemas.openxmlformats.org/officeDocument/2006/customXml" ds:itemID="{A8650369-D452-4A9F-B623-B5BED84BAFC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481cc7-f7fc-4d3a-a93a-4be4fcbf4595"/>
    <ds:schemaRef ds:uri="2e68ab6b-79c8-43ea-b178-dccb9842d6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MacOS 40GB:Users:lucas:Desktop:RS_text.pot</Template>
  <TotalTime>0</TotalTime>
  <Words>299</Words>
  <Application>Microsoft Office PowerPoint</Application>
  <PresentationFormat>Widescreen</PresentationFormat>
  <Paragraphs>59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Tema1</vt:lpstr>
      <vt:lpstr>Tema1</vt:lpstr>
      <vt:lpstr>PowerPoint Presentation</vt:lpstr>
      <vt:lpstr>Versionshistorik</vt:lpstr>
      <vt:lpstr>Innehåll </vt:lpstr>
      <vt:lpstr>Syfte med inventering av IT/MT utrustning</vt:lpstr>
      <vt:lpstr>Förslag på arbetsgång</vt:lpstr>
      <vt:lpstr>Stödmaterial - allmän</vt:lpstr>
      <vt:lpstr>PowerPoint Presentation</vt:lpstr>
    </vt:vector>
  </TitlesOfParts>
  <Company>Grafisk designer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Grafisk designer</dc:creator>
  <cp:lastModifiedBy>Sakratidis Sandra</cp:lastModifiedBy>
  <cp:revision>5</cp:revision>
  <dcterms:created xsi:type="dcterms:W3CDTF">2006-12-05T08:06:33Z</dcterms:created>
  <dcterms:modified xsi:type="dcterms:W3CDTF">2025-02-14T08:01:35Z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QYMJPZDXVUJF-1186809716-601</vt:lpwstr>
  </property>
  <property fmtid="{D5CDD505-2E9C-101B-9397-08002B2CF9AE}" pid="3" name="_dlc_DocIdItemGuid">
    <vt:lpwstr>78d59241-4d87-4fcb-a545-9164a0d6451d</vt:lpwstr>
  </property>
  <property fmtid="{D5CDD505-2E9C-101B-9397-08002B2CF9AE}" pid="4" name="_dlc_DocIdUrl">
    <vt:lpwstr>http://samarbetsyta.i.skane.se/sites/SDV/applikationochgränssnitt/_layouts/15/DocIdRedir.aspx?ID=QYMJPZDXVUJF-1186809716-601, QYMJPZDXVUJF-1186809716-601</vt:lpwstr>
  </property>
  <property fmtid="{D5CDD505-2E9C-101B-9397-08002B2CF9AE}" pid="5" name="display_urn:schemas-microsoft-com:office:office#SharedWithUsers">
    <vt:lpwstr>Elnertz Evalotta</vt:lpwstr>
  </property>
  <property fmtid="{D5CDD505-2E9C-101B-9397-08002B2CF9AE}" pid="6" name="SharedWithUsers">
    <vt:lpwstr>330;#Elnertz Evalotta</vt:lpwstr>
  </property>
  <property fmtid="{D5CDD505-2E9C-101B-9397-08002B2CF9AE}" pid="7" name="ContentTypeId">
    <vt:lpwstr>0x010100E31EBBC7768F1E4A9E0C4E1A60879018</vt:lpwstr>
  </property>
  <property fmtid="{D5CDD505-2E9C-101B-9397-08002B2CF9AE}" pid="8" name="MediaServiceImageTags">
    <vt:lpwstr/>
  </property>
  <property fmtid="{D5CDD505-2E9C-101B-9397-08002B2CF9AE}" pid="9" name="Order">
    <vt:r8>38800</vt:r8>
  </property>
  <property fmtid="{D5CDD505-2E9C-101B-9397-08002B2CF9AE}" pid="10" name="xd_Signature">
    <vt:bool>false</vt:bool>
  </property>
  <property fmtid="{D5CDD505-2E9C-101B-9397-08002B2CF9AE}" pid="11" name="xd_ProgID">
    <vt:lpwstr/>
  </property>
  <property fmtid="{D5CDD505-2E9C-101B-9397-08002B2CF9AE}" pid="12" name="ComplianceAssetId">
    <vt:lpwstr/>
  </property>
  <property fmtid="{D5CDD505-2E9C-101B-9397-08002B2CF9AE}" pid="13" name="TemplateUrl">
    <vt:lpwstr/>
  </property>
  <property fmtid="{D5CDD505-2E9C-101B-9397-08002B2CF9AE}" pid="14" name="_ExtendedDescription">
    <vt:lpwstr/>
  </property>
  <property fmtid="{D5CDD505-2E9C-101B-9397-08002B2CF9AE}" pid="15" name="TriggerFlowInfo">
    <vt:lpwstr/>
  </property>
  <property fmtid="{D5CDD505-2E9C-101B-9397-08002B2CF9AE}" pid="16" name="MSIP_Label_1c9b0a6c-1cbe-4314-a1b5-acd72ce6c548_Enabled">
    <vt:lpwstr>true</vt:lpwstr>
  </property>
  <property fmtid="{D5CDD505-2E9C-101B-9397-08002B2CF9AE}" pid="17" name="MSIP_Label_1c9b0a6c-1cbe-4314-a1b5-acd72ce6c548_SetDate">
    <vt:lpwstr>2024-03-02T17:45:03Z</vt:lpwstr>
  </property>
  <property fmtid="{D5CDD505-2E9C-101B-9397-08002B2CF9AE}" pid="18" name="MSIP_Label_1c9b0a6c-1cbe-4314-a1b5-acd72ce6c548_Method">
    <vt:lpwstr>Privileged</vt:lpwstr>
  </property>
  <property fmtid="{D5CDD505-2E9C-101B-9397-08002B2CF9AE}" pid="19" name="MSIP_Label_1c9b0a6c-1cbe-4314-a1b5-acd72ce6c548_Name">
    <vt:lpwstr>Ej färdigställd handling</vt:lpwstr>
  </property>
  <property fmtid="{D5CDD505-2E9C-101B-9397-08002B2CF9AE}" pid="20" name="MSIP_Label_1c9b0a6c-1cbe-4314-a1b5-acd72ce6c548_SiteId">
    <vt:lpwstr>92f52389-3f0f-4623-9a3b-957c32d194e5</vt:lpwstr>
  </property>
  <property fmtid="{D5CDD505-2E9C-101B-9397-08002B2CF9AE}" pid="21" name="MSIP_Label_1c9b0a6c-1cbe-4314-a1b5-acd72ce6c548_ActionId">
    <vt:lpwstr>86abfbcf-3c34-4a3a-ad95-88138ae17bc6</vt:lpwstr>
  </property>
  <property fmtid="{D5CDD505-2E9C-101B-9397-08002B2CF9AE}" pid="22" name="MSIP_Label_1c9b0a6c-1cbe-4314-a1b5-acd72ce6c548_ContentBits">
    <vt:lpwstr>2</vt:lpwstr>
  </property>
  <property fmtid="{D5CDD505-2E9C-101B-9397-08002B2CF9AE}" pid="23" name="ClassificationContentMarkingFooterLocations">
    <vt:lpwstr>Tema1:3\Tema1:3</vt:lpwstr>
  </property>
  <property fmtid="{D5CDD505-2E9C-101B-9397-08002B2CF9AE}" pid="24" name="ClassificationContentMarkingFooterText">
    <vt:lpwstr>Ej färdigställd handling</vt:lpwstr>
  </property>
  <property fmtid="{D5CDD505-2E9C-101B-9397-08002B2CF9AE}" pid="25" name="_SourceUrl">
    <vt:lpwstr/>
  </property>
  <property fmtid="{D5CDD505-2E9C-101B-9397-08002B2CF9AE}" pid="26" name="_SharedFileIndex">
    <vt:lpwstr/>
  </property>
  <property fmtid="{D5CDD505-2E9C-101B-9397-08002B2CF9AE}" pid="27" name="test">
    <vt:lpwstr>Sandra Sakratidis</vt:lpwstr>
  </property>
</Properties>
</file>