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  <p:sldMasterId id="2147483698" r:id="rId5"/>
  </p:sldMasterIdLst>
  <p:notesMasterIdLst>
    <p:notesMasterId r:id="rId17"/>
  </p:notesMasterIdLst>
  <p:handoutMasterIdLst>
    <p:handoutMasterId r:id="rId18"/>
  </p:handoutMasterIdLst>
  <p:sldIdLst>
    <p:sldId id="504" r:id="rId6"/>
    <p:sldId id="1377" r:id="rId7"/>
    <p:sldId id="520" r:id="rId8"/>
    <p:sldId id="530" r:id="rId9"/>
    <p:sldId id="532" r:id="rId10"/>
    <p:sldId id="529" r:id="rId11"/>
    <p:sldId id="535" r:id="rId12"/>
    <p:sldId id="534" r:id="rId13"/>
    <p:sldId id="536" r:id="rId14"/>
    <p:sldId id="537" r:id="rId15"/>
    <p:sldId id="501" r:id="rId16"/>
  </p:sldIdLst>
  <p:sldSz cx="12192000" cy="6858000"/>
  <p:notesSz cx="6858000" cy="9144000"/>
  <p:embeddedFontLst>
    <p:embeddedFont>
      <p:font typeface="Public Sans" panose="020B0604020202020204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0E7E56-03B5-1D07-6ED1-06FED56D87B7}" name="Lundell Emma" initials="LE" userId="S::179979@skane.se::5ae54fd0-a567-4245-b50e-284bb67633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9D78B-A18D-F6E9-F808-E111812EBE57}" v="229" dt="2025-04-04T09:51:33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822"/>
        <p:guide pos="6992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2.fntdata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2025-04-04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2025-04-04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50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2025-04-04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2025-04-04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2025-04-04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2025-04-04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2025-04-04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2025-04-04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2025-04-04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2025-04-04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2025-04-04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2025-04-04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98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47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93536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93717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04">
          <p15:clr>
            <a:srgbClr val="FBAE40"/>
          </p15:clr>
        </p15:guide>
        <p15:guide id="4" pos="397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904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40635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351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19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3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2025-04-04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2025-04-04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2025-04-04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2025-04-04</a:t>
            </a:fld>
            <a:endParaRPr lang="sv-SE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2025-04-04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2025-04-04</a:t>
            </a:fld>
            <a:endParaRPr lang="sv-SE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2025-04-04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2025-04-04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300">
          <p15:clr>
            <a:srgbClr val="F26B43"/>
          </p15:clr>
        </p15:guide>
        <p15:guide id="11" pos="7129">
          <p15:clr>
            <a:srgbClr val="F26B43"/>
          </p15:clr>
        </p15:guide>
        <p15:guide id="12" pos="3840">
          <p15:clr>
            <a:srgbClr val="F26B43"/>
          </p15:clr>
        </p15:guide>
        <p15:guide id="13" pos="551">
          <p15:clr>
            <a:srgbClr val="F26B43"/>
          </p15:clr>
        </p15:guide>
        <p15:guide id="14" orient="horz" pos="890">
          <p15:clr>
            <a:srgbClr val="F26B43"/>
          </p15:clr>
        </p15:guide>
        <p15:guide id="15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itz.skane.se/sp?id=sc_cat_item&amp;sys_id=b7f4fe5098f18e54c8872fe51809d4da&amp;sysparm_category=e136453ccdc44990c887daaa11621560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.skane.se/sidor/vardinformation-och-patientservice2/medicinteknisk-utrustning/inkop-och-investering--medicinteknisk-utrustning" TargetMode="External"/><Relationship Id="rId2" Type="http://schemas.openxmlformats.org/officeDocument/2006/relationships/hyperlink" Target="https://intra.skane.se/sidor/vardinformation-och-patientservice2/medicinteknisk-utrustning/inkop-och-investering--medicinteknisk-utrustning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itz.skane.se/sp?id=sc_cat_item&amp;sys_id=62595c94ad63d5d8c887405cd8ec86b3&amp;sysparm_category=592c6e5be4a1e850c8874590699983b2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itz.skane.se/sp?id=sc_cat_item&amp;sys_id=62595c94ad63d5d8c887405cd8ec86b3&amp;sysparm_category=592c6e5be4a1e850c8874590699983b2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itz.skane.se/sp?id=sc_cat_item&amp;sys_id=62595c94ad63d5d8c887405cd8ec86b3&amp;sysparm_category=592c6e5be4a1e850c8874590699983b2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Beställning MT utrustning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SDV Utrullning 1 – Mars 2025</a:t>
            </a:r>
          </a:p>
          <a:p>
            <a:endParaRPr lang="sv-SE"/>
          </a:p>
          <a:p>
            <a:pPr algn="r"/>
            <a:r>
              <a:rPr lang="sv-SE" sz="2400"/>
              <a:t>SDV Utrullning IT/MT</a:t>
            </a:r>
          </a:p>
          <a:p>
            <a:pPr algn="r"/>
            <a:r>
              <a:rPr lang="sv-SE" sz="2400"/>
              <a:t>2024-09-12</a:t>
            </a:r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00447F-FB77-7A36-AAD6-99EBC1AF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Ultraljud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F0EF8B-5D20-5AEB-BCC3-56F84F6F8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/>
              <a:t>För att beställa uppkoppling till </a:t>
            </a:r>
            <a:r>
              <a:rPr lang="sv-SE" sz="2400" err="1"/>
              <a:t>Syngodynamics</a:t>
            </a:r>
            <a:r>
              <a:rPr lang="sv-SE" sz="2400"/>
              <a:t>:</a:t>
            </a:r>
          </a:p>
          <a:p>
            <a:pPr lvl="1"/>
            <a:r>
              <a:rPr lang="sv-SE" sz="2200"/>
              <a:t>Använd beställningsformulär i Ritz: </a:t>
            </a:r>
            <a:r>
              <a:rPr lang="sv-SE" sz="2200">
                <a:hlinkClick r:id="rId2"/>
              </a:rPr>
              <a:t>Uppkoppling mot ISCV/</a:t>
            </a:r>
            <a:r>
              <a:rPr lang="sv-SE" sz="2200" err="1">
                <a:hlinkClick r:id="rId2"/>
              </a:rPr>
              <a:t>SyngoDynamics</a:t>
            </a:r>
            <a:r>
              <a:rPr lang="sv-SE" sz="2200">
                <a:hlinkClick r:id="rId2"/>
              </a:rPr>
              <a:t> - Service Portal (skane.se)</a:t>
            </a:r>
            <a:endParaRPr lang="sv-SE" sz="2200"/>
          </a:p>
        </p:txBody>
      </p:sp>
    </p:spTree>
    <p:extLst>
      <p:ext uri="{BB962C8B-B14F-4D97-AF65-F5344CB8AC3E}">
        <p14:creationId xmlns:p14="http://schemas.microsoft.com/office/powerpoint/2010/main" val="195272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egion Skånes logotyp - avsändarinformation ">
            <a:extLst>
              <a:ext uri="{FF2B5EF4-FFF2-40B4-BE49-F238E27FC236}">
                <a16:creationId xmlns:a16="http://schemas.microsoft.com/office/drawing/2014/main" id="{F4A21B7D-52F0-ABF1-80A9-7A99E0117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EFAF588-9418-4FEE-9981-D319A567E4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EFAF588-9418-4FEE-9981-D319A567E4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0A1E0F36-D062-418C-AA28-635C932EC5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7BA6C-FB52-4EE9-87EE-FA874C6C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Versionshistorik</a:t>
            </a:r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A4B29CF-2C10-41A8-85C8-3AF9F9AF5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680267"/>
              </p:ext>
            </p:extLst>
          </p:nvPr>
        </p:nvGraphicFramePr>
        <p:xfrm>
          <a:off x="874713" y="1032733"/>
          <a:ext cx="10442574" cy="143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6683">
                  <a:extLst>
                    <a:ext uri="{9D8B030D-6E8A-4147-A177-3AD203B41FA5}">
                      <a16:colId xmlns:a16="http://schemas.microsoft.com/office/drawing/2014/main" val="3116061276"/>
                    </a:ext>
                  </a:extLst>
                </a:gridCol>
                <a:gridCol w="5373550">
                  <a:extLst>
                    <a:ext uri="{9D8B030D-6E8A-4147-A177-3AD203B41FA5}">
                      <a16:colId xmlns:a16="http://schemas.microsoft.com/office/drawing/2014/main" val="1952430720"/>
                    </a:ext>
                  </a:extLst>
                </a:gridCol>
                <a:gridCol w="1885666">
                  <a:extLst>
                    <a:ext uri="{9D8B030D-6E8A-4147-A177-3AD203B41FA5}">
                      <a16:colId xmlns:a16="http://schemas.microsoft.com/office/drawing/2014/main" val="231712055"/>
                    </a:ext>
                  </a:extLst>
                </a:gridCol>
                <a:gridCol w="1986675">
                  <a:extLst>
                    <a:ext uri="{9D8B030D-6E8A-4147-A177-3AD203B41FA5}">
                      <a16:colId xmlns:a16="http://schemas.microsoft.com/office/drawing/2014/main" val="890802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200" dirty="0"/>
                        <a:t>Version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Beskrivning av versionsuppdatering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Datum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Ansvarig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31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Sammanställning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av</a:t>
                      </a:r>
                      <a:r>
                        <a:rPr lang="en-GB" sz="900" dirty="0"/>
                        <a:t> information </a:t>
                      </a:r>
                      <a:r>
                        <a:rPr lang="en-GB" sz="900" dirty="0" err="1"/>
                        <a:t>angående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beställning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av</a:t>
                      </a:r>
                      <a:r>
                        <a:rPr lang="en-GB" sz="900" dirty="0"/>
                        <a:t> IT </a:t>
                      </a:r>
                      <a:r>
                        <a:rPr lang="en-GB" sz="900" dirty="0" err="1"/>
                        <a:t>och</a:t>
                      </a:r>
                      <a:r>
                        <a:rPr lang="en-GB" sz="900" dirty="0"/>
                        <a:t> MT </a:t>
                      </a:r>
                      <a:r>
                        <a:rPr lang="en-GB" sz="900" dirty="0" err="1"/>
                        <a:t>utrustning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2024-09-12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Sandra </a:t>
                      </a:r>
                      <a:r>
                        <a:rPr lang="en-GB" sz="900" err="1"/>
                        <a:t>Sakratidis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840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Split </a:t>
                      </a:r>
                      <a:r>
                        <a:rPr lang="en-GB" sz="900" dirty="0" err="1"/>
                        <a:t>av</a:t>
                      </a:r>
                      <a:r>
                        <a:rPr lang="en-GB" sz="900" dirty="0"/>
                        <a:t> IT </a:t>
                      </a:r>
                      <a:r>
                        <a:rPr lang="en-GB" sz="900" dirty="0" err="1"/>
                        <a:t>och</a:t>
                      </a:r>
                      <a:r>
                        <a:rPr lang="en-GB" sz="900" dirty="0"/>
                        <a:t> MT </a:t>
                      </a:r>
                      <a:r>
                        <a:rPr lang="en-GB" sz="900" dirty="0" err="1"/>
                        <a:t>utrustning</a:t>
                      </a:r>
                      <a:r>
                        <a:rPr lang="en-GB" sz="900" dirty="0"/>
                        <a:t> till separata </a:t>
                      </a:r>
                      <a:r>
                        <a:rPr lang="en-GB" sz="900" dirty="0" err="1"/>
                        <a:t>dokument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2024-09-30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Sandra </a:t>
                      </a:r>
                      <a:r>
                        <a:rPr lang="en-GB" sz="900" err="1"/>
                        <a:t>Sakratidis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43666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r>
                        <a:rPr lang="en-GB" sz="900" dirty="0"/>
                        <a:t>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Justering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av</a:t>
                      </a:r>
                      <a:r>
                        <a:rPr lang="en-GB" sz="900" dirty="0"/>
                        <a:t> text "</a:t>
                      </a:r>
                      <a:r>
                        <a:rPr lang="en-GB" sz="900" dirty="0" err="1"/>
                        <a:t>Bakgrund</a:t>
                      </a:r>
                      <a:r>
                        <a:rPr lang="en-GB" sz="900" dirty="0"/>
                        <a:t>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2024-10-18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Sandra </a:t>
                      </a: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Sakratidis</a:t>
                      </a:r>
                      <a:endParaRPr lang="sv-SE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42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La till </a:t>
                      </a:r>
                      <a:r>
                        <a:rPr lang="en-GB" sz="900" err="1"/>
                        <a:t>en</a:t>
                      </a:r>
                      <a:r>
                        <a:rPr lang="en-GB" sz="900" dirty="0"/>
                        <a:t> rad om </a:t>
                      </a:r>
                      <a:r>
                        <a:rPr lang="en-GB" sz="900" err="1"/>
                        <a:t>spotmonitors</a:t>
                      </a:r>
                      <a:r>
                        <a:rPr lang="en-GB" sz="900" dirty="0"/>
                        <a:t> </a:t>
                      </a:r>
                      <a:r>
                        <a:rPr lang="en-GB" sz="900" err="1"/>
                        <a:t>streckkodsläsare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2025-01-29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Sebastian Berglin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825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err="1"/>
                        <a:t>Ändrade</a:t>
                      </a:r>
                      <a:r>
                        <a:rPr lang="en-GB" sz="900" dirty="0"/>
                        <a:t> </a:t>
                      </a:r>
                      <a:r>
                        <a:rPr lang="en-GB" sz="900" err="1"/>
                        <a:t>länk</a:t>
                      </a:r>
                      <a:r>
                        <a:rPr lang="en-GB" sz="900" dirty="0"/>
                        <a:t> till Service Portal om SDV-</a:t>
                      </a:r>
                      <a:r>
                        <a:rPr lang="en-GB" sz="900" err="1"/>
                        <a:t>anpassning</a:t>
                      </a:r>
                      <a:r>
                        <a:rPr lang="en-GB" sz="900" dirty="0"/>
                        <a:t> för </a:t>
                      </a:r>
                      <a:r>
                        <a:rPr lang="en-GB" sz="900" err="1"/>
                        <a:t>Spotcheck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2025-04-04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dirty="0"/>
                        <a:t>Sebastian Berglin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39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09D9B04-5A8A-01FC-6CCB-0F2660DF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Bakgrund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F89FE90-D87F-7F0B-8A27-24EE6B43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75907"/>
            <a:ext cx="10972801" cy="48502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sv-SE" sz="2400"/>
              <a:t>Inför </a:t>
            </a:r>
            <a:r>
              <a:rPr lang="sv-SE" sz="2400" err="1"/>
              <a:t>driftstart</a:t>
            </a:r>
            <a:r>
              <a:rPr lang="sv-SE" sz="2400"/>
              <a:t> behöver MT-utrustning beställas och för viss utrustning även konfiguration göras för att fungera med SDV</a:t>
            </a:r>
          </a:p>
          <a:p>
            <a:pPr>
              <a:lnSpc>
                <a:spcPct val="150000"/>
              </a:lnSpc>
            </a:pPr>
            <a:r>
              <a:rPr lang="sv-SE" sz="2400"/>
              <a:t>Detta dokument beskriver beställningsprocessen för ny utrustning, tillbehör och konfiguration inför </a:t>
            </a:r>
            <a:r>
              <a:rPr lang="sv-SE" sz="2400" err="1"/>
              <a:t>driftstart</a:t>
            </a: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02727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A05BE4-6949-7C65-4ED2-18473BE80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Medicintekniska utrustningar</a:t>
            </a:r>
          </a:p>
        </p:txBody>
      </p:sp>
    </p:spTree>
    <p:extLst>
      <p:ext uri="{BB962C8B-B14F-4D97-AF65-F5344CB8AC3E}">
        <p14:creationId xmlns:p14="http://schemas.microsoft.com/office/powerpoint/2010/main" val="106520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12B129-07AC-7544-67AC-FD7A0E06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VitalsLink</a:t>
            </a:r>
            <a:r>
              <a:rPr lang="sv-SE"/>
              <a:t> </a:t>
            </a:r>
            <a:r>
              <a:rPr lang="sv-SE" err="1"/>
              <a:t>Spotcheckmonitor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A787E-7DDB-BFAD-5362-05D2C7BED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907"/>
            <a:ext cx="10973419" cy="51502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1600" dirty="0"/>
              <a:t>För att beställa en ny SDV-kompatibel </a:t>
            </a:r>
            <a:r>
              <a:rPr lang="sv-SE" sz="1600" dirty="0" err="1"/>
              <a:t>spotcheckmonitor</a:t>
            </a:r>
            <a:r>
              <a:rPr lang="sv-SE" sz="1600" dirty="0"/>
              <a:t>:</a:t>
            </a:r>
          </a:p>
          <a:p>
            <a:pPr lvl="1"/>
            <a:r>
              <a:rPr lang="sv-SE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Inköp och investering – medicinteknisk utrustning - Region Skånes intranät (skane.se)</a:t>
            </a:r>
            <a:r>
              <a:rPr lang="sv-SE" sz="1600" dirty="0"/>
              <a:t> (läs under </a:t>
            </a:r>
            <a:r>
              <a:rPr lang="sv-SE" sz="1600" i="1" dirty="0"/>
              <a:t>”</a:t>
            </a:r>
            <a:r>
              <a:rPr lang="sv-SE" sz="1600" i="1" dirty="0">
                <a:effectLst/>
              </a:rPr>
              <a:t>Beställning av avtalade produkter under prisbasbelopp</a:t>
            </a:r>
            <a:r>
              <a:rPr lang="sv-SE" sz="1600" i="1" dirty="0"/>
              <a:t>”)</a:t>
            </a:r>
          </a:p>
          <a:p>
            <a:pPr lvl="1"/>
            <a:r>
              <a:rPr lang="sv-SE" sz="1600" dirty="0"/>
              <a:t>Urklipp från avtalet för </a:t>
            </a:r>
            <a:r>
              <a:rPr lang="sv-SE" sz="1600" dirty="0" err="1"/>
              <a:t>spotcheckmonitorer</a:t>
            </a:r>
            <a:r>
              <a:rPr lang="sv-SE" sz="1600" dirty="0"/>
              <a:t>:</a:t>
            </a:r>
          </a:p>
          <a:p>
            <a:endParaRPr lang="sv-SE" sz="1000"/>
          </a:p>
          <a:p>
            <a:r>
              <a:rPr lang="sv-SE" sz="1600" dirty="0"/>
              <a:t>För att beställa streckkodsläsare till befintlig </a:t>
            </a:r>
            <a:r>
              <a:rPr lang="sv-SE" sz="1600" dirty="0" err="1"/>
              <a:t>spotcheckmonitor</a:t>
            </a:r>
            <a:r>
              <a:rPr lang="sv-SE" sz="1600" dirty="0"/>
              <a:t>:</a:t>
            </a:r>
          </a:p>
          <a:p>
            <a:pPr lvl="1"/>
            <a:r>
              <a:rPr lang="sv-SE" sz="1600" dirty="0"/>
              <a:t>Beställ via Marknadsplatsen (</a:t>
            </a:r>
            <a:r>
              <a:rPr lang="sv-SE" sz="1600" dirty="0">
                <a:ea typeface="+mn-lt"/>
                <a:cs typeface="+mn-lt"/>
              </a:rPr>
              <a:t>se </a:t>
            </a:r>
            <a:r>
              <a:rPr lang="sv-SE" sz="1600" dirty="0">
                <a:ea typeface="+mn-lt"/>
                <a:cs typeface="+mn-lt"/>
                <a:hlinkClick r:id="rId3"/>
              </a:rPr>
              <a:t>Inköp och investering – medicinteknisk utrustning - Region Skånes intranät</a:t>
            </a:r>
            <a:r>
              <a:rPr lang="sv-SE" sz="1600" dirty="0">
                <a:ea typeface="+mn-lt"/>
                <a:cs typeface="+mn-lt"/>
              </a:rPr>
              <a:t>)</a:t>
            </a:r>
          </a:p>
          <a:p>
            <a:pPr lvl="1">
              <a:buClr>
                <a:srgbClr val="000000"/>
              </a:buClr>
            </a:pPr>
            <a:r>
              <a:rPr lang="sv-SE" sz="1600" dirty="0"/>
              <a:t>Det ska vara en modell HS-1M scanner med RS artikelnummer </a:t>
            </a:r>
            <a:r>
              <a:rPr lang="sv-SE" sz="1600" dirty="0">
                <a:ea typeface="+mn-lt"/>
                <a:cs typeface="+mn-lt"/>
              </a:rPr>
              <a:t>7000-916HS. Denna modell har </a:t>
            </a:r>
            <a:r>
              <a:rPr lang="sv-SE" sz="1600" i="1" dirty="0">
                <a:ea typeface="+mn-lt"/>
                <a:cs typeface="+mn-lt"/>
              </a:rPr>
              <a:t>inte</a:t>
            </a:r>
            <a:r>
              <a:rPr lang="sv-SE" sz="1600" dirty="0">
                <a:ea typeface="+mn-lt"/>
                <a:cs typeface="+mn-lt"/>
              </a:rPr>
              <a:t> RFID funktion, vilket annars kan orsaka problem när man vill skanna streckkoder. </a:t>
            </a:r>
            <a:endParaRPr lang="sv-SE" sz="1600" dirty="0">
              <a:latin typeface="Public Sans"/>
            </a:endParaRPr>
          </a:p>
          <a:p>
            <a:endParaRPr lang="sv-SE" sz="1600"/>
          </a:p>
          <a:p>
            <a:r>
              <a:rPr lang="sv-SE" sz="1600" dirty="0"/>
              <a:t>För att beställa nätverkskoppling och korrekta </a:t>
            </a:r>
            <a:r>
              <a:rPr lang="sv-SE" sz="1600" dirty="0" err="1"/>
              <a:t>VitalsLink</a:t>
            </a:r>
            <a:r>
              <a:rPr lang="sv-SE" sz="1600" dirty="0"/>
              <a:t>-inställningar till befintlig </a:t>
            </a:r>
            <a:r>
              <a:rPr lang="sv-SE" sz="1600" dirty="0" err="1"/>
              <a:t>spotcheckmonitor</a:t>
            </a:r>
            <a:r>
              <a:rPr lang="sv-SE" sz="1600" dirty="0"/>
              <a:t>:</a:t>
            </a:r>
          </a:p>
          <a:p>
            <a:pPr lvl="1"/>
            <a:r>
              <a:rPr lang="sv-SE" sz="1600" dirty="0"/>
              <a:t>Beställ via: </a:t>
            </a:r>
            <a:r>
              <a:rPr lang="sv-SE" sz="1600" dirty="0">
                <a:ea typeface="+mn-lt"/>
                <a:cs typeface="+mn-lt"/>
              </a:rPr>
              <a:t>SDV-anpassning för </a:t>
            </a:r>
            <a:r>
              <a:rPr lang="sv-SE" sz="1600" dirty="0" err="1">
                <a:ea typeface="+mn-lt"/>
                <a:cs typeface="+mn-lt"/>
              </a:rPr>
              <a:t>spotcheckmonitor</a:t>
            </a:r>
            <a:r>
              <a:rPr lang="sv-SE" sz="1600" dirty="0">
                <a:ea typeface="+mn-lt"/>
                <a:cs typeface="+mn-lt"/>
              </a:rPr>
              <a:t> - Service Porta</a:t>
            </a:r>
          </a:p>
          <a:p>
            <a:endParaRPr lang="sv-SE"/>
          </a:p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87AF16-27AE-4AB6-DDE2-C3F7BB802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3831" y="2349728"/>
            <a:ext cx="3864638" cy="84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4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BBB370-91B6-5C06-F265-21728C808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BMDI </a:t>
            </a:r>
            <a:r>
              <a:rPr lang="sv-SE" err="1"/>
              <a:t>Middleware</a:t>
            </a:r>
            <a:r>
              <a:rPr lang="sv-SE"/>
              <a:t> ”tredjepartsutrustningar”</a:t>
            </a:r>
            <a:endParaRPr lang="sv-SE" sz="280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1614DC2D-A754-63BC-661A-21D1BBC7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1369483"/>
            <a:ext cx="10972800" cy="505671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400"/>
              <a:t>För att beställa nya EC-boxar för uppkoppling av </a:t>
            </a:r>
            <a:r>
              <a:rPr lang="sv-SE" sz="2400" err="1"/>
              <a:t>anestesiapparater</a:t>
            </a:r>
            <a:r>
              <a:rPr lang="sv-SE" sz="2400"/>
              <a:t>, ventilatorer och IVA-dialysapparater till Philips patientövervakning:</a:t>
            </a:r>
          </a:p>
          <a:p>
            <a:pPr lvl="1"/>
            <a:r>
              <a:rPr lang="sv-SE" sz="2200"/>
              <a:t>Beställ via: </a:t>
            </a:r>
            <a:r>
              <a:rPr lang="sv-SE" sz="2200">
                <a:hlinkClick r:id="rId2"/>
              </a:rPr>
              <a:t>Ställ din IT- eller MT-fråga här - Service Portal (skane.se)</a:t>
            </a:r>
            <a:endParaRPr lang="sv-SE" sz="2200"/>
          </a:p>
          <a:p>
            <a:pPr lvl="1"/>
            <a:r>
              <a:rPr lang="sv-SE" sz="2200"/>
              <a:t>Ange följande information i fritext-fältet:</a:t>
            </a:r>
          </a:p>
          <a:p>
            <a:pPr lvl="2"/>
            <a:r>
              <a:rPr lang="sv-SE" sz="1400"/>
              <a:t>Gäller </a:t>
            </a:r>
            <a:r>
              <a:rPr lang="sv-SE" sz="1400" b="1" i="1"/>
              <a:t>”</a:t>
            </a:r>
            <a:r>
              <a:rPr lang="sv-SE" sz="1400" b="1" i="1" err="1"/>
              <a:t>patientövervakning”+”tredjepartsutrustning”+”koppling</a:t>
            </a:r>
            <a:r>
              <a:rPr lang="sv-SE" sz="1400" b="1" i="1"/>
              <a:t> till SDV”</a:t>
            </a:r>
          </a:p>
          <a:p>
            <a:pPr lvl="2"/>
            <a:r>
              <a:rPr lang="sv-SE" sz="1400" b="1"/>
              <a:t>Antal</a:t>
            </a:r>
            <a:r>
              <a:rPr lang="sv-SE" sz="1400"/>
              <a:t> EC-boxar</a:t>
            </a:r>
          </a:p>
          <a:p>
            <a:pPr lvl="2"/>
            <a:r>
              <a:rPr lang="sv-SE" sz="1400"/>
              <a:t>Ange </a:t>
            </a:r>
            <a:r>
              <a:rPr lang="sv-SE" sz="1400" b="1" err="1"/>
              <a:t>inventarienr</a:t>
            </a:r>
            <a:r>
              <a:rPr lang="sv-SE" sz="1400" b="1"/>
              <a:t> </a:t>
            </a:r>
            <a:r>
              <a:rPr lang="sv-SE" sz="1400"/>
              <a:t>för ”tredjepartsutrustningen” som ska kopplas upp till dessa EC-boxar</a:t>
            </a:r>
          </a:p>
          <a:p>
            <a:pPr lvl="2"/>
            <a:r>
              <a:rPr lang="sv-SE" sz="1400"/>
              <a:t>Beskriv</a:t>
            </a:r>
            <a:r>
              <a:rPr lang="sv-SE" sz="1400" b="1"/>
              <a:t> arbetsflödet</a:t>
            </a:r>
            <a:r>
              <a:rPr lang="sv-SE" sz="1400"/>
              <a:t>, </a:t>
            </a:r>
            <a:r>
              <a:rPr lang="sv-SE" sz="1400" err="1"/>
              <a:t>t.ex</a:t>
            </a:r>
            <a:r>
              <a:rPr lang="sv-SE" sz="1400"/>
              <a:t>:</a:t>
            </a:r>
          </a:p>
          <a:p>
            <a:pPr lvl="3"/>
            <a:r>
              <a:rPr lang="sv-SE" sz="1000">
                <a:solidFill>
                  <a:schemeClr val="tx1"/>
                </a:solidFill>
              </a:rPr>
              <a:t>Hur många ”tredjepartsutrustningar” ska kunna kopplas upp samtidigt, till samma övervakningsmonitor?</a:t>
            </a:r>
          </a:p>
          <a:p>
            <a:pPr lvl="3"/>
            <a:r>
              <a:rPr lang="sv-SE" sz="1000">
                <a:solidFill>
                  <a:schemeClr val="tx1"/>
                </a:solidFill>
              </a:rPr>
              <a:t>Hur ska utrustningarna flyttas?</a:t>
            </a:r>
          </a:p>
          <a:p>
            <a:pPr lvl="3"/>
            <a:r>
              <a:rPr lang="sv-SE" sz="1000">
                <a:solidFill>
                  <a:schemeClr val="tx1"/>
                </a:solidFill>
              </a:rPr>
              <a:t>Hur många/vilka övervakningssängplatser/monitorer kommer utrustningen att flyttas runt mellan?</a:t>
            </a:r>
          </a:p>
        </p:txBody>
      </p:sp>
    </p:spTree>
    <p:extLst>
      <p:ext uri="{BB962C8B-B14F-4D97-AF65-F5344CB8AC3E}">
        <p14:creationId xmlns:p14="http://schemas.microsoft.com/office/powerpoint/2010/main" val="360533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F1F7C4-7DC8-27E9-09A1-AB91E1A9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BMDI Artis dialysapparat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EF87EA-5982-0539-7892-4DABC0944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/>
              <a:t>För att beställa nätverkskoppling och korrekta inställningar för att skicka data till SDV via BMDI:</a:t>
            </a:r>
          </a:p>
          <a:p>
            <a:pPr lvl="1"/>
            <a:r>
              <a:rPr lang="sv-SE" sz="2200"/>
              <a:t>Beställ via: </a:t>
            </a:r>
            <a:r>
              <a:rPr lang="sv-SE" sz="2200">
                <a:hlinkClick r:id="rId2"/>
              </a:rPr>
              <a:t>Ställ din IT- eller MT-fråga här - Service Portal (skane.se)</a:t>
            </a:r>
            <a:endParaRPr lang="sv-SE"/>
          </a:p>
          <a:p>
            <a:pPr lvl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30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BB54E8-7F39-8443-40D8-EA270DF3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BMDI QR-kod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16E4D3-CE38-7E02-2129-6C1CF654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/>
              <a:t>För att beställa den etikett som behövs för att associera </a:t>
            </a:r>
            <a:r>
              <a:rPr lang="sv-SE" sz="2400" err="1"/>
              <a:t>patientövervakning</a:t>
            </a:r>
            <a:r>
              <a:rPr lang="sv-SE" sz="2400"/>
              <a:t>, ventilator, anestesiapparat, dialysapparat och </a:t>
            </a:r>
            <a:r>
              <a:rPr lang="sv-SE" sz="2400" err="1"/>
              <a:t>perfusionsutrustning</a:t>
            </a:r>
            <a:r>
              <a:rPr lang="sv-SE" sz="2400"/>
              <a:t> till SDV:</a:t>
            </a:r>
          </a:p>
          <a:p>
            <a:pPr lvl="1"/>
            <a:r>
              <a:rPr lang="sv-SE" sz="2200"/>
              <a:t>Beställ via: </a:t>
            </a:r>
            <a:r>
              <a:rPr lang="sv-SE" sz="2200">
                <a:hlinkClick r:id="rId2"/>
              </a:rPr>
              <a:t>Ställ din IT- eller MT-fråga här - Service Portal (skane.se)</a:t>
            </a:r>
            <a:endParaRPr lang="sv-SE" sz="2400"/>
          </a:p>
          <a:p>
            <a:pPr lvl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35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B77020-3A25-4362-50EF-69DF7B8B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PNA-instrument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FB07D-BE7B-DB33-9735-A799664A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/>
              <a:t>För att beställa uppkoppling till </a:t>
            </a:r>
            <a:r>
              <a:rPr lang="sv-SE" sz="2400" err="1"/>
              <a:t>Aqure</a:t>
            </a:r>
            <a:r>
              <a:rPr lang="sv-SE" sz="2400"/>
              <a:t> och LIMS:</a:t>
            </a:r>
          </a:p>
          <a:p>
            <a:pPr lvl="1"/>
            <a:r>
              <a:rPr lang="sv-SE" sz="2200"/>
              <a:t>Beställ via labmedicin@skane.se</a:t>
            </a:r>
          </a:p>
        </p:txBody>
      </p:sp>
    </p:spTree>
    <p:extLst>
      <p:ext uri="{BB962C8B-B14F-4D97-AF65-F5344CB8AC3E}">
        <p14:creationId xmlns:p14="http://schemas.microsoft.com/office/powerpoint/2010/main" val="26807128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w0JtCxwrRyvRiEOinZ5A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" id="{3A03CCF2-DF1C-4F02-BC09-9569C4ACC067}" vid="{3FDD56E4-7906-44A3-A810-9FD7C478F6A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Dokument_x00e4_gare xmlns="b9481cc7-f7fc-4d3a-a93a-4be4fcbf4595">Emma Lundell</Dokument_x00e4_gar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8855BD-DE0F-4BB8-9F6A-4D0F6D0750AF}">
  <ds:schemaRefs>
    <ds:schemaRef ds:uri="2e68ab6b-79c8-43ea-b178-dccb9842d64a"/>
    <ds:schemaRef ds:uri="b9481cc7-f7fc-4d3a-a93a-4be4fcbf45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A1F332-A5C7-4EE5-B376-9F36246DEA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BF0A9D-7DBB-485C-A761-8CB42D92618B}">
  <ds:schemaRefs>
    <ds:schemaRef ds:uri="2e68ab6b-79c8-43ea-b178-dccb9842d64a"/>
    <ds:schemaRef ds:uri="b9481cc7-f7fc-4d3a-a93a-4be4fcbf45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prestentationsmall</Template>
  <Application>Microsoft Office PowerPoint</Application>
  <PresentationFormat>Widescreen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Region Skåne presentation</vt:lpstr>
      <vt:lpstr>Tema1</vt:lpstr>
      <vt:lpstr>Beställning MT utrustning</vt:lpstr>
      <vt:lpstr>Versionshistorik</vt:lpstr>
      <vt:lpstr>Bakgrund</vt:lpstr>
      <vt:lpstr>Medicintekniska utrustningar</vt:lpstr>
      <vt:lpstr>VitalsLink Spotcheckmonitor</vt:lpstr>
      <vt:lpstr>BMDI Middleware ”tredjepartsutrustningar”</vt:lpstr>
      <vt:lpstr>BMDI Artis dialysapparat</vt:lpstr>
      <vt:lpstr>BMDI QR-kod</vt:lpstr>
      <vt:lpstr>PNA-instrument</vt:lpstr>
      <vt:lpstr>Ultraljud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Beställa IT produkter </dc:title>
  <dc:creator>Malmborg Simon</dc:creator>
  <cp:revision>14</cp:revision>
  <dcterms:created xsi:type="dcterms:W3CDTF">2024-06-17T08:06:26Z</dcterms:created>
  <dcterms:modified xsi:type="dcterms:W3CDTF">2025-04-04T11:53:02Z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0x010100E31EBBC7768F1E4A9E0C4E1A60879018</vt:lpwstr>
  </property>
  <property fmtid="{D5CDD505-2E9C-101B-9397-08002B2CF9AE}" pid="5" name="MediaServiceImageTags">
    <vt:lpwstr/>
  </property>
  <property fmtid="{D5CDD505-2E9C-101B-9397-08002B2CF9AE}" pid="6" name="test">
    <vt:lpwstr>Emma Lundell</vt:lpwstr>
  </property>
</Properties>
</file>