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3698" r:id="rId5"/>
  </p:sldMasterIdLst>
  <p:notesMasterIdLst>
    <p:notesMasterId r:id="rId43"/>
  </p:notesMasterIdLst>
  <p:handoutMasterIdLst>
    <p:handoutMasterId r:id="rId44"/>
  </p:handoutMasterIdLst>
  <p:sldIdLst>
    <p:sldId id="504" r:id="rId6"/>
    <p:sldId id="1377" r:id="rId7"/>
    <p:sldId id="520" r:id="rId8"/>
    <p:sldId id="1403" r:id="rId9"/>
    <p:sldId id="531" r:id="rId10"/>
    <p:sldId id="521" r:id="rId11"/>
    <p:sldId id="1384" r:id="rId12"/>
    <p:sldId id="522" r:id="rId13"/>
    <p:sldId id="523" r:id="rId14"/>
    <p:sldId id="514" r:id="rId15"/>
    <p:sldId id="515" r:id="rId16"/>
    <p:sldId id="1404" r:id="rId17"/>
    <p:sldId id="512" r:id="rId18"/>
    <p:sldId id="524" r:id="rId19"/>
    <p:sldId id="1386" r:id="rId20"/>
    <p:sldId id="1387" r:id="rId21"/>
    <p:sldId id="1383" r:id="rId22"/>
    <p:sldId id="1388" r:id="rId23"/>
    <p:sldId id="1389" r:id="rId24"/>
    <p:sldId id="1391" r:id="rId25"/>
    <p:sldId id="1392" r:id="rId26"/>
    <p:sldId id="1393" r:id="rId27"/>
    <p:sldId id="1394" r:id="rId28"/>
    <p:sldId id="1395" r:id="rId29"/>
    <p:sldId id="1390" r:id="rId30"/>
    <p:sldId id="1396" r:id="rId31"/>
    <p:sldId id="1397" r:id="rId32"/>
    <p:sldId id="1381" r:id="rId33"/>
    <p:sldId id="1380" r:id="rId34"/>
    <p:sldId id="1398" r:id="rId35"/>
    <p:sldId id="1399" r:id="rId36"/>
    <p:sldId id="1382" r:id="rId37"/>
    <p:sldId id="527" r:id="rId38"/>
    <p:sldId id="525" r:id="rId39"/>
    <p:sldId id="1379" r:id="rId40"/>
    <p:sldId id="538" r:id="rId41"/>
    <p:sldId id="501" r:id="rId42"/>
  </p:sldIdLst>
  <p:sldSz cx="12192000" cy="6858000"/>
  <p:notesSz cx="6858000" cy="9144000"/>
  <p:embeddedFontLst>
    <p:embeddedFont>
      <p:font typeface="Public Sans" panose="020B0604020202020204" charset="0"/>
      <p:regular r:id="rId45"/>
      <p:bold r:id="rId46"/>
      <p:italic r:id="rId47"/>
      <p:boldItalic r:id="rId48"/>
    </p:embeddedFont>
  </p:embeddedFontLst>
  <p:custDataLst>
    <p:tags r:id="rId4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69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0E7E56-03B5-1D07-6ED1-06FED56D87B7}" name="Lundell Emma" initials="LE" userId="S::179979@skane.se::5ae54fd0-a567-4245-b50e-284bb67633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4" y="90"/>
      </p:cViewPr>
      <p:guideLst>
        <p:guide orient="horz" pos="822"/>
        <p:guide pos="69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font" Target="fonts/font3.fntdata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1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2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D511D94-4E64-1EAA-0D43-EAEE53FDC9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5195A2E-B3CC-C0AE-5A1F-1A1E7AB3A8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340DC-1509-4221-AED0-908333A2814C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921803D-7FAC-F3DE-8A61-40FCB00C45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1384B36-BE09-A54C-B7BD-BFFF79D0F8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A6F1E-1E10-4A31-B5A8-8E4E14FF7C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773850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5CAF2-EA02-4D7B-96AC-EC2C828EEDBF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B30ED-5BE4-4B01-A895-9FD01F2DFD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267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30ED-5BE4-4B01-A895-9FD01F2DFD3F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50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700809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A5194270-83B6-A55F-D3FF-A126547510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3404592"/>
            <a:ext cx="8534400" cy="1108414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</a:t>
            </a:r>
            <a:endParaRPr lang="en-US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244F8B15-58B1-2E90-1802-6F4E92C08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75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297173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97172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12B957DE-64F3-C89A-39F1-D0291AD1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BE60FA1F-B6CA-4B46-9597-56F4530F7420}" type="datetime1">
              <a:rPr lang="sv-SE" smtClean="0"/>
              <a:t>2025-04-28</a:t>
            </a:fld>
            <a:endParaRPr lang="sv-SE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0D0CD91E-220E-4904-A1F0-F78096E9A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49AE31B5-5254-4A74-6724-44C627CB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6839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neutr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297173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97172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DA706DCF-9171-8087-EC6A-D9FACA0C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BAD0E7A6-AE29-4828-8EED-037A6B9009EA}" type="datetime1">
              <a:rPr lang="sv-SE" smtClean="0"/>
              <a:t>2025-04-28</a:t>
            </a:fld>
            <a:endParaRPr lang="sv-SE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0A71FC9C-1584-8A2F-C4EF-0B37FFE0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4C2C239C-E658-7070-C0BC-E778536E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0535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16386569-DA0D-4783-86EC-67A11FBDDEE2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11862000" cy="6552000"/>
          </a:xfrm>
          <a:custGeom>
            <a:avLst/>
            <a:gdLst/>
            <a:ahLst/>
            <a:cxnLst/>
            <a:rect l="l" t="t" r="r" b="b"/>
            <a:pathLst>
              <a:path w="11862000" h="6552000">
                <a:moveTo>
                  <a:pt x="0" y="0"/>
                </a:moveTo>
                <a:lnTo>
                  <a:pt x="11862000" y="0"/>
                </a:lnTo>
                <a:lnTo>
                  <a:pt x="11862000" y="5414062"/>
                </a:lnTo>
                <a:lnTo>
                  <a:pt x="11780700" y="5418167"/>
                </a:lnTo>
                <a:cubicBezTo>
                  <a:pt x="11269385" y="5470094"/>
                  <a:pt x="10855402" y="5851263"/>
                  <a:pt x="10754096" y="6346330"/>
                </a:cubicBezTo>
                <a:lnTo>
                  <a:pt x="10733363" y="6552000"/>
                </a:lnTo>
                <a:lnTo>
                  <a:pt x="0" y="6552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 algn="ctr">
              <a:lnSpc>
                <a:spcPct val="200000"/>
              </a:lnSpc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bildikonen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 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CF06F227-57FA-49A3-97BD-1B27E993ACBD}" type="datetime1">
              <a:rPr lang="sv-SE" smtClean="0"/>
              <a:t>2025-04-28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2186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51D5E-8234-4FE1-A794-EDA62F1A1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D4FA4-1020-4858-AFFD-B42ADD9A02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C45A6C9D-C2F9-BEA7-4EAE-7948F072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0D69891F-7F43-4EBC-87CA-86C37D690BD4}" type="datetime1">
              <a:rPr lang="sv-SE" smtClean="0"/>
              <a:t>2025-04-28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E2DCE60-FD3E-95E2-4A9B-287FAAE2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E68585F-58CF-FC4B-FD92-86898C95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9637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51D5E-8234-4FE1-A794-EDA62F1A1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D4FA4-1020-4858-AFFD-B42ADD9A02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00068579-9080-EE29-D9A4-3E56BF855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FE586BAB-9EEF-4B06-B77F-822919DD1E7D}" type="datetime1">
              <a:rPr lang="sv-SE" smtClean="0"/>
              <a:t>2025-04-28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E7776F5-8B54-2D91-99C9-B11E98F9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723668E9-8B04-52B3-F7CA-27B4B4D4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051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v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51D5E-8234-4FE1-A794-EDA62F1A1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D4FA4-1020-4858-AFFD-B42ADD9A02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AA0B6B-7AF9-4DB1-9AD8-B53FE065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4754" y="6525320"/>
            <a:ext cx="960781" cy="365125"/>
          </a:xfrm>
          <a:prstGeom prst="rect">
            <a:avLst/>
          </a:prstGeom>
        </p:spPr>
        <p:txBody>
          <a:bodyPr/>
          <a:lstStyle/>
          <a:p>
            <a:fld id="{3001A785-8427-4ACF-8D68-053FEA8D152B}" type="datetime1">
              <a:rPr lang="sv-SE" smtClean="0"/>
              <a:t>2025-04-28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73734F-9E81-4EBF-828B-55E45024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25320"/>
            <a:ext cx="936763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4E38FE-8DC6-480D-A933-4F56F2E6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174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yta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9A4AEAF6-85EC-150D-D807-A8F0E68C11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35153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C713A04-296D-4A5E-4FD1-2789A0A7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71FCD157-0A2C-4AAC-962C-4319DA53B03C}" type="datetime1">
              <a:rPr lang="sv-SE" smtClean="0"/>
              <a:t>2025-04-28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8395FDC-DEF1-0B01-E4BC-720A0E39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CD5DDAFD-3E9D-0E37-16AE-9E369BFC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4885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yta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9A4AEAF6-85EC-150D-D807-A8F0E68C11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35153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778A0B9-2D69-0ABE-7F68-813023F53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88171146-AEE4-4C35-B459-B938E6802B17}" type="datetime1">
              <a:rPr lang="sv-SE" smtClean="0"/>
              <a:t>2025-04-28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C553A5AA-2251-BCEF-BA4A-5055B3BFD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F48269D-D5CC-FFEA-8A05-8CB6B03F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5281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yta utan logotyp neutr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00ECA7-AE51-F08E-9F74-11BB66F2A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35153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5C43E44-399B-AD66-852B-6FBB2BFD8E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C5AEBDB0-46AE-40AB-B6F1-75EEA8B6B06E}" type="datetime1">
              <a:rPr lang="sv-SE" smtClean="0"/>
              <a:t>2025-04-28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0723245D-44EA-5763-8400-5C566DC9C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AD75F367-E644-E422-4C41-32675F04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3132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109971-4745-4ECE-8A5C-4E00F03AC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24521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6A0ADB-768E-4380-A0DC-DA924401FB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" y="124105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19755C-5DBD-4541-AA01-2558E5D305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" y="2221492"/>
            <a:ext cx="5157787" cy="3968170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84B153F-E910-4E67-86A0-0C4BB497625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82650" y="124105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E39F378-447A-4833-854F-DDA68DE3796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99212" y="2221492"/>
            <a:ext cx="5183188" cy="3968170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C8557A-39E5-2439-2E43-5C8D95645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AA5BADEF-8F84-45D8-AB78-79E0427D4A12}" type="datetime1">
              <a:rPr lang="sv-SE" smtClean="0"/>
              <a:t>2025-04-28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876B45AE-5CCD-6B94-7A25-A15B3FF3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15478B75-428F-A1D7-E746-ADC77527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1789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bild gräd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700809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4B17208-3F22-4DF6-B2AB-2683AB098C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3404592"/>
            <a:ext cx="8534400" cy="1108414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</a:t>
            </a:r>
            <a:endParaRPr lang="en-US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FE24852-164B-CFDE-B769-790BC326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4D73F0A0-3A2F-4832-BE53-6B8B6864E3E5}" type="datetime1">
              <a:rPr lang="sv-SE" smtClean="0"/>
              <a:t>2025-04-28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CCC1B95F-8FF6-795C-71C7-EF6DB9AB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D013B1D-5E77-D5A6-6127-FB27ABDC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268180F-B84D-0F44-B4B5-93A7D7845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9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bild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5181600" cy="1143000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763317-F411-4D62-BE3D-5C26FC77F3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181600" cy="47687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accent2"/>
              </a:buClr>
              <a:defRPr sz="28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D6486219-2215-4369-90BE-9897A751A24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69000" y="0"/>
            <a:ext cx="5880100" cy="6557963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86BE9932-6652-2F68-1034-24E5E465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056C4D66-1807-4776-9F16-AA3C32A246C1}" type="datetime1">
              <a:rPr lang="sv-SE" smtClean="0"/>
              <a:t>2025-04-28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163ED8F1-3338-F67C-7AF6-F651A8C4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EA0CF44F-A949-73AD-6632-4E606E57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7209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bild grädde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5181600" cy="114300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763317-F411-4D62-BE3D-5C26FC77F3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181600" cy="47687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D6486219-2215-4369-90BE-9897A751A24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69000" y="1"/>
            <a:ext cx="5880100" cy="6517758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</a:t>
            </a:r>
            <a:br>
              <a:rPr lang="sv-SE"/>
            </a:b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3E7D6E2E-8A4F-D98F-225B-724A74A076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738A8468-28CB-4E66-9D43-5E9BC9263E51}" type="datetime1">
              <a:rPr lang="sv-SE" smtClean="0"/>
              <a:t>2025-04-28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4339C906-0FFF-0D74-2AA4-386DD03B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50559915-C442-FFF4-7F3F-17BD4998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1916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bild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5181600" cy="11430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763317-F411-4D62-BE3D-5C26FC77F3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181600" cy="47687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D6486219-2215-4369-90BE-9897A751A24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69000" y="1"/>
            <a:ext cx="5880100" cy="6525320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/>
            </a:lvl1pPr>
          </a:lstStyle>
          <a:p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8BAF8B48-190A-CD33-0203-CB9E94B0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2832F019-68C5-4A37-B2E1-1C87E0510245}" type="datetime1">
              <a:rPr lang="sv-SE" smtClean="0"/>
              <a:t>2025-04-28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1C96D5D-12A1-49BC-3215-73D03C7C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292DD92-F84D-6372-5A07-8F06DBCC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9901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 blå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AD94CA0B-BF75-4D87-8705-6B5298FD7CD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04894" y="0"/>
            <a:ext cx="6947669" cy="6538636"/>
          </a:xfrm>
          <a:custGeom>
            <a:avLst/>
            <a:gdLst/>
            <a:ahLst/>
            <a:cxnLst/>
            <a:rect l="l" t="t" r="r" b="b"/>
            <a:pathLst>
              <a:path w="6947669" h="6264000">
                <a:moveTo>
                  <a:pt x="0" y="0"/>
                </a:moveTo>
                <a:lnTo>
                  <a:pt x="6947669" y="0"/>
                </a:lnTo>
                <a:lnTo>
                  <a:pt x="6947669" y="5141325"/>
                </a:lnTo>
                <a:lnTo>
                  <a:pt x="6873812" y="5145055"/>
                </a:lnTo>
                <a:cubicBezTo>
                  <a:pt x="6323165" y="5200976"/>
                  <a:pt x="5885400" y="5638741"/>
                  <a:pt x="5829479" y="6189389"/>
                </a:cubicBezTo>
                <a:lnTo>
                  <a:pt x="5825711" y="6264000"/>
                </a:lnTo>
                <a:lnTo>
                  <a:pt x="0" y="626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br>
              <a:rPr lang="sv-SE"/>
            </a:br>
            <a:br>
              <a:rPr lang="sv-SE"/>
            </a:br>
            <a:endParaRPr lang="sv-SE"/>
          </a:p>
          <a:p>
            <a:endParaRPr lang="sv-SE"/>
          </a:p>
          <a:p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BF9E0C-BEB5-4F8D-9A18-C5E7E941A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3932237" cy="1170000"/>
          </a:xfrm>
        </p:spPr>
        <p:txBody>
          <a:bodyPr anchor="t" anchorCtr="0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5C69-658D-4A13-BCB5-8E05A291B1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711843"/>
            <a:ext cx="3932237" cy="4523858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278BE36-5D03-B947-50CF-2E825EAA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89B2D01C-7309-43AD-BB51-C03D02FBFE6F}" type="datetime1">
              <a:rPr lang="sv-SE" smtClean="0"/>
              <a:t>2025-04-28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09C34CAE-7C61-6971-4E6A-D3B61E05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E9808DA3-999C-3634-67E5-C32D4F1E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5582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AD94CA0B-BF75-4D87-8705-6B5298FD7CD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04894" y="0"/>
            <a:ext cx="6947669" cy="6538636"/>
          </a:xfrm>
          <a:custGeom>
            <a:avLst/>
            <a:gdLst/>
            <a:ahLst/>
            <a:cxnLst/>
            <a:rect l="l" t="t" r="r" b="b"/>
            <a:pathLst>
              <a:path w="6947669" h="6264000">
                <a:moveTo>
                  <a:pt x="0" y="0"/>
                </a:moveTo>
                <a:lnTo>
                  <a:pt x="6947669" y="0"/>
                </a:lnTo>
                <a:lnTo>
                  <a:pt x="6947669" y="5141325"/>
                </a:lnTo>
                <a:lnTo>
                  <a:pt x="6873812" y="5145055"/>
                </a:lnTo>
                <a:cubicBezTo>
                  <a:pt x="6323165" y="5200976"/>
                  <a:pt x="5885400" y="5638741"/>
                  <a:pt x="5829479" y="6189389"/>
                </a:cubicBezTo>
                <a:lnTo>
                  <a:pt x="5825711" y="6264000"/>
                </a:lnTo>
                <a:lnTo>
                  <a:pt x="0" y="626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BF9E0C-BEB5-4F8D-9A18-C5E7E941A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3932237" cy="1171088"/>
          </a:xfrm>
        </p:spPr>
        <p:txBody>
          <a:bodyPr anchor="t" anchorCtr="0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5C69-658D-4A13-BCB5-8E05A291B1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665288"/>
            <a:ext cx="3932237" cy="4570413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EC997379-AA57-FFC0-C67C-2D47D22C2E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411" y="6530791"/>
            <a:ext cx="995364" cy="273555"/>
          </a:xfrm>
          <a:prstGeom prst="rect">
            <a:avLst/>
          </a:prstGeom>
        </p:spPr>
        <p:txBody>
          <a:bodyPr/>
          <a:lstStyle/>
          <a:p>
            <a:fld id="{3EE0776E-56C1-4163-BBDC-05D27C5158B9}" type="datetime1">
              <a:rPr lang="sv-SE" smtClean="0"/>
              <a:t>2025-04-28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E0EE9DDD-8D27-BD71-D6BB-11AB844D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2441" y="6513520"/>
            <a:ext cx="8794963" cy="300235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03F8E2E3-7B29-03BC-3B15-8990B128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7768" y="6513520"/>
            <a:ext cx="637660" cy="300235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787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AD94CA0B-BF75-4D87-8705-6B5298FD7CD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04894" y="0"/>
            <a:ext cx="6947669" cy="6538636"/>
          </a:xfrm>
          <a:custGeom>
            <a:avLst/>
            <a:gdLst/>
            <a:ahLst/>
            <a:cxnLst/>
            <a:rect l="l" t="t" r="r" b="b"/>
            <a:pathLst>
              <a:path w="6947669" h="6264000">
                <a:moveTo>
                  <a:pt x="0" y="0"/>
                </a:moveTo>
                <a:lnTo>
                  <a:pt x="6947669" y="0"/>
                </a:lnTo>
                <a:lnTo>
                  <a:pt x="6947669" y="5141325"/>
                </a:lnTo>
                <a:lnTo>
                  <a:pt x="6873812" y="5145055"/>
                </a:lnTo>
                <a:cubicBezTo>
                  <a:pt x="6323165" y="5200976"/>
                  <a:pt x="5885400" y="5638741"/>
                  <a:pt x="5829479" y="6189389"/>
                </a:cubicBezTo>
                <a:lnTo>
                  <a:pt x="5825711" y="6264000"/>
                </a:lnTo>
                <a:lnTo>
                  <a:pt x="0" y="626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/>
            </a:lvl1pPr>
          </a:lstStyle>
          <a:p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BF9E0C-BEB5-4F8D-9A18-C5E7E941A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3932237" cy="1170000"/>
          </a:xfrm>
        </p:spPr>
        <p:txBody>
          <a:bodyPr anchor="t" anchorCtr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5C69-658D-4A13-BCB5-8E05A291B1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669313"/>
            <a:ext cx="3932237" cy="4587654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237D1B6-089F-FE4A-553A-91F3A004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BBB410BE-CF1F-4E5F-9DCA-D51FBE5FB1D3}" type="datetime1">
              <a:rPr lang="sv-SE" smtClean="0"/>
              <a:t>2025-04-28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2C55B8E2-0B30-8F03-4864-C893D054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3F34B608-4D46-FA27-659B-1A66156B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2499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_med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bg2"/>
                </a:solidFill>
              </a:defRPr>
            </a:lvl1pPr>
          </a:lstStyle>
          <a:p>
            <a:r>
              <a:rPr lang="sv-SE"/>
              <a:t>TACK!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3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utbild_med 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bg2"/>
                </a:solidFill>
              </a:defRPr>
            </a:lvl1pPr>
          </a:lstStyle>
          <a:p>
            <a:r>
              <a:rPr lang="sv-SE"/>
              <a:t>TACK!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140B3BAA-58DF-4A23-910A-712F9B42C53D}" type="datetime1">
              <a:rPr lang="sv-SE" smtClean="0"/>
              <a:t>2025-04-28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011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utbild_med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tx2"/>
                </a:solidFill>
              </a:defRPr>
            </a:lvl1pPr>
          </a:lstStyle>
          <a:p>
            <a:r>
              <a:rPr lang="sv-SE"/>
              <a:t>TACK!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140B3BAA-58DF-4A23-910A-712F9B42C53D}" type="datetime1">
              <a:rPr lang="sv-SE" smtClean="0"/>
              <a:t>2025-04-28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40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utbild_me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sv-SE"/>
              <a:t>TACK!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140B3BAA-58DF-4A23-910A-712F9B42C53D}" type="datetime1">
              <a:rPr lang="sv-SE" smtClean="0"/>
              <a:t>2025-04-28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0781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neutr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700809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504EE9F-131D-EFB7-2A79-B3DD8BF9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952" y="6486545"/>
            <a:ext cx="1060175" cy="354182"/>
          </a:xfrm>
          <a:prstGeom prst="rect">
            <a:avLst/>
          </a:prstGeom>
        </p:spPr>
        <p:txBody>
          <a:bodyPr/>
          <a:lstStyle/>
          <a:p>
            <a:fld id="{38300729-9120-4936-A615-CF043BDAE2EC}" type="datetime1">
              <a:rPr lang="sv-SE" smtClean="0"/>
              <a:t>2025-04-28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53945A83-9CF5-D3E1-4AC0-51BF060AD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127" y="6469274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7E25ADB-6596-015B-3496-5779FCC5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469274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95E7C8D-E10A-96EA-A696-E14A4D299E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3404592"/>
            <a:ext cx="8534400" cy="1108414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</a:t>
            </a:r>
            <a:endParaRPr lang="en-US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8E3E256-BBF3-D765-FDC4-A130C5C5C9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46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30688"/>
            <a:ext cx="9144000" cy="446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Namn Efternamn XX månad 2019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340578C-757F-4A67-8A26-30E23E6A8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49" y="2630811"/>
            <a:ext cx="5118100" cy="114814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95A93F3-DBB4-4009-B60F-26AC50C61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6949" y="2630811"/>
            <a:ext cx="5118100" cy="11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98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8888" y="4144963"/>
            <a:ext cx="3059111" cy="13001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</a:t>
            </a:r>
            <a:br>
              <a:rPr lang="sv-SE"/>
            </a:br>
            <a:r>
              <a:rPr lang="sv-SE"/>
              <a:t>Namn Efternamn </a:t>
            </a:r>
            <a:br>
              <a:rPr lang="sv-SE"/>
            </a:br>
            <a:r>
              <a:rPr lang="sv-SE"/>
              <a:t>XX månad 2019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C437A36-0FD1-4351-8D54-CB476BB682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072"/>
          <a:stretch/>
        </p:blipFill>
        <p:spPr>
          <a:xfrm>
            <a:off x="1902908" y="2249809"/>
            <a:ext cx="2926189" cy="152914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C446625-C337-4348-87CA-34C0267047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70"/>
          <a:stretch/>
        </p:blipFill>
        <p:spPr>
          <a:xfrm>
            <a:off x="7396257" y="2249809"/>
            <a:ext cx="3930556" cy="1530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1AAB04B-ECBB-494C-AB56-E04135FBD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072"/>
          <a:stretch/>
        </p:blipFill>
        <p:spPr>
          <a:xfrm>
            <a:off x="1902908" y="2249809"/>
            <a:ext cx="2926189" cy="152914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1588F15-F628-4675-AAF9-5DE1C8185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370"/>
          <a:stretch/>
        </p:blipFill>
        <p:spPr>
          <a:xfrm>
            <a:off x="7396257" y="2249809"/>
            <a:ext cx="3930556" cy="1530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47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5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D5B3A8-2CB1-4AE7-9F5E-54767E59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A3BDFC-5A91-4831-9577-3AEFB0584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412875"/>
            <a:ext cx="10442575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93536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85B4B7-5AE1-4750-B874-5A20621B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0582DE-F9C0-4916-AF89-F88A12F47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713" y="1412875"/>
            <a:ext cx="5005387" cy="4032250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defRPr/>
            </a:lvl1pPr>
            <a:lvl2pPr marL="504000" indent="-252000">
              <a:defRPr/>
            </a:lvl2pPr>
            <a:lvl3pPr marL="756000" indent="-252000">
              <a:defRPr/>
            </a:lvl3pPr>
            <a:lvl4pPr marL="756000" indent="-252000">
              <a:defRPr/>
            </a:lvl4pPr>
            <a:lvl5pPr marL="756000" indent="-252000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74E0A84-0E28-4326-8A7E-2325C95BB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901" y="1412875"/>
            <a:ext cx="5005385" cy="40322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93717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704">
          <p15:clr>
            <a:srgbClr val="FBAE40"/>
          </p15:clr>
        </p15:guide>
        <p15:guide id="4" pos="397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 + bakgrunds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9F7A6B-1C37-4247-B8A9-995E6DC0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90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9F7A6B-1C37-4247-B8A9-995E6DC0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540635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351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30688"/>
            <a:ext cx="9144000" cy="446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Namn Efternamn XX månad 2019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340578C-757F-4A67-8A26-30E23E6A83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6949" y="2630811"/>
            <a:ext cx="5118100" cy="11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19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bild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1D865707-BD43-46EF-90EA-1E2351DBB8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8888" y="4144963"/>
            <a:ext cx="3059111" cy="13001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2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 </a:t>
            </a:r>
            <a:br>
              <a:rPr lang="sv-SE"/>
            </a:br>
            <a:r>
              <a:rPr lang="sv-SE"/>
              <a:t>Namn Efternamn </a:t>
            </a:r>
            <a:br>
              <a:rPr lang="sv-SE"/>
            </a:br>
            <a:r>
              <a:rPr lang="sv-SE"/>
              <a:t>XX månad 2019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C437A36-0FD1-4351-8D54-CB476BB68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072"/>
          <a:stretch/>
        </p:blipFill>
        <p:spPr>
          <a:xfrm>
            <a:off x="1902908" y="2249809"/>
            <a:ext cx="2926189" cy="152914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C446625-C337-4348-87CA-34C026704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370"/>
          <a:stretch/>
        </p:blipFill>
        <p:spPr>
          <a:xfrm>
            <a:off x="7396257" y="2249809"/>
            <a:ext cx="3930556" cy="1530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23600" y="5784068"/>
            <a:ext cx="1007996" cy="84994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60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45786"/>
          </a:xfrm>
        </p:spPr>
        <p:txBody>
          <a:bodyPr anchor="t" anchorCtr="0"/>
          <a:lstStyle>
            <a:lvl1pPr>
              <a:defRPr sz="3600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75907"/>
            <a:ext cx="10972800" cy="4850257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30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369186-E3DF-440E-977F-FB2B3216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56F01782-C5A9-40B6-AB6E-8DE9881C3C7C}" type="datetime1">
              <a:rPr lang="sv-SE" smtClean="0"/>
              <a:t>2025-04-28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2A9194-8EFD-4250-AB50-26F4F10D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D05CBE-4A1F-49DC-8E48-BBEEB3E6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722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gräd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45786"/>
          </a:xfrm>
        </p:spPr>
        <p:txBody>
          <a:bodyPr anchor="t" anchorCtr="0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75907"/>
            <a:ext cx="10972800" cy="4850257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300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0BFD82-33C4-3884-7512-07CF043C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A4B8-A0BB-4502-821F-7B06CCF7898B}" type="datetime1">
              <a:rPr lang="sv-SE" smtClean="0"/>
              <a:t>2025-04-28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4827E4A-6513-E2F8-83CE-0D930C8FBE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2688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neutr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58943"/>
            <a:ext cx="10972800" cy="745786"/>
          </a:xfrm>
        </p:spPr>
        <p:txBody>
          <a:bodyPr anchor="t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75907"/>
            <a:ext cx="10972800" cy="4850257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30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286F81BD-23A4-14C0-EED6-2E592018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92A9DB68-DDFE-43CD-983D-4BE2E622E370}" type="datetime1">
              <a:rPr lang="sv-SE" smtClean="0"/>
              <a:t>2025-04-28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E2194FC6-79A2-A4A8-930C-D8014F0C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89DBB4E-248F-B506-05F9-B9F15222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4455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Två delar två färg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98311B-514A-4DC4-8FD1-424CB79B5F36}"/>
              </a:ext>
            </a:extLst>
          </p:cNvPr>
          <p:cNvSpPr/>
          <p:nvPr/>
        </p:nvSpPr>
        <p:spPr>
          <a:xfrm>
            <a:off x="0" y="-116964"/>
            <a:ext cx="6096000" cy="66772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5181600" cy="1143000"/>
          </a:xfr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708660"/>
            <a:ext cx="5181600" cy="45184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2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8645" y="360000"/>
            <a:ext cx="5181600" cy="587462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 sz="280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defRPr sz="2400">
                <a:solidFill>
                  <a:schemeClr val="tx2"/>
                </a:solidFill>
              </a:defRPr>
            </a:lvl2pPr>
            <a:lvl3pPr marL="86400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marL="8640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	      </a:t>
            </a:r>
          </a:p>
          <a:p>
            <a:pPr marL="8640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       </a:t>
            </a:r>
            <a:br>
              <a:rPr lang="sv-SE"/>
            </a:br>
            <a:r>
              <a:rPr lang="sv-SE"/>
              <a:t>         Välj ikon och infoga </a:t>
            </a:r>
            <a:endParaRPr lang="en-US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4E0B0FE2-E5A1-BE14-1AD7-F11C3D70D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E0FE638B-B983-49DA-8849-8ECEE52DAC0E}" type="datetime1">
              <a:rPr lang="sv-SE" smtClean="0"/>
              <a:t>2025-04-28</a:t>
            </a:fld>
            <a:endParaRPr lang="sv-SE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F8DA2FBF-EA5B-22FE-04EC-31E4FD70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303A1DB8-A381-F782-B96A-BEBB198B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310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3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vå delar två fär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98311B-514A-4DC4-8FD1-424CB79B5F36}"/>
              </a:ext>
            </a:extLst>
          </p:cNvPr>
          <p:cNvSpPr/>
          <p:nvPr/>
        </p:nvSpPr>
        <p:spPr>
          <a:xfrm>
            <a:off x="0" y="-116964"/>
            <a:ext cx="6096000" cy="66772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360000"/>
            <a:ext cx="5181599" cy="1143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708660"/>
            <a:ext cx="5181600" cy="45184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2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8645" y="360000"/>
            <a:ext cx="5181600" cy="587462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 sz="28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defRPr sz="2400">
                <a:solidFill>
                  <a:schemeClr val="bg2"/>
                </a:solidFill>
              </a:defRPr>
            </a:lvl2pPr>
            <a:lvl3pPr marL="914400" indent="0">
              <a:lnSpc>
                <a:spcPct val="110000"/>
              </a:lnSpc>
              <a:buNone/>
              <a:defRPr sz="2000"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marL="914400" marR="0" lvl="2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 </a:t>
            </a:r>
          </a:p>
          <a:p>
            <a:pPr marL="914400" marR="0" lvl="2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    </a:t>
            </a:r>
            <a:br>
              <a:rPr lang="sv-SE"/>
            </a:br>
            <a:r>
              <a:rPr lang="sv-SE"/>
              <a:t>        Välj ikon och infoga </a:t>
            </a:r>
            <a:endParaRPr lang="en-US"/>
          </a:p>
          <a:p>
            <a:pPr lvl="2"/>
            <a:endParaRPr lang="en-US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88D03FBB-21E9-F008-E283-AC075F25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EE2A05A5-1053-4521-A641-398E3840E3CC}" type="datetime1">
              <a:rPr lang="sv-SE" smtClean="0"/>
              <a:t>2025-04-28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F51FF841-B022-4350-1DDE-49C4EA07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04A3BADF-81F6-BE5B-EF7B-1C79884E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5975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3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297173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97172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8D02EC5-E67C-4775-9C2D-C8590858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25320"/>
            <a:ext cx="936763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CAE321A-11E3-462D-8B66-93319761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datum 4">
            <a:extLst>
              <a:ext uri="{FF2B5EF4-FFF2-40B4-BE49-F238E27FC236}">
                <a16:creationId xmlns:a16="http://schemas.microsoft.com/office/drawing/2014/main" id="{977FB61D-B955-2B9F-074D-81DF5416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4754" y="6525320"/>
            <a:ext cx="1085021" cy="365125"/>
          </a:xfrm>
          <a:prstGeom prst="rect">
            <a:avLst/>
          </a:prstGeom>
        </p:spPr>
        <p:txBody>
          <a:bodyPr/>
          <a:lstStyle/>
          <a:p>
            <a:fld id="{3556A118-873A-4B52-9003-0908E6B2540D}" type="datetime1">
              <a:rPr lang="sv-SE" smtClean="0"/>
              <a:t>2025-04-28</a:t>
            </a:fld>
            <a:endParaRPr lang="sv-SE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8FC0B61D-7C97-F933-FE5D-D75EED9056F8}"/>
              </a:ext>
            </a:extLst>
          </p:cNvPr>
          <p:cNvSpPr txBox="1">
            <a:spLocks/>
          </p:cNvSpPr>
          <p:nvPr userDrawn="1"/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317976-8A7C-4CAB-BF0F-0DC203C803A3}" type="datetime1">
              <a:rPr lang="sv-SE" smtClean="0"/>
              <a:pPr/>
              <a:t>2025-04-28</a:t>
            </a:fld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225F7BBE-36A5-C806-7DFF-266F0BB893C6}"/>
              </a:ext>
            </a:extLst>
          </p:cNvPr>
          <p:cNvSpPr txBox="1">
            <a:spLocks/>
          </p:cNvSpPr>
          <p:nvPr userDrawn="1"/>
        </p:nvSpPr>
        <p:spPr>
          <a:xfrm>
            <a:off x="11226248" y="6513520"/>
            <a:ext cx="679180" cy="388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730AA7-F777-4CAC-8CCC-AEA20B9348D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6687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D2AB036-DCCD-4091-86D3-9356430B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10972800" cy="7351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Klicka här för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ändra</a:t>
            </a:r>
            <a:r>
              <a:rPr lang="en-US"/>
              <a:t> </a:t>
            </a:r>
            <a:r>
              <a:rPr lang="en-US" err="1"/>
              <a:t>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996A95-48E2-4F6F-83D8-7449B280F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01479"/>
            <a:ext cx="10972800" cy="4924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 err="1"/>
              <a:t>Nivå</a:t>
            </a:r>
            <a:r>
              <a:rPr lang="en-US"/>
              <a:t> </a:t>
            </a:r>
            <a:r>
              <a:rPr lang="en-US" err="1"/>
              <a:t>tre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9493F9-282B-4097-A7AF-FB6F8D346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4754" y="6525320"/>
            <a:ext cx="960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CA4B8-A0BB-4502-821F-7B06CCF7898B}" type="datetime1">
              <a:rPr lang="sv-SE" smtClean="0"/>
              <a:t>2025-04-28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3D0A82-13FD-4CDE-95C7-C0163891E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6248" y="6525320"/>
            <a:ext cx="679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5">
            <a:extLst>
              <a:ext uri="{FF2B5EF4-FFF2-40B4-BE49-F238E27FC236}">
                <a16:creationId xmlns:a16="http://schemas.microsoft.com/office/drawing/2014/main" id="{F7A0A58A-FC56-47DC-BCC8-CE51EE2570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5457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D341EC8-D59E-2394-5413-AB70A2CA75C4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1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93" r:id="rId3"/>
    <p:sldLayoutId id="2147483685" r:id="rId4"/>
    <p:sldLayoutId id="2147483676" r:id="rId5"/>
    <p:sldLayoutId id="2147483686" r:id="rId6"/>
    <p:sldLayoutId id="2147483671" r:id="rId7"/>
    <p:sldLayoutId id="2147483679" r:id="rId8"/>
    <p:sldLayoutId id="2147483688" r:id="rId9"/>
    <p:sldLayoutId id="2147483664" r:id="rId10"/>
    <p:sldLayoutId id="2147483689" r:id="rId11"/>
    <p:sldLayoutId id="2147483666" r:id="rId12"/>
    <p:sldLayoutId id="2147483663" r:id="rId13"/>
    <p:sldLayoutId id="2147483682" r:id="rId14"/>
    <p:sldLayoutId id="2147483687" r:id="rId15"/>
    <p:sldLayoutId id="2147483692" r:id="rId16"/>
    <p:sldLayoutId id="2147483690" r:id="rId17"/>
    <p:sldLayoutId id="2147483691" r:id="rId18"/>
    <p:sldLayoutId id="2147483665" r:id="rId19"/>
    <p:sldLayoutId id="2147483681" r:id="rId20"/>
    <p:sldLayoutId id="2147483680" r:id="rId21"/>
    <p:sldLayoutId id="2147483667" r:id="rId22"/>
    <p:sldLayoutId id="2147483670" r:id="rId23"/>
    <p:sldLayoutId id="2147483683" r:id="rId24"/>
    <p:sldLayoutId id="2147483684" r:id="rId25"/>
    <p:sldLayoutId id="2147483694" r:id="rId26"/>
    <p:sldLayoutId id="2147483695" r:id="rId27"/>
    <p:sldLayoutId id="2147483696" r:id="rId28"/>
    <p:sldLayoutId id="2147483697" r:id="rId29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414FD00D-862C-4958-92C1-12C13CA318C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3428" y="5989670"/>
            <a:ext cx="3431969" cy="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300">
          <p15:clr>
            <a:srgbClr val="F26B43"/>
          </p15:clr>
        </p15:guide>
        <p15:guide id="11" pos="7129">
          <p15:clr>
            <a:srgbClr val="F26B43"/>
          </p15:clr>
        </p15:guide>
        <p15:guide id="12" pos="3840">
          <p15:clr>
            <a:srgbClr val="F26B43"/>
          </p15:clr>
        </p15:guide>
        <p15:guide id="13" pos="551">
          <p15:clr>
            <a:srgbClr val="F26B43"/>
          </p15:clr>
        </p15:guide>
        <p15:guide id="14" orient="horz" pos="890">
          <p15:clr>
            <a:srgbClr val="F26B43"/>
          </p15:clr>
        </p15:guide>
        <p15:guide id="15" orient="horz" pos="34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ritz.skane.se/sp?sys_kb_id=5066a4b024081ad0b3284115b1bc7abe&amp;id=kb_article_view&amp;sysparm_rank=1&amp;sysparm_tsqueryId=70797751608d529cb328953c033d4db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ritz.skane.se/sp?sys_kb_id=720a234424ec1ed4b3284115b1bc7ade&amp;id=kb_article_view&amp;sysparm_rank=2&amp;sysparm_tsqueryId=818afb99608d529cb328953c033d4de5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egionskane.sharepoint.com/:x:/s/sdvdriftstartfrvaltningar/EY7yXn3EOuJOnsG-Q1ia95IBsaVFNmq6HGZtU4Ljz6KXKQ?e=ETMDr8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C8A39E-DC93-A3D0-82AF-1FE405425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700809"/>
            <a:ext cx="10363200" cy="2398439"/>
          </a:xfrm>
        </p:spPr>
        <p:txBody>
          <a:bodyPr/>
          <a:lstStyle/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Beställning/konfigurering av</a:t>
            </a:r>
            <a:br>
              <a:rPr lang="sv-SE" dirty="0"/>
            </a:br>
            <a:r>
              <a:rPr lang="sv-SE" dirty="0"/>
              <a:t> IT-utrustning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79C0DF-CD99-0DB5-0CC8-8C71DBBDD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614056"/>
            <a:ext cx="8534400" cy="898949"/>
          </a:xfrm>
        </p:spPr>
        <p:txBody>
          <a:bodyPr/>
          <a:lstStyle/>
          <a:p>
            <a:r>
              <a:rPr lang="sv-SE" dirty="0"/>
              <a:t>SDV Utrullning </a:t>
            </a:r>
            <a:r>
              <a:rPr lang="sv-SE" dirty="0" err="1"/>
              <a:t>driftstart</a:t>
            </a:r>
            <a:r>
              <a:rPr lang="sv-SE" dirty="0"/>
              <a:t> 1 – Mars 2025</a:t>
            </a:r>
          </a:p>
          <a:p>
            <a:endParaRPr lang="sv-SE" dirty="0"/>
          </a:p>
          <a:p>
            <a:pPr algn="r"/>
            <a:r>
              <a:rPr lang="sv-SE" sz="2400" dirty="0"/>
              <a:t>SDV Utrullning IT/MT</a:t>
            </a:r>
          </a:p>
          <a:p>
            <a:pPr algn="r"/>
            <a:r>
              <a:rPr lang="sv-SE" sz="2400" dirty="0"/>
              <a:t>2024-10-14</a:t>
            </a:r>
          </a:p>
        </p:txBody>
      </p:sp>
      <p:pic>
        <p:nvPicPr>
          <p:cNvPr id="4" name="Bildobjekt 3" descr="Region Skånes logotyp - avsändarinformation ">
            <a:extLst>
              <a:ext uri="{FF2B5EF4-FFF2-40B4-BE49-F238E27FC236}">
                <a16:creationId xmlns:a16="http://schemas.microsoft.com/office/drawing/2014/main" id="{89EA138E-8602-7547-D632-B08E80714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65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C695503-B3F0-02A0-AF00-CA463F36D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Mall beställning koordinatorstöd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AD05188-C4F8-99F2-2749-9CB316090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dirty="0"/>
              <a:t>Beställningsunderlaget är en Excel-fil som består av 5 flikar;</a:t>
            </a:r>
          </a:p>
          <a:p>
            <a:r>
              <a:rPr lang="sv-SE" sz="2000" b="1" dirty="0"/>
              <a:t>Instruktion</a:t>
            </a:r>
            <a:r>
              <a:rPr lang="sv-SE" sz="2000" dirty="0"/>
              <a:t> – beskriver flikar samt hur kolumner ska fyllas i</a:t>
            </a:r>
          </a:p>
          <a:p>
            <a:r>
              <a:rPr lang="sv-SE" sz="2000" b="1" dirty="0"/>
              <a:t>Datorer</a:t>
            </a:r>
            <a:r>
              <a:rPr lang="sv-SE" sz="2000" dirty="0"/>
              <a:t> – olika typer av datorer, inkl. </a:t>
            </a:r>
            <a:r>
              <a:rPr lang="sv-SE" sz="2000" dirty="0" err="1"/>
              <a:t>WoW</a:t>
            </a:r>
            <a:r>
              <a:rPr lang="sv-SE" sz="2000" dirty="0"/>
              <a:t> PC-paket, 7/24 DTV, </a:t>
            </a:r>
            <a:r>
              <a:rPr lang="sv-SE" sz="2000" dirty="0" err="1"/>
              <a:t>CareView</a:t>
            </a:r>
            <a:endParaRPr lang="sv-SE" sz="2000" dirty="0"/>
          </a:p>
          <a:p>
            <a:r>
              <a:rPr lang="sv-SE" sz="2000" b="1" dirty="0"/>
              <a:t>Skrivare</a:t>
            </a:r>
            <a:r>
              <a:rPr lang="sv-SE" sz="2000" dirty="0"/>
              <a:t> - dokumentskrivare, etikettskrivare, patientarmband, kvittoskrivare samt även </a:t>
            </a:r>
            <a:r>
              <a:rPr lang="sv-SE" sz="2000" b="1" i="1" dirty="0"/>
              <a:t>SDV Skrivarkö till befintlig skrivare. </a:t>
            </a:r>
            <a:r>
              <a:rPr lang="sv-SE" sz="2000" dirty="0"/>
              <a:t>Samtliga befintliga skrivare behöver en skrivarkö till SDV för att fungera med SDV.</a:t>
            </a:r>
          </a:p>
          <a:p>
            <a:r>
              <a:rPr lang="sv-SE" sz="2000" b="1" dirty="0"/>
              <a:t>Övrigt</a:t>
            </a:r>
            <a:r>
              <a:rPr lang="sv-SE" sz="2000" dirty="0"/>
              <a:t> – mobila enheter, bildskärm, diktafon, streckkodsläsare, dokumentskanner, SITHS-kortläsare</a:t>
            </a:r>
          </a:p>
          <a:p>
            <a:r>
              <a:rPr lang="sv-SE" sz="2000" b="1" dirty="0"/>
              <a:t>Konvertering av Pulstavla till </a:t>
            </a:r>
            <a:r>
              <a:rPr lang="sv-SE" sz="2000" b="1" dirty="0" err="1"/>
              <a:t>CareView</a:t>
            </a:r>
            <a:endParaRPr 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271730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28D09E-0423-8FDF-1524-ADE92466C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/>
              <a:t>SDV Skrivarkö till befintlig skrivare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A3401A-CFEE-A6E9-D892-21D2C1777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dirty="0"/>
              <a:t>För att era befintliga skrivare ska fungera med SDV behöver dessa konfigureras/lägga till skrivarkö. Då ska valet </a:t>
            </a:r>
            <a:r>
              <a:rPr lang="sv-SE" sz="2400" b="1" i="1" dirty="0"/>
              <a:t>”SDV Skrivarkö till befintlig skrivare” </a:t>
            </a:r>
            <a:r>
              <a:rPr lang="sv-SE" sz="2400" dirty="0"/>
              <a:t>användas i beställningsunderlaget. </a:t>
            </a:r>
          </a:p>
          <a:p>
            <a:pPr marL="0" indent="0">
              <a:buNone/>
            </a:pPr>
            <a:r>
              <a:rPr lang="sv-SE" sz="2400" dirty="0"/>
              <a:t>Tänk på följande:</a:t>
            </a:r>
          </a:p>
          <a:p>
            <a:r>
              <a:rPr lang="sv-SE" sz="2400" dirty="0"/>
              <a:t>Etikettskrivare: Ska de användas till Läkemedel eller Provtagning?</a:t>
            </a:r>
          </a:p>
          <a:p>
            <a:r>
              <a:rPr lang="sv-SE" sz="2400" dirty="0"/>
              <a:t>Armband: Vilken storlek? Vuxen, barn eller nyfödd/neonatal.</a:t>
            </a:r>
          </a:p>
          <a:p>
            <a:r>
              <a:rPr lang="sv-SE" sz="2400" dirty="0"/>
              <a:t>Dokumentskrivare: Typ av utskrifter, standard/rekvisition </a:t>
            </a:r>
            <a:r>
              <a:rPr lang="sv-SE" sz="2400" i="1" dirty="0"/>
              <a:t>(om man behöver skriva ut dokument från provtagningsfönstret)</a:t>
            </a:r>
          </a:p>
          <a:p>
            <a:r>
              <a:rPr lang="sv-SE" sz="2400" b="1" i="1" dirty="0"/>
              <a:t>OBS! Gäller ej Pull-print skrivare, dessa är redan redo för SDV</a:t>
            </a:r>
          </a:p>
        </p:txBody>
      </p:sp>
    </p:spTree>
    <p:extLst>
      <p:ext uri="{BB962C8B-B14F-4D97-AF65-F5344CB8AC3E}">
        <p14:creationId xmlns:p14="http://schemas.microsoft.com/office/powerpoint/2010/main" val="3854868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28D09E-0423-8FDF-1524-ADE92466C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SDV Skrivarkö för administrativa avdelningar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A3401A-CFEE-A6E9-D892-21D2C1777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5907"/>
            <a:ext cx="10972800" cy="550208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v-SE" sz="2000" dirty="0"/>
              <a:t>För att era befintliga och nya skrivare ska fungera med SDV behöver dessa konfigureras/lägga till skrivarkö. </a:t>
            </a:r>
          </a:p>
          <a:p>
            <a:pPr marL="0" indent="0">
              <a:spcBef>
                <a:spcPts val="0"/>
              </a:spcBef>
              <a:buNone/>
            </a:pPr>
            <a:endParaRPr lang="sv-SE" sz="2400" dirty="0"/>
          </a:p>
          <a:p>
            <a:pPr marL="0" indent="0">
              <a:spcBef>
                <a:spcPts val="0"/>
              </a:spcBef>
              <a:buNone/>
            </a:pPr>
            <a:r>
              <a:rPr lang="sv-SE" sz="2000" dirty="0"/>
              <a:t>Ritz: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Beställ SDV skrivarkö i Ritz, lägg upp skrivaren på en </a:t>
            </a:r>
            <a:r>
              <a:rPr lang="sv-SE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fysisk plats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inom samma </a:t>
            </a:r>
            <a:r>
              <a:rPr lang="sv-SE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organisation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så nära som möjligt den aktuella platsen för skrivaren.</a:t>
            </a:r>
          </a:p>
          <a:p>
            <a:pPr marL="0" indent="0">
              <a:spcBef>
                <a:spcPts val="0"/>
              </a:spcBef>
              <a:buNone/>
            </a:pPr>
            <a:endParaRPr lang="sv-S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2000" dirty="0"/>
              <a:t>Koordinatorstöd (</a:t>
            </a:r>
            <a:r>
              <a:rPr lang="sv-SE" sz="2000" dirty="0" err="1"/>
              <a:t>excel</a:t>
            </a:r>
            <a:r>
              <a:rPr lang="sv-SE" sz="2000" dirty="0"/>
              <a:t>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sv-SE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 Vid beställning via koordinatorstöd så gäller samma lösning som ovan och i blå kolumn kallad ”Plats (OBLIGATORISKT)” där väljer du närmast fysiska plats.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sv-SE" sz="18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sv-S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sv-SE" sz="14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Bakgrund </a:t>
            </a:r>
            <a:endParaRPr lang="sv-SE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sv-SE" sz="1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Oavsett vilken typ av skrivare det gäller så måste man ange en </a:t>
            </a:r>
            <a:r>
              <a:rPr lang="sv-SE" sz="14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Location</a:t>
            </a:r>
            <a:r>
              <a:rPr lang="sv-SE" sz="1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vid beställning i Ritz, dvs en plats där skrivaren står och det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sv-SE" sz="1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väljer man ur en lista med valbara platser/</a:t>
            </a:r>
            <a:r>
              <a:rPr lang="sv-SE" sz="14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Locations</a:t>
            </a:r>
            <a:r>
              <a:rPr lang="sv-SE" sz="1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med vårdutförande enheter som finns upplagda i Millenium/SDV i Ritz.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sv-SE" sz="1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Dessa platser motsvarar en fysisk mottagning, avdelning, VC, etc.).</a:t>
            </a:r>
            <a:endParaRPr lang="sv-SE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sv-SE" sz="1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Finns inte den aktuella platsen i listan så är det antagligen inte en vårdutförande enhet. Behöver man ändå skriva ut så gäller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sv-SE" sz="1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ovan lösning.</a:t>
            </a:r>
            <a:endParaRPr lang="sv-SE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08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57BAD5-796A-BF08-DC10-879B6E3A9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Koordinatorstöd från Tieto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028EEF-52E2-73A6-1570-E748DCE97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400" dirty="0"/>
              <a:t>Beställs i Ritz</a:t>
            </a:r>
          </a:p>
          <a:p>
            <a:r>
              <a:rPr lang="sv-SE" sz="1400" dirty="0"/>
              <a:t>Önskat datum: </a:t>
            </a:r>
          </a:p>
          <a:p>
            <a:pPr lvl="1"/>
            <a:r>
              <a:rPr lang="sv-SE" sz="1100" dirty="0">
                <a:solidFill>
                  <a:schemeClr val="tx1"/>
                </a:solidFill>
              </a:rPr>
              <a:t>Från den dagen ni önskar hjälp</a:t>
            </a:r>
            <a:br>
              <a:rPr lang="sv-SE" sz="1100" dirty="0">
                <a:solidFill>
                  <a:schemeClr val="tx1"/>
                </a:solidFill>
              </a:rPr>
            </a:br>
            <a:r>
              <a:rPr lang="sv-SE" sz="1100" dirty="0">
                <a:solidFill>
                  <a:schemeClr val="tx1"/>
                </a:solidFill>
              </a:rPr>
              <a:t>(senast 23:e sep). Avser start av koordinering.</a:t>
            </a:r>
          </a:p>
          <a:p>
            <a:r>
              <a:rPr lang="sv-SE" sz="1400" dirty="0"/>
              <a:t>Uppdragsgivare/kontaktperson: </a:t>
            </a:r>
          </a:p>
          <a:p>
            <a:pPr lvl="1"/>
            <a:r>
              <a:rPr lang="sv-SE" sz="1100" dirty="0">
                <a:solidFill>
                  <a:schemeClr val="tx1"/>
                </a:solidFill>
              </a:rPr>
              <a:t>Beställare av koordinatorstöd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400" dirty="0"/>
              <a:t>Uppdragsbeskrivning: </a:t>
            </a:r>
          </a:p>
          <a:p>
            <a:pPr lvl="1"/>
            <a:r>
              <a:rPr lang="sv-SE" sz="1200" dirty="0"/>
              <a:t>Kopiera in texten:</a:t>
            </a:r>
            <a:br>
              <a:rPr lang="sv-SE" sz="1200" dirty="0"/>
            </a:br>
            <a:r>
              <a:rPr lang="sv-SE" sz="1050" dirty="0">
                <a:solidFill>
                  <a:srgbClr val="2E2E2E"/>
                </a:solidFill>
                <a:latin typeface="arial" panose="020B0604020202020204" pitchFamily="34" charset="0"/>
              </a:rPr>
              <a:t>SDV</a:t>
            </a:r>
            <a:br>
              <a:rPr lang="sv-SE" sz="1050" dirty="0"/>
            </a:br>
            <a:r>
              <a:rPr lang="sv-SE" sz="1050" b="0" i="0" dirty="0">
                <a:solidFill>
                  <a:srgbClr val="2E2E2E"/>
                </a:solidFill>
                <a:effectLst/>
                <a:latin typeface="arial" panose="020B0604020202020204" pitchFamily="34" charset="0"/>
              </a:rPr>
              <a:t>Sammanställning av installationsunderlag till </a:t>
            </a:r>
            <a:r>
              <a:rPr lang="sv-SE" sz="1050" b="0" i="0" dirty="0" err="1">
                <a:solidFill>
                  <a:srgbClr val="2E2E2E"/>
                </a:solidFill>
                <a:effectLst/>
                <a:latin typeface="arial" panose="020B0604020202020204" pitchFamily="34" charset="0"/>
              </a:rPr>
              <a:t>Tietoevrys</a:t>
            </a:r>
            <a:r>
              <a:rPr lang="sv-SE" sz="1050" b="0" i="0" dirty="0">
                <a:solidFill>
                  <a:srgbClr val="2E2E2E"/>
                </a:solidFill>
                <a:effectLst/>
                <a:latin typeface="arial" panose="020B0604020202020204" pitchFamily="34" charset="0"/>
              </a:rPr>
              <a:t> närservice-tekniker.</a:t>
            </a:r>
            <a:br>
              <a:rPr lang="sv-SE" sz="1050" b="0" i="0" dirty="0">
                <a:solidFill>
                  <a:srgbClr val="2E2E2E"/>
                </a:solidFill>
                <a:effectLst/>
                <a:latin typeface="arial" panose="020B0604020202020204" pitchFamily="34" charset="0"/>
              </a:rPr>
            </a:br>
            <a:r>
              <a:rPr lang="sv-SE" sz="1050" b="0" i="0" dirty="0">
                <a:solidFill>
                  <a:srgbClr val="2E2E2E"/>
                </a:solidFill>
                <a:effectLst/>
                <a:latin typeface="arial" panose="020B0604020202020204" pitchFamily="34" charset="0"/>
              </a:rPr>
              <a:t>Samordning och arbetsledning av </a:t>
            </a:r>
            <a:r>
              <a:rPr lang="sv-SE" sz="1050" b="0" i="0" dirty="0" err="1">
                <a:solidFill>
                  <a:srgbClr val="2E2E2E"/>
                </a:solidFill>
                <a:effectLst/>
                <a:latin typeface="arial" panose="020B0604020202020204" pitchFamily="34" charset="0"/>
              </a:rPr>
              <a:t>Tietoevrys</a:t>
            </a:r>
            <a:r>
              <a:rPr lang="sv-SE" sz="1050" b="0" i="0" dirty="0">
                <a:solidFill>
                  <a:srgbClr val="2E2E2E"/>
                </a:solidFill>
                <a:effectLst/>
                <a:latin typeface="arial" panose="020B0604020202020204" pitchFamily="34" charset="0"/>
              </a:rPr>
              <a:t> närservice-tekniker.</a:t>
            </a:r>
            <a:br>
              <a:rPr lang="sv-SE" sz="1050" b="0" i="0" dirty="0">
                <a:solidFill>
                  <a:srgbClr val="2E2E2E"/>
                </a:solidFill>
                <a:effectLst/>
                <a:latin typeface="arial" panose="020B0604020202020204" pitchFamily="34" charset="0"/>
              </a:rPr>
            </a:br>
            <a:r>
              <a:rPr lang="sv-SE" sz="1050" b="0" i="0" dirty="0">
                <a:solidFill>
                  <a:srgbClr val="2E2E2E"/>
                </a:solidFill>
                <a:effectLst/>
                <a:latin typeface="arial" panose="020B0604020202020204" pitchFamily="34" charset="0"/>
              </a:rPr>
              <a:t>Samordning och beställning av leveranser från </a:t>
            </a:r>
            <a:r>
              <a:rPr lang="sv-SE" sz="1050" b="0" i="0" dirty="0" err="1">
                <a:solidFill>
                  <a:srgbClr val="2E2E2E"/>
                </a:solidFill>
                <a:effectLst/>
                <a:latin typeface="arial" panose="020B0604020202020204" pitchFamily="34" charset="0"/>
              </a:rPr>
              <a:t>Tietoevrys</a:t>
            </a:r>
            <a:r>
              <a:rPr lang="sv-SE" sz="1050" b="0" i="0" dirty="0">
                <a:solidFill>
                  <a:srgbClr val="2E2E2E"/>
                </a:solidFill>
                <a:effectLst/>
                <a:latin typeface="arial" panose="020B0604020202020204" pitchFamily="34" charset="0"/>
              </a:rPr>
              <a:t> logistik-partner</a:t>
            </a:r>
            <a:br>
              <a:rPr lang="sv-SE" sz="1050" b="0" i="0" dirty="0">
                <a:solidFill>
                  <a:srgbClr val="2E2E2E"/>
                </a:solidFill>
                <a:effectLst/>
                <a:latin typeface="arial" panose="020B0604020202020204" pitchFamily="34" charset="0"/>
              </a:rPr>
            </a:br>
            <a:r>
              <a:rPr lang="sv-SE" sz="1050" b="0" i="0" dirty="0">
                <a:solidFill>
                  <a:srgbClr val="2E2E2E"/>
                </a:solidFill>
                <a:effectLst/>
                <a:latin typeface="arial" panose="020B0604020202020204" pitchFamily="34" charset="0"/>
              </a:rPr>
              <a:t>Säkerställer att all utrustning blivit konfigurerar korrekt.</a:t>
            </a:r>
          </a:p>
          <a:p>
            <a:r>
              <a:rPr lang="sv-SE" sz="1400" dirty="0"/>
              <a:t>Koordinatorstöd kommer med en timkostnad för det arbetet som de utför, f.n. 1029:-/h. (sept. 2024)</a:t>
            </a:r>
          </a:p>
          <a:p>
            <a:r>
              <a:rPr lang="sv-SE" sz="1400" dirty="0"/>
              <a:t>Kostnader för leverans och installation utgår. </a:t>
            </a:r>
          </a:p>
          <a:p>
            <a:r>
              <a:rPr lang="sv-SE" sz="1400" dirty="0"/>
              <a:t>Koordinatorstödet kommer genomföra/koordinera alla beställningar och säkerställa att leveranser kommer och blir installerade.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9558AB-3324-115D-40F0-7A636518F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009" y="1023195"/>
            <a:ext cx="5303391" cy="281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8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2A8BF7-D0D6-6FE5-CFD2-5BFE0A173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tänka på…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7B0ADB-5F7F-9E84-EB8F-994776D8C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Uppdragsgivare för koordinatorstöd och kontaktperson i beställningsunderlaget är inte samma person. Angiven kontaktperson i underlaget/Excelfilen kommer att kontaktas för planering av leverans.</a:t>
            </a:r>
          </a:p>
          <a:p>
            <a:r>
              <a:rPr lang="sv-SE" sz="2400" dirty="0"/>
              <a:t>Glöm inte komplettera IT beställning vid </a:t>
            </a:r>
            <a:r>
              <a:rPr lang="sv-SE" sz="2400" dirty="0" err="1"/>
              <a:t>WoW</a:t>
            </a:r>
            <a:r>
              <a:rPr lang="sv-SE" sz="2400" dirty="0"/>
              <a:t> och 7/24 DTV samt med rätt etiketter till resp skrivare, se kommande sidor</a:t>
            </a:r>
          </a:p>
          <a:p>
            <a:r>
              <a:rPr lang="sv-SE" sz="2400" dirty="0"/>
              <a:t>För information om kostnad och uppskattning av tid för koordinatorstödet hänvisas till </a:t>
            </a:r>
            <a:r>
              <a:rPr lang="sv-SE" sz="2400" dirty="0" err="1"/>
              <a:t>Digit</a:t>
            </a:r>
            <a:r>
              <a:rPr lang="sv-SE" sz="2400" dirty="0"/>
              <a:t>/Tieto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660147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740FA7-5437-F415-8AA6-F11CDFB87E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Ritz – beställning av skrivare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9EA7E3C-6C48-4273-4775-D932D20D4F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1996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FC7143-71C8-3EDA-AD77-9AED1629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Etikettskrivare (Nät)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43E85F80-833F-CE84-9BD9-7CB0B99B1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12035"/>
            <a:ext cx="4767959" cy="484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28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BC4431-F036-14AA-1825-7F478485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Etikettskrivare (Nät) - Möjliga val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3A9EFB39-5DE2-14F5-5273-8BFB02777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8091"/>
            <a:ext cx="8264105" cy="240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70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BC4431-F036-14AA-1825-7F478485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Zebra ZQ620 Etikettskrivare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9F42EBF3-A229-5AFB-409B-F4FBBB2EA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20884"/>
            <a:ext cx="6074037" cy="484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11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BC4431-F036-14AA-1825-7F478485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Zebra ZQ620 Etikettskrivare - Möjliga val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E5DEC246-76E1-FE8A-A8CA-DFD9A0CED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29200"/>
            <a:ext cx="71247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6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EFAF588-9418-4FEE-9981-D319A567E44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EFAF588-9418-4FEE-9981-D319A567E4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0A1E0F36-D062-418C-AA28-635C932EC5A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7BA6C-FB52-4EE9-87EE-FA874C6C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Versionshistorik</a:t>
            </a:r>
            <a:endParaRPr lang="en-GB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A4B29CF-2C10-41A8-85C8-3AF9F9AF57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858527"/>
              </p:ext>
            </p:extLst>
          </p:nvPr>
        </p:nvGraphicFramePr>
        <p:xfrm>
          <a:off x="874713" y="1032733"/>
          <a:ext cx="10442574" cy="1783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96683">
                  <a:extLst>
                    <a:ext uri="{9D8B030D-6E8A-4147-A177-3AD203B41FA5}">
                      <a16:colId xmlns:a16="http://schemas.microsoft.com/office/drawing/2014/main" val="3116061276"/>
                    </a:ext>
                  </a:extLst>
                </a:gridCol>
                <a:gridCol w="5373550">
                  <a:extLst>
                    <a:ext uri="{9D8B030D-6E8A-4147-A177-3AD203B41FA5}">
                      <a16:colId xmlns:a16="http://schemas.microsoft.com/office/drawing/2014/main" val="1952430720"/>
                    </a:ext>
                  </a:extLst>
                </a:gridCol>
                <a:gridCol w="1885666">
                  <a:extLst>
                    <a:ext uri="{9D8B030D-6E8A-4147-A177-3AD203B41FA5}">
                      <a16:colId xmlns:a16="http://schemas.microsoft.com/office/drawing/2014/main" val="231712055"/>
                    </a:ext>
                  </a:extLst>
                </a:gridCol>
                <a:gridCol w="1986675">
                  <a:extLst>
                    <a:ext uri="{9D8B030D-6E8A-4147-A177-3AD203B41FA5}">
                      <a16:colId xmlns:a16="http://schemas.microsoft.com/office/drawing/2014/main" val="8908028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1200"/>
                        <a:t>Version</a:t>
                      </a:r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Beskrivning av versionsuppdatering</a:t>
                      </a:r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Datum</a:t>
                      </a:r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Ansvarig</a:t>
                      </a:r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031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/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err="1"/>
                        <a:t>Sammanställning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av</a:t>
                      </a:r>
                      <a:r>
                        <a:rPr lang="en-GB" sz="900"/>
                        <a:t> information </a:t>
                      </a:r>
                      <a:r>
                        <a:rPr lang="en-GB" sz="900" err="1"/>
                        <a:t>angående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beställning</a:t>
                      </a:r>
                      <a:r>
                        <a:rPr lang="en-GB" sz="900"/>
                        <a:t> </a:t>
                      </a:r>
                      <a:r>
                        <a:rPr lang="en-GB" sz="900" err="1"/>
                        <a:t>av</a:t>
                      </a:r>
                      <a:r>
                        <a:rPr lang="en-GB" sz="900"/>
                        <a:t> IT och MT </a:t>
                      </a:r>
                      <a:r>
                        <a:rPr lang="en-GB" sz="900" err="1"/>
                        <a:t>utrustning</a:t>
                      </a:r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2024-09-12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Sandra Sakratidis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840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dirty="0"/>
                        <a:t>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Split </a:t>
                      </a:r>
                      <a:r>
                        <a:rPr lang="en-GB" sz="900" dirty="0" err="1"/>
                        <a:t>av</a:t>
                      </a:r>
                      <a:r>
                        <a:rPr lang="en-GB" sz="900" dirty="0"/>
                        <a:t> IT och MT </a:t>
                      </a:r>
                      <a:r>
                        <a:rPr lang="en-GB" sz="900" dirty="0" err="1"/>
                        <a:t>utrustning</a:t>
                      </a:r>
                      <a:r>
                        <a:rPr lang="en-GB" sz="900" dirty="0"/>
                        <a:t> till </a:t>
                      </a:r>
                      <a:r>
                        <a:rPr lang="en-GB" sz="900" dirty="0" err="1"/>
                        <a:t>egna</a:t>
                      </a:r>
                      <a:r>
                        <a:rPr lang="en-GB" sz="900" dirty="0"/>
                        <a:t> </a:t>
                      </a:r>
                      <a:r>
                        <a:rPr lang="en-GB" sz="900" dirty="0" err="1"/>
                        <a:t>dokument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2024-10-01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Sandra Sakratidis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943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dirty="0"/>
                        <a:t>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 err="1"/>
                        <a:t>Sammanfogat</a:t>
                      </a:r>
                      <a:r>
                        <a:rPr lang="en-GB" sz="900" dirty="0"/>
                        <a:t> </a:t>
                      </a:r>
                      <a:r>
                        <a:rPr lang="en-GB" sz="900" dirty="0" err="1"/>
                        <a:t>dokument</a:t>
                      </a:r>
                      <a:r>
                        <a:rPr lang="en-GB" sz="900" dirty="0"/>
                        <a:t> för IT </a:t>
                      </a:r>
                      <a:r>
                        <a:rPr lang="en-GB" sz="900" dirty="0" err="1"/>
                        <a:t>beställning</a:t>
                      </a:r>
                      <a:r>
                        <a:rPr lang="en-GB" sz="900" dirty="0"/>
                        <a:t>/</a:t>
                      </a:r>
                      <a:r>
                        <a:rPr lang="en-GB" sz="900" dirty="0" err="1"/>
                        <a:t>konfigurering</a:t>
                      </a:r>
                      <a:r>
                        <a:rPr lang="en-GB" sz="900" dirty="0"/>
                        <a:t> för Region </a:t>
                      </a:r>
                      <a:r>
                        <a:rPr lang="en-GB" sz="900" dirty="0" err="1"/>
                        <a:t>Skåne</a:t>
                      </a:r>
                      <a:r>
                        <a:rPr lang="en-GB" sz="900" dirty="0"/>
                        <a:t>, Ritz, </a:t>
                      </a:r>
                      <a:r>
                        <a:rPr lang="en-GB" sz="900" dirty="0" err="1"/>
                        <a:t>koordinatorstöd</a:t>
                      </a:r>
                      <a:r>
                        <a:rPr lang="en-GB" sz="900" dirty="0"/>
                        <a:t> </a:t>
                      </a:r>
                      <a:r>
                        <a:rPr lang="en-GB" sz="900" dirty="0" err="1"/>
                        <a:t>samt</a:t>
                      </a:r>
                      <a:r>
                        <a:rPr lang="en-GB" sz="900" dirty="0"/>
                        <a:t> </a:t>
                      </a:r>
                      <a:r>
                        <a:rPr lang="en-GB" sz="900" dirty="0" err="1"/>
                        <a:t>Privata</a:t>
                      </a:r>
                      <a:r>
                        <a:rPr lang="en-GB" sz="900" dirty="0"/>
                        <a:t> </a:t>
                      </a:r>
                      <a:r>
                        <a:rPr lang="en-GB" sz="900" dirty="0" err="1"/>
                        <a:t>Vårdgivare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2024-10-10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Sandra Sakratidis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642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dirty="0"/>
                        <a:t>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 err="1"/>
                        <a:t>Tagit</a:t>
                      </a:r>
                      <a:r>
                        <a:rPr lang="en-GB" sz="900" dirty="0"/>
                        <a:t> bort PVG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2024-10-14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Sandra Sakratidis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825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dirty="0"/>
                        <a:t>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 err="1"/>
                        <a:t>Uppdaterad</a:t>
                      </a:r>
                      <a:r>
                        <a:rPr lang="en-GB" sz="900" dirty="0"/>
                        <a:t> </a:t>
                      </a:r>
                      <a:r>
                        <a:rPr lang="en-GB" sz="900" dirty="0" err="1"/>
                        <a:t>skärmdumpar</a:t>
                      </a:r>
                      <a:r>
                        <a:rPr lang="en-GB" sz="900" dirty="0"/>
                        <a:t> </a:t>
                      </a:r>
                      <a:r>
                        <a:rPr lang="en-GB" sz="900" dirty="0" err="1"/>
                        <a:t>och</a:t>
                      </a:r>
                      <a:r>
                        <a:rPr lang="en-GB" sz="900" dirty="0"/>
                        <a:t> 7/24 </a:t>
                      </a:r>
                      <a:r>
                        <a:rPr lang="en-GB" sz="900" dirty="0" err="1"/>
                        <a:t>beskrivning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2024-12-10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Peter Karlsson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139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dirty="0"/>
                        <a:t>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/>
                        <a:t>Uppdatering</a:t>
                      </a:r>
                      <a:r>
                        <a:rPr lang="en-GB" sz="900" dirty="0"/>
                        <a:t> </a:t>
                      </a:r>
                      <a:r>
                        <a:rPr lang="en-GB" sz="900" dirty="0" err="1"/>
                        <a:t>av</a:t>
                      </a:r>
                      <a:r>
                        <a:rPr lang="en-GB" sz="900" dirty="0"/>
                        <a:t> </a:t>
                      </a:r>
                      <a:r>
                        <a:rPr lang="en-GB" sz="900" dirty="0" err="1"/>
                        <a:t>skrivarköbeställning</a:t>
                      </a:r>
                      <a:r>
                        <a:rPr lang="en-GB" sz="900" dirty="0"/>
                        <a:t> för Admin </a:t>
                      </a:r>
                      <a:r>
                        <a:rPr lang="en-GB" sz="900" dirty="0" err="1"/>
                        <a:t>enheter</a:t>
                      </a:r>
                      <a:r>
                        <a:rPr lang="en-GB" sz="9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2025-04-23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Marcus Östrell</a:t>
                      </a:r>
                      <a:endParaRPr lang="en-GB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184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73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BC4431-F036-14AA-1825-7F478485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Förändring av Etikettskrivare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F779EE44-3B53-D5B6-44A5-AEB461AE8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394337"/>
            <a:ext cx="8375662" cy="484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81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BC4431-F036-14AA-1825-7F478485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Patientarmbandsskrivare (nät)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8CD3A437-005B-6F78-A382-AE0742186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99947"/>
            <a:ext cx="5620933" cy="484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94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BC4431-F036-14AA-1825-7F478485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Patientarmbandsskrivare (nät) - Möjliga val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A289F856-FB5E-6FF1-4773-DBDB86E29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347855"/>
            <a:ext cx="5758998" cy="297932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4E300FD-7BD0-19D6-723D-FF0B08454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697" y="1347855"/>
            <a:ext cx="5372407" cy="357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72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BC4431-F036-14AA-1825-7F478485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Förändring av Armbandsskrivare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C3A01D58-15B9-243D-FD2B-82910E051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35055"/>
            <a:ext cx="7413646" cy="484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BC4431-F036-14AA-1825-7F478485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Kvittoskrivare (Nätansluten med sax)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1D64F877-BCBA-D6F9-BA92-A26475215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32693"/>
            <a:ext cx="5643073" cy="484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1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BC4431-F036-14AA-1825-7F478485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Förändring av kvittoskrivare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0B2FDB0F-0ED3-01CC-5A1F-DF28F2667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382538"/>
            <a:ext cx="8098915" cy="484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18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FCB8E1-8A66-FB47-D42F-65EE33F5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Förändring av A4-skrivare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516135AC-CEC1-6C05-D7B6-EF5959B4D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00236"/>
            <a:ext cx="8265768" cy="484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50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4F6C80-4852-CDC2-7A2E-A13894576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Byte av tjänst - Skrivare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6760014A-6F4F-950E-8C16-69BDCE2FC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104729"/>
            <a:ext cx="5013960" cy="55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8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98FB90-92CA-A19C-73F6-9CD8120A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Etikettskrivare – streckkod för utskrift/välja skrivare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53F558-F524-8015-65CA-6FECE65A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5907"/>
            <a:ext cx="10972800" cy="4988044"/>
          </a:xfrm>
        </p:spPr>
        <p:txBody>
          <a:bodyPr/>
          <a:lstStyle/>
          <a:p>
            <a:r>
              <a:rPr lang="sv-SE" sz="1600" dirty="0"/>
              <a:t>Etikettskrivare behöver en streckkod som skannas vid utskrift, placerad på etikettskrivaren</a:t>
            </a:r>
          </a:p>
          <a:p>
            <a:r>
              <a:rPr lang="sv-SE" sz="1600" dirty="0"/>
              <a:t>För provtagningsutskrifter används streckkoden till att välja rätt  skrivare i listan</a:t>
            </a:r>
          </a:p>
          <a:p>
            <a:r>
              <a:rPr lang="sv-SE" sz="1600" dirty="0"/>
              <a:t>För läkemedelsutskrifter används streckkoden till att välja rätt skrivare samt skriva ut</a:t>
            </a:r>
          </a:p>
          <a:p>
            <a:r>
              <a:rPr lang="sv-SE" sz="1600" dirty="0" err="1"/>
              <a:t>Nybeställda</a:t>
            </a:r>
            <a:r>
              <a:rPr lang="sv-SE" sz="1600" dirty="0"/>
              <a:t> etikettskrivare har etikett placerad på skrivare vid leverans</a:t>
            </a:r>
          </a:p>
          <a:p>
            <a:r>
              <a:rPr lang="sv-SE" sz="1600" dirty="0"/>
              <a:t>Befintliga etikettskrivare behöver kompletteras med etiketter</a:t>
            </a:r>
          </a:p>
          <a:p>
            <a:r>
              <a:rPr lang="sv-SE" sz="1600" dirty="0"/>
              <a:t>För att få en streckkod till er skrivare beställer/hämtar ni den via RITZ och erbjudandet ”Extra Streckkodsetiketter”</a:t>
            </a:r>
          </a:p>
          <a:p>
            <a:r>
              <a:rPr lang="sv-SE" sz="1600" dirty="0"/>
              <a:t>När ni skrivit ut etiketten placerar ni den på aktuell skrivare, se </a:t>
            </a:r>
            <a:r>
              <a:rPr lang="sv-SE" sz="1600" dirty="0">
                <a:hlinkClick r:id="rId2"/>
              </a:rPr>
              <a:t>KB0021073</a:t>
            </a:r>
            <a:r>
              <a:rPr lang="sv-SE" sz="1600" dirty="0"/>
              <a:t> i Ritz för hur den ska placeras på skrivaren</a:t>
            </a:r>
          </a:p>
          <a:p>
            <a:r>
              <a:rPr lang="sv-SE" sz="1600" dirty="0"/>
              <a:t>OBS! Gäller endast etikettskrivare (läkemedel och provtagning)</a:t>
            </a:r>
          </a:p>
          <a:p>
            <a:pPr marL="0" indent="0">
              <a:buNone/>
            </a:pPr>
            <a:endParaRPr lang="sv-SE" sz="1600" i="1" dirty="0">
              <a:solidFill>
                <a:srgbClr val="FF0000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B1F3F47-6A7E-F2C3-91D9-01046565D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664" y="1104729"/>
            <a:ext cx="1618736" cy="235157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A0926D2-EC8E-F165-1046-6770E4434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4856595"/>
            <a:ext cx="2684023" cy="164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10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1F99F1-D346-8B6F-AB7D-24B273D1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Handskanner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B931FC-1394-B12D-233A-944D6FA08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297173"/>
            <a:ext cx="6860177" cy="4828992"/>
          </a:xfrm>
        </p:spPr>
        <p:txBody>
          <a:bodyPr/>
          <a:lstStyle/>
          <a:p>
            <a:r>
              <a:rPr lang="sv-SE" sz="2400" dirty="0"/>
              <a:t>För att er handskanner ska fungera  behöver den konfigureras för SDV</a:t>
            </a:r>
          </a:p>
          <a:p>
            <a:r>
              <a:rPr lang="sv-SE" sz="2400" dirty="0"/>
              <a:t>Det görs genom att med handskannern skanna 1-3 QR koder</a:t>
            </a:r>
          </a:p>
          <a:p>
            <a:r>
              <a:rPr lang="sv-SE" sz="2400" dirty="0"/>
              <a:t>Koder hämtas via </a:t>
            </a:r>
            <a:r>
              <a:rPr lang="sv-SE" sz="2400" dirty="0">
                <a:hlinkClick r:id="rId2"/>
              </a:rPr>
              <a:t>KB0020694</a:t>
            </a:r>
            <a:r>
              <a:rPr lang="sv-SE" sz="2400" dirty="0"/>
              <a:t>  i RITZ</a:t>
            </a:r>
          </a:p>
          <a:p>
            <a:r>
              <a:rPr lang="sv-SE" sz="2400" dirty="0"/>
              <a:t>Koder kan skrivs ut och skannas alt. skannas direkt på skärm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79A0226-FDBC-D8F3-C791-164BA9C53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321" y="1297173"/>
            <a:ext cx="3762809" cy="38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3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09D9B04-5A8A-01FC-6CCB-0F2660DFA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Bakgrund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F89FE90-D87F-7F0B-8A27-24EE6B433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75907"/>
            <a:ext cx="10972801" cy="48502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sz="2400" dirty="0"/>
              <a:t>Inför </a:t>
            </a:r>
            <a:r>
              <a:rPr lang="sv-SE" sz="2400" dirty="0" err="1"/>
              <a:t>driftstart</a:t>
            </a:r>
            <a:r>
              <a:rPr lang="sv-SE" sz="2400" dirty="0"/>
              <a:t> behöver viss IT-utrustning beställas och viss utrustning  konfigureras för att fungera med SDV</a:t>
            </a:r>
          </a:p>
          <a:p>
            <a:pPr>
              <a:lnSpc>
                <a:spcPct val="150000"/>
              </a:lnSpc>
            </a:pPr>
            <a:r>
              <a:rPr lang="sv-SE" sz="2400" dirty="0"/>
              <a:t>Beställningarna följer i vissa fall inte det vanliga beställningsförfarandet</a:t>
            </a:r>
          </a:p>
          <a:p>
            <a:pPr>
              <a:lnSpc>
                <a:spcPct val="150000"/>
              </a:lnSpc>
            </a:pPr>
            <a:r>
              <a:rPr lang="sv-SE" sz="2400" dirty="0"/>
              <a:t>Detta dokument beskriver beställningsprocessen för ny utrustning samt konfiguration av befintlig utrustning inför </a:t>
            </a:r>
            <a:r>
              <a:rPr lang="sv-SE" sz="2400" dirty="0" err="1"/>
              <a:t>driftstart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027271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D9D8AB-7C3A-957A-48CC-DFC6B1D4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Nätverksuttag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FB230E-A072-94BC-8D48-64C5486A0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Tänk på att verifiera att ni har uttag för nätverk för de utrustningarna som behöver det.</a:t>
            </a:r>
          </a:p>
          <a:p>
            <a:r>
              <a:rPr lang="sv-SE" dirty="0"/>
              <a:t>Beställ om saknas</a:t>
            </a:r>
          </a:p>
          <a:p>
            <a:r>
              <a:rPr lang="sv-SE"/>
              <a:t>Nätverksuttag</a:t>
            </a:r>
            <a:r>
              <a:rPr lang="sv-SE" dirty="0"/>
              <a:t>/aktivering beställs via RITZ</a:t>
            </a:r>
          </a:p>
        </p:txBody>
      </p:sp>
    </p:spTree>
    <p:extLst>
      <p:ext uri="{BB962C8B-B14F-4D97-AF65-F5344CB8AC3E}">
        <p14:creationId xmlns:p14="http://schemas.microsoft.com/office/powerpoint/2010/main" val="152633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740FA7-5437-F415-8AA6-F11CDFB87E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Marknadsplatsen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9EA7E3C-6C48-4273-4775-D932D20D4F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7811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C9F682-76D7-3E19-CADE-12E8CE5E6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Marknadsplatsen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B7E969-420D-825A-F774-BE6C8C571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I marknadsplatsen beställs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Etiketter till läkemedels- och provtagningsskrivare</a:t>
            </a:r>
          </a:p>
          <a:p>
            <a:r>
              <a:rPr lang="sv-SE" dirty="0"/>
              <a:t>Armband till patientarmbandsskrivare</a:t>
            </a:r>
          </a:p>
          <a:p>
            <a:r>
              <a:rPr lang="sv-SE" dirty="0"/>
              <a:t>Vagn till </a:t>
            </a:r>
            <a:r>
              <a:rPr lang="sv-SE" dirty="0" err="1"/>
              <a:t>WoW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2642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7AD6A3-F397-C8AE-D5B3-0C790E1A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Etiketter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0652E3-9011-0A35-F23E-C7CCDFC72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/>
              <a:t>Etiketter beställs via Marknadsplatsen</a:t>
            </a:r>
          </a:p>
          <a:p>
            <a:r>
              <a:rPr lang="sv-SE" sz="2400"/>
              <a:t>Finns i olika storlekar</a:t>
            </a:r>
          </a:p>
          <a:p>
            <a:r>
              <a:rPr lang="sv-SE" sz="2400"/>
              <a:t>Läkemedelsetiketter har storlek: 57 x 32 mm</a:t>
            </a:r>
          </a:p>
          <a:p>
            <a:r>
              <a:rPr lang="sv-SE" sz="2400"/>
              <a:t>Provtagningsetiketter har storlek: 52 x 28 mm</a:t>
            </a:r>
          </a:p>
          <a:p>
            <a:r>
              <a:rPr lang="sv-SE" sz="2400"/>
              <a:t>Generiska utskrifter fungerar på både läkemedels-  och provtagningsetiketter/skrivare.</a:t>
            </a:r>
          </a:p>
          <a:p>
            <a:r>
              <a:rPr lang="sv-SE" sz="2400"/>
              <a:t>Etiketter för patientarmbandsskrivare finns för vuxen, barn och neonatal.</a:t>
            </a:r>
          </a:p>
        </p:txBody>
      </p:sp>
    </p:spTree>
    <p:extLst>
      <p:ext uri="{BB962C8B-B14F-4D97-AF65-F5344CB8AC3E}">
        <p14:creationId xmlns:p14="http://schemas.microsoft.com/office/powerpoint/2010/main" val="2135893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AE4E3C-5EC0-6147-0D74-64165302F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Workstation on Wheels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68D9B3-E0D7-8576-C385-62E85634E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Vagnen till </a:t>
            </a:r>
            <a:r>
              <a:rPr lang="sv-SE" sz="2400" dirty="0" err="1"/>
              <a:t>WoW</a:t>
            </a:r>
            <a:r>
              <a:rPr lang="sv-SE" sz="2400" dirty="0"/>
              <a:t> beställs i Marknadsplatsen</a:t>
            </a:r>
          </a:p>
          <a:p>
            <a:r>
              <a:rPr lang="sv-SE" sz="2400" dirty="0"/>
              <a:t>Behöver vara på plats för att </a:t>
            </a:r>
            <a:r>
              <a:rPr lang="sv-SE" sz="2400" dirty="0" err="1"/>
              <a:t>Wow</a:t>
            </a:r>
            <a:r>
              <a:rPr lang="sv-SE" sz="2400" dirty="0"/>
              <a:t>-pc-paket skall kunna installeras</a:t>
            </a:r>
          </a:p>
          <a:p>
            <a:r>
              <a:rPr lang="sv-SE" sz="2400" dirty="0"/>
              <a:t>Kan ta lång tid att få levererad. Beställ i god tid! </a:t>
            </a:r>
          </a:p>
          <a:p>
            <a:r>
              <a:rPr lang="sv-SE" sz="2400" dirty="0"/>
              <a:t>WOW-PC-Paket levereras som en paketlösning till vagnen med skärm/dator, mus, tangentbord och beställs via beställningsunderlaget</a:t>
            </a:r>
          </a:p>
          <a:p>
            <a:r>
              <a:rPr lang="sv-SE" sz="2400" dirty="0"/>
              <a:t>Montering ingår i beställningen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2430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F29FCB-AD26-E1B5-BF4B-0CDF449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7/24 DTV - säkerhetslåda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26AA20-5D2C-CF82-9494-553E86607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5907"/>
            <a:ext cx="10972800" cy="5337957"/>
          </a:xfrm>
        </p:spPr>
        <p:txBody>
          <a:bodyPr/>
          <a:lstStyle/>
          <a:p>
            <a:r>
              <a:rPr lang="sv-SE" sz="1600" dirty="0"/>
              <a:t>För att låsa in/säkra 7/24 DTV behövs en säkerhetslåda som beställs via separat formulär.</a:t>
            </a:r>
          </a:p>
          <a:p>
            <a:r>
              <a:rPr lang="sv-SE" sz="1600" dirty="0"/>
              <a:t>Montering ingår i beställning</a:t>
            </a:r>
          </a:p>
          <a:p>
            <a:r>
              <a:rPr lang="sv-SE" sz="1600" dirty="0"/>
              <a:t>Mottagare anger plats för montering, tänk på;</a:t>
            </a:r>
          </a:p>
          <a:p>
            <a:pPr lvl="1"/>
            <a:r>
              <a:rPr lang="sv-SE" sz="14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Det behöver finnas tillgång till eluttag som är kopplat till avbrottsfri kraft och aktivt nätverksuttag </a:t>
            </a:r>
            <a:r>
              <a:rPr lang="sv-SE" sz="1400" b="1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inom 3 m.</a:t>
            </a:r>
            <a:endParaRPr lang="sv-SE" sz="1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sv-SE" sz="14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7/24 datorn kommer ligga i säkerhetslådan så skärm, skrivare, tangentbord och mus ska kunna kopplas in och kan inte vara placerade för långt ifrån säkerhetslådan</a:t>
            </a:r>
          </a:p>
          <a:p>
            <a:pPr lvl="1"/>
            <a:r>
              <a:rPr lang="sv-SE" sz="14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USB-uttaget för </a:t>
            </a:r>
            <a:r>
              <a:rPr lang="sv-SE" sz="1400" dirty="0" err="1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Yubikey</a:t>
            </a:r>
            <a:r>
              <a:rPr lang="sv-SE" sz="14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 kommer sitta på säkerhetslådan så man bör kunna komma åt den enkelt för att sätta in </a:t>
            </a:r>
            <a:r>
              <a:rPr lang="sv-SE" sz="1400" dirty="0" err="1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Yubikey</a:t>
            </a:r>
            <a:r>
              <a:rPr lang="sv-SE" sz="14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 vid användning</a:t>
            </a:r>
          </a:p>
          <a:p>
            <a:pPr lvl="1"/>
            <a:r>
              <a:rPr lang="sv-SE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Klienten bör placeras på en central plats utifrån verksamhetens behov</a:t>
            </a:r>
          </a:p>
          <a:p>
            <a:pPr lvl="1"/>
            <a:r>
              <a:rPr lang="sv-SE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Tillgänglig för personal men inte synlig för obehöriga</a:t>
            </a:r>
            <a:endParaRPr lang="sv-SE" sz="14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v-SE" sz="1400" dirty="0">
                <a:latin typeface="Aptos" panose="020B0004020202020204" pitchFamily="34" charset="0"/>
                <a:cs typeface="Times New Roman" panose="02020603050405020304" pitchFamily="18" charset="0"/>
              </a:rPr>
              <a:t>Säkerhetslådan (nuvarande modell) har mått: 38x38x11cm (</a:t>
            </a:r>
            <a:r>
              <a:rPr lang="sv-SE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BxHxD</a:t>
            </a:r>
            <a:r>
              <a:rPr lang="sv-SE" sz="1400" dirty="0">
                <a:latin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sv-SE" sz="1600" dirty="0"/>
              <a:t>IT-utrustningen för 7/24 såsom dator, skärm, skrivare, tangentbord, mus, USB-kabel och </a:t>
            </a:r>
            <a:r>
              <a:rPr lang="sv-SE" sz="1600" dirty="0" err="1"/>
              <a:t>Yubikey</a:t>
            </a:r>
            <a:r>
              <a:rPr lang="sv-SE" sz="1600" dirty="0"/>
              <a:t> beställs via Ritz</a:t>
            </a:r>
          </a:p>
        </p:txBody>
      </p:sp>
    </p:spTree>
    <p:extLst>
      <p:ext uri="{BB962C8B-B14F-4D97-AF65-F5344CB8AC3E}">
        <p14:creationId xmlns:p14="http://schemas.microsoft.com/office/powerpoint/2010/main" val="1152390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D9D8AB-7C3A-957A-48CC-DFC6B1D4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El- och nätverksuttag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FB230E-A072-94BC-8D48-64C5486A0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Verifiera att uttag för 7/24 finns</a:t>
            </a:r>
          </a:p>
          <a:p>
            <a:r>
              <a:rPr lang="sv-SE" dirty="0"/>
              <a:t>El-uttag beställs via </a:t>
            </a:r>
            <a:r>
              <a:rPr lang="sv-SE" dirty="0" err="1"/>
              <a:t>Weblord</a:t>
            </a:r>
            <a:endParaRPr lang="sv-SE" dirty="0"/>
          </a:p>
          <a:p>
            <a:r>
              <a:rPr lang="sv-SE" dirty="0"/>
              <a:t>Nätverksuttag beställs via Ritz</a:t>
            </a:r>
          </a:p>
        </p:txBody>
      </p:sp>
    </p:spTree>
    <p:extLst>
      <p:ext uri="{BB962C8B-B14F-4D97-AF65-F5344CB8AC3E}">
        <p14:creationId xmlns:p14="http://schemas.microsoft.com/office/powerpoint/2010/main" val="26582718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Region Skånes logotyp - avsändarinformation ">
            <a:extLst>
              <a:ext uri="{FF2B5EF4-FFF2-40B4-BE49-F238E27FC236}">
                <a16:creationId xmlns:a16="http://schemas.microsoft.com/office/drawing/2014/main" id="{F4A21B7D-52F0-ABF1-80A9-7A99E0117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3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A4021B-F123-DA93-5F26-355674376A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Beställningar för verksamheter på Region Skånes nätverk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CCF0FDB-031D-8999-4854-B8ECDA3006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2325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740FA7-5437-F415-8AA6-F11CDFB87E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IT-utrustning</a:t>
            </a:r>
          </a:p>
        </p:txBody>
      </p:sp>
    </p:spTree>
    <p:extLst>
      <p:ext uri="{BB962C8B-B14F-4D97-AF65-F5344CB8AC3E}">
        <p14:creationId xmlns:p14="http://schemas.microsoft.com/office/powerpoint/2010/main" val="77352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00AF21-B8F7-39C1-36B5-C704514A9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Beställning/konfigurering av IT utrustning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6F1DA2-2A78-316D-8BB3-277D552FF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v-SE" sz="2400" dirty="0"/>
              <a:t>Beslut från </a:t>
            </a:r>
            <a:r>
              <a:rPr lang="sv-SE" sz="2400" dirty="0" err="1"/>
              <a:t>Digit</a:t>
            </a:r>
            <a:r>
              <a:rPr lang="sv-SE" sz="2400" dirty="0"/>
              <a:t> IT/MT är att beställningar av de flesta IT utrustningar ska genomföras via ”koordinatorstöd” i Ritz (se längre fram i </a:t>
            </a:r>
            <a:r>
              <a:rPr lang="sv-SE" sz="2400" dirty="0" err="1"/>
              <a:t>ppt</a:t>
            </a:r>
            <a:r>
              <a:rPr lang="sv-SE" sz="2400" dirty="0"/>
              <a:t> om hur/vilka).</a:t>
            </a:r>
          </a:p>
          <a:p>
            <a:pPr>
              <a:lnSpc>
                <a:spcPct val="150000"/>
              </a:lnSpc>
            </a:pPr>
            <a:r>
              <a:rPr lang="sv-SE" sz="2400" dirty="0"/>
              <a:t>Viss utrustning/tillbehör beställs via </a:t>
            </a:r>
            <a:r>
              <a:rPr lang="sv-SE" sz="2400" dirty="0" err="1"/>
              <a:t>Weblord</a:t>
            </a:r>
            <a:r>
              <a:rPr lang="sv-SE" sz="2400" dirty="0"/>
              <a:t> och Marknadsplatsen.</a:t>
            </a:r>
          </a:p>
          <a:p>
            <a:pPr>
              <a:lnSpc>
                <a:spcPct val="150000"/>
              </a:lnSpc>
            </a:pPr>
            <a:r>
              <a:rPr lang="sv-SE" sz="2400" b="1" dirty="0"/>
              <a:t>Deadline för beställning via koordinatorstödet är</a:t>
            </a:r>
            <a:r>
              <a:rPr lang="sv-SE" sz="2400" b="1" dirty="0">
                <a:solidFill>
                  <a:srgbClr val="FF0000"/>
                </a:solidFill>
              </a:rPr>
              <a:t> 23 sep. 2024</a:t>
            </a:r>
            <a:endParaRPr lang="sv-SE" sz="2400" b="1" dirty="0"/>
          </a:p>
          <a:p>
            <a:pPr lvl="1">
              <a:lnSpc>
                <a:spcPct val="150000"/>
              </a:lnSpc>
            </a:pPr>
            <a:r>
              <a:rPr lang="sv-SE" sz="2200" b="1" dirty="0"/>
              <a:t>Det för att ni ska få er utrustning i tid och tid för att verifiera på plats</a:t>
            </a:r>
          </a:p>
          <a:p>
            <a:pPr>
              <a:lnSpc>
                <a:spcPct val="150000"/>
              </a:lnSpc>
            </a:pPr>
            <a:r>
              <a:rPr lang="sv-SE" sz="2400" dirty="0"/>
              <a:t>Behövs ytterligare/enstaka utrustning kompletteras strax innan/efter </a:t>
            </a:r>
            <a:r>
              <a:rPr lang="sv-SE" sz="2400" dirty="0" err="1"/>
              <a:t>driftstart</a:t>
            </a:r>
            <a:r>
              <a:rPr lang="sv-SE" sz="2400" dirty="0"/>
              <a:t> görs det enligt vanlig beställning i Ritz (ej koordinatorstöd)</a:t>
            </a:r>
          </a:p>
        </p:txBody>
      </p:sp>
    </p:spTree>
    <p:extLst>
      <p:ext uri="{BB962C8B-B14F-4D97-AF65-F5344CB8AC3E}">
        <p14:creationId xmlns:p14="http://schemas.microsoft.com/office/powerpoint/2010/main" val="226509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740FA7-5437-F415-8AA6-F11CDFB87E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Beställningar via Ritz</a:t>
            </a:r>
            <a:br>
              <a:rPr lang="sv-SE" dirty="0"/>
            </a:br>
            <a:r>
              <a:rPr lang="sv-SE" sz="2800" b="0" dirty="0">
                <a:latin typeface="+mn-lt"/>
                <a:ea typeface="+mn-ea"/>
                <a:cs typeface="+mn-cs"/>
              </a:rPr>
              <a:t>-Vad beställs via Ritz?</a:t>
            </a:r>
          </a:p>
        </p:txBody>
      </p:sp>
    </p:spTree>
    <p:extLst>
      <p:ext uri="{BB962C8B-B14F-4D97-AF65-F5344CB8AC3E}">
        <p14:creationId xmlns:p14="http://schemas.microsoft.com/office/powerpoint/2010/main" val="116387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031947-DAD1-C799-4802-11CFB33A4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beställs via Ritz?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55DCC4-A072-12FB-547F-85AD5681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5907"/>
            <a:ext cx="10972800" cy="52231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200" dirty="0"/>
              <a:t>Datorer, All In </a:t>
            </a:r>
            <a:r>
              <a:rPr lang="sv-SE" sz="1200" dirty="0" err="1"/>
              <a:t>One</a:t>
            </a:r>
            <a:r>
              <a:rPr lang="sv-SE" sz="1200" dirty="0"/>
              <a:t>, stationär, laptop, MDR paneldator, </a:t>
            </a:r>
            <a:r>
              <a:rPr lang="sv-SE" sz="1200" dirty="0" err="1"/>
              <a:t>CareView</a:t>
            </a:r>
            <a:r>
              <a:rPr lang="sv-SE" sz="1200" dirty="0"/>
              <a:t>, </a:t>
            </a:r>
            <a:r>
              <a:rPr lang="sv-SE" sz="1200" dirty="0" err="1"/>
              <a:t>WoW</a:t>
            </a:r>
            <a:r>
              <a:rPr lang="sv-SE" sz="1200" dirty="0"/>
              <a:t> pc-paket, 7/24-dator</a:t>
            </a:r>
          </a:p>
          <a:p>
            <a:pPr>
              <a:lnSpc>
                <a:spcPct val="100000"/>
              </a:lnSpc>
            </a:pPr>
            <a:r>
              <a:rPr lang="sv-SE" sz="1200" dirty="0"/>
              <a:t>Skärmar</a:t>
            </a:r>
          </a:p>
          <a:p>
            <a:pPr>
              <a:lnSpc>
                <a:spcPct val="100000"/>
              </a:lnSpc>
            </a:pPr>
            <a:r>
              <a:rPr lang="sv-SE" sz="1200" dirty="0"/>
              <a:t>Diktafon</a:t>
            </a:r>
          </a:p>
          <a:p>
            <a:pPr>
              <a:lnSpc>
                <a:spcPct val="100000"/>
              </a:lnSpc>
            </a:pPr>
            <a:r>
              <a:rPr lang="sv-SE" sz="1200" dirty="0"/>
              <a:t>Handskanner</a:t>
            </a:r>
          </a:p>
          <a:p>
            <a:pPr>
              <a:lnSpc>
                <a:spcPct val="100000"/>
              </a:lnSpc>
            </a:pPr>
            <a:r>
              <a:rPr lang="sv-SE" sz="1200" dirty="0"/>
              <a:t>QR koder för att konfigurera befintliga handskanner</a:t>
            </a:r>
          </a:p>
          <a:p>
            <a:pPr>
              <a:lnSpc>
                <a:spcPct val="100000"/>
              </a:lnSpc>
            </a:pPr>
            <a:r>
              <a:rPr lang="sv-SE" sz="1200" dirty="0"/>
              <a:t>Dokument scanner</a:t>
            </a:r>
          </a:p>
          <a:p>
            <a:pPr>
              <a:lnSpc>
                <a:spcPct val="100000"/>
              </a:lnSpc>
            </a:pPr>
            <a:r>
              <a:rPr lang="sv-SE" sz="1200" dirty="0"/>
              <a:t>Dokumentskrivare</a:t>
            </a:r>
          </a:p>
          <a:p>
            <a:pPr>
              <a:lnSpc>
                <a:spcPct val="100000"/>
              </a:lnSpc>
            </a:pPr>
            <a:r>
              <a:rPr lang="sv-SE" sz="1200" dirty="0"/>
              <a:t>Kvittoskrivare</a:t>
            </a:r>
          </a:p>
          <a:p>
            <a:pPr>
              <a:lnSpc>
                <a:spcPct val="100000"/>
              </a:lnSpc>
            </a:pPr>
            <a:r>
              <a:rPr lang="sv-SE" sz="1200" dirty="0"/>
              <a:t>Etikettskrivare</a:t>
            </a:r>
          </a:p>
          <a:p>
            <a:pPr>
              <a:lnSpc>
                <a:spcPct val="100000"/>
              </a:lnSpc>
            </a:pPr>
            <a:r>
              <a:rPr lang="sv-SE" sz="1200" dirty="0"/>
              <a:t>Streckkodsetikett för placering på etikettskrivare</a:t>
            </a:r>
          </a:p>
          <a:p>
            <a:pPr>
              <a:lnSpc>
                <a:spcPct val="100000"/>
              </a:lnSpc>
            </a:pPr>
            <a:r>
              <a:rPr lang="sv-SE" sz="1200" dirty="0"/>
              <a:t>Patientarmbandsskrivare</a:t>
            </a:r>
          </a:p>
          <a:p>
            <a:pPr>
              <a:lnSpc>
                <a:spcPct val="100000"/>
              </a:lnSpc>
            </a:pPr>
            <a:r>
              <a:rPr lang="sv-SE" sz="1200" dirty="0"/>
              <a:t>Konfigurering av befintliga skrivare – OBS! (ej pull-print)</a:t>
            </a:r>
          </a:p>
          <a:p>
            <a:pPr>
              <a:lnSpc>
                <a:spcPct val="100000"/>
              </a:lnSpc>
            </a:pPr>
            <a:r>
              <a:rPr lang="sv-SE" sz="1200" dirty="0"/>
              <a:t>Konvertering av Pulstavla till </a:t>
            </a:r>
            <a:r>
              <a:rPr lang="sv-SE" sz="1200" dirty="0" err="1"/>
              <a:t>CareView</a:t>
            </a:r>
            <a:endParaRPr lang="sv-SE" sz="1200" dirty="0"/>
          </a:p>
          <a:p>
            <a:pPr>
              <a:lnSpc>
                <a:spcPct val="100000"/>
              </a:lnSpc>
            </a:pPr>
            <a:r>
              <a:rPr lang="sv-SE" sz="1200" dirty="0"/>
              <a:t>Nätverksuttag samt aktivering</a:t>
            </a:r>
          </a:p>
          <a:p>
            <a:pPr>
              <a:lnSpc>
                <a:spcPct val="100000"/>
              </a:lnSpc>
            </a:pPr>
            <a:endParaRPr lang="sv-SE" sz="12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1694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6D434C-DDFA-E324-CA49-ABEEEF8B7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Beställning via koordinatorstöd i Ritz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90524D-67B8-65A9-054E-0EF9BC8F6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800" dirty="0"/>
              <a:t>Beställningen sker i två steg</a:t>
            </a:r>
          </a:p>
          <a:p>
            <a:pPr marL="0" indent="0">
              <a:buNone/>
            </a:pPr>
            <a:endParaRPr lang="sv-SE" sz="1100" dirty="0"/>
          </a:p>
          <a:p>
            <a:pPr marL="514350" indent="-514350">
              <a:buFont typeface="+mj-lt"/>
              <a:buAutoNum type="arabicPeriod"/>
            </a:pPr>
            <a:r>
              <a:rPr lang="sv-SE" sz="2400" dirty="0"/>
              <a:t>Verksamheten fyller i Excel-filen: </a:t>
            </a:r>
            <a:r>
              <a:rPr lang="sv-SE" sz="24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Mall beställning koordinatorstöd </a:t>
            </a:r>
            <a:r>
              <a:rPr lang="sv-SE" sz="2400" dirty="0"/>
              <a:t>som SDV-programmet tagit fram och finns på gemensamma Teamskanalen.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/>
              <a:t>När ovan fil är klar beställs ”koordinatorstöd” i Ritz och Excel filen bifogas. Tieto koordinerar beställning/leverans. 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2400" dirty="0"/>
              <a:t>Respektive förvaltning avgör själva om det ska hanteras central alt. beställning per VO/enhet.</a:t>
            </a:r>
          </a:p>
        </p:txBody>
      </p:sp>
    </p:spTree>
    <p:extLst>
      <p:ext uri="{BB962C8B-B14F-4D97-AF65-F5344CB8AC3E}">
        <p14:creationId xmlns:p14="http://schemas.microsoft.com/office/powerpoint/2010/main" val="12147032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w0JtCxwrRyvRiEOinZ5A"/>
</p:tagLst>
</file>

<file path=ppt/theme/theme1.xml><?xml version="1.0" encoding="utf-8"?>
<a:theme xmlns:a="http://schemas.openxmlformats.org/drawingml/2006/main" name="Region Skåne presentation">
  <a:themeElements>
    <a:clrScheme name="Anpassat 1">
      <a:dk1>
        <a:sysClr val="windowText" lastClr="000000"/>
      </a:dk1>
      <a:lt1>
        <a:sysClr val="window" lastClr="FFFFFF"/>
      </a:lt1>
      <a:dk2>
        <a:srgbClr val="307C8E"/>
      </a:dk2>
      <a:lt2>
        <a:srgbClr val="FDF9E4"/>
      </a:lt2>
      <a:accent1>
        <a:srgbClr val="307C8E"/>
      </a:accent1>
      <a:accent2>
        <a:srgbClr val="FDF9E4"/>
      </a:accent2>
      <a:accent3>
        <a:srgbClr val="E40135"/>
      </a:accent3>
      <a:accent4>
        <a:srgbClr val="FDF9E4"/>
      </a:accent4>
      <a:accent5>
        <a:srgbClr val="5F5236"/>
      </a:accent5>
      <a:accent6>
        <a:srgbClr val="FDD32F"/>
      </a:accent6>
      <a:hlink>
        <a:srgbClr val="0563C1"/>
      </a:hlink>
      <a:folHlink>
        <a:srgbClr val="954F72"/>
      </a:folHlink>
    </a:clrScheme>
    <a:fontScheme name="Anpassat 1">
      <a:majorFont>
        <a:latin typeface="Public Sans"/>
        <a:ea typeface=""/>
        <a:cs typeface=""/>
      </a:majorFont>
      <a:minorFont>
        <a:latin typeface="Public Sans"/>
        <a:ea typeface=""/>
        <a:cs typeface=""/>
      </a:minorFont>
    </a:fontScheme>
    <a:fmtScheme name="Region Skån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Skånes prestentationsmall" id="{6234B990-46E4-4798-A7C9-795EC348AB7D}" vid="{E536645E-1CDF-4149-833A-B078DB4F4622}"/>
    </a:ext>
  </a:extLst>
</a:theme>
</file>

<file path=ppt/theme/theme2.xml><?xml version="1.0" encoding="utf-8"?>
<a:theme xmlns:a="http://schemas.openxmlformats.org/drawingml/2006/main" name="Tema1">
  <a:themeElements>
    <a:clrScheme name="Anpassat 6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ED1D2D"/>
      </a:accent1>
      <a:accent2>
        <a:srgbClr val="FFD402"/>
      </a:accent2>
      <a:accent3>
        <a:srgbClr val="00ABC0"/>
      </a:accent3>
      <a:accent4>
        <a:srgbClr val="A6D2D7"/>
      </a:accent4>
      <a:accent5>
        <a:srgbClr val="C4B79F"/>
      </a:accent5>
      <a:accent6>
        <a:srgbClr val="D8D8D8"/>
      </a:accent6>
      <a:hlink>
        <a:srgbClr val="0563C1"/>
      </a:hlink>
      <a:folHlink>
        <a:srgbClr val="954F72"/>
      </a:folHlink>
    </a:clrScheme>
    <a:fontScheme name="SDV_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DV_PPT-mall_2019-09-26" id="{3A03CCF2-DF1C-4F02-BC09-9569C4ACC067}" vid="{3FDD56E4-7906-44A3-A810-9FD7C478F6A4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481cc7-f7fc-4d3a-a93a-4be4fcbf4595">
      <Terms xmlns="http://schemas.microsoft.com/office/infopath/2007/PartnerControls"/>
    </lcf76f155ced4ddcb4097134ff3c332f>
    <TaxCatchAll xmlns="2e68ab6b-79c8-43ea-b178-dccb9842d64a" xsi:nil="true"/>
    <Dokument_x00e4_gare xmlns="b9481cc7-f7fc-4d3a-a93a-4be4fcbf4595">Peter Karlsson</Dokument_x00e4_gar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1EBBC7768F1E4A9E0C4E1A60879018" ma:contentTypeVersion="22" ma:contentTypeDescription="Skapa ett nytt dokument." ma:contentTypeScope="" ma:versionID="059146227fa6fadae7584a0002f94e98">
  <xsd:schema xmlns:xsd="http://www.w3.org/2001/XMLSchema" xmlns:xs="http://www.w3.org/2001/XMLSchema" xmlns:p="http://schemas.microsoft.com/office/2006/metadata/properties" xmlns:ns2="b9481cc7-f7fc-4d3a-a93a-4be4fcbf4595" xmlns:ns3="2e68ab6b-79c8-43ea-b178-dccb9842d64a" targetNamespace="http://schemas.microsoft.com/office/2006/metadata/properties" ma:root="true" ma:fieldsID="64cd48618ccf23e864fa47398fe95a4d" ns2:_="" ns3:_="">
    <xsd:import namespace="b9481cc7-f7fc-4d3a-a93a-4be4fcbf4595"/>
    <xsd:import namespace="2e68ab6b-79c8-43ea-b178-dccb9842d6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Dokument_x00e4_ga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81cc7-f7fc-4d3a-a93a-4be4fcbf4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0712f857-838a-48cf-af71-0d5f19c87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okument_x00e4_gare" ma:index="25" nillable="true" ma:displayName="Dokumentägare" ma:format="Dropdown" ma:internalName="Dokument_x00e4_gar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8ab6b-79c8-43ea-b178-dccb9842d64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baeb4bc-d153-4d99-b5e3-a4e457393579}" ma:internalName="TaxCatchAll" ma:showField="CatchAllData" ma:web="2e68ab6b-79c8-43ea-b178-dccb9842d6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8855BD-DE0F-4BB8-9F6A-4D0F6D0750AF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e68ab6b-79c8-43ea-b178-dccb9842d64a"/>
    <ds:schemaRef ds:uri="b9481cc7-f7fc-4d3a-a93a-4be4fcbf4595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52F8FC3-35F1-43F6-820E-040FB57154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481cc7-f7fc-4d3a-a93a-4be4fcbf4595"/>
    <ds:schemaRef ds:uri="2e68ab6b-79c8-43ea-b178-dccb9842d6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A1F332-A5C7-4EE5-B376-9F36246DEA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 Skånes prestentationsmall</Template>
  <TotalTime>0</TotalTime>
  <Words>1466</Words>
  <Application>Microsoft Office PowerPoint</Application>
  <PresentationFormat>Widescreen</PresentationFormat>
  <Paragraphs>183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Region Skåne presentation</vt:lpstr>
      <vt:lpstr>Tema1</vt:lpstr>
      <vt:lpstr>   Beställning/konfigurering av  IT-utrustning </vt:lpstr>
      <vt:lpstr>Versionshistorik</vt:lpstr>
      <vt:lpstr>Bakgrund</vt:lpstr>
      <vt:lpstr>Beställningar för verksamheter på Region Skånes nätverk</vt:lpstr>
      <vt:lpstr>IT-utrustning</vt:lpstr>
      <vt:lpstr>Beställning/konfigurering av IT utrustning</vt:lpstr>
      <vt:lpstr>Beställningar via Ritz -Vad beställs via Ritz?</vt:lpstr>
      <vt:lpstr>Vad beställs via Ritz?</vt:lpstr>
      <vt:lpstr>Beställning via koordinatorstöd i Ritz</vt:lpstr>
      <vt:lpstr>Mall beställning koordinatorstöd</vt:lpstr>
      <vt:lpstr>SDV Skrivarkö till befintlig skrivare</vt:lpstr>
      <vt:lpstr>SDV Skrivarkö för administrativa avdelningar</vt:lpstr>
      <vt:lpstr>Koordinatorstöd från Tieto</vt:lpstr>
      <vt:lpstr>Att tänka på…</vt:lpstr>
      <vt:lpstr>Ritz – beställning av skrivare</vt:lpstr>
      <vt:lpstr>Etikettskrivare (Nät)</vt:lpstr>
      <vt:lpstr>Etikettskrivare (Nät) - Möjliga val</vt:lpstr>
      <vt:lpstr>Zebra ZQ620 Etikettskrivare</vt:lpstr>
      <vt:lpstr>Zebra ZQ620 Etikettskrivare - Möjliga val</vt:lpstr>
      <vt:lpstr>Förändring av Etikettskrivare</vt:lpstr>
      <vt:lpstr>Patientarmbandsskrivare (nät)</vt:lpstr>
      <vt:lpstr>Patientarmbandsskrivare (nät) - Möjliga val</vt:lpstr>
      <vt:lpstr>Förändring av Armbandsskrivare</vt:lpstr>
      <vt:lpstr>Kvittoskrivare (Nätansluten med sax)</vt:lpstr>
      <vt:lpstr>Förändring av kvittoskrivare</vt:lpstr>
      <vt:lpstr>Förändring av A4-skrivare</vt:lpstr>
      <vt:lpstr>Byte av tjänst - Skrivare</vt:lpstr>
      <vt:lpstr>Etikettskrivare – streckkod för utskrift/välja skrivare</vt:lpstr>
      <vt:lpstr>Handskanner</vt:lpstr>
      <vt:lpstr>Nätverksuttag</vt:lpstr>
      <vt:lpstr>Marknadsplatsen</vt:lpstr>
      <vt:lpstr>Marknadsplatsen</vt:lpstr>
      <vt:lpstr>Etiketter</vt:lpstr>
      <vt:lpstr>Workstation on Wheels</vt:lpstr>
      <vt:lpstr>7/24 DTV - säkerhetslåda</vt:lpstr>
      <vt:lpstr>El- och nätverksuttag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Beställa IT produkter </dc:title>
  <dc:creator>Malmborg Simon</dc:creator>
  <cp:lastModifiedBy>Östrell Marcus</cp:lastModifiedBy>
  <cp:revision>6</cp:revision>
  <dcterms:created xsi:type="dcterms:W3CDTF">2024-06-17T08:06:26Z</dcterms:created>
  <dcterms:modified xsi:type="dcterms:W3CDTF">2025-04-28T11:02:56Z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3D0126CF-E299-4EA6-B5B5-949059109E94</vt:lpwstr>
  </property>
  <property fmtid="{D5CDD505-2E9C-101B-9397-08002B2CF9AE}" pid="3" name="ArticulatePath">
    <vt:lpwstr>Presentation5</vt:lpwstr>
  </property>
  <property fmtid="{D5CDD505-2E9C-101B-9397-08002B2CF9AE}" pid="4" name="ContentTypeId">
    <vt:lpwstr>0x010100E31EBBC7768F1E4A9E0C4E1A60879018</vt:lpwstr>
  </property>
  <property fmtid="{D5CDD505-2E9C-101B-9397-08002B2CF9AE}" pid="5" name="MediaServiceImageTags">
    <vt:lpwstr/>
  </property>
</Properties>
</file>