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98" r:id="rId5"/>
    <p:sldMasterId id="2147483708" r:id="rId6"/>
    <p:sldMasterId id="2147483718" r:id="rId7"/>
  </p:sldMasterIdLst>
  <p:notesMasterIdLst>
    <p:notesMasterId r:id="rId28"/>
  </p:notesMasterIdLst>
  <p:handoutMasterIdLst>
    <p:handoutMasterId r:id="rId29"/>
  </p:handoutMasterIdLst>
  <p:sldIdLst>
    <p:sldId id="504" r:id="rId8"/>
    <p:sldId id="1377" r:id="rId9"/>
    <p:sldId id="520" r:id="rId10"/>
    <p:sldId id="2147478498" r:id="rId11"/>
    <p:sldId id="1379" r:id="rId12"/>
    <p:sldId id="2147478505" r:id="rId13"/>
    <p:sldId id="1382" r:id="rId14"/>
    <p:sldId id="515" r:id="rId15"/>
    <p:sldId id="2147478506" r:id="rId16"/>
    <p:sldId id="1404" r:id="rId17"/>
    <p:sldId id="1383" r:id="rId18"/>
    <p:sldId id="1384" r:id="rId19"/>
    <p:sldId id="1385" r:id="rId20"/>
    <p:sldId id="1386" r:id="rId21"/>
    <p:sldId id="1389" r:id="rId22"/>
    <p:sldId id="527" r:id="rId23"/>
    <p:sldId id="1381" r:id="rId24"/>
    <p:sldId id="1380" r:id="rId25"/>
    <p:sldId id="538" r:id="rId26"/>
    <p:sldId id="501" r:id="rId27"/>
  </p:sldIdLst>
  <p:sldSz cx="12192000" cy="6858000"/>
  <p:notesSz cx="6858000" cy="9144000"/>
  <p:embeddedFontLst>
    <p:embeddedFont>
      <p:font typeface="Public Sans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E7E56-03B5-1D07-6ED1-06FED56D87B7}" name="Lundell Emma" initials="LE" userId="S::179979@skane.se::5ae54fd0-a567-4245-b50e-284bb6763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700D-8CFC-4E22-BA06-E33BA25B06BD}" v="91" dt="2025-04-23T07:35:49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822"/>
        <p:guide pos="699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92D6-DE50-1011-BA86-098B74E4A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273EF4B-DD8E-BFBB-A25D-F414BBC30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E722A93-A1D0-54B8-46BE-02537EEF8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0DF85C-F34F-07CA-5561-B91AC95B8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5CEFF-F533-42E9-9498-DAA76BE98AB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6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5CEFF-F533-42E9-9498-DAA76BE98AB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5CEFF-F533-42E9-9498-DAA76BE98AB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2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2025-04-28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353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371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0635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90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2630813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50" y="2630813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90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11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8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11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8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1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1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96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4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98170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96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2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031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96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1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2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96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9085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1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8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90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50" y="2630813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90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11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8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1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1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11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61F43-B2CB-4520-900E-F3955BA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9AC333-F4E3-40BB-A65E-53AF712E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F725-9A08-4697-93A3-92578D97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333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Invertera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11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61F43-B2CB-4520-900E-F3955BA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9AC333-F4E3-40BB-A65E-53AF712E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F725-9A08-4697-93A3-92578D97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41A27E-EBFD-43BF-902B-FBFCD1869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80" y="584834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800"/>
              </a:spcBef>
              <a:defRPr/>
            </a:lvl2pPr>
            <a:lvl3pPr>
              <a:lnSpc>
                <a:spcPct val="110000"/>
              </a:lnSpc>
              <a:spcBef>
                <a:spcPts val="800"/>
              </a:spcBef>
              <a:defRPr/>
            </a:lvl3pPr>
            <a:lvl4pPr>
              <a:lnSpc>
                <a:spcPct val="110000"/>
              </a:lnSpc>
              <a:spcBef>
                <a:spcPts val="800"/>
              </a:spcBef>
              <a:defRPr/>
            </a:lvl4pPr>
            <a:lvl5pPr>
              <a:lnSpc>
                <a:spcPct val="11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285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Ha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264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59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6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C50E5-8128-40E2-AE11-9CDB6525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099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494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505075"/>
            <a:ext cx="5157787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/>
            </a:lvl1pPr>
            <a:lvl2pPr>
              <a:lnSpc>
                <a:spcPct val="110000"/>
              </a:lnSpc>
              <a:spcBef>
                <a:spcPts val="1000"/>
              </a:spcBef>
              <a:defRPr sz="2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651" y="1549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3" y="2505074"/>
            <a:ext cx="5183188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/>
            </a:lvl1pPr>
            <a:lvl2pPr>
              <a:lnSpc>
                <a:spcPct val="110000"/>
              </a:lnSpc>
              <a:spcBef>
                <a:spcPts val="1000"/>
              </a:spcBef>
              <a:defRPr sz="2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1B20FEC-AC6C-4185-9558-FF620526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32B6478-60E6-4DB5-8AD9-C74836F5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966DAE3-5F86-48E0-A3B9-18884EA4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367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/>
            </a:lvl1pPr>
          </a:lstStyle>
          <a:p>
            <a:r>
              <a:rPr lang="sv-SE"/>
              <a:t>Klicka på bildikonen och infoga bild, den fyller ut platshållaren med rundat hörn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61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1" y="2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lnSpc>
                <a:spcPct val="140000"/>
              </a:lnSpc>
              <a:buFontTx/>
              <a:buNone/>
              <a:defRPr sz="2000"/>
            </a:lvl1pPr>
          </a:lstStyle>
          <a:p>
            <a:r>
              <a:rPr lang="sv-SE"/>
              <a:t>Klicka på bildikonen och infoga bild, den fyller ut platshållaren med rundat hörn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3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497BE-5C99-4235-BD47-33F2868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40FD78-70B7-424E-A375-6D9ACFF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14F48D-2FBD-4D25-8D1C-1F2C629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985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652440-C592-4A93-8685-C39895AE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D48E40-3050-4C22-9774-9FCE3220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3786E9-BBDD-431B-94DD-E3718E99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04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5" y="360000"/>
            <a:ext cx="6947669" cy="617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lnSpc>
                <a:spcPct val="180000"/>
              </a:lnSpc>
              <a:buFontTx/>
              <a:buNone/>
              <a:defRPr sz="2000"/>
            </a:lvl1pPr>
          </a:lstStyle>
          <a:p>
            <a:r>
              <a:rPr lang="sv-SE"/>
              <a:t>Klicka på ikonen för att lägga till en bild, den fyller </a:t>
            </a:r>
            <a:br>
              <a:rPr lang="sv-SE"/>
            </a:br>
            <a:r>
              <a:rPr lang="sv-SE"/>
              <a:t>ut platshållaren med rundat hörn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972921"/>
            <a:ext cx="3932237" cy="426278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887BAF-EE00-4485-8F3B-9963DB69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8BDE05-485E-4AB9-B501-0D51D70E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D94035-9302-4429-B749-DC9613F5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471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Halv fär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0"/>
            <a:ext cx="5983357" cy="694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60000"/>
            <a:ext cx="5111751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181600" cy="452596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000"/>
              </a:spcBef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C50E5-8128-40E2-AE11-9CDB6525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14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8EF10-607E-443F-9A2B-8E0CCA88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D38C20-00FE-457A-BE28-DF515DC7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894" y="360002"/>
            <a:ext cx="5997151" cy="518627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3200"/>
            </a:lvl1pPr>
            <a:lvl2pPr>
              <a:lnSpc>
                <a:spcPct val="110000"/>
              </a:lnSpc>
              <a:spcBef>
                <a:spcPts val="1000"/>
              </a:spcBef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11AA42-BF89-4282-B410-A24FF3FD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972920"/>
            <a:ext cx="3932237" cy="357335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2E6BC3-D697-4291-AD7F-D9344F72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E3CC86-22E2-427D-ABE9-662DB675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A25E17-3393-4F80-B950-DA398AE3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019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F462B-7C8A-4EC2-9A86-754718BC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21A1C40-F691-4CC5-83A6-5B0A1689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87DD35-D714-4303-964A-38DDA8D0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A3F55-60A9-43F9-B11A-500A9EBB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B3C420-137E-419B-A4B1-6D7DDA03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554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19ED1B-8FA7-4CA8-8308-66D786E37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D152F3-FF17-474D-A5EA-0456353B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1A49F8-BA16-414D-8C48-95EA8543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C6E67-21EC-4BD6-A546-4175E072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2F75D8-00D5-4A7F-84FF-AE4D4628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96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72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2025-04-28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2025-04-28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2025-04-28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>
          <p15:clr>
            <a:srgbClr val="F26B43"/>
          </p15:clr>
        </p15:guide>
        <p15:guide id="11" pos="7129">
          <p15:clr>
            <a:srgbClr val="F26B43"/>
          </p15:clr>
        </p15:guide>
        <p15:guide id="12" pos="3840">
          <p15:clr>
            <a:srgbClr val="F26B43"/>
          </p15:clr>
        </p15:guide>
        <p15:guide id="13" pos="551">
          <p15:clr>
            <a:srgbClr val="F26B43"/>
          </p15:clr>
        </p15:guide>
        <p15:guide id="14" orient="horz" pos="890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29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>
          <p15:clr>
            <a:srgbClr val="F26B43"/>
          </p15:clr>
        </p15:guide>
        <p15:guide id="11" pos="7129">
          <p15:clr>
            <a:srgbClr val="F26B43"/>
          </p15:clr>
        </p15:guide>
        <p15:guide id="12" pos="3840">
          <p15:clr>
            <a:srgbClr val="F26B43"/>
          </p15:clr>
        </p15:guide>
        <p15:guide id="13" pos="551">
          <p15:clr>
            <a:srgbClr val="F26B43"/>
          </p15:clr>
        </p15:guide>
        <p15:guide id="14" orient="horz" pos="890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att ändra mall för rubrikformat</a:t>
            </a:r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5" y="6525322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1E74-C129-49CC-A8E9-55F17C697E65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5777A-8889-41C5-9B21-1D01DDBB0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775" y="6525322"/>
            <a:ext cx="9367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9" y="6525322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itz.skane.se/sp?sys_kb_id=5066a4b024081ad0b3284115b1bc7abe&amp;id=kb_article_view&amp;sysparm_rank=1&amp;sysparm_tsqueryId=70797751608d529cb328953c033d4dbe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itz.skane.se/sp?sys_kb_id=720a234424ec1ed4b3284115b1bc7ade&amp;id=kb_article_view&amp;sysparm_rank=2&amp;sysparm_tsqueryId=818afb99608d529cb328953c033d4de5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49797"/>
            <a:ext cx="10363200" cy="2808092"/>
          </a:xfrm>
        </p:spPr>
        <p:txBody>
          <a:bodyPr/>
          <a:lstStyle/>
          <a:p>
            <a:br>
              <a:rPr lang="sv-SE"/>
            </a:br>
            <a:br>
              <a:rPr lang="sv-SE"/>
            </a:br>
            <a:r>
              <a:rPr lang="sv-SE"/>
              <a:t>Beställning/konfigurering IT utrustning SDV</a:t>
            </a:r>
            <a:br>
              <a:rPr lang="sv-SE"/>
            </a:b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894" y="3375095"/>
            <a:ext cx="8534400" cy="798292"/>
          </a:xfrm>
        </p:spPr>
        <p:txBody>
          <a:bodyPr/>
          <a:lstStyle/>
          <a:p>
            <a:r>
              <a:rPr lang="sv-SE" sz="3600"/>
              <a:t>Privata vårdgivare</a:t>
            </a:r>
          </a:p>
          <a:p>
            <a:endParaRPr lang="sv-SE"/>
          </a:p>
          <a:p>
            <a:pPr algn="r"/>
            <a:r>
              <a:rPr lang="sv-SE" sz="2400"/>
              <a:t>SDV Utrullning IT/MT</a:t>
            </a:r>
          </a:p>
          <a:p>
            <a:pPr algn="r"/>
            <a:r>
              <a:rPr lang="sv-SE" sz="2400"/>
              <a:t>2024-10-02</a:t>
            </a:r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SDV Skrivarkö för administrativa avdelningar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55020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000"/>
              <a:t>För att era befintliga och nya skrivare ska fungera med SDV behöver dessa konfigureras/lägga till skrivarkö.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/>
          </a:p>
          <a:p>
            <a:pPr marL="0" indent="0">
              <a:spcBef>
                <a:spcPts val="0"/>
              </a:spcBef>
              <a:buNone/>
            </a:pPr>
            <a:r>
              <a:rPr lang="sv-SE" sz="2000"/>
              <a:t>Ritz: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Beställ SDV skrivarkö i Ritz, lägg upp skrivaren på en </a:t>
            </a:r>
            <a:r>
              <a:rPr lang="sv-S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fysisk plats</a:t>
            </a: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inom samma </a:t>
            </a:r>
            <a:r>
              <a:rPr lang="sv-S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så nära som möjligt den aktuella platsen för skrivaren.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800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b="1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Bakgrund 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Oavsett vilken typ av skrivare det gäller så måste man ange en </a:t>
            </a:r>
            <a:r>
              <a:rPr lang="sv-SE" sz="1400" i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</a:t>
            </a: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 beställning i Ritz, dvs en plats där skrivaren står och det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väljer man ur en lista med valbara platser/</a:t>
            </a:r>
            <a:r>
              <a:rPr lang="sv-SE" sz="1400" i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Locations</a:t>
            </a: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vårdutförande enheter som finns upplagda i Millenium/SDV i Ritz.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platser motsvarar en fysisk mottagning, avdelning, VC, etc.).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Finns inte den aktuella platsen i listan så är det antagligen inte en vårdutförande enhet. Behöver man ändå skriva ut så gäller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ovan lösning.</a:t>
            </a:r>
            <a:endParaRPr lang="sv-SE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CD4F21-0AA1-7486-4829-61A2B19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A4 skrivare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C99D824-8CFC-9110-B830-C0C9A60CE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10490"/>
            <a:ext cx="9347207" cy="46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CD4F21-0AA1-7486-4829-61A2B19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Etikettskrivare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D02C754E-29EB-C7E3-6846-5F033B256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88438"/>
            <a:ext cx="6089978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CD4F21-0AA1-7486-4829-61A2B19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Armbandsskrivare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9E039B0A-2120-2267-D72F-0E46ED1D3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65129"/>
            <a:ext cx="7063858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CD4F21-0AA1-7486-4829-61A2B19B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Kvittoskrivare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FDAB1AEA-D8DD-B6FC-C135-18CD929B4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2923"/>
            <a:ext cx="8588603" cy="43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98FB90-92CA-A19C-73F6-9CD8120A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Etikettskrivare – streckkod för utskrift/välja skrivare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53F558-F524-8015-65CA-6FECE65A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4988044"/>
          </a:xfrm>
        </p:spPr>
        <p:txBody>
          <a:bodyPr/>
          <a:lstStyle/>
          <a:p>
            <a:endParaRPr lang="sv-SE" sz="1600"/>
          </a:p>
          <a:p>
            <a:r>
              <a:rPr lang="sv-SE" sz="1600"/>
              <a:t>Etikettskrivare behöver en streckkod som skannas vid utskrift den placeras på etikettskrivaren</a:t>
            </a:r>
          </a:p>
          <a:p>
            <a:r>
              <a:rPr lang="sv-SE" sz="1600"/>
              <a:t>För provtagningsutskrifter används streckkoden till att välja rätt  skrivare i listan</a:t>
            </a:r>
          </a:p>
          <a:p>
            <a:r>
              <a:rPr lang="sv-SE" sz="1600"/>
              <a:t>För läkemedelsutskrifter används streckkoden till att välja rätt skrivare samt skriva ut</a:t>
            </a:r>
          </a:p>
          <a:p>
            <a:r>
              <a:rPr lang="sv-SE" sz="1600"/>
              <a:t>SDV etikettskrivare behöver kompletteras med etiketter</a:t>
            </a:r>
          </a:p>
          <a:p>
            <a:r>
              <a:rPr lang="sv-SE" sz="1600"/>
              <a:t>För att få en streckkod till er skrivare beställer/hämtar ni den via RITZ och erbjudandet ”Extra Streckkodsetiketter”</a:t>
            </a:r>
          </a:p>
          <a:p>
            <a:r>
              <a:rPr lang="sv-SE" sz="1600"/>
              <a:t>När ni skrivit ut etiketten placerar ni den på aktuell skrivare, se </a:t>
            </a:r>
            <a:r>
              <a:rPr lang="sv-SE" sz="1600">
                <a:hlinkClick r:id="rId2"/>
              </a:rPr>
              <a:t>KB0021073</a:t>
            </a:r>
            <a:r>
              <a:rPr lang="sv-SE" sz="1600"/>
              <a:t> i Ritz för hur den ska placeras på skrivaren</a:t>
            </a:r>
          </a:p>
          <a:p>
            <a:r>
              <a:rPr lang="sv-SE" sz="1600"/>
              <a:t>OBS! Gäller endast etikettskrivare (läkemedel och provtagning)</a:t>
            </a:r>
          </a:p>
          <a:p>
            <a:pPr marL="0" indent="0">
              <a:buNone/>
            </a:pPr>
            <a:endParaRPr lang="sv-SE" sz="1600" i="1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1F3F47-6A7E-F2C3-91D9-01046565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934" y="1199119"/>
            <a:ext cx="1618736" cy="23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AD6A3-F397-C8AE-D5B3-0C790E1A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Etiketter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0652E3-9011-0A35-F23E-C7CCDFC7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4588052"/>
          </a:xfrm>
        </p:spPr>
        <p:txBody>
          <a:bodyPr/>
          <a:lstStyle/>
          <a:p>
            <a:pPr marL="0" indent="0">
              <a:buNone/>
            </a:pPr>
            <a:r>
              <a:rPr lang="sv-SE" sz="2000"/>
              <a:t>OBS! se till att rätt storlek på etiketter finns i era skrivare vid </a:t>
            </a:r>
            <a:r>
              <a:rPr lang="sv-SE" sz="2000" err="1"/>
              <a:t>driftstart</a:t>
            </a:r>
            <a:endParaRPr lang="sv-SE" sz="2000"/>
          </a:p>
          <a:p>
            <a:r>
              <a:rPr lang="sv-SE" sz="2000"/>
              <a:t>Etiketter finns i olika storlekar</a:t>
            </a:r>
          </a:p>
          <a:p>
            <a:r>
              <a:rPr lang="sv-SE" sz="2000"/>
              <a:t>Läkemedelsetiketter har storlek: 57 x 32 mm</a:t>
            </a:r>
          </a:p>
          <a:p>
            <a:r>
              <a:rPr lang="sv-SE" sz="2000"/>
              <a:t>Provtagningsetiketter har storlek: 52 x 28 mm</a:t>
            </a:r>
          </a:p>
          <a:p>
            <a:r>
              <a:rPr lang="sv-SE" sz="2000"/>
              <a:t>Generiska utskrifter fungerar på både läkemedels-  och provtagningsetiketter/skrivare.</a:t>
            </a:r>
          </a:p>
          <a:p>
            <a:r>
              <a:rPr lang="sv-SE" sz="2000"/>
              <a:t>Armband för patientarmbandsskrivare finns för vuxen, barn och neonatal</a:t>
            </a:r>
          </a:p>
          <a:p>
            <a:r>
              <a:rPr lang="sv-SE" sz="2000"/>
              <a:t>När man byter etikettrulle behöver skrivaren </a:t>
            </a:r>
            <a:r>
              <a:rPr lang="sv-SE" sz="2000" b="1"/>
              <a:t>kalibreras om</a:t>
            </a:r>
            <a:r>
              <a:rPr lang="sv-SE" sz="2000"/>
              <a:t>. Kalibreringen är viktig för att texten ska placeras korrekt på etikettutskrifterna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13589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465DE-CF35-6854-CB64-5D7384FB6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Handskanner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14F0C2-18FF-8F8F-3F8C-6A903A870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konfigurering</a:t>
            </a:r>
          </a:p>
        </p:txBody>
      </p:sp>
    </p:spTree>
    <p:extLst>
      <p:ext uri="{BB962C8B-B14F-4D97-AF65-F5344CB8AC3E}">
        <p14:creationId xmlns:p14="http://schemas.microsoft.com/office/powerpoint/2010/main" val="266575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F99F1-D346-8B6F-AB7D-24B273D1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Handskanner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B931FC-1394-B12D-233A-944D6FA08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97173"/>
            <a:ext cx="6860177" cy="4828992"/>
          </a:xfrm>
        </p:spPr>
        <p:txBody>
          <a:bodyPr/>
          <a:lstStyle/>
          <a:p>
            <a:r>
              <a:rPr lang="sv-SE" sz="2000"/>
              <a:t>För att er handskanner ska fungera  behöver den konfigureras för SDV</a:t>
            </a:r>
          </a:p>
          <a:p>
            <a:r>
              <a:rPr lang="sv-SE" sz="2000"/>
              <a:t>Det görs genom att med handskannern skanna 1-3 QR koder</a:t>
            </a:r>
          </a:p>
          <a:p>
            <a:r>
              <a:rPr lang="sv-SE" sz="2000"/>
              <a:t>Koder hämtas via </a:t>
            </a:r>
            <a:r>
              <a:rPr lang="sv-SE" sz="2000">
                <a:hlinkClick r:id="rId2"/>
              </a:rPr>
              <a:t>KB0020694</a:t>
            </a:r>
            <a:r>
              <a:rPr lang="sv-SE" sz="2000"/>
              <a:t>  i RITZ</a:t>
            </a:r>
          </a:p>
          <a:p>
            <a:r>
              <a:rPr lang="sv-SE" sz="2000"/>
              <a:t>Koder kan skrivs ut och skannas alt. skannas direkt på skärm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9A0226-FDBC-D8F3-C791-164BA9C5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21" y="1297173"/>
            <a:ext cx="3762809" cy="3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9D8AB-7C3A-957A-48CC-DFC6B1D4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El- och nätverksuttag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230E-A072-94BC-8D48-64C5486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/>
              <a:t>Tänk på att verifiera att ni har uttag för el samt nätverk för de utrustningarna som behöver det</a:t>
            </a:r>
          </a:p>
          <a:p>
            <a:r>
              <a:rPr lang="sv-SE" sz="2800"/>
              <a:t>Verifiera att dessa är aktiverade</a:t>
            </a:r>
          </a:p>
        </p:txBody>
      </p:sp>
    </p:spTree>
    <p:extLst>
      <p:ext uri="{BB962C8B-B14F-4D97-AF65-F5344CB8AC3E}">
        <p14:creationId xmlns:p14="http://schemas.microsoft.com/office/powerpoint/2010/main" val="265827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FAF588-9418-4FEE-9981-D319A567E4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FAF588-9418-4FEE-9981-D319A567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1E0F36-D062-418C-AA28-635C932EC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BA6C-FB52-4EE9-87EE-FA874C6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Versionshistorik</a:t>
            </a:r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4B29CF-2C10-41A8-85C8-3AF9F9AF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05458"/>
              </p:ext>
            </p:extLst>
          </p:nvPr>
        </p:nvGraphicFramePr>
        <p:xfrm>
          <a:off x="874713" y="1032733"/>
          <a:ext cx="10442574" cy="96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683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373550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885666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1986675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200"/>
                        <a:t>Version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Beskrivning av versionsuppdatering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Datum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Ansvarig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Sammanställning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information </a:t>
                      </a:r>
                      <a:r>
                        <a:rPr lang="en-GB" sz="900" err="1"/>
                        <a:t>angående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beställning</a:t>
                      </a:r>
                      <a:r>
                        <a:rPr lang="en-GB" sz="900"/>
                        <a:t>/</a:t>
                      </a:r>
                      <a:r>
                        <a:rPr lang="en-GB" sz="900" err="1"/>
                        <a:t>konfigurering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IT </a:t>
                      </a:r>
                      <a:r>
                        <a:rPr lang="en-GB" sz="900" err="1"/>
                        <a:t>utrustning</a:t>
                      </a:r>
                      <a:r>
                        <a:rPr lang="en-GB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2024-10-02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40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Uppdatering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skrivarköbeställning</a:t>
                      </a:r>
                      <a:r>
                        <a:rPr lang="en-GB" sz="900"/>
                        <a:t> för Admin </a:t>
                      </a:r>
                      <a:r>
                        <a:rPr lang="en-GB" sz="900" err="1"/>
                        <a:t>enheter</a:t>
                      </a:r>
                      <a:r>
                        <a:rPr lang="en-GB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2025-04-23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4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9D9B04-5A8A-01FC-6CCB-0F2660DF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F89FE90-D87F-7F0B-8A27-24EE6B43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5907"/>
            <a:ext cx="10972801" cy="4850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/>
              <a:t>Inför </a:t>
            </a:r>
            <a:r>
              <a:rPr lang="sv-SE" sz="2000" err="1"/>
              <a:t>driftstart</a:t>
            </a:r>
            <a:r>
              <a:rPr lang="sv-SE" sz="2000"/>
              <a:t> behöver eventuellt IT utrustning beställas och för viss utrustning även konfiguration göras för att den ska fungera med SDV</a:t>
            </a:r>
          </a:p>
          <a:p>
            <a:pPr>
              <a:lnSpc>
                <a:spcPct val="150000"/>
              </a:lnSpc>
            </a:pPr>
            <a:r>
              <a:rPr lang="sv-SE" sz="2000"/>
              <a:t>Privata vårdgivare som inte är direkt anslutna till Region Skånes nät beställer själva sin utrustning från valfri leverantör</a:t>
            </a:r>
          </a:p>
          <a:p>
            <a:pPr>
              <a:lnSpc>
                <a:spcPct val="150000"/>
              </a:lnSpc>
            </a:pPr>
            <a:r>
              <a:rPr lang="sv-SE" sz="2000"/>
              <a:t>Privata vårdgivare på Region Skånes nätverk beställer enligt ordinarie rutiner IT/MT utrustning</a:t>
            </a:r>
          </a:p>
          <a:p>
            <a:pPr>
              <a:lnSpc>
                <a:spcPct val="150000"/>
              </a:lnSpc>
            </a:pPr>
            <a:r>
              <a:rPr lang="sv-SE" sz="2000"/>
              <a:t>Vid inköp se till att utrustning är SDV supporterad</a:t>
            </a:r>
          </a:p>
          <a:p>
            <a:pPr>
              <a:lnSpc>
                <a:spcPct val="150000"/>
              </a:lnSpc>
            </a:pPr>
            <a:r>
              <a:rPr lang="sv-SE" sz="2000"/>
              <a:t>Viss utrustning behöver konfigureras/skapa skrivarkö i Region Skånes system Ritz</a:t>
            </a:r>
          </a:p>
        </p:txBody>
      </p:sp>
    </p:spTree>
    <p:extLst>
      <p:ext uri="{BB962C8B-B14F-4D97-AF65-F5344CB8AC3E}">
        <p14:creationId xmlns:p14="http://schemas.microsoft.com/office/powerpoint/2010/main" val="202727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8FF63-012B-630B-CA66-0AA945A0D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2137A-1AA4-4D4C-6290-047845C8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295996"/>
            <a:ext cx="10442575" cy="428625"/>
          </a:xfrm>
        </p:spPr>
        <p:txBody>
          <a:bodyPr/>
          <a:lstStyle/>
          <a:p>
            <a:r>
              <a:rPr lang="sv-SE" sz="3600" b="1"/>
              <a:t>SD-WAN</a:t>
            </a:r>
            <a:r>
              <a:rPr lang="sv-SE" sz="3600">
                <a:latin typeface="Public Sans" pitchFamily="2" charset="0"/>
              </a:rPr>
              <a:t> </a:t>
            </a:r>
            <a:r>
              <a:rPr lang="en-US" sz="1800">
                <a:latin typeface="Public Sans" pitchFamily="2" charset="0"/>
              </a:rPr>
              <a:t>(Software Defined Wide Area Network)</a:t>
            </a:r>
            <a:endParaRPr lang="sv-SE" sz="3600">
              <a:highlight>
                <a:srgbClr val="FFFF00"/>
              </a:highlight>
              <a:latin typeface="Public Sans" pitchFamily="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61D0A-BF0A-53E9-BA81-5DDF5DE4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357951"/>
            <a:ext cx="10442575" cy="4175169"/>
          </a:xfrm>
        </p:spPr>
        <p:txBody>
          <a:bodyPr lIns="91440" tIns="45720" rIns="91440" bIns="45720" anchor="t"/>
          <a:lstStyle/>
          <a:p>
            <a:pPr marL="342900" indent="-342900">
              <a:buFont typeface="Symbol" panose="05050102010706020507" pitchFamily="18" charset="2"/>
              <a:buChar char=""/>
            </a:pPr>
            <a:endParaRPr lang="sv-SE">
              <a:effectLst/>
              <a:latin typeface="Public Sans" pitchFamily="2" charset="0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SD-WAN är en </a:t>
            </a:r>
            <a: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  <a:t>mjukvarubaserad nättjänst, inklusive en konfigurerad router som installeras centralt eller på varje enhet</a:t>
            </a:r>
            <a:b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</a:br>
            <a:endParaRPr lang="sv-SE" sz="2000">
              <a:latin typeface="Public Sans" pitchFamily="2" charset="0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  <a:t>SD-WAN är en </a:t>
            </a: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förutsättning för full funktionalitet </a:t>
            </a:r>
            <a: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  <a:t>i </a:t>
            </a: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SDV </a:t>
            </a:r>
            <a:endParaRPr lang="sv-SE" sz="2000">
              <a:latin typeface="Public Sans" pitchFamily="2" charset="0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sv-SE" sz="2000">
              <a:effectLst/>
              <a:latin typeface="Public Sans" pitchFamily="2" charset="0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Tjänsten är avsedd för privata vårdgivare som behöver kommunicera med</a:t>
            </a:r>
            <a: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  <a:t> </a:t>
            </a: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Region Skånes </a:t>
            </a:r>
            <a:r>
              <a:rPr lang="sv-SE" sz="2000">
                <a:latin typeface="Public Sans" pitchFamily="2" charset="0"/>
                <a:ea typeface="Times New Roman" panose="02020603050405020304" pitchFamily="18" charset="0"/>
                <a:cs typeface="Arial"/>
              </a:rPr>
              <a:t>system</a:t>
            </a:r>
            <a:b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</a:rPr>
            </a:br>
            <a:endParaRPr lang="sv-SE" sz="2000">
              <a:effectLst/>
              <a:latin typeface="Public Sans" pitchFamily="2" charset="0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>
                <a:effectLst/>
                <a:latin typeface="Public Sans" pitchFamily="2" charset="0"/>
                <a:ea typeface="Times New Roman" panose="02020603050405020304" pitchFamily="18" charset="0"/>
                <a:cs typeface="Arial"/>
              </a:rPr>
              <a:t>Införandet pågår, projektet drivs av Region Skåne och Cygate</a:t>
            </a:r>
            <a:endParaRPr lang="sv-SE" sz="2000">
              <a:effectLst/>
              <a:latin typeface="Public Sans" pitchFamily="2" charset="0"/>
              <a:ea typeface="Calibri" panose="020F0502020204030204" pitchFamily="34" charset="0"/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br>
              <a:rPr lang="sv-SE"/>
            </a:br>
            <a:endParaRPr lang="sv-SE">
              <a:cs typeface="Arial"/>
            </a:endParaRPr>
          </a:p>
          <a:p>
            <a:pPr marL="0" indent="0">
              <a:buNone/>
            </a:pPr>
            <a:br>
              <a:rPr lang="sv-SE"/>
            </a:br>
            <a:endParaRPr lang="sv-SE" sz="1800"/>
          </a:p>
          <a:p>
            <a:pPr marL="0" indent="0">
              <a:buNone/>
            </a:pPr>
            <a:br>
              <a:rPr lang="sv-SE"/>
            </a:br>
            <a:endParaRPr lang="sv-SE"/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  <a:p>
            <a:pPr marL="251460" indent="-251460">
              <a:buFont typeface="Courier New" panose="02070309020205020404" pitchFamily="49" charset="0"/>
              <a:buChar char="o"/>
            </a:pP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72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465DE-CF35-6854-CB64-5D7384FB6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Skrivare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14F0C2-18FF-8F8F-3F8C-6A903A870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Konfigurering/skrivarkö</a:t>
            </a:r>
          </a:p>
        </p:txBody>
      </p:sp>
    </p:spTree>
    <p:extLst>
      <p:ext uri="{BB962C8B-B14F-4D97-AF65-F5344CB8AC3E}">
        <p14:creationId xmlns:p14="http://schemas.microsoft.com/office/powerpoint/2010/main" val="58701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2E79A-D234-8686-5545-22BC17BB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89652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z="3600">
                <a:latin typeface="Public Sans" pitchFamily="2" charset="0"/>
              </a:rPr>
              <a:t>Skrivare - SDV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3D2A4-944F-6AF5-AB51-53D7F618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7834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Public Sans" pitchFamily="2" charset="0"/>
              </a:rPr>
              <a:t>För </a:t>
            </a:r>
            <a:r>
              <a:rPr lang="en-US" sz="2000" err="1">
                <a:latin typeface="Public Sans" pitchFamily="2" charset="0"/>
              </a:rPr>
              <a:t>att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skriva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ut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från</a:t>
            </a:r>
            <a:r>
              <a:rPr lang="en-US" sz="2000">
                <a:latin typeface="Public Sans" pitchFamily="2" charset="0"/>
              </a:rPr>
              <a:t> SDV </a:t>
            </a:r>
            <a:r>
              <a:rPr lang="en-US" sz="2000" err="1">
                <a:latin typeface="Public Sans" pitchFamily="2" charset="0"/>
              </a:rPr>
              <a:t>behövs</a:t>
            </a:r>
            <a:r>
              <a:rPr lang="en-US" sz="2000">
                <a:latin typeface="Public Sans" pitchFamily="2" charset="0"/>
              </a:rPr>
              <a:t> SD-WAN</a:t>
            </a:r>
            <a:endParaRPr lang="en-US" sz="2000">
              <a:latin typeface="Public Sans" pitchFamily="2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sv-SE" sz="2000">
                <a:latin typeface="Public Sans" pitchFamily="2" charset="0"/>
                <a:cs typeface="Arial"/>
              </a:rPr>
              <a:t>Endast supporterade nätverksanslutna skrivare kan användas med SDV, USB-anslutna skrivare stöds inte*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Public Sans" pitchFamily="2" charset="0"/>
              </a:rPr>
              <a:t>Har </a:t>
            </a:r>
            <a:r>
              <a:rPr lang="en-US" sz="2000" err="1">
                <a:latin typeface="Public Sans" pitchFamily="2" charset="0"/>
              </a:rPr>
              <a:t>ni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behov</a:t>
            </a:r>
            <a:r>
              <a:rPr lang="en-US" sz="2000">
                <a:latin typeface="Public Sans" pitchFamily="2" charset="0"/>
              </a:rPr>
              <a:t> av </a:t>
            </a:r>
            <a:r>
              <a:rPr lang="en-US" sz="2000" err="1">
                <a:latin typeface="Public Sans" pitchFamily="2" charset="0"/>
              </a:rPr>
              <a:t>att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en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skrivare</a:t>
            </a:r>
            <a:r>
              <a:rPr lang="en-US" sz="2000">
                <a:latin typeface="Public Sans" pitchFamily="2" charset="0"/>
              </a:rPr>
              <a:t> ska </a:t>
            </a:r>
            <a:r>
              <a:rPr lang="en-US" sz="2000" err="1">
                <a:latin typeface="Public Sans" pitchFamily="2" charset="0"/>
              </a:rPr>
              <a:t>fungera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både</a:t>
            </a:r>
            <a:r>
              <a:rPr lang="en-US" sz="2000">
                <a:latin typeface="Public Sans" pitchFamily="2" charset="0"/>
              </a:rPr>
              <a:t> med SDV och </a:t>
            </a:r>
            <a:r>
              <a:rPr lang="en-US" sz="2000" err="1">
                <a:latin typeface="Public Sans" pitchFamily="2" charset="0"/>
              </a:rPr>
              <a:t>andra</a:t>
            </a:r>
            <a:r>
              <a:rPr lang="en-US" sz="2000">
                <a:latin typeface="Public Sans" pitchFamily="2" charset="0"/>
              </a:rPr>
              <a:t> program </a:t>
            </a:r>
            <a:r>
              <a:rPr lang="en-US" sz="2000" err="1">
                <a:latin typeface="Public Sans" pitchFamily="2" charset="0"/>
              </a:rPr>
              <a:t>inom</a:t>
            </a:r>
            <a:r>
              <a:rPr lang="en-US" sz="2000">
                <a:latin typeface="Public Sans" pitchFamily="2" charset="0"/>
              </a:rPr>
              <a:t> er </a:t>
            </a:r>
            <a:r>
              <a:rPr lang="en-US" sz="2000" err="1">
                <a:latin typeface="Public Sans" pitchFamily="2" charset="0"/>
              </a:rPr>
              <a:t>verksamhet</a:t>
            </a:r>
            <a:r>
              <a:rPr lang="en-US" sz="2000">
                <a:latin typeface="Public Sans" pitchFamily="2" charset="0"/>
              </a:rPr>
              <a:t>? </a:t>
            </a:r>
            <a:r>
              <a:rPr lang="en-US" sz="2000" err="1">
                <a:latin typeface="Public Sans" pitchFamily="2" charset="0"/>
              </a:rPr>
              <a:t>Då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behöver</a:t>
            </a:r>
            <a:r>
              <a:rPr lang="en-US" sz="2000">
                <a:latin typeface="Public Sans" pitchFamily="2" charset="0"/>
              </a:rPr>
              <a:t> man ”</a:t>
            </a:r>
            <a:r>
              <a:rPr lang="en-US" sz="2000" err="1">
                <a:latin typeface="Public Sans" pitchFamily="2" charset="0"/>
              </a:rPr>
              <a:t>koppla</a:t>
            </a:r>
            <a:r>
              <a:rPr lang="en-US" sz="2000">
                <a:latin typeface="Public Sans" pitchFamily="2" charset="0"/>
              </a:rPr>
              <a:t>” </a:t>
            </a:r>
            <a:r>
              <a:rPr lang="en-US" sz="2000" err="1">
                <a:latin typeface="Public Sans" pitchFamily="2" charset="0"/>
              </a:rPr>
              <a:t>nätverket</a:t>
            </a:r>
            <a:r>
              <a:rPr lang="en-US" sz="2000">
                <a:latin typeface="Public Sans" pitchFamily="2" charset="0"/>
              </a:rPr>
              <a:t> för </a:t>
            </a:r>
            <a:r>
              <a:rPr lang="en-US" sz="2000" err="1">
                <a:latin typeface="Public Sans" pitchFamily="2" charset="0"/>
              </a:rPr>
              <a:t>skrivaren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mellan</a:t>
            </a:r>
            <a:r>
              <a:rPr lang="en-US" sz="2000">
                <a:latin typeface="Public Sans" pitchFamily="2" charset="0"/>
              </a:rPr>
              <a:t> SD-WAN och </a:t>
            </a:r>
            <a:r>
              <a:rPr lang="en-US" sz="2000" err="1">
                <a:latin typeface="Public Sans" pitchFamily="2" charset="0"/>
              </a:rPr>
              <a:t>ert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nätverk</a:t>
            </a:r>
            <a:r>
              <a:rPr lang="en-US" sz="2000">
                <a:latin typeface="Public Sans" pitchFamily="2" charset="0"/>
              </a:rPr>
              <a:t>, </a:t>
            </a:r>
            <a:r>
              <a:rPr lang="en-US" sz="2000" err="1">
                <a:latin typeface="Public Sans" pitchFamily="2" charset="0"/>
              </a:rPr>
              <a:t>genom</a:t>
            </a:r>
            <a:r>
              <a:rPr lang="en-US" sz="2000">
                <a:latin typeface="Public Sans" pitchFamily="2" charset="0"/>
              </a:rPr>
              <a:t> </a:t>
            </a:r>
            <a:r>
              <a:rPr lang="en-US" sz="2000" err="1">
                <a:latin typeface="Public Sans" pitchFamily="2" charset="0"/>
              </a:rPr>
              <a:t>s.k.</a:t>
            </a:r>
            <a:r>
              <a:rPr lang="en-US" sz="2000">
                <a:latin typeface="Public Sans" pitchFamily="2" charset="0"/>
              </a:rPr>
              <a:t> ”</a:t>
            </a:r>
            <a:r>
              <a:rPr lang="en-US" sz="2000" err="1">
                <a:latin typeface="Public Sans" pitchFamily="2" charset="0"/>
              </a:rPr>
              <a:t>NAT:a</a:t>
            </a:r>
            <a:r>
              <a:rPr lang="en-US" sz="2000">
                <a:latin typeface="Public Sans" pitchFamily="2" charset="0"/>
              </a:rPr>
              <a:t>” Network </a:t>
            </a:r>
            <a:r>
              <a:rPr lang="en-US" sz="2000" err="1">
                <a:latin typeface="Public Sans" pitchFamily="2" charset="0"/>
              </a:rPr>
              <a:t>Adress</a:t>
            </a:r>
            <a:r>
              <a:rPr lang="en-US" sz="2000">
                <a:latin typeface="Public Sans" pitchFamily="2" charset="0"/>
              </a:rPr>
              <a:t> Translation. </a:t>
            </a:r>
            <a:r>
              <a:rPr lang="en-US" sz="2000" err="1">
                <a:latin typeface="Public Sans" pitchFamily="2" charset="0"/>
              </a:rPr>
              <a:t>Görs</a:t>
            </a:r>
            <a:r>
              <a:rPr lang="en-US" sz="2000">
                <a:latin typeface="Public Sans" pitchFamily="2" charset="0"/>
              </a:rPr>
              <a:t> av person med </a:t>
            </a:r>
            <a:r>
              <a:rPr lang="en-US" sz="2000" err="1">
                <a:latin typeface="Public Sans" pitchFamily="2" charset="0"/>
              </a:rPr>
              <a:t>nätverkskompetens</a:t>
            </a:r>
            <a:r>
              <a:rPr lang="en-US" sz="2000">
                <a:latin typeface="Public Sans" pitchFamily="2" charset="0"/>
              </a:rPr>
              <a:t>, hos er</a:t>
            </a:r>
            <a:endParaRPr lang="en-US" sz="2000">
              <a:latin typeface="Public Sans" pitchFamily="2" charset="0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Public Sans" pitchFamily="2" charset="0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Public Sans" pitchFamily="2" charset="0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>
                <a:latin typeface="Public Sans" pitchFamily="2" charset="0"/>
                <a:cs typeface="Arial"/>
              </a:rPr>
              <a:t>* För </a:t>
            </a:r>
            <a:r>
              <a:rPr lang="en-US" sz="2000" err="1">
                <a:latin typeface="Public Sans" pitchFamily="2" charset="0"/>
                <a:cs typeface="Arial"/>
              </a:rPr>
              <a:t>privata</a:t>
            </a:r>
            <a:r>
              <a:rPr lang="en-US" sz="2000">
                <a:latin typeface="Public Sans" pitchFamily="2" charset="0"/>
                <a:cs typeface="Arial"/>
              </a:rPr>
              <a:t> </a:t>
            </a:r>
            <a:r>
              <a:rPr lang="en-US" sz="2000" err="1">
                <a:latin typeface="Public Sans" pitchFamily="2" charset="0"/>
                <a:cs typeface="Arial"/>
              </a:rPr>
              <a:t>vårdgivare</a:t>
            </a:r>
            <a:r>
              <a:rPr lang="en-US" sz="2000">
                <a:latin typeface="Public Sans" pitchFamily="2" charset="0"/>
                <a:cs typeface="Arial"/>
              </a:rPr>
              <a:t> </a:t>
            </a:r>
            <a:r>
              <a:rPr lang="en-US" sz="2000" err="1">
                <a:latin typeface="Public Sans" pitchFamily="2" charset="0"/>
                <a:cs typeface="Arial"/>
              </a:rPr>
              <a:t>på</a:t>
            </a:r>
            <a:r>
              <a:rPr lang="en-US" sz="2000">
                <a:latin typeface="Public Sans" pitchFamily="2" charset="0"/>
                <a:cs typeface="Arial"/>
              </a:rPr>
              <a:t> Region Skånes </a:t>
            </a:r>
            <a:r>
              <a:rPr lang="en-US" sz="2000" err="1">
                <a:latin typeface="Public Sans" pitchFamily="2" charset="0"/>
                <a:cs typeface="Arial"/>
              </a:rPr>
              <a:t>nätverk</a:t>
            </a:r>
            <a:r>
              <a:rPr lang="en-US" sz="2000">
                <a:latin typeface="Public Sans" pitchFamily="2" charset="0"/>
                <a:cs typeface="Arial"/>
              </a:rPr>
              <a:t> (</a:t>
            </a:r>
            <a:r>
              <a:rPr lang="en-US" sz="2000" err="1">
                <a:latin typeface="Public Sans" pitchFamily="2" charset="0"/>
                <a:cs typeface="Arial"/>
              </a:rPr>
              <a:t>ej</a:t>
            </a:r>
            <a:r>
              <a:rPr lang="en-US" sz="2000">
                <a:latin typeface="Public Sans" pitchFamily="2" charset="0"/>
                <a:cs typeface="Arial"/>
              </a:rPr>
              <a:t> SD-WAN) </a:t>
            </a:r>
            <a:r>
              <a:rPr lang="en-US" sz="2000" err="1">
                <a:latin typeface="Public Sans" pitchFamily="2" charset="0"/>
                <a:cs typeface="Arial"/>
              </a:rPr>
              <a:t>kan</a:t>
            </a:r>
            <a:r>
              <a:rPr lang="en-US" sz="2000">
                <a:latin typeface="Public Sans" pitchFamily="2" charset="0"/>
                <a:cs typeface="Arial"/>
              </a:rPr>
              <a:t> </a:t>
            </a:r>
            <a:r>
              <a:rPr lang="en-US" sz="2000" err="1">
                <a:latin typeface="Public Sans" pitchFamily="2" charset="0"/>
                <a:cs typeface="Arial"/>
              </a:rPr>
              <a:t>undantag</a:t>
            </a:r>
            <a:r>
              <a:rPr lang="en-US" sz="2000">
                <a:latin typeface="Public Sans" pitchFamily="2" charset="0"/>
                <a:cs typeface="Arial"/>
              </a:rPr>
              <a:t> </a:t>
            </a:r>
            <a:r>
              <a:rPr lang="en-US" sz="2000" err="1">
                <a:latin typeface="Public Sans" pitchFamily="2" charset="0"/>
                <a:cs typeface="Arial"/>
              </a:rPr>
              <a:t>finnas</a:t>
            </a:r>
            <a:r>
              <a:rPr lang="en-US" sz="2000">
                <a:latin typeface="Public Sans" pitchFamily="2" charset="0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>
              <a:cs typeface="Arial"/>
            </a:endParaRPr>
          </a:p>
          <a:p>
            <a:endParaRPr lang="en-US" sz="1600"/>
          </a:p>
          <a:p>
            <a:endParaRPr lang="en-US" sz="16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75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465DE-CF35-6854-CB64-5D7384FB6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Ritz</a:t>
            </a:r>
            <a:br>
              <a:rPr lang="sv-SE"/>
            </a:br>
            <a:r>
              <a:rPr lang="sv-SE"/>
              <a:t>beställning av skrivarkö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14F0C2-18FF-8F8F-3F8C-6A903A870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23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SDV Skrivarkö - Ritz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/>
              <a:t>För att era skrivare ska fungera med SDV behöver skrivarkö beställas</a:t>
            </a:r>
          </a:p>
          <a:p>
            <a:r>
              <a:rPr lang="sv-SE" sz="2400"/>
              <a:t>Görs via Ritz</a:t>
            </a:r>
          </a:p>
          <a:p>
            <a:r>
              <a:rPr lang="sv-SE" sz="2400"/>
              <a:t>Skrivarkö beställs när skrivaren finns på plast på vårdenheten</a:t>
            </a:r>
          </a:p>
          <a:p>
            <a:r>
              <a:rPr lang="sv-SE" sz="2400"/>
              <a:t>Etikettskrivare, ange om den ska vara Läkemedel eller Provtagning</a:t>
            </a:r>
          </a:p>
          <a:p>
            <a:r>
              <a:rPr lang="sv-SE" sz="2400"/>
              <a:t>Armband, ange storlek, vuxen, barn eller nyfödd/neonatal</a:t>
            </a:r>
          </a:p>
          <a:p>
            <a:r>
              <a:rPr lang="sv-SE" sz="2400"/>
              <a:t>Dokumentskrivare, ange typ av utskrifter</a:t>
            </a:r>
          </a:p>
          <a:p>
            <a:r>
              <a:rPr lang="sv-SE" sz="2400" b="1" i="1"/>
              <a:t>OBS! Gäller ej Pull-print skrivare, behöver ej beställa skrivarkö till dessa</a:t>
            </a:r>
          </a:p>
        </p:txBody>
      </p:sp>
    </p:spTree>
    <p:extLst>
      <p:ext uri="{BB962C8B-B14F-4D97-AF65-F5344CB8AC3E}">
        <p14:creationId xmlns:p14="http://schemas.microsoft.com/office/powerpoint/2010/main" val="385486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2E79A-D234-8686-5545-22BC17BB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>
                <a:latin typeface="Public Sans" pitchFamily="2" charset="0"/>
                <a:cs typeface="Arial"/>
              </a:rPr>
              <a:t>Beställning skrivarkö - RITZ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813FAC-964A-E5EC-8C4B-33B5674FC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2400">
                <a:latin typeface="Public Sans" pitchFamily="2" charset="0"/>
                <a:cs typeface="Arial"/>
              </a:rPr>
              <a:t>Inventera och säkerställ att era skrivare är SDV supporterade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>
                <a:latin typeface="Public Sans" pitchFamily="2" charset="0"/>
                <a:cs typeface="Arial"/>
              </a:rPr>
              <a:t>Beställ skrivarkö/konfigurering i RITZ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>
                <a:latin typeface="Public Sans" pitchFamily="2" charset="0"/>
                <a:cs typeface="Arial"/>
              </a:rPr>
              <a:t>Ange var skrivaren ska stå (Millenium </a:t>
            </a:r>
            <a:r>
              <a:rPr lang="sv-SE" sz="2400" err="1">
                <a:latin typeface="Public Sans" pitchFamily="2" charset="0"/>
                <a:cs typeface="Arial"/>
              </a:rPr>
              <a:t>location</a:t>
            </a:r>
            <a:r>
              <a:rPr lang="sv-SE" sz="2400">
                <a:latin typeface="Public Sans" pitchFamily="2" charset="0"/>
                <a:cs typeface="Arial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>
                <a:latin typeface="Public Sans" pitchFamily="2" charset="0"/>
                <a:cs typeface="Arial"/>
              </a:rPr>
              <a:t>Ange skrivarmodell (endast supporterade skrivare visas)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>
                <a:latin typeface="Public Sans" pitchFamily="2" charset="0"/>
                <a:cs typeface="Arial"/>
              </a:rPr>
              <a:t>Ange skrivarens SD-WAN IP adress</a:t>
            </a:r>
          </a:p>
          <a:p>
            <a:pPr marL="0" indent="0">
              <a:buNone/>
            </a:pPr>
            <a:endParaRPr lang="sv-SE" sz="2800">
              <a:cs typeface="Arial"/>
            </a:endParaRPr>
          </a:p>
          <a:p>
            <a:pPr marL="0" indent="0">
              <a:buNone/>
            </a:pPr>
            <a:endParaRPr lang="sv-SE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643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0JtCxwrRyvRiEOinZ5A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" id="{3A03CCF2-DF1C-4F02-BC09-9569C4ACC067}" vid="{3FDD56E4-7906-44A3-A810-9FD7C478F6A4}"/>
    </a:ext>
  </a:extLst>
</a:theme>
</file>

<file path=ppt/theme/theme3.xml><?xml version="1.0" encoding="utf-8"?>
<a:theme xmlns:a="http://schemas.openxmlformats.org/drawingml/2006/main" name="1_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" id="{BDC4FBFB-0BBF-4917-82BC-C4A46CE0032C}" vid="{202A11A9-F406-464A-BA70-899ED0EFB3D7}"/>
    </a:ext>
  </a:extLst>
</a:theme>
</file>

<file path=ppt/theme/theme4.xml><?xml version="1.0" encoding="utf-8"?>
<a:theme xmlns:a="http://schemas.openxmlformats.org/drawingml/2006/main" name="Region Skåne">
  <a:themeElements>
    <a:clrScheme name="Region Skåne Strand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Region Skåne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" id="{6675D7FB-A762-4CDE-BF7B-64152D800FD0}" vid="{E26FCD0C-0120-43CA-8683-B32B54589D85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SharedWithUsers xmlns="2e68ab6b-79c8-43ea-b178-dccb9842d64a">
      <UserInfo>
        <DisplayName/>
        <AccountId xsi:nil="true"/>
        <AccountType/>
      </UserInfo>
    </SharedWithUsers>
    <Dokument_x00e4_gare xmlns="b9481cc7-f7fc-4d3a-a93a-4be4fcbf4595">Peter Karlsson</Dokument_x00e4_gare>
  </documentManagement>
</p:properties>
</file>

<file path=customXml/itemProps1.xml><?xml version="1.0" encoding="utf-8"?>
<ds:datastoreItem xmlns:ds="http://schemas.openxmlformats.org/officeDocument/2006/customXml" ds:itemID="{4549096E-EE05-4383-97AB-53D7C3DB0A8E}">
  <ds:schemaRefs>
    <ds:schemaRef ds:uri="2e68ab6b-79c8-43ea-b178-dccb9842d64a"/>
    <ds:schemaRef ds:uri="b9481cc7-f7fc-4d3a-a93a-4be4fcbf4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BBC569-1AD9-4C14-8729-8BE5764940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537FCB-13C2-4296-B34E-51EC45E83D7D}">
  <ds:schemaRefs>
    <ds:schemaRef ds:uri="2e68ab6b-79c8-43ea-b178-dccb9842d64a"/>
    <ds:schemaRef ds:uri="b9481cc7-f7fc-4d3a-a93a-4be4fcbf45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prestentationsmall</Template>
  <TotalTime>0</TotalTime>
  <Application>Microsoft Office PowerPoint</Application>
  <PresentationFormat>Widescreen</PresentationFormat>
  <Slides>20</Slides>
  <Notes>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Region Skåne presentation</vt:lpstr>
      <vt:lpstr>Tema1</vt:lpstr>
      <vt:lpstr>1_Tema1</vt:lpstr>
      <vt:lpstr>Region Skåne</vt:lpstr>
      <vt:lpstr>  Beställning/konfigurering IT utrustning SDV </vt:lpstr>
      <vt:lpstr>Versionshistorik</vt:lpstr>
      <vt:lpstr>Bakgrund</vt:lpstr>
      <vt:lpstr>SD-WAN (Software Defined Wide Area Network)</vt:lpstr>
      <vt:lpstr>Skrivare</vt:lpstr>
      <vt:lpstr>Skrivare - SDV</vt:lpstr>
      <vt:lpstr>Ritz beställning av skrivarkö</vt:lpstr>
      <vt:lpstr>SDV Skrivarkö - Ritz</vt:lpstr>
      <vt:lpstr>Beställning skrivarkö - RITZ</vt:lpstr>
      <vt:lpstr>SDV Skrivarkö för administrativa avdelningar</vt:lpstr>
      <vt:lpstr>A4 skrivare</vt:lpstr>
      <vt:lpstr>Etikettskrivare</vt:lpstr>
      <vt:lpstr>Armbandsskrivare</vt:lpstr>
      <vt:lpstr>Kvittoskrivare</vt:lpstr>
      <vt:lpstr>Etikettskrivare – streckkod för utskrift/välja skrivare</vt:lpstr>
      <vt:lpstr>Etiketter</vt:lpstr>
      <vt:lpstr>Handskanner</vt:lpstr>
      <vt:lpstr>Handskanner</vt:lpstr>
      <vt:lpstr>El- och nätverksuttag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Beställa IT produkter </dc:title>
  <dc:creator>Malmborg Simon</dc:creator>
  <cp:revision>2</cp:revision>
  <dcterms:created xsi:type="dcterms:W3CDTF">2024-06-17T08:06:26Z</dcterms:created>
  <dcterms:modified xsi:type="dcterms:W3CDTF">2025-04-28T11:04:38Z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xd_ProgID">
    <vt:lpwstr/>
  </property>
  <property fmtid="{D5CDD505-2E9C-101B-9397-08002B2CF9AE}" pid="6" name="MediaServiceImageTags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est">
    <vt:lpwstr>Peter Karlsson</vt:lpwstr>
  </property>
</Properties>
</file>