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827" r:id="rId5"/>
  </p:sldMasterIdLst>
  <p:notesMasterIdLst>
    <p:notesMasterId r:id="rId11"/>
  </p:notesMasterIdLst>
  <p:sldIdLst>
    <p:sldId id="317" r:id="rId6"/>
    <p:sldId id="318" r:id="rId7"/>
    <p:sldId id="319" r:id="rId8"/>
    <p:sldId id="321" r:id="rId9"/>
    <p:sldId id="320" r:id="rId10"/>
  </p:sldIdLst>
  <p:sldSz cx="12192000" cy="6858000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624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504">
          <p15:clr>
            <a:srgbClr val="A4A3A4"/>
          </p15:clr>
        </p15:guide>
        <p15:guide id="4" pos="576">
          <p15:clr>
            <a:srgbClr val="A4A3A4"/>
          </p15:clr>
        </p15:guide>
        <p15:guide id="5" pos="6656">
          <p15:clr>
            <a:srgbClr val="A4A3A4"/>
          </p15:clr>
        </p15:guide>
        <p15:guide id="6" pos="3712">
          <p15:clr>
            <a:srgbClr val="A4A3A4"/>
          </p15:clr>
        </p15:guide>
        <p15:guide id="7" pos="33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rdström Kent" initials="NK" lastIdx="2" clrIdx="0">
    <p:extLst>
      <p:ext uri="{19B8F6BF-5375-455C-9EA6-DF929625EA0E}">
        <p15:presenceInfo xmlns:p15="http://schemas.microsoft.com/office/powerpoint/2012/main" userId="S-1-5-21-299502267-562591055-839522115-595983" providerId="AD"/>
      </p:ext>
    </p:extLst>
  </p:cmAuthor>
  <p:cmAuthor id="2" name="Jonsson Fredrik N" initials="JFN" lastIdx="3" clrIdx="1">
    <p:extLst>
      <p:ext uri="{19B8F6BF-5375-455C-9EA6-DF929625EA0E}">
        <p15:presenceInfo xmlns:p15="http://schemas.microsoft.com/office/powerpoint/2012/main" userId="S-1-5-21-299502267-562591055-839522115-614156" providerId="AD"/>
      </p:ext>
    </p:extLst>
  </p:cmAuthor>
  <p:cmAuthor id="3" name="Magnus Isaksson" initials="MI" lastIdx="3" clrIdx="2">
    <p:extLst>
      <p:ext uri="{19B8F6BF-5375-455C-9EA6-DF929625EA0E}">
        <p15:presenceInfo xmlns:p15="http://schemas.microsoft.com/office/powerpoint/2012/main" userId="Magnus Isaks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C5E0B4"/>
    <a:srgbClr val="B4C7E7"/>
    <a:srgbClr val="F8CBAD"/>
    <a:srgbClr val="7C7C7C"/>
    <a:srgbClr val="A9D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llanmörkt format 1 - Dekorfär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llanmörkt format 1 - Dekorfärg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954" y="102"/>
      </p:cViewPr>
      <p:guideLst>
        <p:guide orient="horz" pos="624"/>
        <p:guide orient="horz" pos="1200"/>
        <p:guide orient="horz" pos="3504"/>
        <p:guide pos="576"/>
        <p:guide pos="6656"/>
        <p:guide pos="3712"/>
        <p:guide pos="339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262BE0-95A6-4CF5-9656-5F1B4696A9E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738751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262BE0-95A6-4CF5-9656-5F1B4696A9E3}" type="slidenum">
              <a:rPr lang="sv-SE" altLang="sv-SE" smtClean="0"/>
              <a:pPr>
                <a:defRPr/>
              </a:pPr>
              <a:t>1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730976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4946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b="0"/>
            </a:lvl1pPr>
          </a:lstStyle>
          <a:p>
            <a:endParaRPr lang="sv-SE"/>
          </a:p>
        </p:txBody>
      </p:sp>
      <p:sp>
        <p:nvSpPr>
          <p:cNvPr id="5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424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</a:lstStyle>
          <a:p>
            <a:endParaRPr lang="sv-SE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998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8866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5593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676249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9218111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4">
          <p15:clr>
            <a:srgbClr val="FBAE40"/>
          </p15:clr>
        </p15:guide>
        <p15:guide id="2" pos="397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2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98472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90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0307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8150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78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28" r:id="rId1"/>
    <p:sldLayoutId id="2147484829" r:id="rId2"/>
    <p:sldLayoutId id="2147484830" r:id="rId3"/>
    <p:sldLayoutId id="2147484831" r:id="rId4"/>
    <p:sldLayoutId id="2147484832" r:id="rId5"/>
    <p:sldLayoutId id="2147484833" r:id="rId6"/>
    <p:sldLayoutId id="2147484834" r:id="rId7"/>
    <p:sldLayoutId id="2147484835" r:id="rId8"/>
    <p:sldLayoutId id="2147484836" r:id="rId9"/>
    <p:sldLayoutId id="2147484837" r:id="rId10"/>
    <p:sldLayoutId id="2147484838" r:id="rId11"/>
    <p:sldLayoutId id="2147484839" r:id="rId12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F26B43"/>
          </p15:clr>
        </p15:guide>
        <p15:guide id="2" pos="7129">
          <p15:clr>
            <a:srgbClr val="F26B43"/>
          </p15:clr>
        </p15:guide>
        <p15:guide id="3" pos="3840">
          <p15:clr>
            <a:srgbClr val="F26B43"/>
          </p15:clr>
        </p15:guide>
        <p15:guide id="4" pos="551">
          <p15:clr>
            <a:srgbClr val="F26B43"/>
          </p15:clr>
        </p15:guide>
        <p15:guide id="5" orient="horz" pos="890">
          <p15:clr>
            <a:srgbClr val="F26B43"/>
          </p15:clr>
        </p15:guide>
        <p15:guide id="6" orient="horz" pos="34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tshållare för innehåll 19"/>
          <p:cNvSpPr>
            <a:spLocks noGrp="1"/>
          </p:cNvSpPr>
          <p:nvPr>
            <p:ph type="subTitle" idx="1"/>
          </p:nvPr>
        </p:nvSpPr>
        <p:spPr>
          <a:xfrm>
            <a:off x="7608888" y="4144962"/>
            <a:ext cx="4103736" cy="1660301"/>
          </a:xfrm>
        </p:spPr>
        <p:txBody>
          <a:bodyPr>
            <a:normAutofit/>
          </a:bodyPr>
          <a:lstStyle/>
          <a:p>
            <a:endParaRPr lang="sv-SE" sz="240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v-SE" sz="3200">
              <a:latin typeface="+mj-lt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v-SE" sz="3200">
                <a:latin typeface="+mj-lt"/>
                <a:ea typeface="Times New Roman" panose="02020603050405020304" pitchFamily="18" charset="0"/>
              </a:rPr>
              <a:t>GAP eLAB RS - SDV</a:t>
            </a:r>
          </a:p>
          <a:p>
            <a:pPr marL="0" indent="0" algn="ctr">
              <a:buNone/>
            </a:pPr>
            <a:endParaRPr lang="sv-SE" sz="3200"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sv-SE"/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9481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: rundade hörn 5">
            <a:extLst>
              <a:ext uri="{FF2B5EF4-FFF2-40B4-BE49-F238E27FC236}">
                <a16:creationId xmlns:a16="http://schemas.microsoft.com/office/drawing/2014/main" id="{F7273E75-0C60-8454-2661-7CC6782B2F6D}"/>
              </a:ext>
            </a:extLst>
          </p:cNvPr>
          <p:cNvSpPr/>
          <p:nvPr/>
        </p:nvSpPr>
        <p:spPr>
          <a:xfrm>
            <a:off x="802705" y="2844122"/>
            <a:ext cx="9973815" cy="1368152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000">
                <a:solidFill>
                  <a:schemeClr val="tx1"/>
                </a:solidFill>
              </a:rPr>
              <a:t>Det är i eLAB RS inte obligatoriskt att använda sig av handscanner men underlättar i delar av den nya arbetsprocessen.</a:t>
            </a:r>
          </a:p>
        </p:txBody>
      </p:sp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7A73E99C-5345-D9F3-77F4-CD821539EBC5}"/>
              </a:ext>
            </a:extLst>
          </p:cNvPr>
          <p:cNvSpPr/>
          <p:nvPr/>
        </p:nvSpPr>
        <p:spPr>
          <a:xfrm>
            <a:off x="1306761" y="4394101"/>
            <a:ext cx="9973815" cy="1368152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000">
                <a:solidFill>
                  <a:schemeClr val="tx1"/>
                </a:solidFill>
              </a:rPr>
              <a:t>För SDV kommer man använda etikettutskrift och handscanning för provtagning, armband och läkemedel.</a:t>
            </a:r>
          </a:p>
        </p:txBody>
      </p:sp>
      <p:sp>
        <p:nvSpPr>
          <p:cNvPr id="4" name="Rektangel: rundade hörn 3">
            <a:extLst>
              <a:ext uri="{FF2B5EF4-FFF2-40B4-BE49-F238E27FC236}">
                <a16:creationId xmlns:a16="http://schemas.microsoft.com/office/drawing/2014/main" id="{F6C5A636-966B-22EC-58A4-1F761C9F92D9}"/>
              </a:ext>
            </a:extLst>
          </p:cNvPr>
          <p:cNvSpPr/>
          <p:nvPr/>
        </p:nvSpPr>
        <p:spPr>
          <a:xfrm>
            <a:off x="335360" y="1292510"/>
            <a:ext cx="9973815" cy="1368152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sv-SE" sz="2000">
                <a:solidFill>
                  <a:schemeClr val="tx1"/>
                </a:solidFill>
              </a:rPr>
              <a:t>eLAB RS införs just nu i Region Skåne och hos privata vårdgivare.</a:t>
            </a:r>
          </a:p>
          <a:p>
            <a:r>
              <a:rPr lang="sv-SE" sz="2000">
                <a:solidFill>
                  <a:schemeClr val="tx1"/>
                </a:solidFill>
              </a:rPr>
              <a:t>Elektronisk beställning, etikettutskrift och handscanning ger ett standardiserat arbetssätt för provtagningsprocessen.</a:t>
            </a:r>
            <a:endParaRPr lang="sv-SE" sz="2000">
              <a:solidFill>
                <a:schemeClr val="tx1"/>
              </a:solidFill>
              <a:cs typeface="Arial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E36FFF6-DAA3-595D-E2EB-976A5566F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eLAB RS – SDV </a:t>
            </a:r>
          </a:p>
        </p:txBody>
      </p:sp>
    </p:spTree>
    <p:extLst>
      <p:ext uri="{BB962C8B-B14F-4D97-AF65-F5344CB8AC3E}">
        <p14:creationId xmlns:p14="http://schemas.microsoft.com/office/powerpoint/2010/main" val="1262592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: rundade hörn 5">
            <a:extLst>
              <a:ext uri="{FF2B5EF4-FFF2-40B4-BE49-F238E27FC236}">
                <a16:creationId xmlns:a16="http://schemas.microsoft.com/office/drawing/2014/main" id="{D37E2422-DC5A-C7F9-D2EA-51FE7C5217F9}"/>
              </a:ext>
            </a:extLst>
          </p:cNvPr>
          <p:cNvSpPr/>
          <p:nvPr/>
        </p:nvSpPr>
        <p:spPr>
          <a:xfrm>
            <a:off x="983432" y="3973162"/>
            <a:ext cx="8712968" cy="1400053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err="1">
              <a:solidFill>
                <a:schemeClr val="tx1"/>
              </a:solidFill>
            </a:endParaRPr>
          </a:p>
        </p:txBody>
      </p:sp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424BF82C-9FB3-295E-B28E-6FC0AA3FB27B}"/>
              </a:ext>
            </a:extLst>
          </p:cNvPr>
          <p:cNvSpPr/>
          <p:nvPr/>
        </p:nvSpPr>
        <p:spPr>
          <a:xfrm>
            <a:off x="983432" y="2132856"/>
            <a:ext cx="8712968" cy="1224136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err="1">
              <a:solidFill>
                <a:schemeClr val="tx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FB95AA6-729A-DB04-0445-D3EBE34EF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Utrustning GAP eLAB RS – SDV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89E93D03-CFCA-9A93-8C55-ED03B42CC48E}"/>
              </a:ext>
            </a:extLst>
          </p:cNvPr>
          <p:cNvSpPr txBox="1"/>
          <p:nvPr/>
        </p:nvSpPr>
        <p:spPr>
          <a:xfrm>
            <a:off x="1665919" y="1628800"/>
            <a:ext cx="298992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/>
              <a:t>eLAB RS</a:t>
            </a:r>
          </a:p>
          <a:p>
            <a:endParaRPr lang="sv-SE" sz="1200"/>
          </a:p>
          <a:p>
            <a:r>
              <a:rPr lang="sv-SE" sz="1400" b="1"/>
              <a:t>Handscanner</a:t>
            </a:r>
          </a:p>
          <a:p>
            <a:r>
              <a:rPr lang="sv-SE" sz="1400"/>
              <a:t>Stöder samtliga och har ingen </a:t>
            </a:r>
            <a:br>
              <a:rPr lang="sv-SE" sz="1400"/>
            </a:br>
            <a:r>
              <a:rPr lang="sv-SE" sz="1400"/>
              <a:t>rekommendation på specifik modell</a:t>
            </a:r>
          </a:p>
          <a:p>
            <a:endParaRPr lang="sv-SE" sz="1400"/>
          </a:p>
          <a:p>
            <a:endParaRPr lang="sv-SE" sz="1400"/>
          </a:p>
          <a:p>
            <a:endParaRPr lang="sv-SE" sz="1400"/>
          </a:p>
          <a:p>
            <a:endParaRPr lang="sv-SE" sz="1400"/>
          </a:p>
          <a:p>
            <a:endParaRPr lang="sv-SE" sz="1400"/>
          </a:p>
          <a:p>
            <a:endParaRPr lang="sv-SE" sz="1400"/>
          </a:p>
          <a:p>
            <a:r>
              <a:rPr lang="sv-SE" sz="1400" b="1"/>
              <a:t>Etikettskrivare</a:t>
            </a:r>
          </a:p>
          <a:p>
            <a:r>
              <a:rPr lang="sv-SE" sz="1400"/>
              <a:t>Stöder följande modeller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/>
              <a:t>TLP 2824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/>
              <a:t>ZD410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/>
              <a:t>ZD411</a:t>
            </a:r>
          </a:p>
          <a:p>
            <a:endParaRPr lang="sv-SE"/>
          </a:p>
          <a:p>
            <a:endParaRPr lang="sv-SE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B0FA622-13AF-4D12-82BE-F3F23873B5F2}"/>
              </a:ext>
            </a:extLst>
          </p:cNvPr>
          <p:cNvSpPr txBox="1"/>
          <p:nvPr/>
        </p:nvSpPr>
        <p:spPr>
          <a:xfrm>
            <a:off x="6456040" y="1628800"/>
            <a:ext cx="2606804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SDV</a:t>
            </a:r>
            <a:endParaRPr lang="sv-SE" sz="2400" b="1" dirty="0"/>
          </a:p>
          <a:p>
            <a:endParaRPr lang="sv-SE" sz="1400" b="1" dirty="0"/>
          </a:p>
          <a:p>
            <a:r>
              <a:rPr lang="sv-SE" sz="1400" b="1" dirty="0"/>
              <a:t>Handscanner</a:t>
            </a:r>
          </a:p>
          <a:p>
            <a:r>
              <a:rPr lang="sv-SE" sz="1400" dirty="0"/>
              <a:t>Stöder följande modeller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err="1"/>
              <a:t>Datalogic</a:t>
            </a:r>
            <a:r>
              <a:rPr lang="sv-SE" sz="1400" dirty="0"/>
              <a:t> </a:t>
            </a:r>
            <a:r>
              <a:rPr lang="sv-SE" sz="1400" dirty="0" err="1"/>
              <a:t>Gryphon</a:t>
            </a:r>
            <a:r>
              <a:rPr lang="sv-SE" sz="1400" dirty="0"/>
              <a:t> GD4520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/>
              <a:t>Zebra DS8178-HC </a:t>
            </a:r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b="1" dirty="0"/>
          </a:p>
          <a:p>
            <a:r>
              <a:rPr lang="sv-SE" sz="1400" b="1" dirty="0"/>
              <a:t>Etikettskrivare</a:t>
            </a:r>
          </a:p>
          <a:p>
            <a:r>
              <a:rPr lang="sv-SE" sz="1400" dirty="0"/>
              <a:t>Stöder följande modeller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/>
              <a:t>TLP 2824 Plus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/>
              <a:t>ZD410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/>
              <a:t>ZD411</a:t>
            </a:r>
          </a:p>
          <a:p>
            <a:endParaRPr lang="sv-SE" dirty="0"/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69F0DB29-DEC9-1402-C9C7-BAC4EC4F7CDC}"/>
              </a:ext>
            </a:extLst>
          </p:cNvPr>
          <p:cNvSpPr/>
          <p:nvPr/>
        </p:nvSpPr>
        <p:spPr>
          <a:xfrm>
            <a:off x="5951984" y="2028947"/>
            <a:ext cx="3326883" cy="1472062"/>
          </a:xfrm>
          <a:prstGeom prst="ellipse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err="1">
              <a:solidFill>
                <a:schemeClr val="tx1"/>
              </a:solidFill>
            </a:endParaRPr>
          </a:p>
        </p:txBody>
      </p:sp>
      <p:grpSp>
        <p:nvGrpSpPr>
          <p:cNvPr id="10" name="Grupp 9">
            <a:extLst>
              <a:ext uri="{FF2B5EF4-FFF2-40B4-BE49-F238E27FC236}">
                <a16:creationId xmlns:a16="http://schemas.microsoft.com/office/drawing/2014/main" id="{72FF7F22-CA3C-2779-578E-54CCF3682576}"/>
              </a:ext>
            </a:extLst>
          </p:cNvPr>
          <p:cNvGrpSpPr/>
          <p:nvPr/>
        </p:nvGrpSpPr>
        <p:grpSpPr>
          <a:xfrm>
            <a:off x="4597386" y="4447605"/>
            <a:ext cx="799324" cy="432048"/>
            <a:chOff x="4539003" y="4365104"/>
            <a:chExt cx="799324" cy="432048"/>
          </a:xfrm>
        </p:grpSpPr>
        <p:sp>
          <p:nvSpPr>
            <p:cNvPr id="8" name="Pil: höger 7">
              <a:extLst>
                <a:ext uri="{FF2B5EF4-FFF2-40B4-BE49-F238E27FC236}">
                  <a16:creationId xmlns:a16="http://schemas.microsoft.com/office/drawing/2014/main" id="{56D92E21-D423-5058-50F1-EA200C2BAEB5}"/>
                </a:ext>
              </a:extLst>
            </p:cNvPr>
            <p:cNvSpPr/>
            <p:nvPr/>
          </p:nvSpPr>
          <p:spPr>
            <a:xfrm>
              <a:off x="4799856" y="4365104"/>
              <a:ext cx="538471" cy="432048"/>
            </a:xfrm>
            <a:prstGeom prst="rightArrow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err="1">
                <a:solidFill>
                  <a:schemeClr val="tx1"/>
                </a:solidFill>
              </a:endParaRPr>
            </a:p>
          </p:txBody>
        </p:sp>
        <p:sp>
          <p:nvSpPr>
            <p:cNvPr id="9" name="Pil: höger 8">
              <a:extLst>
                <a:ext uri="{FF2B5EF4-FFF2-40B4-BE49-F238E27FC236}">
                  <a16:creationId xmlns:a16="http://schemas.microsoft.com/office/drawing/2014/main" id="{D10A8590-0F83-3C7C-8278-7EEAD9EC26C6}"/>
                </a:ext>
              </a:extLst>
            </p:cNvPr>
            <p:cNvSpPr/>
            <p:nvPr/>
          </p:nvSpPr>
          <p:spPr>
            <a:xfrm rot="10800000">
              <a:off x="4539003" y="4365104"/>
              <a:ext cx="538471" cy="432048"/>
            </a:xfrm>
            <a:prstGeom prst="rightArrow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Pil: höger 11">
            <a:extLst>
              <a:ext uri="{FF2B5EF4-FFF2-40B4-BE49-F238E27FC236}">
                <a16:creationId xmlns:a16="http://schemas.microsoft.com/office/drawing/2014/main" id="{A0E36584-6C68-0F9F-B70C-DB0E9DFD7F00}"/>
              </a:ext>
            </a:extLst>
          </p:cNvPr>
          <p:cNvSpPr/>
          <p:nvPr/>
        </p:nvSpPr>
        <p:spPr>
          <a:xfrm>
            <a:off x="4892250" y="2528900"/>
            <a:ext cx="538471" cy="432048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err="1">
              <a:solidFill>
                <a:schemeClr val="tx1"/>
              </a:solidFill>
            </a:endParaRP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583AFBB0-1834-7847-F06D-02DAFB921513}"/>
              </a:ext>
            </a:extLst>
          </p:cNvPr>
          <p:cNvSpPr/>
          <p:nvPr/>
        </p:nvSpPr>
        <p:spPr>
          <a:xfrm>
            <a:off x="8537722" y="342156"/>
            <a:ext cx="3096344" cy="1313117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b="1">
                <a:solidFill>
                  <a:schemeClr val="tx1"/>
                </a:solidFill>
              </a:rPr>
              <a:t>Region Skåne</a:t>
            </a:r>
          </a:p>
        </p:txBody>
      </p:sp>
    </p:spTree>
    <p:extLst>
      <p:ext uri="{BB962C8B-B14F-4D97-AF65-F5344CB8AC3E}">
        <p14:creationId xmlns:p14="http://schemas.microsoft.com/office/powerpoint/2010/main" val="1590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: rundade hörn 5">
            <a:extLst>
              <a:ext uri="{FF2B5EF4-FFF2-40B4-BE49-F238E27FC236}">
                <a16:creationId xmlns:a16="http://schemas.microsoft.com/office/drawing/2014/main" id="{D37E2422-DC5A-C7F9-D2EA-51FE7C5217F9}"/>
              </a:ext>
            </a:extLst>
          </p:cNvPr>
          <p:cNvSpPr/>
          <p:nvPr/>
        </p:nvSpPr>
        <p:spPr>
          <a:xfrm>
            <a:off x="983432" y="3973162"/>
            <a:ext cx="8712968" cy="1400053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err="1">
              <a:solidFill>
                <a:schemeClr val="tx1"/>
              </a:solidFill>
            </a:endParaRPr>
          </a:p>
        </p:txBody>
      </p:sp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424BF82C-9FB3-295E-B28E-6FC0AA3FB27B}"/>
              </a:ext>
            </a:extLst>
          </p:cNvPr>
          <p:cNvSpPr/>
          <p:nvPr/>
        </p:nvSpPr>
        <p:spPr>
          <a:xfrm>
            <a:off x="983432" y="2132856"/>
            <a:ext cx="8712968" cy="1224136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err="1">
              <a:solidFill>
                <a:schemeClr val="tx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FB95AA6-729A-DB04-0445-D3EBE34EF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Utrustning GAP eLAB RS – SDV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89E93D03-CFCA-9A93-8C55-ED03B42CC48E}"/>
              </a:ext>
            </a:extLst>
          </p:cNvPr>
          <p:cNvSpPr txBox="1"/>
          <p:nvPr/>
        </p:nvSpPr>
        <p:spPr>
          <a:xfrm>
            <a:off x="1665919" y="1628800"/>
            <a:ext cx="298992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/>
              <a:t>eLAB RS</a:t>
            </a:r>
          </a:p>
          <a:p>
            <a:endParaRPr lang="sv-SE" sz="1200"/>
          </a:p>
          <a:p>
            <a:r>
              <a:rPr lang="sv-SE" sz="1400" b="1"/>
              <a:t>Handscanner</a:t>
            </a:r>
          </a:p>
          <a:p>
            <a:r>
              <a:rPr lang="sv-SE" sz="1400"/>
              <a:t>Stöder samtliga och har ingen </a:t>
            </a:r>
            <a:br>
              <a:rPr lang="sv-SE" sz="1400"/>
            </a:br>
            <a:r>
              <a:rPr lang="sv-SE" sz="1400"/>
              <a:t>rekommendation på specifik modell</a:t>
            </a:r>
          </a:p>
          <a:p>
            <a:endParaRPr lang="sv-SE" sz="1400"/>
          </a:p>
          <a:p>
            <a:endParaRPr lang="sv-SE" sz="1400"/>
          </a:p>
          <a:p>
            <a:endParaRPr lang="sv-SE" sz="1400"/>
          </a:p>
          <a:p>
            <a:endParaRPr lang="sv-SE" sz="1400"/>
          </a:p>
          <a:p>
            <a:endParaRPr lang="sv-SE" sz="1400"/>
          </a:p>
          <a:p>
            <a:endParaRPr lang="sv-SE" sz="1400"/>
          </a:p>
          <a:p>
            <a:r>
              <a:rPr lang="sv-SE" sz="1400" b="1"/>
              <a:t>Etikettskrivare</a:t>
            </a:r>
          </a:p>
          <a:p>
            <a:r>
              <a:rPr lang="sv-SE" sz="1400"/>
              <a:t>Stöder följande modeller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/>
              <a:t>TLP 2824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/>
              <a:t>ZD410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/>
              <a:t>ZD411</a:t>
            </a:r>
          </a:p>
          <a:p>
            <a:endParaRPr lang="sv-SE"/>
          </a:p>
          <a:p>
            <a:endParaRPr lang="sv-SE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B0FA622-13AF-4D12-82BE-F3F23873B5F2}"/>
              </a:ext>
            </a:extLst>
          </p:cNvPr>
          <p:cNvSpPr txBox="1"/>
          <p:nvPr/>
        </p:nvSpPr>
        <p:spPr>
          <a:xfrm>
            <a:off x="6456040" y="1628800"/>
            <a:ext cx="2606804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SDV</a:t>
            </a:r>
            <a:endParaRPr lang="sv-SE" sz="2400" b="1" dirty="0"/>
          </a:p>
          <a:p>
            <a:endParaRPr lang="sv-SE" sz="1400" b="1" dirty="0"/>
          </a:p>
          <a:p>
            <a:r>
              <a:rPr lang="sv-SE" sz="1400" b="1" dirty="0"/>
              <a:t>Handscanner</a:t>
            </a:r>
          </a:p>
          <a:p>
            <a:r>
              <a:rPr lang="sv-SE" sz="1400" dirty="0"/>
              <a:t>Stöder följande modeller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 err="1"/>
              <a:t>Datalogic</a:t>
            </a:r>
            <a:r>
              <a:rPr lang="sv-SE" sz="1400" dirty="0"/>
              <a:t> </a:t>
            </a:r>
            <a:r>
              <a:rPr lang="sv-SE" sz="1400" dirty="0" err="1"/>
              <a:t>Gryphon</a:t>
            </a:r>
            <a:r>
              <a:rPr lang="sv-SE" sz="1400" dirty="0"/>
              <a:t> GD4520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/>
              <a:t>Zebra DS8178-HC </a:t>
            </a:r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dirty="0"/>
          </a:p>
          <a:p>
            <a:endParaRPr lang="sv-SE" sz="1400" b="1" dirty="0"/>
          </a:p>
          <a:p>
            <a:r>
              <a:rPr lang="sv-SE" sz="1400" b="1" dirty="0"/>
              <a:t>Etikettskrivare</a:t>
            </a:r>
          </a:p>
          <a:p>
            <a:r>
              <a:rPr lang="sv-SE" sz="1400" dirty="0"/>
              <a:t>Stöder följande modeller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/>
              <a:t>TLP </a:t>
            </a:r>
            <a:r>
              <a:rPr lang="sv-SE" sz="1400"/>
              <a:t>2824 Plus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/>
              <a:t>ZD410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400" dirty="0"/>
              <a:t>ZD411</a:t>
            </a:r>
          </a:p>
          <a:p>
            <a:endParaRPr lang="sv-SE" dirty="0"/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69F0DB29-DEC9-1402-C9C7-BAC4EC4F7CDC}"/>
              </a:ext>
            </a:extLst>
          </p:cNvPr>
          <p:cNvSpPr/>
          <p:nvPr/>
        </p:nvSpPr>
        <p:spPr>
          <a:xfrm>
            <a:off x="5951984" y="2028947"/>
            <a:ext cx="3326883" cy="1472062"/>
          </a:xfrm>
          <a:prstGeom prst="ellipse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err="1">
              <a:solidFill>
                <a:schemeClr val="tx1"/>
              </a:solidFill>
            </a:endParaRPr>
          </a:p>
        </p:txBody>
      </p:sp>
      <p:sp>
        <p:nvSpPr>
          <p:cNvPr id="8" name="Pil: höger 7">
            <a:extLst>
              <a:ext uri="{FF2B5EF4-FFF2-40B4-BE49-F238E27FC236}">
                <a16:creationId xmlns:a16="http://schemas.microsoft.com/office/drawing/2014/main" id="{56D92E21-D423-5058-50F1-EA200C2BAEB5}"/>
              </a:ext>
            </a:extLst>
          </p:cNvPr>
          <p:cNvSpPr/>
          <p:nvPr/>
        </p:nvSpPr>
        <p:spPr>
          <a:xfrm>
            <a:off x="4858239" y="4447605"/>
            <a:ext cx="538471" cy="432048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err="1">
              <a:solidFill>
                <a:schemeClr val="tx1"/>
              </a:solidFill>
            </a:endParaRPr>
          </a:p>
        </p:txBody>
      </p:sp>
      <p:sp>
        <p:nvSpPr>
          <p:cNvPr id="12" name="Pil: höger 11">
            <a:extLst>
              <a:ext uri="{FF2B5EF4-FFF2-40B4-BE49-F238E27FC236}">
                <a16:creationId xmlns:a16="http://schemas.microsoft.com/office/drawing/2014/main" id="{A0E36584-6C68-0F9F-B70C-DB0E9DFD7F00}"/>
              </a:ext>
            </a:extLst>
          </p:cNvPr>
          <p:cNvSpPr/>
          <p:nvPr/>
        </p:nvSpPr>
        <p:spPr>
          <a:xfrm>
            <a:off x="4892250" y="2528900"/>
            <a:ext cx="538471" cy="432048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err="1">
              <a:solidFill>
                <a:schemeClr val="tx1"/>
              </a:solidFill>
            </a:endParaRP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583AFBB0-1834-7847-F06D-02DAFB921513}"/>
              </a:ext>
            </a:extLst>
          </p:cNvPr>
          <p:cNvSpPr/>
          <p:nvPr/>
        </p:nvSpPr>
        <p:spPr>
          <a:xfrm>
            <a:off x="8537722" y="342156"/>
            <a:ext cx="3096344" cy="1313117"/>
          </a:xfrm>
          <a:prstGeom prst="ellipse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>
                <a:solidFill>
                  <a:schemeClr val="tx1"/>
                </a:solidFill>
              </a:rPr>
              <a:t>PVG</a:t>
            </a:r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4004F518-251B-51EB-1CC3-47070731C34C}"/>
              </a:ext>
            </a:extLst>
          </p:cNvPr>
          <p:cNvSpPr/>
          <p:nvPr/>
        </p:nvSpPr>
        <p:spPr>
          <a:xfrm>
            <a:off x="5955577" y="3937157"/>
            <a:ext cx="3326883" cy="1472062"/>
          </a:xfrm>
          <a:prstGeom prst="ellipse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err="1">
              <a:solidFill>
                <a:schemeClr val="tx1"/>
              </a:solidFill>
            </a:endParaRP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9B4FDBEA-7FB7-DA54-A4F6-286A3CB14C5D}"/>
              </a:ext>
            </a:extLst>
          </p:cNvPr>
          <p:cNvSpPr txBox="1"/>
          <p:nvPr/>
        </p:nvSpPr>
        <p:spPr>
          <a:xfrm>
            <a:off x="7592608" y="4725144"/>
            <a:ext cx="1383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b="1"/>
              <a:t>INTE USB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9413B76E-387E-05DF-7238-2549200953E5}"/>
              </a:ext>
            </a:extLst>
          </p:cNvPr>
          <p:cNvSpPr txBox="1"/>
          <p:nvPr/>
        </p:nvSpPr>
        <p:spPr>
          <a:xfrm>
            <a:off x="5883427" y="5481268"/>
            <a:ext cx="3733970" cy="8925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2000" b="1">
                <a:latin typeface="Arial"/>
              </a:rPr>
              <a:t>OBS!</a:t>
            </a:r>
          </a:p>
          <a:p>
            <a:r>
              <a:rPr lang="sv-SE" sz="1600">
                <a:latin typeface="Arial"/>
              </a:rPr>
              <a:t>Enbart nätverksanslutna skrivare stöds </a:t>
            </a:r>
          </a:p>
          <a:p>
            <a:r>
              <a:rPr lang="sv-SE" sz="1600">
                <a:latin typeface="Arial"/>
              </a:rPr>
              <a:t>för Privata Vårdgivare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2177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: rundade hörn 3">
            <a:extLst>
              <a:ext uri="{FF2B5EF4-FFF2-40B4-BE49-F238E27FC236}">
                <a16:creationId xmlns:a16="http://schemas.microsoft.com/office/drawing/2014/main" id="{AF9FC3B1-4F13-DCCE-2613-9E51236D2465}"/>
              </a:ext>
            </a:extLst>
          </p:cNvPr>
          <p:cNvSpPr/>
          <p:nvPr/>
        </p:nvSpPr>
        <p:spPr>
          <a:xfrm>
            <a:off x="1271464" y="1700808"/>
            <a:ext cx="7632848" cy="3312368"/>
          </a:xfrm>
          <a:prstGeom prst="round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err="1">
              <a:solidFill>
                <a:schemeClr val="tx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319A0A5-9774-61B2-5605-68F17B08B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Beställning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25B077F0-8994-722D-86C3-3453911BAE2D}"/>
              </a:ext>
            </a:extLst>
          </p:cNvPr>
          <p:cNvSpPr txBox="1"/>
          <p:nvPr/>
        </p:nvSpPr>
        <p:spPr>
          <a:xfrm>
            <a:off x="1415480" y="1988840"/>
            <a:ext cx="7200799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>
                <a:latin typeface="Arial"/>
              </a:rPr>
              <a:t>I RITZ framgår det vilka handscanners som </a:t>
            </a:r>
            <a:br>
              <a:rPr lang="sv-SE"/>
            </a:br>
            <a:r>
              <a:rPr lang="sv-SE" b="1">
                <a:latin typeface="Arial"/>
              </a:rPr>
              <a:t>INTE</a:t>
            </a:r>
            <a:r>
              <a:rPr lang="sv-SE">
                <a:latin typeface="Arial"/>
              </a:rPr>
              <a:t> är kompatibla med SDV i informationsfältet.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Säkerställ att man väljer ”</a:t>
            </a:r>
            <a:r>
              <a:rPr lang="sv-SE" b="1"/>
              <a:t>rätt</a:t>
            </a:r>
            <a:r>
              <a:rPr lang="sv-SE"/>
              <a:t>” handscanner vid inköp så att handscannern fungerar tillsammans med SDV.</a:t>
            </a:r>
          </a:p>
        </p:txBody>
      </p:sp>
    </p:spTree>
    <p:extLst>
      <p:ext uri="{BB962C8B-B14F-4D97-AF65-F5344CB8AC3E}">
        <p14:creationId xmlns:p14="http://schemas.microsoft.com/office/powerpoint/2010/main" val="30942116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9-26" id="{80B53C8B-F166-4803-A345-1F2F083C2934}" vid="{452B8B8D-2D8D-4275-AF8A-EB9201FAF9A0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e68ab6b-79c8-43ea-b178-dccb9842d64a">
      <UserInfo>
        <DisplayName>Elnertz Evalotta</DisplayName>
        <AccountId>330</AccountId>
        <AccountType/>
      </UserInfo>
      <UserInfo>
        <DisplayName>Bjurnemark Lars</DisplayName>
        <AccountId>2791</AccountId>
        <AccountType/>
      </UserInfo>
    </SharedWithUsers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  <Dokument_x00e4_gare xmlns="b9481cc7-f7fc-4d3a-a93a-4be4fcbf4595">Marcus Östrell</Dokument_x00e4_gar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22" ma:contentTypeDescription="Skapa ett nytt dokument." ma:contentTypeScope="" ma:versionID="059146227fa6fadae7584a0002f94e9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64cd48618ccf23e864fa47398fe95a4d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Dokument_x00e4_ga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kument_x00e4_gare" ma:index="25" nillable="true" ma:displayName="Dokumentägare" ma:format="Dropdown" ma:internalName="Dokument_x00e4_gar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12E9EC-3205-481A-AEA8-23E46BECF1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9DDE10-D6B1-447A-AD6A-31391123AB4A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DE75F057-AA3D-43F2-883E-C0235ED1F37E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2e68ab6b-79c8-43ea-b178-dccb9842d64a"/>
    <ds:schemaRef ds:uri="http://schemas.microsoft.com/office/2006/documentManagement/types"/>
    <ds:schemaRef ds:uri="b9481cc7-f7fc-4d3a-a93a-4be4fcbf4595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68F715F2-9B42-45FC-8177-3A51C3D252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481cc7-f7fc-4d3a-a93a-4be4fcbf4595"/>
    <ds:schemaRef ds:uri="2e68ab6b-79c8-43ea-b178-dccb9842d6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2f52389-3f0f-4623-9a3b-957c32d194e5}" enabled="0" method="" siteId="{92f52389-3f0f-4623-9a3b-957c32d194e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MacOS 40GB:Users:lucas:Desktop:RS_text.pot</Template>
  <TotalTime>0</TotalTime>
  <Words>213</Words>
  <Application>Microsoft Office PowerPoint</Application>
  <PresentationFormat>Bredbild</PresentationFormat>
  <Paragraphs>85</Paragraphs>
  <Slides>5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8" baseType="lpstr">
      <vt:lpstr>Arial</vt:lpstr>
      <vt:lpstr>Calibri</vt:lpstr>
      <vt:lpstr>Tema1</vt:lpstr>
      <vt:lpstr>PowerPoint-presentation</vt:lpstr>
      <vt:lpstr>eLAB RS – SDV </vt:lpstr>
      <vt:lpstr>Utrustning GAP eLAB RS – SDV</vt:lpstr>
      <vt:lpstr>Utrustning GAP eLAB RS – SDV</vt:lpstr>
      <vt:lpstr>Beställning</vt:lpstr>
    </vt:vector>
  </TitlesOfParts>
  <Company>Grafisk designer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Grafisk designer</dc:creator>
  <cp:lastModifiedBy>Södergren Lisa</cp:lastModifiedBy>
  <cp:revision>2</cp:revision>
  <dcterms:created xsi:type="dcterms:W3CDTF">2006-12-05T08:06:33Z</dcterms:created>
  <dcterms:modified xsi:type="dcterms:W3CDTF">2024-12-13T10:29:35Z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QYMJPZDXVUJF-1186809716-601</vt:lpwstr>
  </property>
  <property fmtid="{D5CDD505-2E9C-101B-9397-08002B2CF9AE}" pid="3" name="_dlc_DocIdItemGuid">
    <vt:lpwstr>78d59241-4d87-4fcb-a545-9164a0d6451d</vt:lpwstr>
  </property>
  <property fmtid="{D5CDD505-2E9C-101B-9397-08002B2CF9AE}" pid="4" name="_dlc_DocIdUrl">
    <vt:lpwstr>http://samarbetsyta.i.skane.se/sites/SDV/applikationochgränssnitt/_layouts/15/DocIdRedir.aspx?ID=QYMJPZDXVUJF-1186809716-601, QYMJPZDXVUJF-1186809716-601</vt:lpwstr>
  </property>
  <property fmtid="{D5CDD505-2E9C-101B-9397-08002B2CF9AE}" pid="5" name="display_urn:schemas-microsoft-com:office:office#SharedWithUsers">
    <vt:lpwstr>Elnertz Evalotta</vt:lpwstr>
  </property>
  <property fmtid="{D5CDD505-2E9C-101B-9397-08002B2CF9AE}" pid="6" name="SharedWithUsers">
    <vt:lpwstr>330;#Elnertz Evalotta</vt:lpwstr>
  </property>
  <property fmtid="{D5CDD505-2E9C-101B-9397-08002B2CF9AE}" pid="7" name="ContentTypeId">
    <vt:lpwstr>0x010100E31EBBC7768F1E4A9E0C4E1A60879018</vt:lpwstr>
  </property>
  <property fmtid="{D5CDD505-2E9C-101B-9397-08002B2CF9AE}" pid="8" name="MediaServiceImageTags">
    <vt:lpwstr/>
  </property>
  <property fmtid="{D5CDD505-2E9C-101B-9397-08002B2CF9AE}" pid="9" name="Dokumentägare">
    <vt:lpwstr>43;#Bas Frank</vt:lpwstr>
  </property>
  <property fmtid="{D5CDD505-2E9C-101B-9397-08002B2CF9AE}" pid="10" name="test">
    <vt:lpwstr>Frank Bas</vt:lpwstr>
  </property>
</Properties>
</file>