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9"/>
  </p:notesMasterIdLst>
  <p:sldIdLst>
    <p:sldId id="2145872570" r:id="rId5"/>
    <p:sldId id="2145872571" r:id="rId6"/>
    <p:sldId id="2145872572" r:id="rId7"/>
    <p:sldId id="2145872582" r:id="rId8"/>
    <p:sldId id="2145872573" r:id="rId9"/>
    <p:sldId id="2145872583" r:id="rId10"/>
    <p:sldId id="2145872574" r:id="rId11"/>
    <p:sldId id="2145872575" r:id="rId12"/>
    <p:sldId id="2145872576" r:id="rId13"/>
    <p:sldId id="2145872577" r:id="rId14"/>
    <p:sldId id="2145872578" r:id="rId15"/>
    <p:sldId id="2145872579" r:id="rId16"/>
    <p:sldId id="2145872580" r:id="rId17"/>
    <p:sldId id="214587258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0E7E56-03B5-1D07-6ED1-06FED56D87B7}" name="Lundell Emma" initials="LE" userId="S::179979@skane.se::5ae54fd0-a567-4245-b50e-284bb67633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4068B-8D1F-4422-859F-4BF16EC55376}" type="datetimeFigureOut">
              <a:rPr lang="sv-SE" smtClean="0"/>
              <a:t>2025-04-28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73011-F4CD-4A21-A8C1-CA3F6754D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714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621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073011-F4CD-4A21-A8C1-CA3F6754DF5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240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17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771841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207084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7360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4868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3077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113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23690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22868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454795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372315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81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25661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622152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659528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37509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43287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391091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7839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784983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451938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416918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72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68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744271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1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6358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2025-04-28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1272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27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2293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4133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19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4133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2025-04-28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2025-04-28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760825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2025-04-28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pic>
        <p:nvPicPr>
          <p:cNvPr id="5" name="Bildobjekt 5">
            <a:extLst>
              <a:ext uri="{FF2B5EF4-FFF2-40B4-BE49-F238E27FC236}">
                <a16:creationId xmlns:a16="http://schemas.microsoft.com/office/drawing/2014/main" id="{0CCB4B40-85AF-4E7F-6B7D-741C4943D8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CB177329-B6D7-856B-ADBF-E3F7F9AA26D6}"/>
              </a:ext>
            </a:extLst>
          </p:cNvPr>
          <p:cNvPicPr>
            <a:picLocks noChangeAspect="1"/>
          </p:cNvPicPr>
          <p:nvPr userDrawn="1"/>
        </p:nvPicPr>
        <p:blipFill>
          <a:blip r:embed="rId37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1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  <p:sldLayoutId id="2147483697" r:id="rId23"/>
    <p:sldLayoutId id="2147483698" r:id="rId24"/>
    <p:sldLayoutId id="2147483699" r:id="rId25"/>
    <p:sldLayoutId id="2147483700" r:id="rId26"/>
    <p:sldLayoutId id="2147483701" r:id="rId27"/>
    <p:sldLayoutId id="2147483702" r:id="rId28"/>
    <p:sldLayoutId id="2147483703" r:id="rId29"/>
    <p:sldLayoutId id="2147483704" r:id="rId30"/>
    <p:sldLayoutId id="2147483705" r:id="rId31"/>
    <p:sldLayoutId id="2147483649" r:id="rId3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id=sc_cat_item&amp;sys_id=b7f4fe5098f18e54c8872fe51809d4da&amp;sysparm_category=e136453ccdc44990c887daaa11621560" TargetMode="Externa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DVUtrullningITMT@skane.se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C1181DBF-760E-E6C7-AD8B-D0DD452F1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Ultraljudsapparater i SDV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5581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5FEA58-4076-12FD-0ABC-681FEFC3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sv-SE">
                <a:cs typeface="Arial"/>
              </a:rPr>
              <a:t>Vad händer efter inventeringen?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A62EA9-27ED-2782-88DD-11350E1AF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4"/>
            <a:ext cx="10442575" cy="4627141"/>
          </a:xfrm>
        </p:spPr>
        <p:txBody>
          <a:bodyPr lIns="91440" tIns="45720" rIns="91440" bIns="45720" anchor="t"/>
          <a:lstStyle/>
          <a:p>
            <a:pPr marL="251460" indent="-251460"/>
            <a:r>
              <a:rPr lang="sv-SE" sz="2000" dirty="0">
                <a:cs typeface="Arial"/>
              </a:rPr>
              <a:t>Första </a:t>
            </a:r>
            <a:r>
              <a:rPr lang="sv-SE" sz="2000" dirty="0" err="1">
                <a:cs typeface="Arial"/>
              </a:rPr>
              <a:t>driftstart</a:t>
            </a:r>
            <a:r>
              <a:rPr lang="sv-SE" sz="2000" dirty="0">
                <a:cs typeface="Arial"/>
              </a:rPr>
              <a:t> (inga privata vårdgivare): </a:t>
            </a:r>
          </a:p>
          <a:p>
            <a:pPr marL="503460" lvl="1" indent="-251460"/>
            <a:r>
              <a:rPr lang="sv-SE" sz="1600" dirty="0">
                <a:cs typeface="Arial"/>
              </a:rPr>
              <a:t>För de eventuella ultraljudsapparater som inte är uppkopplade till </a:t>
            </a:r>
            <a:r>
              <a:rPr lang="sv-SE" sz="1600" dirty="0" err="1">
                <a:cs typeface="Arial"/>
              </a:rPr>
              <a:t>Syngodynamics</a:t>
            </a:r>
            <a:r>
              <a:rPr lang="sv-SE" sz="1600" dirty="0">
                <a:cs typeface="Arial"/>
              </a:rPr>
              <a:t> idag:</a:t>
            </a:r>
          </a:p>
          <a:p>
            <a:pPr marL="755460" lvl="2" indent="-251460"/>
            <a:r>
              <a:rPr lang="sv-SE" dirty="0">
                <a:cs typeface="Arial"/>
              </a:rPr>
              <a:t>Köp DICOM-licenser om det saknas, alternativt uppgradera eller köp ny utrustning om kompatibilitet saknas</a:t>
            </a:r>
          </a:p>
          <a:p>
            <a:pPr marL="755460" lvl="2" indent="-251460"/>
            <a:r>
              <a:rPr lang="sv-SE" dirty="0">
                <a:cs typeface="Arial"/>
              </a:rPr>
              <a:t>Beställ uppkoppling till </a:t>
            </a:r>
            <a:r>
              <a:rPr lang="sv-SE" dirty="0" err="1">
                <a:cs typeface="Arial"/>
              </a:rPr>
              <a:t>SyngoDynamics</a:t>
            </a:r>
            <a:endParaRPr lang="sv-SE" dirty="0">
              <a:cs typeface="Arial"/>
            </a:endParaRPr>
          </a:p>
          <a:p>
            <a:pPr marL="504000" lvl="2" indent="0">
              <a:buNone/>
            </a:pPr>
            <a:endParaRPr lang="sv-SE" sz="1600" dirty="0"/>
          </a:p>
          <a:p>
            <a:pPr marL="251460" indent="-251460"/>
            <a:r>
              <a:rPr lang="sv-SE" sz="2000" dirty="0">
                <a:cs typeface="Arial"/>
              </a:rPr>
              <a:t>Efterföljande driftstarter (</a:t>
            </a:r>
            <a:r>
              <a:rPr lang="sv-SE" sz="2000" dirty="0" err="1">
                <a:cs typeface="Arial"/>
              </a:rPr>
              <a:t>inkl</a:t>
            </a:r>
            <a:r>
              <a:rPr lang="sv-SE" sz="2000" dirty="0">
                <a:cs typeface="Arial"/>
              </a:rPr>
              <a:t> privata vårdgivare): </a:t>
            </a:r>
          </a:p>
          <a:p>
            <a:pPr marL="503460" lvl="1" indent="-251460"/>
            <a:r>
              <a:rPr lang="sv-SE" sz="1600" dirty="0">
                <a:cs typeface="Arial"/>
              </a:rPr>
              <a:t>Beslut behöver tas från SDV-programmet och förvaltningsgruppen för ultraljud om:</a:t>
            </a:r>
          </a:p>
          <a:p>
            <a:pPr marL="755460" lvl="2" indent="-251460"/>
            <a:r>
              <a:rPr lang="sv-SE" dirty="0">
                <a:cs typeface="Arial"/>
              </a:rPr>
              <a:t>Eventuell vidareutveckling av integrationen för att möjliggöra manuell dokumentation i </a:t>
            </a:r>
            <a:r>
              <a:rPr lang="sv-SE" dirty="0" err="1">
                <a:cs typeface="Arial"/>
              </a:rPr>
              <a:t>SyngoDynamics</a:t>
            </a:r>
            <a:endParaRPr lang="sv-SE" dirty="0">
              <a:cs typeface="Arial"/>
            </a:endParaRPr>
          </a:p>
          <a:p>
            <a:pPr marL="755460" lvl="2" indent="-251460"/>
            <a:r>
              <a:rPr lang="sv-SE" dirty="0">
                <a:cs typeface="Arial"/>
              </a:rPr>
              <a:t>Eventuellt skarpt krav på att alla ultraljudsapparater ska kopplas till </a:t>
            </a:r>
            <a:r>
              <a:rPr lang="sv-SE" dirty="0" err="1">
                <a:cs typeface="Arial"/>
              </a:rPr>
              <a:t>SyngoDynamics</a:t>
            </a:r>
            <a:r>
              <a:rPr lang="sv-SE" dirty="0">
                <a:cs typeface="Arial"/>
              </a:rPr>
              <a:t>, </a:t>
            </a:r>
            <a:r>
              <a:rPr lang="sv-SE" dirty="0" err="1">
                <a:cs typeface="Arial"/>
              </a:rPr>
              <a:t>inkl</a:t>
            </a:r>
            <a:r>
              <a:rPr lang="sv-SE" dirty="0">
                <a:cs typeface="Arial"/>
              </a:rPr>
              <a:t> privata vårdgivare</a:t>
            </a:r>
          </a:p>
          <a:p>
            <a:pPr marL="503460" lvl="1" indent="-251460"/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0478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C61EB3-86D5-24CB-31F8-8BD88D3D8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Hjälp på vägen… (gäller endast offentliga vårdgivare)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EBE1FF-4947-9868-BD2B-8996C581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899" y="1176500"/>
            <a:ext cx="10442575" cy="403225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v-SE" sz="1800" dirty="0"/>
              <a:t>DICOM-kompatibilitet och licens</a:t>
            </a:r>
          </a:p>
          <a:p>
            <a:pPr>
              <a:lnSpc>
                <a:spcPct val="150000"/>
              </a:lnSpc>
            </a:pPr>
            <a:r>
              <a:rPr lang="sv-SE" sz="1400" dirty="0"/>
              <a:t>För kontroll av DICOM-kompatibilitet/licens kan servicemanual, åtkomst till avancerade inställningar och/eller kontakt med leverantör krävas. För att få hjälp med detta av MT-tekniker, registrera ett MT-ärende/förfrågan via Ritz, enligt ordinarie supportrutiner.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1800" dirty="0"/>
              <a:t>Beställning av DICOM-licens eller ny ultraljudsapparat</a:t>
            </a:r>
          </a:p>
          <a:p>
            <a:pPr>
              <a:lnSpc>
                <a:spcPct val="150000"/>
              </a:lnSpc>
            </a:pPr>
            <a:r>
              <a:rPr lang="sv-SE" sz="1400" dirty="0"/>
              <a:t>DICOM-licens beställs genom att offert efterfrågas från leverantör, därefter sker beställning av licensen via Ritz</a:t>
            </a:r>
          </a:p>
          <a:p>
            <a:pPr>
              <a:lnSpc>
                <a:spcPct val="150000"/>
              </a:lnSpc>
            </a:pPr>
            <a:r>
              <a:rPr lang="sv-SE" sz="1400" dirty="0"/>
              <a:t>I de fall DICOM-licens inte kan erhållas till en befintlig ultraljudsapparat behöver en ny beställas. Inköp av ultraljudsapparat sker enligt ordinarie rutiner för inköp av medicinteknisk utrustning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1800" dirty="0"/>
              <a:t>Koppla ultraljudsapparaten till </a:t>
            </a:r>
            <a:r>
              <a:rPr lang="sv-SE" sz="1800" dirty="0" err="1"/>
              <a:t>Syngodynamics</a:t>
            </a:r>
            <a:endParaRPr lang="sv-SE" sz="1800" dirty="0"/>
          </a:p>
          <a:p>
            <a:pPr>
              <a:lnSpc>
                <a:spcPct val="150000"/>
              </a:lnSpc>
            </a:pPr>
            <a:r>
              <a:rPr lang="sv-SE" sz="1400" dirty="0"/>
              <a:t>Använd beställningsformulär i Ritz: </a:t>
            </a:r>
            <a:r>
              <a:rPr lang="sv-SE" sz="1400" dirty="0">
                <a:hlinkClick r:id="rId2" tooltip="https://ritz.skane.se/sp?id=sc_cat_item&amp;sys_id=b7f4fe5098f18e54c8872fe51809d4da&amp;sysparm_category=e136453ccdc44990c887daaa11621560"/>
              </a:rPr>
              <a:t>Uppkoppling mot ISCV/</a:t>
            </a:r>
            <a:r>
              <a:rPr lang="sv-SE" sz="1400" dirty="0" err="1">
                <a:hlinkClick r:id="rId2" tooltip="https://ritz.skane.se/sp?id=sc_cat_item&amp;sys_id=b7f4fe5098f18e54c8872fe51809d4da&amp;sysparm_category=e136453ccdc44990c887daaa11621560"/>
              </a:rPr>
              <a:t>SyngoDynamics</a:t>
            </a:r>
            <a:r>
              <a:rPr lang="sv-SE" sz="1400" dirty="0">
                <a:hlinkClick r:id="rId2" tooltip="https://ritz.skane.se/sp?id=sc_cat_item&amp;sys_id=b7f4fe5098f18e54c8872fe51809d4da&amp;sysparm_category=e136453ccdc44990c887daaa11621560"/>
              </a:rPr>
              <a:t> - Service Portal (skane.se)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917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938D65-9167-14B8-37A3-3F8C500A5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sv-SE">
                <a:cs typeface="Arial"/>
              </a:rPr>
              <a:t>Omfattning och deadline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93FEA8-2FBA-4138-D229-84E5025BB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2" y="1331394"/>
            <a:ext cx="10043767" cy="4032250"/>
          </a:xfrm>
        </p:spPr>
        <p:txBody>
          <a:bodyPr lIns="91440" tIns="45720" rIns="91440" bIns="45720" anchor="t"/>
          <a:lstStyle/>
          <a:p>
            <a:pPr marL="251460" indent="-251460"/>
            <a:r>
              <a:rPr lang="sv-SE" sz="1800" dirty="0">
                <a:cs typeface="Arial"/>
              </a:rPr>
              <a:t>Inventeringen behöver genomföras</a:t>
            </a:r>
          </a:p>
          <a:p>
            <a:pPr marL="502920" lvl="1" indent="-251460"/>
            <a:r>
              <a:rPr lang="sv-SE" sz="1400" dirty="0">
                <a:cs typeface="Arial"/>
              </a:rPr>
              <a:t>För samtliga driftstarter</a:t>
            </a:r>
          </a:p>
          <a:p>
            <a:pPr marL="502920" lvl="1" indent="-251460"/>
            <a:r>
              <a:rPr lang="sv-SE" sz="1400" dirty="0">
                <a:cs typeface="Arial"/>
              </a:rPr>
              <a:t>Av de verksamheter som utför ultraljudsundersökningar och dokumenterar i </a:t>
            </a:r>
            <a:r>
              <a:rPr lang="sv-SE" sz="1400" dirty="0" err="1">
                <a:cs typeface="Arial"/>
              </a:rPr>
              <a:t>Obstetrix</a:t>
            </a:r>
            <a:r>
              <a:rPr lang="sv-SE" sz="1400" dirty="0">
                <a:cs typeface="Arial"/>
              </a:rPr>
              <a:t> idag </a:t>
            </a:r>
            <a:r>
              <a:rPr lang="sv-SE" sz="1400" dirty="0">
                <a:cs typeface="Arial"/>
                <a:hlinkClick r:id="rId2" action="ppaction://hlinksldjump"/>
              </a:rPr>
              <a:t>(se bild 6)</a:t>
            </a:r>
            <a:endParaRPr lang="sv-SE" dirty="0">
              <a:cs typeface="Arial"/>
            </a:endParaRPr>
          </a:p>
          <a:p>
            <a:pPr marL="251460" indent="-251460"/>
            <a:r>
              <a:rPr lang="sv-SE" sz="1800" dirty="0">
                <a:cs typeface="Arial"/>
              </a:rPr>
              <a:t>Respektive IT/MT-projektledare:</a:t>
            </a:r>
          </a:p>
          <a:p>
            <a:pPr marL="502920" lvl="1" indent="-251460"/>
            <a:r>
              <a:rPr lang="sv-SE" sz="1400" dirty="0">
                <a:cs typeface="Arial"/>
              </a:rPr>
              <a:t>Ansvarar för att förmedla information till aktuella verksamheter/enheter inom sin förvaltning</a:t>
            </a:r>
          </a:p>
          <a:p>
            <a:pPr marL="502920" lvl="1" indent="-251460"/>
            <a:r>
              <a:rPr lang="sv-SE" sz="1400" dirty="0">
                <a:cs typeface="Arial"/>
              </a:rPr>
              <a:t>Samlar ihop inlämnat material i mappen </a:t>
            </a:r>
            <a:r>
              <a:rPr lang="sv-SE" sz="1400" i="1" dirty="0">
                <a:cs typeface="Arial"/>
              </a:rPr>
              <a:t>”Ultraljudsinventering” </a:t>
            </a:r>
            <a:r>
              <a:rPr lang="sv-SE" sz="1400" dirty="0">
                <a:cs typeface="Arial"/>
              </a:rPr>
              <a:t>på Teams</a:t>
            </a:r>
            <a:endParaRPr lang="sv-SE" sz="1800" dirty="0">
              <a:cs typeface="Arial"/>
            </a:endParaRPr>
          </a:p>
          <a:p>
            <a:pPr marL="251460" indent="-251460"/>
            <a:r>
              <a:rPr lang="sv-SE" sz="1800" dirty="0">
                <a:cs typeface="Arial"/>
              </a:rPr>
              <a:t>Respektive privat vårdgivare:</a:t>
            </a:r>
          </a:p>
          <a:p>
            <a:pPr marL="503460" lvl="1" indent="-251460"/>
            <a:r>
              <a:rPr lang="sv-SE" sz="1400" dirty="0">
                <a:cs typeface="Arial"/>
              </a:rPr>
              <a:t>Ansvarar för att förmedla information till aktuella verksamheter</a:t>
            </a:r>
          </a:p>
          <a:p>
            <a:pPr marL="503460" lvl="1" indent="-251460"/>
            <a:r>
              <a:rPr lang="sv-SE" sz="1400" dirty="0">
                <a:cs typeface="Arial"/>
              </a:rPr>
              <a:t>Samlar ihop inlämnat material och mailar till </a:t>
            </a:r>
            <a:r>
              <a:rPr lang="sv-SE" sz="1400" dirty="0">
                <a:cs typeface="Arial"/>
                <a:hlinkClick r:id="rId3"/>
              </a:rPr>
              <a:t>SDVUtrullningITMT@skane.se</a:t>
            </a:r>
            <a:endParaRPr lang="sv-SE" dirty="0">
              <a:cs typeface="Arial"/>
            </a:endParaRPr>
          </a:p>
          <a:p>
            <a:pPr marL="251460" indent="-251460"/>
            <a:r>
              <a:rPr lang="sv-SE" sz="1800" dirty="0">
                <a:cs typeface="Arial"/>
              </a:rPr>
              <a:t>Deadline</a:t>
            </a:r>
            <a:r>
              <a:rPr lang="sv-SE" dirty="0">
                <a:cs typeface="Arial"/>
              </a:rPr>
              <a:t> </a:t>
            </a:r>
          </a:p>
          <a:p>
            <a:pPr marL="502920" lvl="1" indent="-251460"/>
            <a:r>
              <a:rPr lang="sv-SE" sz="1400" dirty="0">
                <a:cs typeface="Arial"/>
              </a:rPr>
              <a:t>Verksamheter som ingår i första </a:t>
            </a:r>
            <a:r>
              <a:rPr lang="sv-SE" sz="1400" dirty="0" err="1">
                <a:cs typeface="Arial"/>
              </a:rPr>
              <a:t>driftstart</a:t>
            </a:r>
            <a:r>
              <a:rPr lang="sv-SE" sz="1400" dirty="0">
                <a:cs typeface="Arial"/>
              </a:rPr>
              <a:t>: </a:t>
            </a:r>
            <a:r>
              <a:rPr lang="sv-SE" sz="1400" b="1" dirty="0">
                <a:solidFill>
                  <a:srgbClr val="FF0000"/>
                </a:solidFill>
                <a:cs typeface="Arial"/>
              </a:rPr>
              <a:t>15 november 2024</a:t>
            </a:r>
          </a:p>
          <a:p>
            <a:pPr marL="502920" lvl="1" indent="-251460"/>
            <a:r>
              <a:rPr lang="sv-SE" sz="1400" dirty="0">
                <a:cs typeface="Arial"/>
              </a:rPr>
              <a:t>Övriga driftstarter (inkl. privata vårdgivare): </a:t>
            </a:r>
            <a:r>
              <a:rPr lang="sv-SE" sz="1400" b="1" dirty="0" err="1">
                <a:solidFill>
                  <a:srgbClr val="FF0000"/>
                </a:solidFill>
                <a:cs typeface="Arial"/>
              </a:rPr>
              <a:t>tbd</a:t>
            </a:r>
            <a:endParaRPr lang="sv-SE" sz="1400" b="1" dirty="0">
              <a:solidFill>
                <a:srgbClr val="FF0000"/>
              </a:solidFill>
              <a:cs typeface="Arial"/>
            </a:endParaRPr>
          </a:p>
          <a:p>
            <a:pPr marL="0" indent="0">
              <a:buNone/>
            </a:pPr>
            <a:endParaRPr lang="sv-SE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45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73A67-3220-25B6-DAF7-41C2F0AA5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61735"/>
            <a:ext cx="10442575" cy="428625"/>
          </a:xfrm>
        </p:spPr>
        <p:txBody>
          <a:bodyPr/>
          <a:lstStyle/>
          <a:p>
            <a:r>
              <a:rPr lang="sv-SE" dirty="0"/>
              <a:t>Dokument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CE16F2-E06D-6E1E-7319-6A8992870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i="1" dirty="0"/>
              <a:t>Mall inventering ultraljud</a:t>
            </a:r>
          </a:p>
          <a:p>
            <a:pPr>
              <a:lnSpc>
                <a:spcPct val="150000"/>
              </a:lnSpc>
            </a:pPr>
            <a:r>
              <a:rPr lang="sv-SE" i="1" dirty="0"/>
              <a:t>Utdrag Ritz 2024-08-23 uppkopplade ultraljudsmaskiner </a:t>
            </a:r>
            <a:r>
              <a:rPr lang="sv-SE" dirty="0"/>
              <a:t>- kan användas som stöd men information behöver bekräftas i ovan inventeringsmall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5436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25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EFAF588-9418-4FEE-9981-D319A567E4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EFAF588-9418-4FEE-9981-D319A567E4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0A1E0F36-D062-418C-AA28-635C932EC5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7BA6C-FB52-4EE9-87EE-FA874C6C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Versionshistorik</a:t>
            </a:r>
            <a:endParaRPr lang="en-GB" dirty="0"/>
          </a:p>
        </p:txBody>
      </p:sp>
      <p:pic>
        <p:nvPicPr>
          <p:cNvPr id="13" name="Platshållare för innehåll 12">
            <a:extLst>
              <a:ext uri="{FF2B5EF4-FFF2-40B4-BE49-F238E27FC236}">
                <a16:creationId xmlns:a16="http://schemas.microsoft.com/office/drawing/2014/main" id="{C1F6C3FC-7269-0264-B0B8-86CA84599CC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6"/>
          <a:stretch>
            <a:fillRect/>
          </a:stretch>
        </p:blipFill>
        <p:spPr>
          <a:xfrm>
            <a:off x="609600" y="1435100"/>
            <a:ext cx="10442575" cy="1676400"/>
          </a:xfrm>
        </p:spPr>
      </p:pic>
    </p:spTree>
    <p:extLst>
      <p:ext uri="{BB962C8B-B14F-4D97-AF65-F5344CB8AC3E}">
        <p14:creationId xmlns:p14="http://schemas.microsoft.com/office/powerpoint/2010/main" val="412861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5B55A6AC-FE8A-8AF9-FD36-A55C1512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BB72E07-779A-C12C-8112-5C2A9C1AE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sz="1800" dirty="0"/>
              <a:t>Vid införande av SDV kommer Obstretrix avvecklas</a:t>
            </a:r>
          </a:p>
          <a:p>
            <a:pPr>
              <a:lnSpc>
                <a:spcPct val="150000"/>
              </a:lnSpc>
            </a:pPr>
            <a:r>
              <a:rPr lang="sv-SE" sz="1800" dirty="0" err="1"/>
              <a:t>SyngoDynamics</a:t>
            </a:r>
            <a:r>
              <a:rPr lang="sv-SE" sz="1800" dirty="0"/>
              <a:t> kommer vara integrerat med SDV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Det innebär att de verksamheter som idag dokumenterar i Obstretrix bör använda </a:t>
            </a:r>
            <a:r>
              <a:rPr lang="sv-SE" sz="1800" dirty="0" err="1"/>
              <a:t>SyngoDynamics</a:t>
            </a:r>
            <a:r>
              <a:rPr lang="sv-SE" sz="1800" dirty="0"/>
              <a:t> istället. 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Det innebär också att ultraljudsapparaten behöver vara kopplade till </a:t>
            </a:r>
            <a:r>
              <a:rPr lang="sv-SE" sz="1800" dirty="0" err="1"/>
              <a:t>SyngoDynamics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43827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8B39A-DBC5-0EA4-E4AD-DAF5ABB1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händer annars?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022899-573D-1AD8-0513-3B789498B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de fall undersökaren använder en ultraljudsapparat som </a:t>
            </a:r>
            <a:r>
              <a:rPr lang="sv-SE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inte</a:t>
            </a: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är ansluten till </a:t>
            </a:r>
            <a:r>
              <a:rPr lang="sv-SE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SyngoDynamics</a:t>
            </a: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måste eventuella resultat dokumenteras i en journalanteckning. Inga mätvärden, dateringar, koder </a:t>
            </a:r>
            <a:r>
              <a:rPr lang="sv-SE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etc</a:t>
            </a: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dras över till SDV.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Anledningen är att i SDV måste det komma en bokning från SDV, via ultraljudsapparaten till </a:t>
            </a:r>
            <a:r>
              <a:rPr lang="sv-SE" sz="1800" dirty="0" err="1"/>
              <a:t>SyngoDynamics</a:t>
            </a:r>
            <a:r>
              <a:rPr lang="sv-SE" sz="1800" dirty="0"/>
              <a:t>, för att dokumentation ska kunna ske. 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Om dokumentation sker manuellt i </a:t>
            </a:r>
            <a:r>
              <a:rPr lang="sv-SE" sz="1800" dirty="0" err="1"/>
              <a:t>SyngoDynamics</a:t>
            </a:r>
            <a:r>
              <a:rPr lang="sv-SE" sz="1800" dirty="0"/>
              <a:t>, utan SDV-bokning via ultraljudsapparat, skickas ingen data till SDV och ingen dokumentation sker i SDV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Ska det dokumenteras t ex diagnoser, KVÅ koder eller läggas någon form av ordination, måste undersökaren använda en ultraljudsapparat som är kopplad till </a:t>
            </a:r>
            <a:r>
              <a:rPr lang="sv-SE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Syngo</a:t>
            </a:r>
            <a:r>
              <a:rPr lang="sv-S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96005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A9CE8B-0219-CEBA-FBC7-E6E2AD50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Ultraljudsapparater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A26FD1-EB6E-6B3C-3706-12E25603E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/>
              <a:t>Ultraljudsapparaterna behöver vara kompatibla med </a:t>
            </a:r>
            <a:r>
              <a:rPr lang="sv-SE" sz="2000" dirty="0" err="1"/>
              <a:t>SyngoDynamics</a:t>
            </a:r>
            <a:endParaRPr lang="sv-SE" sz="2000" dirty="0"/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Krav för uppkoppling till </a:t>
            </a:r>
            <a:r>
              <a:rPr lang="sv-SE" sz="2000" dirty="0" err="1"/>
              <a:t>SyngoDynamics</a:t>
            </a:r>
            <a:r>
              <a:rPr lang="sv-SE" sz="2000" dirty="0"/>
              <a:t>:</a:t>
            </a:r>
          </a:p>
          <a:p>
            <a:r>
              <a:rPr lang="sv-SE" sz="1800" dirty="0"/>
              <a:t>Ultraljudsapparaten är DICOM-kompatibel</a:t>
            </a:r>
          </a:p>
          <a:p>
            <a:r>
              <a:rPr lang="sv-SE" sz="1800" dirty="0"/>
              <a:t>DICOM-licens finns för apparaten</a:t>
            </a:r>
          </a:p>
          <a:p>
            <a:r>
              <a:rPr lang="sv-SE" sz="1800"/>
              <a:t>Nätverkskoppling  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29222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F39622-C6F3-ED16-72A5-3EA880CA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Privata vårdgivare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D34EE5-3F37-41EF-9A9F-284185733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v-SE" sz="2800" dirty="0"/>
              <a:t>Första </a:t>
            </a:r>
            <a:r>
              <a:rPr lang="sv-SE" sz="2800" dirty="0" err="1"/>
              <a:t>driftstart</a:t>
            </a:r>
            <a:endParaRPr lang="sv-SE" sz="2800" dirty="0"/>
          </a:p>
          <a:p>
            <a:pPr>
              <a:lnSpc>
                <a:spcPct val="150000"/>
              </a:lnSpc>
            </a:pPr>
            <a:r>
              <a:rPr lang="sv-SE" sz="1800" dirty="0"/>
              <a:t>Inga PVG som utför den typen av ultraljudsundersökningar ingår i första driftstarten.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2800" dirty="0"/>
              <a:t>Åtkomst till </a:t>
            </a:r>
            <a:r>
              <a:rPr lang="sv-SE" sz="2800" dirty="0" err="1"/>
              <a:t>Syngo</a:t>
            </a:r>
            <a:r>
              <a:rPr lang="sv-SE" sz="2800" dirty="0"/>
              <a:t> Dynamics för privata vårdgivare:</a:t>
            </a:r>
          </a:p>
          <a:p>
            <a:pPr>
              <a:lnSpc>
                <a:spcPct val="150000"/>
              </a:lnSpc>
            </a:pPr>
            <a:r>
              <a:rPr lang="sv-SE" sz="1800" dirty="0"/>
              <a:t>Arbete pågår inom förvaltningsgruppen för Ultraljud i Region Skåne. Detta innefattar både: </a:t>
            </a:r>
          </a:p>
          <a:p>
            <a:pPr lvl="2">
              <a:lnSpc>
                <a:spcPct val="150000"/>
              </a:lnSpc>
            </a:pPr>
            <a:r>
              <a:rPr lang="sv-SE" sz="2000" dirty="0"/>
              <a:t>Teknisk lösning för åtkomst till </a:t>
            </a:r>
            <a:r>
              <a:rPr lang="sv-SE" sz="2000" dirty="0" err="1"/>
              <a:t>Syngo</a:t>
            </a:r>
            <a:r>
              <a:rPr lang="sv-SE" sz="2000" dirty="0"/>
              <a:t> Dynamics via SD-WAN/</a:t>
            </a:r>
            <a:r>
              <a:rPr lang="sv-SE" sz="2000" dirty="0" err="1"/>
              <a:t>Citrix</a:t>
            </a:r>
            <a:endParaRPr lang="sv-SE" sz="2000" dirty="0"/>
          </a:p>
          <a:p>
            <a:pPr lvl="2">
              <a:lnSpc>
                <a:spcPct val="150000"/>
              </a:lnSpc>
            </a:pPr>
            <a:r>
              <a:rPr lang="sv-SE" sz="2000" dirty="0"/>
              <a:t>Uppdatering av avtal.</a:t>
            </a:r>
          </a:p>
          <a:p>
            <a:pPr>
              <a:lnSpc>
                <a:spcPct val="150000"/>
              </a:lnSpc>
            </a:pPr>
            <a:r>
              <a:rPr lang="sv-SE" sz="2800" dirty="0"/>
              <a:t>Mer information kommer inför kommande driftstarter</a:t>
            </a:r>
          </a:p>
        </p:txBody>
      </p:sp>
    </p:spTree>
    <p:extLst>
      <p:ext uri="{BB962C8B-B14F-4D97-AF65-F5344CB8AC3E}">
        <p14:creationId xmlns:p14="http://schemas.microsoft.com/office/powerpoint/2010/main" val="354470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195197-21C7-3069-F01B-76BD2B8A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Berörda verksamheter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9E30A0-459D-9029-EF15-DA1401386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33707"/>
            <a:ext cx="10140128" cy="647153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>
                <a:effectLst/>
                <a:latin typeface="+mj-lt"/>
                <a:ea typeface="Calibri" panose="020F0502020204030204" pitchFamily="34" charset="0"/>
              </a:rPr>
              <a:t>Nedan verksamheter utför ultraljudsundersökningar och dokumenterar i </a:t>
            </a:r>
            <a:r>
              <a:rPr lang="sv-SE" sz="1800" dirty="0" err="1">
                <a:effectLst/>
                <a:latin typeface="+mj-lt"/>
                <a:ea typeface="Calibri" panose="020F0502020204030204" pitchFamily="34" charset="0"/>
              </a:rPr>
              <a:t>Obstetrix</a:t>
            </a:r>
            <a:r>
              <a:rPr lang="sv-SE" sz="1800" dirty="0">
                <a:effectLst/>
                <a:latin typeface="+mj-lt"/>
                <a:ea typeface="Calibri" panose="020F0502020204030204" pitchFamily="34" charset="0"/>
              </a:rPr>
              <a:t> idag:</a:t>
            </a:r>
          </a:p>
          <a:p>
            <a:pPr marL="504000" lvl="2" indent="0">
              <a:buNone/>
            </a:pPr>
            <a:endParaRPr lang="sv-S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64B5B1DA-49A0-05FB-A67B-FDEC5FD619A2}"/>
              </a:ext>
            </a:extLst>
          </p:cNvPr>
          <p:cNvSpPr txBox="1"/>
          <p:nvPr/>
        </p:nvSpPr>
        <p:spPr>
          <a:xfrm>
            <a:off x="750953" y="2271581"/>
            <a:ext cx="4593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v-SE" sz="2000" dirty="0">
                <a:ea typeface="Calibri" panose="020F0502020204030204" pitchFamily="34" charset="0"/>
              </a:rPr>
              <a:t>Offentliga </a:t>
            </a:r>
            <a:r>
              <a:rPr lang="sv-SE" sz="2000" dirty="0">
                <a:effectLst/>
                <a:ea typeface="Calibri" panose="020F0502020204030204" pitchFamily="34" charset="0"/>
              </a:rPr>
              <a:t>vårdgivare: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Barnmorskemottagningar</a:t>
            </a:r>
            <a:endParaRPr lang="sv-SE" sz="1600" dirty="0">
              <a:ea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Specialistmödravårdsmottagningar</a:t>
            </a:r>
            <a:endParaRPr lang="sv-SE" sz="1600" dirty="0">
              <a:ea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Förlossningsavdelningar</a:t>
            </a:r>
            <a:endParaRPr lang="sv-SE" sz="1600" dirty="0">
              <a:ea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BB-avdelningar</a:t>
            </a:r>
            <a:endParaRPr lang="sv-SE" sz="1600" dirty="0">
              <a:ea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(ev. Neonatalavdelningar)</a:t>
            </a:r>
          </a:p>
          <a:p>
            <a:endParaRPr lang="sv-SE" dirty="0"/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AFA054E8-CC51-D2B0-389C-3541480F2832}"/>
              </a:ext>
            </a:extLst>
          </p:cNvPr>
          <p:cNvSpPr txBox="1">
            <a:spLocks/>
          </p:cNvSpPr>
          <p:nvPr/>
        </p:nvSpPr>
        <p:spPr>
          <a:xfrm>
            <a:off x="6096000" y="4608336"/>
            <a:ext cx="5005385" cy="4032250"/>
          </a:xfrm>
          <a:prstGeom prst="rect">
            <a:avLst/>
          </a:prstGeom>
        </p:spPr>
        <p:txBody>
          <a:bodyPr/>
          <a:lstStyle>
            <a:lvl1pPr marL="252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6000" indent="-2520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0CD0D7F-4518-0BD2-D3A1-8C775FCF0B16}"/>
              </a:ext>
            </a:extLst>
          </p:cNvPr>
          <p:cNvSpPr txBox="1"/>
          <p:nvPr/>
        </p:nvSpPr>
        <p:spPr>
          <a:xfrm>
            <a:off x="5004624" y="2271581"/>
            <a:ext cx="601021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v-SE" sz="2000" dirty="0">
                <a:ea typeface="Calibri" panose="020F0502020204030204" pitchFamily="34" charset="0"/>
              </a:rPr>
              <a:t>Privata </a:t>
            </a:r>
            <a:r>
              <a:rPr lang="sv-SE" sz="2000" dirty="0">
                <a:effectLst/>
                <a:ea typeface="Calibri" panose="020F0502020204030204" pitchFamily="34" charset="0"/>
              </a:rPr>
              <a:t>vårdgivare: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ffectLst/>
                <a:ea typeface="Calibri" panose="020F0502020204030204" pitchFamily="34" charset="0"/>
              </a:rPr>
              <a:t>Barnmorskegrupper Öresund (Malmö och Trelleborg)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a typeface="Calibri" panose="020F0502020204030204" pitchFamily="34" charset="0"/>
              </a:rPr>
              <a:t>Capio (Simrishamn, Kristianstad, Ystad)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a typeface="Calibri" panose="020F0502020204030204" pitchFamily="34" charset="0"/>
              </a:rPr>
              <a:t>Helsingborgs Barnmorskemottagning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err="1">
                <a:ea typeface="Calibri" panose="020F0502020204030204" pitchFamily="34" charset="0"/>
              </a:rPr>
              <a:t>Mama</a:t>
            </a:r>
            <a:r>
              <a:rPr lang="sv-SE" sz="1600" dirty="0">
                <a:ea typeface="Calibri" panose="020F0502020204030204" pitchFamily="34" charset="0"/>
              </a:rPr>
              <a:t> Mia (Malmö och Lund)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err="1">
                <a:ea typeface="Calibri" panose="020F0502020204030204" pitchFamily="34" charset="0"/>
              </a:rPr>
              <a:t>Admira</a:t>
            </a:r>
            <a:r>
              <a:rPr lang="sv-SE" sz="1600" dirty="0">
                <a:ea typeface="Calibri" panose="020F0502020204030204" pitchFamily="34" charset="0"/>
              </a:rPr>
              <a:t> Kvinnohälsa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a typeface="Calibri" panose="020F0502020204030204" pitchFamily="34" charset="0"/>
              </a:rPr>
              <a:t>Irma Barnmorskemottagning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a typeface="Calibri" panose="020F0502020204030204" pitchFamily="34" charset="0"/>
              </a:rPr>
              <a:t>Barnmorskemottagning Mammakulan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ea typeface="Calibri" panose="020F0502020204030204" pitchFamily="34" charset="0"/>
              </a:rPr>
              <a:t>Rosengårdbarnmorskestation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670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4DA805-C49C-74DE-CF58-94CDE473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Inventering ultraljudsapparater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82DB0B0D-BF13-F503-8ED5-C68B6140F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4"/>
            <a:ext cx="10442575" cy="4683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sz="2400" dirty="0"/>
              <a:t>För att säkerställa att samtliga ultraljudsaparater är kopplade till </a:t>
            </a:r>
            <a:r>
              <a:rPr lang="sv-SE" sz="2400" dirty="0" err="1"/>
              <a:t>SyngoDynamics</a:t>
            </a:r>
            <a:r>
              <a:rPr lang="sv-SE" sz="2400" dirty="0"/>
              <a:t> vid SDV </a:t>
            </a:r>
            <a:r>
              <a:rPr lang="sv-SE" sz="2400" dirty="0" err="1"/>
              <a:t>driftstart</a:t>
            </a:r>
            <a:r>
              <a:rPr lang="sv-SE" sz="2400" dirty="0"/>
              <a:t> behöver en inventering göras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Verksamheter som behöver gå vidare med inventering är de som svarat </a:t>
            </a:r>
            <a:r>
              <a:rPr lang="sv-SE" sz="2400" b="1" dirty="0"/>
              <a:t>JA</a:t>
            </a:r>
            <a:r>
              <a:rPr lang="sv-SE" sz="2400" dirty="0"/>
              <a:t> på följande fråga: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Dokumenterar verksamheten ultraljudsundersökningar i </a:t>
            </a:r>
            <a:r>
              <a:rPr lang="sv-SE" sz="2400" dirty="0" err="1"/>
              <a:t>Obstetrix</a:t>
            </a:r>
            <a:r>
              <a:rPr lang="sv-SE" sz="2400" dirty="0"/>
              <a:t> idag?</a:t>
            </a:r>
          </a:p>
          <a:p>
            <a:pPr lvl="1">
              <a:lnSpc>
                <a:spcPct val="150000"/>
              </a:lnSpc>
            </a:pPr>
            <a:r>
              <a:rPr lang="sv-SE" sz="2000" dirty="0"/>
              <a:t>Vid </a:t>
            </a:r>
            <a:r>
              <a:rPr lang="sv-SE" sz="2000" b="1" dirty="0"/>
              <a:t>JA</a:t>
            </a:r>
            <a:r>
              <a:rPr lang="sv-SE" sz="2000" dirty="0"/>
              <a:t> gå vidare till nästa sida för inventering</a:t>
            </a:r>
          </a:p>
          <a:p>
            <a:pPr lvl="1">
              <a:lnSpc>
                <a:spcPct val="150000"/>
              </a:lnSpc>
            </a:pPr>
            <a:r>
              <a:rPr lang="sv-SE" sz="2000" dirty="0"/>
              <a:t>Vid </a:t>
            </a:r>
            <a:r>
              <a:rPr lang="sv-SE" sz="2000" b="1" dirty="0"/>
              <a:t>NEJ</a:t>
            </a:r>
            <a:r>
              <a:rPr lang="sv-SE" sz="2000" dirty="0"/>
              <a:t> behövs ingen vidare inventering</a:t>
            </a:r>
          </a:p>
        </p:txBody>
      </p:sp>
    </p:spTree>
    <p:extLst>
      <p:ext uri="{BB962C8B-B14F-4D97-AF65-F5344CB8AC3E}">
        <p14:creationId xmlns:p14="http://schemas.microsoft.com/office/powerpoint/2010/main" val="955180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B4C5C4-426B-F71D-0CE3-A41003FF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052" y="281053"/>
            <a:ext cx="10442575" cy="428625"/>
          </a:xfrm>
        </p:spPr>
        <p:txBody>
          <a:bodyPr/>
          <a:lstStyle/>
          <a:p>
            <a:r>
              <a:rPr lang="sv-SE"/>
              <a:t>Inventering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6AA689-E8DA-3B04-8080-05EFAA6FD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70" y="1087437"/>
            <a:ext cx="10442575" cy="529543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sv-SE" sz="2000" dirty="0"/>
              <a:t>Om ultraljudsundersökningar dokumenteras i </a:t>
            </a:r>
            <a:r>
              <a:rPr lang="sv-SE" sz="2000" dirty="0" err="1"/>
              <a:t>Obstetrix</a:t>
            </a:r>
            <a:r>
              <a:rPr lang="sv-SE" sz="2000" dirty="0"/>
              <a:t> görs en inventering enligt nedan Excel-mall för att ta reda på dessa apparater kan kopplas mot </a:t>
            </a:r>
            <a:r>
              <a:rPr lang="sv-SE" sz="2000" dirty="0" err="1"/>
              <a:t>SyngoDynamics</a:t>
            </a:r>
            <a:r>
              <a:rPr lang="sv-SE" sz="2000" dirty="0"/>
              <a:t> istället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1800" dirty="0"/>
              <a:t>Använd </a:t>
            </a:r>
            <a:r>
              <a:rPr lang="sv-SE" sz="1800" i="1" dirty="0"/>
              <a:t>”Mall inventering ultraljud” </a:t>
            </a:r>
            <a:r>
              <a:rPr lang="sv-SE" sz="1800" dirty="0"/>
              <a:t>och ange: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Ultraljudsapparat – lista fabrikat och modell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 err="1"/>
              <a:t>Inventarienr</a:t>
            </a:r>
            <a:r>
              <a:rPr lang="sv-SE" sz="1600" dirty="0"/>
              <a:t>/</a:t>
            </a:r>
            <a:r>
              <a:rPr lang="sv-SE" sz="1600" dirty="0" err="1"/>
              <a:t>serienr</a:t>
            </a:r>
            <a:r>
              <a:rPr lang="sv-SE" sz="1600" dirty="0"/>
              <a:t> – läs av på apparaten 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Är den kopplad till </a:t>
            </a:r>
            <a:r>
              <a:rPr lang="sv-SE" sz="1600" dirty="0" err="1"/>
              <a:t>SyngoDynamics</a:t>
            </a:r>
            <a:r>
              <a:rPr lang="sv-SE" sz="1600" dirty="0"/>
              <a:t>? Om JA behövs inget mer göras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Är den DICOM-kompatibel? Stäm av med utrustningens leverantör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Finns DICOM-licens på apparat eller att köpa? Stäm av med utrustningens leverantör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1600" dirty="0"/>
              <a:t>Övrigt – ev. plan för vidare steg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AD4BE566-A95B-61C9-603B-22A76BDB5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70" y="4606747"/>
            <a:ext cx="10319517" cy="147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1168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w0JtCxwrRyvRiEOinZ5A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e68ab6b-79c8-43ea-b178-dccb9842d64a">
      <UserInfo>
        <DisplayName/>
        <AccountId xsi:nil="true"/>
        <AccountType/>
      </UserInfo>
    </SharedWithUsers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MediaLengthInSeconds xmlns="b9481cc7-f7fc-4d3a-a93a-4be4fcbf4595" xsi:nil="true"/>
    <Dokument_x00e4_gare xmlns="b9481cc7-f7fc-4d3a-a93a-4be4fcbf4595">Emma Lundell</Dokument_x00e4_gare>
  </documentManagement>
</p:properties>
</file>

<file path=customXml/itemProps1.xml><?xml version="1.0" encoding="utf-8"?>
<ds:datastoreItem xmlns:ds="http://schemas.openxmlformats.org/officeDocument/2006/customXml" ds:itemID="{FA69D7AF-D059-4A2C-9598-CAD0447F5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4380-359E-47E0-84DD-F2784AAED7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0B97D5-9E30-4B49-BB20-C95802EFD8F9}">
  <ds:schemaRefs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b9481cc7-f7fc-4d3a-a93a-4be4fcbf45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e68ab6b-79c8-43ea-b178-dccb9842d64a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SDV Mall</Template>
  <TotalTime>0</TotalTime>
  <Words>776</Words>
  <Application>Microsoft Office PowerPoint</Application>
  <PresentationFormat>Widescreen</PresentationFormat>
  <Paragraphs>95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Region Skåne presentation</vt:lpstr>
      <vt:lpstr>Ultraljudsapparater i SDV </vt:lpstr>
      <vt:lpstr>Versionshistorik</vt:lpstr>
      <vt:lpstr>Bakgrund</vt:lpstr>
      <vt:lpstr>Vad händer annars?</vt:lpstr>
      <vt:lpstr>Ultraljudsapparater</vt:lpstr>
      <vt:lpstr>Privata vårdgivare</vt:lpstr>
      <vt:lpstr>Berörda verksamheter</vt:lpstr>
      <vt:lpstr>Inventering ultraljudsapparater</vt:lpstr>
      <vt:lpstr>Inventering</vt:lpstr>
      <vt:lpstr>Vad händer efter inventeringen?</vt:lpstr>
      <vt:lpstr>Hjälp på vägen… (gäller endast offentliga vårdgivare)</vt:lpstr>
      <vt:lpstr>Omfattning och deadline</vt:lpstr>
      <vt:lpstr>Dokument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Karlsson Peter D</dc:creator>
  <cp:lastModifiedBy>Sakratidis Sandra</cp:lastModifiedBy>
  <cp:revision>4</cp:revision>
  <dcterms:created xsi:type="dcterms:W3CDTF">2021-06-22T06:18:46Z</dcterms:created>
  <dcterms:modified xsi:type="dcterms:W3CDTF">2025-04-28T10:56:22Z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_dlc_DocIdItemGuid">
    <vt:lpwstr>d795f042-fb22-43c0-8172-ac355558e8a2</vt:lpwstr>
  </property>
  <property fmtid="{D5CDD505-2E9C-101B-9397-08002B2CF9AE}" pid="4" name="MediaServiceImageTags">
    <vt:lpwstr/>
  </property>
  <property fmtid="{D5CDD505-2E9C-101B-9397-08002B2CF9AE}" pid="5" name="Order">
    <vt:r8>18200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Dokumentägare">
    <vt:lpwstr>165;#Lundell Emma</vt:lpwstr>
  </property>
  <property fmtid="{D5CDD505-2E9C-101B-9397-08002B2CF9AE}" pid="13" name="test">
    <vt:lpwstr>Emma Lundell</vt:lpwstr>
  </property>
</Properties>
</file>