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19"/>
  </p:notesMasterIdLst>
  <p:sldIdLst>
    <p:sldId id="2145872566" r:id="rId5"/>
    <p:sldId id="2145872567" r:id="rId6"/>
    <p:sldId id="2145872569" r:id="rId7"/>
    <p:sldId id="2145872576" r:id="rId8"/>
    <p:sldId id="2145872575" r:id="rId9"/>
    <p:sldId id="2145872568" r:id="rId10"/>
    <p:sldId id="2145872570" r:id="rId11"/>
    <p:sldId id="2145872571" r:id="rId12"/>
    <p:sldId id="2145872572" r:id="rId13"/>
    <p:sldId id="2145872573" r:id="rId14"/>
    <p:sldId id="2145872574" r:id="rId15"/>
    <p:sldId id="2145872577" r:id="rId16"/>
    <p:sldId id="2145872578" r:id="rId17"/>
    <p:sldId id="2145872579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65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3.xml"/><Relationship Id="rId3" Type="http://schemas.openxmlformats.org/officeDocument/2006/relationships/slide" Target="../slides/slide12.xml"/><Relationship Id="rId7" Type="http://schemas.openxmlformats.org/officeDocument/2006/relationships/slide" Target="../slides/slide10.xml"/><Relationship Id="rId2" Type="http://schemas.openxmlformats.org/officeDocument/2006/relationships/slide" Target="../slides/slide6.xml"/><Relationship Id="rId1" Type="http://schemas.openxmlformats.org/officeDocument/2006/relationships/slide" Target="../slides/slide4.xml"/><Relationship Id="rId6" Type="http://schemas.openxmlformats.org/officeDocument/2006/relationships/slide" Target="../slides/slide9.xml"/><Relationship Id="rId5" Type="http://schemas.openxmlformats.org/officeDocument/2006/relationships/slide" Target="../slides/slide8.xml"/><Relationship Id="rId4" Type="http://schemas.openxmlformats.org/officeDocument/2006/relationships/slide" Target="../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4E4BC7-B0E9-4372-9E90-C033CC02C69D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sv-SE"/>
        </a:p>
      </dgm:t>
    </dgm:pt>
    <dgm:pt modelId="{5F02D78F-55F7-4E5D-AA94-8874136C6686}">
      <dgm:prSet phldrT="[Text]"/>
      <dgm:spPr>
        <a:xfrm>
          <a:off x="2540" y="1258083"/>
          <a:ext cx="2476500" cy="432000"/>
        </a:xfrm>
        <a:prstGeom prst="rect">
          <a:avLst/>
        </a:prstGeom>
        <a:solidFill>
          <a:srgbClr val="A6D2D7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6D2D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sv-SE" err="1">
              <a:solidFill>
                <a:sysClr val="window" lastClr="FFFFFF"/>
              </a:solidFill>
              <a:latin typeface="Arial"/>
              <a:ea typeface="+mn-ea"/>
              <a:cs typeface="+mn-cs"/>
            </a:rPr>
            <a:t>CareAware</a:t>
          </a:r>
          <a:r>
            <a:rPr lang="sv-SE">
              <a:solidFill>
                <a:sysClr val="window" lastClr="FFFFFF"/>
              </a:solidFill>
              <a:latin typeface="Arial"/>
              <a:ea typeface="+mn-ea"/>
              <a:cs typeface="+mn-cs"/>
            </a:rPr>
            <a:t> </a:t>
          </a:r>
          <a:r>
            <a:rPr lang="sv-SE" err="1">
              <a:solidFill>
                <a:sysClr val="window" lastClr="FFFFFF"/>
              </a:solidFill>
              <a:latin typeface="Arial"/>
              <a:ea typeface="+mn-ea"/>
              <a:cs typeface="+mn-cs"/>
            </a:rPr>
            <a:t>VitalsLink</a:t>
          </a:r>
          <a:endParaRPr lang="sv-SE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677C2DCB-68D7-4100-8AE9-6AE0810AB153}" type="parTrans" cxnId="{1E3A6FFF-7B88-4B8C-8C8E-F1CDC3EF6DF2}">
      <dgm:prSet/>
      <dgm:spPr/>
      <dgm:t>
        <a:bodyPr/>
        <a:lstStyle/>
        <a:p>
          <a:endParaRPr lang="sv-SE"/>
        </a:p>
      </dgm:t>
    </dgm:pt>
    <dgm:pt modelId="{5C42294A-8E5E-4A6E-9F54-286BFE201C4C}" type="sibTrans" cxnId="{1E3A6FFF-7B88-4B8C-8C8E-F1CDC3EF6DF2}">
      <dgm:prSet/>
      <dgm:spPr/>
      <dgm:t>
        <a:bodyPr/>
        <a:lstStyle/>
        <a:p>
          <a:endParaRPr lang="sv-SE"/>
        </a:p>
      </dgm:t>
    </dgm:pt>
    <dgm:pt modelId="{3F2EF93A-39F7-4094-94D3-A71E4F92D58F}">
      <dgm:prSet phldrT="[Text]"/>
      <dgm:spPr>
        <a:xfrm>
          <a:off x="2540" y="1690083"/>
          <a:ext cx="2476500" cy="2470500"/>
        </a:xfrm>
        <a:prstGeom prst="rect">
          <a:avLst/>
        </a:prstGeom>
        <a:solidFill>
          <a:srgbClr val="A6D2D7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6D2D7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sv-SE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  <a:hlinkClick xmlns:r="http://schemas.openxmlformats.org/officeDocument/2006/relationships" r:id="rId1" action="ppaction://hlinksldjump"/>
            </a:rPr>
            <a:t>Spotcheckmonitorer</a:t>
          </a:r>
          <a:endParaRPr lang="sv-SE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265326E7-CB12-4628-A3B6-8F0CA26BEDAB}" type="parTrans" cxnId="{1B69639C-3872-4D20-8A20-41A71FE4ECAB}">
      <dgm:prSet/>
      <dgm:spPr/>
      <dgm:t>
        <a:bodyPr/>
        <a:lstStyle/>
        <a:p>
          <a:endParaRPr lang="sv-SE"/>
        </a:p>
      </dgm:t>
    </dgm:pt>
    <dgm:pt modelId="{28B5A818-D784-47AE-A3B6-E99117797B81}" type="sibTrans" cxnId="{1B69639C-3872-4D20-8A20-41A71FE4ECAB}">
      <dgm:prSet/>
      <dgm:spPr/>
      <dgm:t>
        <a:bodyPr/>
        <a:lstStyle/>
        <a:p>
          <a:endParaRPr lang="sv-SE"/>
        </a:p>
      </dgm:t>
    </dgm:pt>
    <dgm:pt modelId="{84FA706A-E083-479B-8EE1-6FFD41AE1FD2}">
      <dgm:prSet phldrT="[Text]"/>
      <dgm:spPr>
        <a:xfrm>
          <a:off x="2825750" y="1258083"/>
          <a:ext cx="2476500" cy="432000"/>
        </a:xfrm>
        <a:prstGeom prst="rect">
          <a:avLst/>
        </a:prstGeom>
        <a:solidFill>
          <a:srgbClr val="A6D2D7">
            <a:hueOff val="-4416087"/>
            <a:satOff val="-7056"/>
            <a:lumOff val="-2549"/>
            <a:alphaOff val="0"/>
          </a:srgbClr>
        </a:solidFill>
        <a:ln w="12700" cap="flat" cmpd="sng" algn="ctr">
          <a:solidFill>
            <a:srgbClr val="A6D2D7">
              <a:hueOff val="-4416087"/>
              <a:satOff val="-7056"/>
              <a:lumOff val="-254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sv-SE" err="1">
              <a:solidFill>
                <a:sysClr val="window" lastClr="FFFFFF"/>
              </a:solidFill>
              <a:latin typeface="Arial"/>
              <a:ea typeface="+mn-ea"/>
              <a:cs typeface="+mn-cs"/>
            </a:rPr>
            <a:t>CareAware</a:t>
          </a:r>
          <a:r>
            <a:rPr lang="sv-SE">
              <a:solidFill>
                <a:sysClr val="window" lastClr="FFFFFF"/>
              </a:solidFill>
              <a:latin typeface="Arial"/>
              <a:ea typeface="+mn-ea"/>
              <a:cs typeface="+mn-cs"/>
            </a:rPr>
            <a:t> BMDI</a:t>
          </a:r>
        </a:p>
      </dgm:t>
    </dgm:pt>
    <dgm:pt modelId="{916B1AC7-C88E-400D-AA2A-1AC8465FE892}" type="parTrans" cxnId="{A4DAF00D-B051-4773-87C5-6DC05E52E771}">
      <dgm:prSet/>
      <dgm:spPr/>
      <dgm:t>
        <a:bodyPr/>
        <a:lstStyle/>
        <a:p>
          <a:endParaRPr lang="sv-SE"/>
        </a:p>
      </dgm:t>
    </dgm:pt>
    <dgm:pt modelId="{2AA82525-AABF-4C6B-9194-001A7171E3CF}" type="sibTrans" cxnId="{A4DAF00D-B051-4773-87C5-6DC05E52E771}">
      <dgm:prSet/>
      <dgm:spPr/>
      <dgm:t>
        <a:bodyPr/>
        <a:lstStyle/>
        <a:p>
          <a:endParaRPr lang="sv-SE"/>
        </a:p>
      </dgm:t>
    </dgm:pt>
    <dgm:pt modelId="{6D959AC8-A23F-4F60-B5DD-24DEC763B1E1}">
      <dgm:prSet phldrT="[Text]"/>
      <dgm:spPr>
        <a:xfrm>
          <a:off x="2825750" y="1690083"/>
          <a:ext cx="2476500" cy="2470500"/>
        </a:xfrm>
        <a:prstGeom prst="rect">
          <a:avLst/>
        </a:prstGeom>
        <a:solidFill>
          <a:srgbClr val="A6D2D7">
            <a:tint val="40000"/>
            <a:alpha val="90000"/>
            <a:hueOff val="-4478985"/>
            <a:satOff val="-6772"/>
            <a:lumOff val="-799"/>
            <a:alphaOff val="0"/>
          </a:srgbClr>
        </a:solidFill>
        <a:ln w="12700" cap="flat" cmpd="sng" algn="ctr">
          <a:solidFill>
            <a:srgbClr val="A6D2D7">
              <a:tint val="40000"/>
              <a:alpha val="90000"/>
              <a:hueOff val="-4478985"/>
              <a:satOff val="-6772"/>
              <a:lumOff val="-79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sv-SE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  <a:hlinkClick xmlns:r="http://schemas.openxmlformats.org/officeDocument/2006/relationships" r:id="rId2" action="ppaction://hlinksldjump"/>
            </a:rPr>
            <a:t>Patientövervakning</a:t>
          </a:r>
          <a:endParaRPr lang="sv-SE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691093AE-B213-4B2D-BC9C-42BD9B9DFA5F}" type="parTrans" cxnId="{B33F6631-F016-47C6-B979-6A9184C4300D}">
      <dgm:prSet/>
      <dgm:spPr/>
      <dgm:t>
        <a:bodyPr/>
        <a:lstStyle/>
        <a:p>
          <a:endParaRPr lang="sv-SE"/>
        </a:p>
      </dgm:t>
    </dgm:pt>
    <dgm:pt modelId="{A19C5D40-F801-4143-8142-8D95F99F80CA}" type="sibTrans" cxnId="{B33F6631-F016-47C6-B979-6A9184C4300D}">
      <dgm:prSet/>
      <dgm:spPr/>
      <dgm:t>
        <a:bodyPr/>
        <a:lstStyle/>
        <a:p>
          <a:endParaRPr lang="sv-SE"/>
        </a:p>
      </dgm:t>
    </dgm:pt>
    <dgm:pt modelId="{019BDFF9-4ACD-42A8-AEDF-92AAB8B09E36}">
      <dgm:prSet phldrT="[Text]"/>
      <dgm:spPr>
        <a:xfrm>
          <a:off x="5648960" y="1258083"/>
          <a:ext cx="2476500" cy="432000"/>
        </a:xfrm>
        <a:prstGeom prst="rect">
          <a:avLst/>
        </a:prstGeom>
        <a:solidFill>
          <a:srgbClr val="A6D2D7">
            <a:hueOff val="-8832174"/>
            <a:satOff val="-14113"/>
            <a:lumOff val="-5098"/>
            <a:alphaOff val="0"/>
          </a:srgbClr>
        </a:solidFill>
        <a:ln w="12700" cap="flat" cmpd="sng" algn="ctr">
          <a:solidFill>
            <a:srgbClr val="A6D2D7">
              <a:hueOff val="-8832174"/>
              <a:satOff val="-14113"/>
              <a:lumOff val="-509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sv-SE">
              <a:solidFill>
                <a:sysClr val="window" lastClr="FFFFFF"/>
              </a:solidFill>
              <a:latin typeface="Arial"/>
              <a:ea typeface="+mn-ea"/>
              <a:cs typeface="+mn-cs"/>
              <a:hlinkClick xmlns:r="http://schemas.openxmlformats.org/officeDocument/2006/relationships" r:id="rId3" action="ppaction://hlinksldjump"/>
            </a:rPr>
            <a:t>Uthopp och integrationer</a:t>
          </a:r>
          <a:endParaRPr lang="sv-SE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FFE2094A-A32F-43BA-8867-1BD853A001E9}" type="parTrans" cxnId="{2CEC5C92-AD9E-4F41-8538-2958091DC6C6}">
      <dgm:prSet/>
      <dgm:spPr/>
      <dgm:t>
        <a:bodyPr/>
        <a:lstStyle/>
        <a:p>
          <a:endParaRPr lang="sv-SE"/>
        </a:p>
      </dgm:t>
    </dgm:pt>
    <dgm:pt modelId="{13F5B213-71E6-4DDD-8AA2-8BC1E6BEB159}" type="sibTrans" cxnId="{2CEC5C92-AD9E-4F41-8538-2958091DC6C6}">
      <dgm:prSet/>
      <dgm:spPr/>
      <dgm:t>
        <a:bodyPr/>
        <a:lstStyle/>
        <a:p>
          <a:endParaRPr lang="sv-SE"/>
        </a:p>
      </dgm:t>
    </dgm:pt>
    <dgm:pt modelId="{C03B06A8-8453-480C-84A5-7F0F90803604}">
      <dgm:prSet phldrT="[Text]"/>
      <dgm:spPr>
        <a:xfrm>
          <a:off x="5648960" y="1690083"/>
          <a:ext cx="2476500" cy="2470500"/>
        </a:xfrm>
        <a:prstGeom prst="rect">
          <a:avLst/>
        </a:prstGeom>
        <a:solidFill>
          <a:srgbClr val="A6D2D7">
            <a:tint val="40000"/>
            <a:alpha val="90000"/>
            <a:hueOff val="-8957970"/>
            <a:satOff val="-13543"/>
            <a:lumOff val="-1598"/>
            <a:alphaOff val="0"/>
          </a:srgbClr>
        </a:solidFill>
        <a:ln w="12700" cap="flat" cmpd="sng" algn="ctr">
          <a:solidFill>
            <a:srgbClr val="A6D2D7">
              <a:tint val="40000"/>
              <a:alpha val="90000"/>
              <a:hueOff val="-8957970"/>
              <a:satOff val="-13543"/>
              <a:lumOff val="-159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sv-SE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Audiometer</a:t>
          </a:r>
        </a:p>
      </dgm:t>
    </dgm:pt>
    <dgm:pt modelId="{351FFB8D-8719-45E2-A359-6ED11C6BCF3B}" type="parTrans" cxnId="{0D1791D9-4444-459A-B110-4DAAA87AC0DE}">
      <dgm:prSet/>
      <dgm:spPr/>
      <dgm:t>
        <a:bodyPr/>
        <a:lstStyle/>
        <a:p>
          <a:endParaRPr lang="sv-SE"/>
        </a:p>
      </dgm:t>
    </dgm:pt>
    <dgm:pt modelId="{CE52707E-CD95-4475-9656-615265E5FEED}" type="sibTrans" cxnId="{0D1791D9-4444-459A-B110-4DAAA87AC0DE}">
      <dgm:prSet/>
      <dgm:spPr/>
      <dgm:t>
        <a:bodyPr/>
        <a:lstStyle/>
        <a:p>
          <a:endParaRPr lang="sv-SE"/>
        </a:p>
      </dgm:t>
    </dgm:pt>
    <dgm:pt modelId="{BBA6662F-0754-4895-B12E-DF642EBEA464}">
      <dgm:prSet phldrT="[Text]"/>
      <dgm:spPr>
        <a:xfrm>
          <a:off x="5648960" y="1690083"/>
          <a:ext cx="2476500" cy="2470500"/>
        </a:xfrm>
        <a:prstGeom prst="rect">
          <a:avLst/>
        </a:prstGeom>
        <a:solidFill>
          <a:srgbClr val="A6D2D7">
            <a:tint val="40000"/>
            <a:alpha val="90000"/>
            <a:hueOff val="-8957970"/>
            <a:satOff val="-13543"/>
            <a:lumOff val="-1598"/>
            <a:alphaOff val="0"/>
          </a:srgbClr>
        </a:solidFill>
        <a:ln w="12700" cap="flat" cmpd="sng" algn="ctr">
          <a:solidFill>
            <a:srgbClr val="A6D2D7">
              <a:tint val="40000"/>
              <a:alpha val="90000"/>
              <a:hueOff val="-8957970"/>
              <a:satOff val="-13543"/>
              <a:lumOff val="-159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sv-SE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Endoskopiutrustningar</a:t>
          </a:r>
        </a:p>
      </dgm:t>
    </dgm:pt>
    <dgm:pt modelId="{9FB4A4DD-712F-4898-92CD-4D198B14DB06}" type="parTrans" cxnId="{4DE24B37-03A6-41CD-B8B1-FE1029011B9F}">
      <dgm:prSet/>
      <dgm:spPr/>
      <dgm:t>
        <a:bodyPr/>
        <a:lstStyle/>
        <a:p>
          <a:endParaRPr lang="sv-SE"/>
        </a:p>
      </dgm:t>
    </dgm:pt>
    <dgm:pt modelId="{9351D353-C7A2-46B9-B0A2-CAADC953206A}" type="sibTrans" cxnId="{4DE24B37-03A6-41CD-B8B1-FE1029011B9F}">
      <dgm:prSet/>
      <dgm:spPr/>
      <dgm:t>
        <a:bodyPr/>
        <a:lstStyle/>
        <a:p>
          <a:endParaRPr lang="sv-SE"/>
        </a:p>
      </dgm:t>
    </dgm:pt>
    <dgm:pt modelId="{977B8F8E-E5CB-401C-9D77-E1FC6EEE5FA0}">
      <dgm:prSet phldrT="[Text]"/>
      <dgm:spPr>
        <a:xfrm>
          <a:off x="2825750" y="1690083"/>
          <a:ext cx="2476500" cy="2470500"/>
        </a:xfrm>
        <a:prstGeom prst="rect">
          <a:avLst/>
        </a:prstGeom>
        <a:solidFill>
          <a:srgbClr val="A6D2D7">
            <a:tint val="40000"/>
            <a:alpha val="90000"/>
            <a:hueOff val="-4478985"/>
            <a:satOff val="-6772"/>
            <a:lumOff val="-799"/>
            <a:alphaOff val="0"/>
          </a:srgbClr>
        </a:solidFill>
        <a:ln w="12700" cap="flat" cmpd="sng" algn="ctr">
          <a:solidFill>
            <a:srgbClr val="A6D2D7">
              <a:tint val="40000"/>
              <a:alpha val="90000"/>
              <a:hueOff val="-4478985"/>
              <a:satOff val="-6772"/>
              <a:lumOff val="-79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sv-SE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  <a:hlinkClick xmlns:r="http://schemas.openxmlformats.org/officeDocument/2006/relationships" r:id="rId4" action="ppaction://hlinksldjump"/>
            </a:rPr>
            <a:t>Ventilatorer</a:t>
          </a:r>
          <a:endParaRPr lang="sv-SE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00ADEBC4-EF8F-40E4-B154-A7DEB285AFDB}" type="parTrans" cxnId="{4F5D41F3-E940-4BA0-A0F9-BEA1D607C542}">
      <dgm:prSet/>
      <dgm:spPr/>
      <dgm:t>
        <a:bodyPr/>
        <a:lstStyle/>
        <a:p>
          <a:endParaRPr lang="sv-SE"/>
        </a:p>
      </dgm:t>
    </dgm:pt>
    <dgm:pt modelId="{06BFC2E2-817D-498A-A171-A36EE932E4F5}" type="sibTrans" cxnId="{4F5D41F3-E940-4BA0-A0F9-BEA1D607C542}">
      <dgm:prSet/>
      <dgm:spPr/>
      <dgm:t>
        <a:bodyPr/>
        <a:lstStyle/>
        <a:p>
          <a:endParaRPr lang="sv-SE"/>
        </a:p>
      </dgm:t>
    </dgm:pt>
    <dgm:pt modelId="{0BB67B31-0953-4B15-B7A4-748719C7C9A1}">
      <dgm:prSet phldrT="[Text]"/>
      <dgm:spPr>
        <a:xfrm>
          <a:off x="2825750" y="1690083"/>
          <a:ext cx="2476500" cy="2470500"/>
        </a:xfrm>
        <a:prstGeom prst="rect">
          <a:avLst/>
        </a:prstGeom>
        <a:solidFill>
          <a:srgbClr val="A6D2D7">
            <a:tint val="40000"/>
            <a:alpha val="90000"/>
            <a:hueOff val="-4478985"/>
            <a:satOff val="-6772"/>
            <a:lumOff val="-799"/>
            <a:alphaOff val="0"/>
          </a:srgbClr>
        </a:solidFill>
        <a:ln w="12700" cap="flat" cmpd="sng" algn="ctr">
          <a:solidFill>
            <a:srgbClr val="A6D2D7">
              <a:tint val="40000"/>
              <a:alpha val="90000"/>
              <a:hueOff val="-4478985"/>
              <a:satOff val="-6772"/>
              <a:lumOff val="-79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sv-SE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  <a:hlinkClick xmlns:r="http://schemas.openxmlformats.org/officeDocument/2006/relationships" r:id="rId5" action="ppaction://hlinksldjump"/>
            </a:rPr>
            <a:t>Anestesiarbetsstationer</a:t>
          </a:r>
          <a:endParaRPr lang="sv-SE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E5992089-D99A-4019-BE40-D40DA4CB7A81}" type="parTrans" cxnId="{E88DA752-E95D-4BA9-8FD5-3159EE349AEB}">
      <dgm:prSet/>
      <dgm:spPr/>
      <dgm:t>
        <a:bodyPr/>
        <a:lstStyle/>
        <a:p>
          <a:endParaRPr lang="sv-SE"/>
        </a:p>
      </dgm:t>
    </dgm:pt>
    <dgm:pt modelId="{CB17A3AF-3059-4A53-B1D2-137EE517D77A}" type="sibTrans" cxnId="{E88DA752-E95D-4BA9-8FD5-3159EE349AEB}">
      <dgm:prSet/>
      <dgm:spPr/>
      <dgm:t>
        <a:bodyPr/>
        <a:lstStyle/>
        <a:p>
          <a:endParaRPr lang="sv-SE"/>
        </a:p>
      </dgm:t>
    </dgm:pt>
    <dgm:pt modelId="{5208B8D7-5C30-4E37-95D3-1F7CFC076D8D}">
      <dgm:prSet phldrT="[Text]"/>
      <dgm:spPr>
        <a:xfrm>
          <a:off x="2825750" y="1690083"/>
          <a:ext cx="2476500" cy="2470500"/>
        </a:xfrm>
        <a:prstGeom prst="rect">
          <a:avLst/>
        </a:prstGeom>
        <a:solidFill>
          <a:srgbClr val="A6D2D7">
            <a:tint val="40000"/>
            <a:alpha val="90000"/>
            <a:hueOff val="-4478985"/>
            <a:satOff val="-6772"/>
            <a:lumOff val="-799"/>
            <a:alphaOff val="0"/>
          </a:srgbClr>
        </a:solidFill>
        <a:ln w="12700" cap="flat" cmpd="sng" algn="ctr">
          <a:solidFill>
            <a:srgbClr val="A6D2D7">
              <a:tint val="40000"/>
              <a:alpha val="90000"/>
              <a:hueOff val="-4478985"/>
              <a:satOff val="-6772"/>
              <a:lumOff val="-79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sv-SE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  <a:hlinkClick xmlns:r="http://schemas.openxmlformats.org/officeDocument/2006/relationships" r:id="rId6" action="ppaction://hlinksldjump"/>
            </a:rPr>
            <a:t>Perfusionsutrustningar</a:t>
          </a:r>
          <a:endParaRPr lang="sv-SE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D01D3362-EA12-4668-8189-17FEC0911CC0}" type="parTrans" cxnId="{F061246C-B6B3-4B1E-98B6-03519CAE551B}">
      <dgm:prSet/>
      <dgm:spPr/>
      <dgm:t>
        <a:bodyPr/>
        <a:lstStyle/>
        <a:p>
          <a:endParaRPr lang="sv-SE"/>
        </a:p>
      </dgm:t>
    </dgm:pt>
    <dgm:pt modelId="{AA3B941D-EE86-458F-9197-8E3EA6EFB469}" type="sibTrans" cxnId="{F061246C-B6B3-4B1E-98B6-03519CAE551B}">
      <dgm:prSet/>
      <dgm:spPr/>
      <dgm:t>
        <a:bodyPr/>
        <a:lstStyle/>
        <a:p>
          <a:endParaRPr lang="sv-SE"/>
        </a:p>
      </dgm:t>
    </dgm:pt>
    <dgm:pt modelId="{A47BDC00-3161-4A5C-A916-C2D946D47BEB}">
      <dgm:prSet phldrT="[Text]"/>
      <dgm:spPr>
        <a:xfrm>
          <a:off x="5648960" y="1690083"/>
          <a:ext cx="2476500" cy="2470500"/>
        </a:xfrm>
        <a:prstGeom prst="rect">
          <a:avLst/>
        </a:prstGeom>
        <a:solidFill>
          <a:srgbClr val="A6D2D7">
            <a:tint val="40000"/>
            <a:alpha val="90000"/>
            <a:hueOff val="-8957970"/>
            <a:satOff val="-13543"/>
            <a:lumOff val="-1598"/>
            <a:alphaOff val="0"/>
          </a:srgbClr>
        </a:solidFill>
        <a:ln w="12700" cap="flat" cmpd="sng" algn="ctr">
          <a:solidFill>
            <a:srgbClr val="A6D2D7">
              <a:tint val="40000"/>
              <a:alpha val="90000"/>
              <a:hueOff val="-8957970"/>
              <a:satOff val="-13543"/>
              <a:lumOff val="-159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sv-SE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Ultraljud</a:t>
          </a:r>
        </a:p>
      </dgm:t>
    </dgm:pt>
    <dgm:pt modelId="{95690F44-7446-412E-9B4A-D0C7602F3BB1}" type="parTrans" cxnId="{A6175ECE-5B0E-4E4A-B217-504641D339A5}">
      <dgm:prSet/>
      <dgm:spPr/>
      <dgm:t>
        <a:bodyPr/>
        <a:lstStyle/>
        <a:p>
          <a:endParaRPr lang="sv-SE"/>
        </a:p>
      </dgm:t>
    </dgm:pt>
    <dgm:pt modelId="{B217A046-E340-43BE-88C7-10017F32CBCD}" type="sibTrans" cxnId="{A6175ECE-5B0E-4E4A-B217-504641D339A5}">
      <dgm:prSet/>
      <dgm:spPr/>
      <dgm:t>
        <a:bodyPr/>
        <a:lstStyle/>
        <a:p>
          <a:endParaRPr lang="sv-SE"/>
        </a:p>
      </dgm:t>
    </dgm:pt>
    <dgm:pt modelId="{200AAE22-A9C4-4D8B-8921-4D54AEDB6285}">
      <dgm:prSet phldrT="[Text]"/>
      <dgm:spPr>
        <a:xfrm>
          <a:off x="5648960" y="1690083"/>
          <a:ext cx="2476500" cy="2470500"/>
        </a:xfrm>
        <a:prstGeom prst="rect">
          <a:avLst/>
        </a:prstGeom>
        <a:solidFill>
          <a:srgbClr val="A6D2D7">
            <a:tint val="40000"/>
            <a:alpha val="90000"/>
            <a:hueOff val="-8957970"/>
            <a:satOff val="-13543"/>
            <a:lumOff val="-1598"/>
            <a:alphaOff val="0"/>
          </a:srgbClr>
        </a:solidFill>
        <a:ln w="12700" cap="flat" cmpd="sng" algn="ctr">
          <a:solidFill>
            <a:srgbClr val="A6D2D7">
              <a:tint val="40000"/>
              <a:alpha val="90000"/>
              <a:hueOff val="-8957970"/>
              <a:satOff val="-13543"/>
              <a:lumOff val="-159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sv-SE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EKG</a:t>
          </a:r>
        </a:p>
      </dgm:t>
    </dgm:pt>
    <dgm:pt modelId="{8A3A5374-4744-4C15-890F-01CC7EB50880}" type="parTrans" cxnId="{0735E52F-4A68-4815-88B2-70621BC3C5F1}">
      <dgm:prSet/>
      <dgm:spPr/>
      <dgm:t>
        <a:bodyPr/>
        <a:lstStyle/>
        <a:p>
          <a:endParaRPr lang="sv-SE"/>
        </a:p>
      </dgm:t>
    </dgm:pt>
    <dgm:pt modelId="{EC08640A-4D0E-45A2-9D38-B0849F5E914C}" type="sibTrans" cxnId="{0735E52F-4A68-4815-88B2-70621BC3C5F1}">
      <dgm:prSet/>
      <dgm:spPr/>
      <dgm:t>
        <a:bodyPr/>
        <a:lstStyle/>
        <a:p>
          <a:endParaRPr lang="sv-SE"/>
        </a:p>
      </dgm:t>
    </dgm:pt>
    <dgm:pt modelId="{8A79CC29-3F2C-4574-9D85-23ABA3B81AC1}">
      <dgm:prSet phldrT="[Text]"/>
      <dgm:spPr>
        <a:xfrm>
          <a:off x="5648960" y="1690083"/>
          <a:ext cx="2476500" cy="2470500"/>
        </a:xfrm>
        <a:prstGeom prst="rect">
          <a:avLst/>
        </a:prstGeom>
        <a:solidFill>
          <a:srgbClr val="A6D2D7">
            <a:tint val="40000"/>
            <a:alpha val="90000"/>
            <a:hueOff val="-8957970"/>
            <a:satOff val="-13543"/>
            <a:lumOff val="-1598"/>
            <a:alphaOff val="0"/>
          </a:srgbClr>
        </a:solidFill>
        <a:ln w="12700" cap="flat" cmpd="sng" algn="ctr">
          <a:solidFill>
            <a:srgbClr val="A6D2D7">
              <a:tint val="40000"/>
              <a:alpha val="90000"/>
              <a:hueOff val="-8957970"/>
              <a:satOff val="-13543"/>
              <a:lumOff val="-159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sv-SE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CTG</a:t>
          </a:r>
        </a:p>
      </dgm:t>
    </dgm:pt>
    <dgm:pt modelId="{4AB57B06-EC1A-49E8-B19D-04E9E4C275A6}" type="parTrans" cxnId="{30F99441-E158-4800-A76E-AA3FD2B9ACCE}">
      <dgm:prSet/>
      <dgm:spPr/>
      <dgm:t>
        <a:bodyPr/>
        <a:lstStyle/>
        <a:p>
          <a:endParaRPr lang="sv-SE"/>
        </a:p>
      </dgm:t>
    </dgm:pt>
    <dgm:pt modelId="{F394DE7A-D197-4680-84E1-A8FEF1CBDFEB}" type="sibTrans" cxnId="{30F99441-E158-4800-A76E-AA3FD2B9ACCE}">
      <dgm:prSet/>
      <dgm:spPr/>
      <dgm:t>
        <a:bodyPr/>
        <a:lstStyle/>
        <a:p>
          <a:endParaRPr lang="sv-SE"/>
        </a:p>
      </dgm:t>
    </dgm:pt>
    <dgm:pt modelId="{C945598D-0DCE-45F6-B588-098D43B73E76}">
      <dgm:prSet phldrT="[Text]"/>
      <dgm:spPr>
        <a:xfrm>
          <a:off x="5648960" y="1690083"/>
          <a:ext cx="2476500" cy="2470500"/>
        </a:xfrm>
        <a:prstGeom prst="rect">
          <a:avLst/>
        </a:prstGeom>
        <a:solidFill>
          <a:srgbClr val="A6D2D7">
            <a:tint val="40000"/>
            <a:alpha val="90000"/>
            <a:hueOff val="-8957970"/>
            <a:satOff val="-13543"/>
            <a:lumOff val="-1598"/>
            <a:alphaOff val="0"/>
          </a:srgbClr>
        </a:solidFill>
        <a:ln w="12700" cap="flat" cmpd="sng" algn="ctr">
          <a:solidFill>
            <a:srgbClr val="A6D2D7">
              <a:tint val="40000"/>
              <a:alpha val="90000"/>
              <a:hueOff val="-8957970"/>
              <a:satOff val="-13543"/>
              <a:lumOff val="-159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sv-SE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Spirometer</a:t>
          </a:r>
        </a:p>
      </dgm:t>
    </dgm:pt>
    <dgm:pt modelId="{3C5783B0-658C-474B-9C67-1EBE0FDAE896}" type="parTrans" cxnId="{061323E6-C6D6-4DEA-8A68-82536D69853A}">
      <dgm:prSet/>
      <dgm:spPr/>
      <dgm:t>
        <a:bodyPr/>
        <a:lstStyle/>
        <a:p>
          <a:endParaRPr lang="sv-SE"/>
        </a:p>
      </dgm:t>
    </dgm:pt>
    <dgm:pt modelId="{02F55B5A-AD32-467E-9AC3-3409F749C554}" type="sibTrans" cxnId="{061323E6-C6D6-4DEA-8A68-82536D69853A}">
      <dgm:prSet/>
      <dgm:spPr/>
      <dgm:t>
        <a:bodyPr/>
        <a:lstStyle/>
        <a:p>
          <a:endParaRPr lang="sv-SE"/>
        </a:p>
      </dgm:t>
    </dgm:pt>
    <dgm:pt modelId="{D9FACBB6-F5BF-4D15-8747-1594B562C188}">
      <dgm:prSet phldrT="[Text]"/>
      <dgm:spPr>
        <a:xfrm>
          <a:off x="5648960" y="1690083"/>
          <a:ext cx="2476500" cy="2470500"/>
        </a:xfrm>
        <a:prstGeom prst="rect">
          <a:avLst/>
        </a:prstGeom>
        <a:solidFill>
          <a:srgbClr val="A6D2D7">
            <a:tint val="40000"/>
            <a:alpha val="90000"/>
            <a:hueOff val="-8957970"/>
            <a:satOff val="-13543"/>
            <a:lumOff val="-1598"/>
            <a:alphaOff val="0"/>
          </a:srgbClr>
        </a:solidFill>
        <a:ln w="12700" cap="flat" cmpd="sng" algn="ctr">
          <a:solidFill>
            <a:srgbClr val="A6D2D7">
              <a:tint val="40000"/>
              <a:alpha val="90000"/>
              <a:hueOff val="-8957970"/>
              <a:satOff val="-13543"/>
              <a:lumOff val="-159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sv-SE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Bildgivande utrustningar</a:t>
          </a:r>
        </a:p>
      </dgm:t>
    </dgm:pt>
    <dgm:pt modelId="{3F783892-ECF5-4BEB-8522-44002A608B5C}" type="parTrans" cxnId="{2EE8D132-C3D0-44CC-98DD-B3B86ADB6C9E}">
      <dgm:prSet/>
      <dgm:spPr/>
      <dgm:t>
        <a:bodyPr/>
        <a:lstStyle/>
        <a:p>
          <a:endParaRPr lang="sv-SE"/>
        </a:p>
      </dgm:t>
    </dgm:pt>
    <dgm:pt modelId="{7E366E05-933E-42E0-BC80-7F7D87210BEE}" type="sibTrans" cxnId="{2EE8D132-C3D0-44CC-98DD-B3B86ADB6C9E}">
      <dgm:prSet/>
      <dgm:spPr/>
      <dgm:t>
        <a:bodyPr/>
        <a:lstStyle/>
        <a:p>
          <a:endParaRPr lang="sv-SE"/>
        </a:p>
      </dgm:t>
    </dgm:pt>
    <dgm:pt modelId="{E0355C80-ED6D-43B3-82E0-599712CE29A2}">
      <dgm:prSet phldrT="[Text]"/>
      <dgm:spPr>
        <a:xfrm>
          <a:off x="5648960" y="1690083"/>
          <a:ext cx="2476500" cy="2470500"/>
        </a:xfrm>
        <a:prstGeom prst="rect">
          <a:avLst/>
        </a:prstGeom>
        <a:solidFill>
          <a:srgbClr val="A6D2D7">
            <a:tint val="40000"/>
            <a:alpha val="90000"/>
            <a:hueOff val="-8957970"/>
            <a:satOff val="-13543"/>
            <a:lumOff val="-1598"/>
            <a:alphaOff val="0"/>
          </a:srgbClr>
        </a:solidFill>
        <a:ln w="12700" cap="flat" cmpd="sng" algn="ctr">
          <a:solidFill>
            <a:srgbClr val="A6D2D7">
              <a:tint val="40000"/>
              <a:alpha val="90000"/>
              <a:hueOff val="-8957970"/>
              <a:satOff val="-13543"/>
              <a:lumOff val="-159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sv-SE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Labbutrustningar</a:t>
          </a:r>
        </a:p>
      </dgm:t>
    </dgm:pt>
    <dgm:pt modelId="{1020A238-1256-4099-9662-2163D7D9409F}" type="parTrans" cxnId="{BA271491-3390-492A-9429-219D7962416F}">
      <dgm:prSet/>
      <dgm:spPr/>
      <dgm:t>
        <a:bodyPr/>
        <a:lstStyle/>
        <a:p>
          <a:endParaRPr lang="sv-SE"/>
        </a:p>
      </dgm:t>
    </dgm:pt>
    <dgm:pt modelId="{C74CDA69-8CB3-4BAF-BA43-D025A9F39AB2}" type="sibTrans" cxnId="{BA271491-3390-492A-9429-219D7962416F}">
      <dgm:prSet/>
      <dgm:spPr/>
      <dgm:t>
        <a:bodyPr/>
        <a:lstStyle/>
        <a:p>
          <a:endParaRPr lang="sv-SE"/>
        </a:p>
      </dgm:t>
    </dgm:pt>
    <dgm:pt modelId="{57A897D7-A35C-496F-A762-4B091AF41C02}">
      <dgm:prSet phldrT="[Text]"/>
      <dgm:spPr>
        <a:xfrm>
          <a:off x="5648960" y="1690083"/>
          <a:ext cx="2476500" cy="2470500"/>
        </a:xfrm>
        <a:prstGeom prst="rect">
          <a:avLst/>
        </a:prstGeom>
        <a:solidFill>
          <a:srgbClr val="A6D2D7">
            <a:tint val="40000"/>
            <a:alpha val="90000"/>
            <a:hueOff val="-8957970"/>
            <a:satOff val="-13543"/>
            <a:lumOff val="-1598"/>
            <a:alphaOff val="0"/>
          </a:srgbClr>
        </a:solidFill>
        <a:ln w="12700" cap="flat" cmpd="sng" algn="ctr">
          <a:solidFill>
            <a:srgbClr val="A6D2D7">
              <a:tint val="40000"/>
              <a:alpha val="90000"/>
              <a:hueOff val="-8957970"/>
              <a:satOff val="-13543"/>
              <a:lumOff val="-159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sv-SE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Blodvaggor</a:t>
          </a:r>
          <a:endParaRPr lang="sv-SE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76451B43-B2F4-4BCB-AD43-8646A6914265}" type="parTrans" cxnId="{2D123999-CD8A-40E3-BCB0-FE5487D3E434}">
      <dgm:prSet/>
      <dgm:spPr/>
      <dgm:t>
        <a:bodyPr/>
        <a:lstStyle/>
        <a:p>
          <a:endParaRPr lang="sv-SE"/>
        </a:p>
      </dgm:t>
    </dgm:pt>
    <dgm:pt modelId="{E0CA10A2-DC01-4F70-97AF-582488E3826D}" type="sibTrans" cxnId="{2D123999-CD8A-40E3-BCB0-FE5487D3E434}">
      <dgm:prSet/>
      <dgm:spPr/>
      <dgm:t>
        <a:bodyPr/>
        <a:lstStyle/>
        <a:p>
          <a:endParaRPr lang="sv-SE"/>
        </a:p>
      </dgm:t>
    </dgm:pt>
    <dgm:pt modelId="{4D1DF566-D707-464D-8ED8-704DBAD50C24}">
      <dgm:prSet phldrT="[Text]"/>
      <dgm:spPr>
        <a:xfrm>
          <a:off x="2825750" y="1690083"/>
          <a:ext cx="2476500" cy="2470500"/>
        </a:xfrm>
        <a:prstGeom prst="rect">
          <a:avLst/>
        </a:prstGeom>
        <a:solidFill>
          <a:srgbClr val="A6D2D7">
            <a:tint val="40000"/>
            <a:alpha val="90000"/>
            <a:hueOff val="-4478985"/>
            <a:satOff val="-6772"/>
            <a:lumOff val="-799"/>
            <a:alphaOff val="0"/>
          </a:srgbClr>
        </a:solidFill>
        <a:ln w="12700" cap="flat" cmpd="sng" algn="ctr">
          <a:solidFill>
            <a:srgbClr val="A6D2D7">
              <a:tint val="40000"/>
              <a:alpha val="90000"/>
              <a:hueOff val="-4478985"/>
              <a:satOff val="-6772"/>
              <a:lumOff val="-79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sv-SE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  <a:hlinkClick xmlns:r="http://schemas.openxmlformats.org/officeDocument/2006/relationships" r:id="rId7" action="ppaction://hlinksldjump"/>
            </a:rPr>
            <a:t>Dialysapparater</a:t>
          </a:r>
          <a:endParaRPr lang="sv-SE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EF610D02-9F4A-4067-B10A-BEF6C9FE1CD1}" type="parTrans" cxnId="{D54B02AF-63B9-481B-A053-9C485E36B75B}">
      <dgm:prSet/>
      <dgm:spPr/>
      <dgm:t>
        <a:bodyPr/>
        <a:lstStyle/>
        <a:p>
          <a:endParaRPr lang="sv-SE"/>
        </a:p>
      </dgm:t>
    </dgm:pt>
    <dgm:pt modelId="{1D59FBA9-4A7E-4C08-B0E4-C1FBD5758D38}" type="sibTrans" cxnId="{D54B02AF-63B9-481B-A053-9C485E36B75B}">
      <dgm:prSet/>
      <dgm:spPr/>
      <dgm:t>
        <a:bodyPr/>
        <a:lstStyle/>
        <a:p>
          <a:endParaRPr lang="sv-SE"/>
        </a:p>
      </dgm:t>
    </dgm:pt>
    <dgm:pt modelId="{3546DC27-2D04-4111-99FF-02BC5F888696}">
      <dgm:prSet phldrT="[Text]"/>
      <dgm:spPr>
        <a:xfrm>
          <a:off x="5648960" y="1690083"/>
          <a:ext cx="2476500" cy="2470500"/>
        </a:xfrm>
        <a:prstGeom prst="rect">
          <a:avLst/>
        </a:prstGeom>
        <a:solidFill>
          <a:srgbClr val="A6D2D7">
            <a:tint val="40000"/>
            <a:alpha val="90000"/>
            <a:hueOff val="-8957970"/>
            <a:satOff val="-13543"/>
            <a:lumOff val="-1598"/>
            <a:alphaOff val="0"/>
          </a:srgbClr>
        </a:solidFill>
        <a:ln w="12700" cap="flat" cmpd="sng" algn="ctr">
          <a:solidFill>
            <a:srgbClr val="A6D2D7">
              <a:tint val="40000"/>
              <a:alpha val="90000"/>
              <a:hueOff val="-8957970"/>
              <a:satOff val="-13543"/>
              <a:lumOff val="-159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sv-SE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  <a:hlinkClick xmlns:r="http://schemas.openxmlformats.org/officeDocument/2006/relationships" r:id="rId8" action="ppaction://hlinksldjump"/>
            </a:rPr>
            <a:t>PNA-instrument</a:t>
          </a:r>
          <a:endParaRPr lang="sv-SE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814E9F54-3A10-43C1-A910-B4A9CA37F073}" type="parTrans" cxnId="{A068BF9D-D4E1-4595-97E3-FBBCC1D565F7}">
      <dgm:prSet/>
      <dgm:spPr/>
      <dgm:t>
        <a:bodyPr/>
        <a:lstStyle/>
        <a:p>
          <a:endParaRPr lang="sv-SE"/>
        </a:p>
      </dgm:t>
    </dgm:pt>
    <dgm:pt modelId="{C4522CC3-6845-45A4-9182-88990054BADD}" type="sibTrans" cxnId="{A068BF9D-D4E1-4595-97E3-FBBCC1D565F7}">
      <dgm:prSet/>
      <dgm:spPr/>
      <dgm:t>
        <a:bodyPr/>
        <a:lstStyle/>
        <a:p>
          <a:endParaRPr lang="sv-SE"/>
        </a:p>
      </dgm:t>
    </dgm:pt>
    <dgm:pt modelId="{FF06AF2B-670A-4D49-A09F-159407F83EFE}" type="pres">
      <dgm:prSet presAssocID="{EF4E4BC7-B0E9-4372-9E90-C033CC02C69D}" presName="Name0" presStyleCnt="0">
        <dgm:presLayoutVars>
          <dgm:dir/>
          <dgm:animLvl val="lvl"/>
          <dgm:resizeHandles val="exact"/>
        </dgm:presLayoutVars>
      </dgm:prSet>
      <dgm:spPr/>
    </dgm:pt>
    <dgm:pt modelId="{9D3F0A38-2005-43A5-BDA2-91174AE7036D}" type="pres">
      <dgm:prSet presAssocID="{5F02D78F-55F7-4E5D-AA94-8874136C6686}" presName="composite" presStyleCnt="0"/>
      <dgm:spPr/>
    </dgm:pt>
    <dgm:pt modelId="{ADD8E130-DA16-4C85-AC0B-7213F29B0FC4}" type="pres">
      <dgm:prSet presAssocID="{5F02D78F-55F7-4E5D-AA94-8874136C668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C9B45F8-A144-4607-A3A5-327D1C5A7939}" type="pres">
      <dgm:prSet presAssocID="{5F02D78F-55F7-4E5D-AA94-8874136C6686}" presName="desTx" presStyleLbl="alignAccFollowNode1" presStyleIdx="0" presStyleCnt="3">
        <dgm:presLayoutVars>
          <dgm:bulletEnabled val="1"/>
        </dgm:presLayoutVars>
      </dgm:prSet>
      <dgm:spPr/>
    </dgm:pt>
    <dgm:pt modelId="{709B9B6F-23C8-4A85-88D4-C5E47ECE600C}" type="pres">
      <dgm:prSet presAssocID="{5C42294A-8E5E-4A6E-9F54-286BFE201C4C}" presName="space" presStyleCnt="0"/>
      <dgm:spPr/>
    </dgm:pt>
    <dgm:pt modelId="{1D25920C-133F-4DCA-8C9B-150FCD96A81B}" type="pres">
      <dgm:prSet presAssocID="{84FA706A-E083-479B-8EE1-6FFD41AE1FD2}" presName="composite" presStyleCnt="0"/>
      <dgm:spPr/>
    </dgm:pt>
    <dgm:pt modelId="{E73A77F4-3B9B-494C-A588-801CBD7E6756}" type="pres">
      <dgm:prSet presAssocID="{84FA706A-E083-479B-8EE1-6FFD41AE1FD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CB02DAE-D79D-4135-AFC7-64EB797DC13F}" type="pres">
      <dgm:prSet presAssocID="{84FA706A-E083-479B-8EE1-6FFD41AE1FD2}" presName="desTx" presStyleLbl="alignAccFollowNode1" presStyleIdx="1" presStyleCnt="3">
        <dgm:presLayoutVars>
          <dgm:bulletEnabled val="1"/>
        </dgm:presLayoutVars>
      </dgm:prSet>
      <dgm:spPr/>
    </dgm:pt>
    <dgm:pt modelId="{A511E4A5-4E02-4B4C-BD58-C44575FE4852}" type="pres">
      <dgm:prSet presAssocID="{2AA82525-AABF-4C6B-9194-001A7171E3CF}" presName="space" presStyleCnt="0"/>
      <dgm:spPr/>
    </dgm:pt>
    <dgm:pt modelId="{7F407571-65AB-49F0-BCCD-D13D35288048}" type="pres">
      <dgm:prSet presAssocID="{019BDFF9-4ACD-42A8-AEDF-92AAB8B09E36}" presName="composite" presStyleCnt="0"/>
      <dgm:spPr/>
    </dgm:pt>
    <dgm:pt modelId="{4EF72CA5-DF8D-485A-AA96-1F2A8031C290}" type="pres">
      <dgm:prSet presAssocID="{019BDFF9-4ACD-42A8-AEDF-92AAB8B09E3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D8FEE1A-09AC-4389-B712-29A7646C62E7}" type="pres">
      <dgm:prSet presAssocID="{019BDFF9-4ACD-42A8-AEDF-92AAB8B09E3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4DAF00D-B051-4773-87C5-6DC05E52E771}" srcId="{EF4E4BC7-B0E9-4372-9E90-C033CC02C69D}" destId="{84FA706A-E083-479B-8EE1-6FFD41AE1FD2}" srcOrd="1" destOrd="0" parTransId="{916B1AC7-C88E-400D-AA2A-1AC8465FE892}" sibTransId="{2AA82525-AABF-4C6B-9194-001A7171E3CF}"/>
    <dgm:cxn modelId="{D8B22B1F-9FF3-4CFC-8D0C-6400E47E6373}" type="presOf" srcId="{200AAE22-A9C4-4D8B-8921-4D54AEDB6285}" destId="{3D8FEE1A-09AC-4389-B712-29A7646C62E7}" srcOrd="0" destOrd="2" presId="urn:microsoft.com/office/officeart/2005/8/layout/hList1"/>
    <dgm:cxn modelId="{818AE11F-AA25-443F-A118-4E9504CE3EB8}" type="presOf" srcId="{3F2EF93A-39F7-4094-94D3-A71E4F92D58F}" destId="{7C9B45F8-A144-4607-A3A5-327D1C5A7939}" srcOrd="0" destOrd="0" presId="urn:microsoft.com/office/officeart/2005/8/layout/hList1"/>
    <dgm:cxn modelId="{53F4AF21-3F9F-4544-A993-F3168E89C059}" type="presOf" srcId="{57A897D7-A35C-496F-A762-4B091AF41C02}" destId="{3D8FEE1A-09AC-4389-B712-29A7646C62E7}" srcOrd="0" destOrd="7" presId="urn:microsoft.com/office/officeart/2005/8/layout/hList1"/>
    <dgm:cxn modelId="{D75BE92D-6731-46B9-BBC2-70B80D853506}" type="presOf" srcId="{019BDFF9-4ACD-42A8-AEDF-92AAB8B09E36}" destId="{4EF72CA5-DF8D-485A-AA96-1F2A8031C290}" srcOrd="0" destOrd="0" presId="urn:microsoft.com/office/officeart/2005/8/layout/hList1"/>
    <dgm:cxn modelId="{0735E52F-4A68-4815-88B2-70621BC3C5F1}" srcId="{019BDFF9-4ACD-42A8-AEDF-92AAB8B09E36}" destId="{200AAE22-A9C4-4D8B-8921-4D54AEDB6285}" srcOrd="2" destOrd="0" parTransId="{8A3A5374-4744-4C15-890F-01CC7EB50880}" sibTransId="{EC08640A-4D0E-45A2-9D38-B0849F5E914C}"/>
    <dgm:cxn modelId="{B33F6631-F016-47C6-B979-6A9184C4300D}" srcId="{84FA706A-E083-479B-8EE1-6FFD41AE1FD2}" destId="{6D959AC8-A23F-4F60-B5DD-24DEC763B1E1}" srcOrd="0" destOrd="0" parTransId="{691093AE-B213-4B2D-BC9C-42BD9B9DFA5F}" sibTransId="{A19C5D40-F801-4143-8142-8D95F99F80CA}"/>
    <dgm:cxn modelId="{2EE8D132-C3D0-44CC-98DD-B3B86ADB6C9E}" srcId="{019BDFF9-4ACD-42A8-AEDF-92AAB8B09E36}" destId="{D9FACBB6-F5BF-4D15-8747-1594B562C188}" srcOrd="5" destOrd="0" parTransId="{3F783892-ECF5-4BEB-8522-44002A608B5C}" sibTransId="{7E366E05-933E-42E0-BC80-7F7D87210BEE}"/>
    <dgm:cxn modelId="{4DE24B37-03A6-41CD-B8B1-FE1029011B9F}" srcId="{019BDFF9-4ACD-42A8-AEDF-92AAB8B09E36}" destId="{BBA6662F-0754-4895-B12E-DF642EBEA464}" srcOrd="8" destOrd="0" parTransId="{9FB4A4DD-712F-4898-92CD-4D198B14DB06}" sibTransId="{9351D353-C7A2-46B9-B0A2-CAADC953206A}"/>
    <dgm:cxn modelId="{C4B84B39-4406-45D5-9434-4380DDE60286}" type="presOf" srcId="{84FA706A-E083-479B-8EE1-6FFD41AE1FD2}" destId="{E73A77F4-3B9B-494C-A588-801CBD7E6756}" srcOrd="0" destOrd="0" presId="urn:microsoft.com/office/officeart/2005/8/layout/hList1"/>
    <dgm:cxn modelId="{64270C3A-46AE-4C81-82C9-F93EBA05D78E}" type="presOf" srcId="{3546DC27-2D04-4111-99FF-02BC5F888696}" destId="{3D8FEE1A-09AC-4389-B712-29A7646C62E7}" srcOrd="0" destOrd="9" presId="urn:microsoft.com/office/officeart/2005/8/layout/hList1"/>
    <dgm:cxn modelId="{30F99441-E158-4800-A76E-AA3FD2B9ACCE}" srcId="{019BDFF9-4ACD-42A8-AEDF-92AAB8B09E36}" destId="{8A79CC29-3F2C-4574-9D85-23ABA3B81AC1}" srcOrd="3" destOrd="0" parTransId="{4AB57B06-EC1A-49E8-B19D-04E9E4C275A6}" sibTransId="{F394DE7A-D197-4680-84E1-A8FEF1CBDFEB}"/>
    <dgm:cxn modelId="{BC4F2C4A-508E-470F-90C2-4C0607AA0882}" type="presOf" srcId="{C03B06A8-8453-480C-84A5-7F0F90803604}" destId="{3D8FEE1A-09AC-4389-B712-29A7646C62E7}" srcOrd="0" destOrd="0" presId="urn:microsoft.com/office/officeart/2005/8/layout/hList1"/>
    <dgm:cxn modelId="{F061246C-B6B3-4B1E-98B6-03519CAE551B}" srcId="{84FA706A-E083-479B-8EE1-6FFD41AE1FD2}" destId="{5208B8D7-5C30-4E37-95D3-1F7CFC076D8D}" srcOrd="3" destOrd="0" parTransId="{D01D3362-EA12-4668-8189-17FEC0911CC0}" sibTransId="{AA3B941D-EE86-458F-9197-8E3EA6EFB469}"/>
    <dgm:cxn modelId="{706DBF51-DBB1-4B49-A14D-1CD61999D6B0}" type="presOf" srcId="{A47BDC00-3161-4A5C-A916-C2D946D47BEB}" destId="{3D8FEE1A-09AC-4389-B712-29A7646C62E7}" srcOrd="0" destOrd="1" presId="urn:microsoft.com/office/officeart/2005/8/layout/hList1"/>
    <dgm:cxn modelId="{E88DA752-E95D-4BA9-8FD5-3159EE349AEB}" srcId="{84FA706A-E083-479B-8EE1-6FFD41AE1FD2}" destId="{0BB67B31-0953-4B15-B7A4-748719C7C9A1}" srcOrd="2" destOrd="0" parTransId="{E5992089-D99A-4019-BE40-D40DA4CB7A81}" sibTransId="{CB17A3AF-3059-4A53-B1D2-137EE517D77A}"/>
    <dgm:cxn modelId="{602FA458-2102-41EE-A5F5-1546A3AE0A4D}" type="presOf" srcId="{6D959AC8-A23F-4F60-B5DD-24DEC763B1E1}" destId="{ACB02DAE-D79D-4135-AFC7-64EB797DC13F}" srcOrd="0" destOrd="0" presId="urn:microsoft.com/office/officeart/2005/8/layout/hList1"/>
    <dgm:cxn modelId="{8E15A87F-E97A-4FA1-A93C-A928F22D9E20}" type="presOf" srcId="{5F02D78F-55F7-4E5D-AA94-8874136C6686}" destId="{ADD8E130-DA16-4C85-AC0B-7213F29B0FC4}" srcOrd="0" destOrd="0" presId="urn:microsoft.com/office/officeart/2005/8/layout/hList1"/>
    <dgm:cxn modelId="{777B2089-B393-4CD5-BBD5-6013544FF365}" type="presOf" srcId="{C945598D-0DCE-45F6-B588-098D43B73E76}" destId="{3D8FEE1A-09AC-4389-B712-29A7646C62E7}" srcOrd="0" destOrd="4" presId="urn:microsoft.com/office/officeart/2005/8/layout/hList1"/>
    <dgm:cxn modelId="{BA271491-3390-492A-9429-219D7962416F}" srcId="{019BDFF9-4ACD-42A8-AEDF-92AAB8B09E36}" destId="{E0355C80-ED6D-43B3-82E0-599712CE29A2}" srcOrd="6" destOrd="0" parTransId="{1020A238-1256-4099-9662-2163D7D9409F}" sibTransId="{C74CDA69-8CB3-4BAF-BA43-D025A9F39AB2}"/>
    <dgm:cxn modelId="{2CEC5C92-AD9E-4F41-8538-2958091DC6C6}" srcId="{EF4E4BC7-B0E9-4372-9E90-C033CC02C69D}" destId="{019BDFF9-4ACD-42A8-AEDF-92AAB8B09E36}" srcOrd="2" destOrd="0" parTransId="{FFE2094A-A32F-43BA-8867-1BD853A001E9}" sibTransId="{13F5B213-71E6-4DDD-8AA2-8BC1E6BEB159}"/>
    <dgm:cxn modelId="{B3036794-8063-4497-AB21-243A281904E0}" type="presOf" srcId="{0BB67B31-0953-4B15-B7A4-748719C7C9A1}" destId="{ACB02DAE-D79D-4135-AFC7-64EB797DC13F}" srcOrd="0" destOrd="2" presId="urn:microsoft.com/office/officeart/2005/8/layout/hList1"/>
    <dgm:cxn modelId="{2D123999-CD8A-40E3-BCB0-FE5487D3E434}" srcId="{019BDFF9-4ACD-42A8-AEDF-92AAB8B09E36}" destId="{57A897D7-A35C-496F-A762-4B091AF41C02}" srcOrd="7" destOrd="0" parTransId="{76451B43-B2F4-4BCB-AD43-8646A6914265}" sibTransId="{E0CA10A2-DC01-4F70-97AF-582488E3826D}"/>
    <dgm:cxn modelId="{1B69639C-3872-4D20-8A20-41A71FE4ECAB}" srcId="{5F02D78F-55F7-4E5D-AA94-8874136C6686}" destId="{3F2EF93A-39F7-4094-94D3-A71E4F92D58F}" srcOrd="0" destOrd="0" parTransId="{265326E7-CB12-4628-A3B6-8F0CA26BEDAB}" sibTransId="{28B5A818-D784-47AE-A3B6-E99117797B81}"/>
    <dgm:cxn modelId="{A068BF9D-D4E1-4595-97E3-FBBCC1D565F7}" srcId="{019BDFF9-4ACD-42A8-AEDF-92AAB8B09E36}" destId="{3546DC27-2D04-4111-99FF-02BC5F888696}" srcOrd="9" destOrd="0" parTransId="{814E9F54-3A10-43C1-A910-B4A9CA37F073}" sibTransId="{C4522CC3-6845-45A4-9182-88990054BADD}"/>
    <dgm:cxn modelId="{D54B02AF-63B9-481B-A053-9C485E36B75B}" srcId="{84FA706A-E083-479B-8EE1-6FFD41AE1FD2}" destId="{4D1DF566-D707-464D-8ED8-704DBAD50C24}" srcOrd="4" destOrd="0" parTransId="{EF610D02-9F4A-4067-B10A-BEF6C9FE1CD1}" sibTransId="{1D59FBA9-4A7E-4C08-B0E4-C1FBD5758D38}"/>
    <dgm:cxn modelId="{214F79B4-E047-4F4A-A2EA-D01F70C555BC}" type="presOf" srcId="{5208B8D7-5C30-4E37-95D3-1F7CFC076D8D}" destId="{ACB02DAE-D79D-4135-AFC7-64EB797DC13F}" srcOrd="0" destOrd="3" presId="urn:microsoft.com/office/officeart/2005/8/layout/hList1"/>
    <dgm:cxn modelId="{1FF41AB5-5B9B-4E91-9368-E7290E9135A3}" type="presOf" srcId="{8A79CC29-3F2C-4574-9D85-23ABA3B81AC1}" destId="{3D8FEE1A-09AC-4389-B712-29A7646C62E7}" srcOrd="0" destOrd="3" presId="urn:microsoft.com/office/officeart/2005/8/layout/hList1"/>
    <dgm:cxn modelId="{A094C9B6-8930-409B-9E58-72C4618C5A8E}" type="presOf" srcId="{4D1DF566-D707-464D-8ED8-704DBAD50C24}" destId="{ACB02DAE-D79D-4135-AFC7-64EB797DC13F}" srcOrd="0" destOrd="4" presId="urn:microsoft.com/office/officeart/2005/8/layout/hList1"/>
    <dgm:cxn modelId="{0C7B74BF-9B59-4F24-BBA3-3693B5F0C484}" type="presOf" srcId="{E0355C80-ED6D-43B3-82E0-599712CE29A2}" destId="{3D8FEE1A-09AC-4389-B712-29A7646C62E7}" srcOrd="0" destOrd="6" presId="urn:microsoft.com/office/officeart/2005/8/layout/hList1"/>
    <dgm:cxn modelId="{B776A3C3-AAD2-45B2-B857-7C4DC23B4841}" type="presOf" srcId="{D9FACBB6-F5BF-4D15-8747-1594B562C188}" destId="{3D8FEE1A-09AC-4389-B712-29A7646C62E7}" srcOrd="0" destOrd="5" presId="urn:microsoft.com/office/officeart/2005/8/layout/hList1"/>
    <dgm:cxn modelId="{3E3132C6-2DA4-4C35-8302-33CB7EE34C9A}" type="presOf" srcId="{977B8F8E-E5CB-401C-9D77-E1FC6EEE5FA0}" destId="{ACB02DAE-D79D-4135-AFC7-64EB797DC13F}" srcOrd="0" destOrd="1" presId="urn:microsoft.com/office/officeart/2005/8/layout/hList1"/>
    <dgm:cxn modelId="{A6175ECE-5B0E-4E4A-B217-504641D339A5}" srcId="{019BDFF9-4ACD-42A8-AEDF-92AAB8B09E36}" destId="{A47BDC00-3161-4A5C-A916-C2D946D47BEB}" srcOrd="1" destOrd="0" parTransId="{95690F44-7446-412E-9B4A-D0C7602F3BB1}" sibTransId="{B217A046-E340-43BE-88C7-10017F32CBCD}"/>
    <dgm:cxn modelId="{F84307CF-B501-4227-8D5A-2177FEA49F5C}" type="presOf" srcId="{EF4E4BC7-B0E9-4372-9E90-C033CC02C69D}" destId="{FF06AF2B-670A-4D49-A09F-159407F83EFE}" srcOrd="0" destOrd="0" presId="urn:microsoft.com/office/officeart/2005/8/layout/hList1"/>
    <dgm:cxn modelId="{0D1791D9-4444-459A-B110-4DAAA87AC0DE}" srcId="{019BDFF9-4ACD-42A8-AEDF-92AAB8B09E36}" destId="{C03B06A8-8453-480C-84A5-7F0F90803604}" srcOrd="0" destOrd="0" parTransId="{351FFB8D-8719-45E2-A359-6ED11C6BCF3B}" sibTransId="{CE52707E-CD95-4475-9656-615265E5FEED}"/>
    <dgm:cxn modelId="{061323E6-C6D6-4DEA-8A68-82536D69853A}" srcId="{019BDFF9-4ACD-42A8-AEDF-92AAB8B09E36}" destId="{C945598D-0DCE-45F6-B588-098D43B73E76}" srcOrd="4" destOrd="0" parTransId="{3C5783B0-658C-474B-9C67-1EBE0FDAE896}" sibTransId="{02F55B5A-AD32-467E-9AC3-3409F749C554}"/>
    <dgm:cxn modelId="{82EAADEF-D326-4413-A59E-287DF4152056}" type="presOf" srcId="{BBA6662F-0754-4895-B12E-DF642EBEA464}" destId="{3D8FEE1A-09AC-4389-B712-29A7646C62E7}" srcOrd="0" destOrd="8" presId="urn:microsoft.com/office/officeart/2005/8/layout/hList1"/>
    <dgm:cxn modelId="{4F5D41F3-E940-4BA0-A0F9-BEA1D607C542}" srcId="{84FA706A-E083-479B-8EE1-6FFD41AE1FD2}" destId="{977B8F8E-E5CB-401C-9D77-E1FC6EEE5FA0}" srcOrd="1" destOrd="0" parTransId="{00ADEBC4-EF8F-40E4-B154-A7DEB285AFDB}" sibTransId="{06BFC2E2-817D-498A-A171-A36EE932E4F5}"/>
    <dgm:cxn modelId="{1E3A6FFF-7B88-4B8C-8C8E-F1CDC3EF6DF2}" srcId="{EF4E4BC7-B0E9-4372-9E90-C033CC02C69D}" destId="{5F02D78F-55F7-4E5D-AA94-8874136C6686}" srcOrd="0" destOrd="0" parTransId="{677C2DCB-68D7-4100-8AE9-6AE0810AB153}" sibTransId="{5C42294A-8E5E-4A6E-9F54-286BFE201C4C}"/>
    <dgm:cxn modelId="{D5ECA29C-5252-4312-A12E-7B14FC7EC666}" type="presParOf" srcId="{FF06AF2B-670A-4D49-A09F-159407F83EFE}" destId="{9D3F0A38-2005-43A5-BDA2-91174AE7036D}" srcOrd="0" destOrd="0" presId="urn:microsoft.com/office/officeart/2005/8/layout/hList1"/>
    <dgm:cxn modelId="{F6796634-293D-460B-9FFC-0DE20BD81A78}" type="presParOf" srcId="{9D3F0A38-2005-43A5-BDA2-91174AE7036D}" destId="{ADD8E130-DA16-4C85-AC0B-7213F29B0FC4}" srcOrd="0" destOrd="0" presId="urn:microsoft.com/office/officeart/2005/8/layout/hList1"/>
    <dgm:cxn modelId="{F0FD3147-506B-4E93-81E1-6E28380C9297}" type="presParOf" srcId="{9D3F0A38-2005-43A5-BDA2-91174AE7036D}" destId="{7C9B45F8-A144-4607-A3A5-327D1C5A7939}" srcOrd="1" destOrd="0" presId="urn:microsoft.com/office/officeart/2005/8/layout/hList1"/>
    <dgm:cxn modelId="{B98113DF-DD1C-4497-BCBA-E70CB9B485F3}" type="presParOf" srcId="{FF06AF2B-670A-4D49-A09F-159407F83EFE}" destId="{709B9B6F-23C8-4A85-88D4-C5E47ECE600C}" srcOrd="1" destOrd="0" presId="urn:microsoft.com/office/officeart/2005/8/layout/hList1"/>
    <dgm:cxn modelId="{5B393F19-F9A6-45CD-9A4C-2BF2F58F14C0}" type="presParOf" srcId="{FF06AF2B-670A-4D49-A09F-159407F83EFE}" destId="{1D25920C-133F-4DCA-8C9B-150FCD96A81B}" srcOrd="2" destOrd="0" presId="urn:microsoft.com/office/officeart/2005/8/layout/hList1"/>
    <dgm:cxn modelId="{FA7BAE10-3D2B-4534-91A9-79B795AC0E88}" type="presParOf" srcId="{1D25920C-133F-4DCA-8C9B-150FCD96A81B}" destId="{E73A77F4-3B9B-494C-A588-801CBD7E6756}" srcOrd="0" destOrd="0" presId="urn:microsoft.com/office/officeart/2005/8/layout/hList1"/>
    <dgm:cxn modelId="{E84B585F-64BE-4EB3-A10A-2B43E6839994}" type="presParOf" srcId="{1D25920C-133F-4DCA-8C9B-150FCD96A81B}" destId="{ACB02DAE-D79D-4135-AFC7-64EB797DC13F}" srcOrd="1" destOrd="0" presId="urn:microsoft.com/office/officeart/2005/8/layout/hList1"/>
    <dgm:cxn modelId="{0112BFF7-E37A-4CF2-9708-EA9B40A71CD5}" type="presParOf" srcId="{FF06AF2B-670A-4D49-A09F-159407F83EFE}" destId="{A511E4A5-4E02-4B4C-BD58-C44575FE4852}" srcOrd="3" destOrd="0" presId="urn:microsoft.com/office/officeart/2005/8/layout/hList1"/>
    <dgm:cxn modelId="{985824CA-EA0D-4ECB-B892-C604F49DA91E}" type="presParOf" srcId="{FF06AF2B-670A-4D49-A09F-159407F83EFE}" destId="{7F407571-65AB-49F0-BCCD-D13D35288048}" srcOrd="4" destOrd="0" presId="urn:microsoft.com/office/officeart/2005/8/layout/hList1"/>
    <dgm:cxn modelId="{63903EAF-6840-46BC-86C1-C718FDB8703C}" type="presParOf" srcId="{7F407571-65AB-49F0-BCCD-D13D35288048}" destId="{4EF72CA5-DF8D-485A-AA96-1F2A8031C290}" srcOrd="0" destOrd="0" presId="urn:microsoft.com/office/officeart/2005/8/layout/hList1"/>
    <dgm:cxn modelId="{0554013E-B17B-48DB-B96E-72B5095D2365}" type="presParOf" srcId="{7F407571-65AB-49F0-BCCD-D13D35288048}" destId="{3D8FEE1A-09AC-4389-B712-29A7646C62E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8E130-DA16-4C85-AC0B-7213F29B0FC4}">
      <dsp:nvSpPr>
        <dsp:cNvPr id="0" name=""/>
        <dsp:cNvSpPr/>
      </dsp:nvSpPr>
      <dsp:spPr>
        <a:xfrm>
          <a:off x="2540" y="1277384"/>
          <a:ext cx="2476500" cy="432000"/>
        </a:xfrm>
        <a:prstGeom prst="rect">
          <a:avLst/>
        </a:prstGeom>
        <a:solidFill>
          <a:srgbClr val="A6D2D7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6D2D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err="1">
              <a:solidFill>
                <a:sysClr val="window" lastClr="FFFFFF"/>
              </a:solidFill>
              <a:latin typeface="Arial"/>
              <a:ea typeface="+mn-ea"/>
              <a:cs typeface="+mn-cs"/>
            </a:rPr>
            <a:t>CareAware</a:t>
          </a:r>
          <a:r>
            <a:rPr lang="sv-SE" sz="1500" kern="1200">
              <a:solidFill>
                <a:sysClr val="window" lastClr="FFFFFF"/>
              </a:solidFill>
              <a:latin typeface="Arial"/>
              <a:ea typeface="+mn-ea"/>
              <a:cs typeface="+mn-cs"/>
            </a:rPr>
            <a:t> </a:t>
          </a:r>
          <a:r>
            <a:rPr lang="sv-SE" sz="1500" kern="1200" err="1">
              <a:solidFill>
                <a:sysClr val="window" lastClr="FFFFFF"/>
              </a:solidFill>
              <a:latin typeface="Arial"/>
              <a:ea typeface="+mn-ea"/>
              <a:cs typeface="+mn-cs"/>
            </a:rPr>
            <a:t>VitalsLink</a:t>
          </a:r>
          <a:endParaRPr lang="sv-SE" sz="1500" kern="120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2540" y="1277384"/>
        <a:ext cx="2476500" cy="432000"/>
      </dsp:txXfrm>
    </dsp:sp>
    <dsp:sp modelId="{7C9B45F8-A144-4607-A3A5-327D1C5A7939}">
      <dsp:nvSpPr>
        <dsp:cNvPr id="0" name=""/>
        <dsp:cNvSpPr/>
      </dsp:nvSpPr>
      <dsp:spPr>
        <a:xfrm>
          <a:off x="2540" y="1709384"/>
          <a:ext cx="2476500" cy="2431898"/>
        </a:xfrm>
        <a:prstGeom prst="rect">
          <a:avLst/>
        </a:prstGeom>
        <a:solidFill>
          <a:srgbClr val="A6D2D7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6D2D7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500" kern="120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  <a:hlinkClick xmlns:r="http://schemas.openxmlformats.org/officeDocument/2006/relationships" r:id="" action="ppaction://hlinksldjump"/>
            </a:rPr>
            <a:t>Spotcheckmonitorer</a:t>
          </a:r>
          <a:endParaRPr lang="sv-SE" sz="1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2540" y="1709384"/>
        <a:ext cx="2476500" cy="2431898"/>
      </dsp:txXfrm>
    </dsp:sp>
    <dsp:sp modelId="{E73A77F4-3B9B-494C-A588-801CBD7E6756}">
      <dsp:nvSpPr>
        <dsp:cNvPr id="0" name=""/>
        <dsp:cNvSpPr/>
      </dsp:nvSpPr>
      <dsp:spPr>
        <a:xfrm>
          <a:off x="2825750" y="1277384"/>
          <a:ext cx="2476500" cy="432000"/>
        </a:xfrm>
        <a:prstGeom prst="rect">
          <a:avLst/>
        </a:prstGeom>
        <a:solidFill>
          <a:srgbClr val="A6D2D7">
            <a:hueOff val="-4416087"/>
            <a:satOff val="-7056"/>
            <a:lumOff val="-2549"/>
            <a:alphaOff val="0"/>
          </a:srgbClr>
        </a:solidFill>
        <a:ln w="12700" cap="flat" cmpd="sng" algn="ctr">
          <a:solidFill>
            <a:srgbClr val="A6D2D7">
              <a:hueOff val="-4416087"/>
              <a:satOff val="-7056"/>
              <a:lumOff val="-2549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err="1">
              <a:solidFill>
                <a:sysClr val="window" lastClr="FFFFFF"/>
              </a:solidFill>
              <a:latin typeface="Arial"/>
              <a:ea typeface="+mn-ea"/>
              <a:cs typeface="+mn-cs"/>
            </a:rPr>
            <a:t>CareAware</a:t>
          </a:r>
          <a:r>
            <a:rPr lang="sv-SE" sz="1500" kern="1200">
              <a:solidFill>
                <a:sysClr val="window" lastClr="FFFFFF"/>
              </a:solidFill>
              <a:latin typeface="Arial"/>
              <a:ea typeface="+mn-ea"/>
              <a:cs typeface="+mn-cs"/>
            </a:rPr>
            <a:t> BMDI</a:t>
          </a:r>
        </a:p>
      </dsp:txBody>
      <dsp:txXfrm>
        <a:off x="2825750" y="1277384"/>
        <a:ext cx="2476500" cy="432000"/>
      </dsp:txXfrm>
    </dsp:sp>
    <dsp:sp modelId="{ACB02DAE-D79D-4135-AFC7-64EB797DC13F}">
      <dsp:nvSpPr>
        <dsp:cNvPr id="0" name=""/>
        <dsp:cNvSpPr/>
      </dsp:nvSpPr>
      <dsp:spPr>
        <a:xfrm>
          <a:off x="2825750" y="1709384"/>
          <a:ext cx="2476500" cy="2431898"/>
        </a:xfrm>
        <a:prstGeom prst="rect">
          <a:avLst/>
        </a:prstGeom>
        <a:solidFill>
          <a:srgbClr val="A6D2D7">
            <a:tint val="40000"/>
            <a:alpha val="90000"/>
            <a:hueOff val="-4478985"/>
            <a:satOff val="-6772"/>
            <a:lumOff val="-799"/>
            <a:alphaOff val="0"/>
          </a:srgbClr>
        </a:solidFill>
        <a:ln w="12700" cap="flat" cmpd="sng" algn="ctr">
          <a:solidFill>
            <a:srgbClr val="A6D2D7">
              <a:tint val="40000"/>
              <a:alpha val="90000"/>
              <a:hueOff val="-4478985"/>
              <a:satOff val="-6772"/>
              <a:lumOff val="-799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  <a:hlinkClick xmlns:r="http://schemas.openxmlformats.org/officeDocument/2006/relationships" r:id="" action="ppaction://hlinksldjump"/>
            </a:rPr>
            <a:t>Patientövervakning</a:t>
          </a:r>
          <a:endParaRPr lang="sv-SE" sz="1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  <a:hlinkClick xmlns:r="http://schemas.openxmlformats.org/officeDocument/2006/relationships" r:id="" action="ppaction://hlinksldjump"/>
            </a:rPr>
            <a:t>Ventilatorer</a:t>
          </a:r>
          <a:endParaRPr lang="sv-SE" sz="1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  <a:hlinkClick xmlns:r="http://schemas.openxmlformats.org/officeDocument/2006/relationships" r:id="" action="ppaction://hlinksldjump"/>
            </a:rPr>
            <a:t>Anestesiarbetsstationer</a:t>
          </a:r>
          <a:endParaRPr lang="sv-SE" sz="1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  <a:hlinkClick xmlns:r="http://schemas.openxmlformats.org/officeDocument/2006/relationships" r:id="" action="ppaction://hlinksldjump"/>
            </a:rPr>
            <a:t>Perfusionsutrustningar</a:t>
          </a:r>
          <a:endParaRPr lang="sv-SE" sz="1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  <a:hlinkClick xmlns:r="http://schemas.openxmlformats.org/officeDocument/2006/relationships" r:id="" action="ppaction://hlinksldjump"/>
            </a:rPr>
            <a:t>Dialysapparater</a:t>
          </a:r>
          <a:endParaRPr lang="sv-SE" sz="1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2825750" y="1709384"/>
        <a:ext cx="2476500" cy="2431898"/>
      </dsp:txXfrm>
    </dsp:sp>
    <dsp:sp modelId="{4EF72CA5-DF8D-485A-AA96-1F2A8031C290}">
      <dsp:nvSpPr>
        <dsp:cNvPr id="0" name=""/>
        <dsp:cNvSpPr/>
      </dsp:nvSpPr>
      <dsp:spPr>
        <a:xfrm>
          <a:off x="5648960" y="1277384"/>
          <a:ext cx="2476500" cy="432000"/>
        </a:xfrm>
        <a:prstGeom prst="rect">
          <a:avLst/>
        </a:prstGeom>
        <a:solidFill>
          <a:srgbClr val="A6D2D7">
            <a:hueOff val="-8832174"/>
            <a:satOff val="-14113"/>
            <a:lumOff val="-5098"/>
            <a:alphaOff val="0"/>
          </a:srgbClr>
        </a:solidFill>
        <a:ln w="12700" cap="flat" cmpd="sng" algn="ctr">
          <a:solidFill>
            <a:srgbClr val="A6D2D7">
              <a:hueOff val="-8832174"/>
              <a:satOff val="-14113"/>
              <a:lumOff val="-509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>
              <a:solidFill>
                <a:sysClr val="window" lastClr="FFFFFF"/>
              </a:solidFill>
              <a:latin typeface="Arial"/>
              <a:ea typeface="+mn-ea"/>
              <a:cs typeface="+mn-cs"/>
              <a:hlinkClick xmlns:r="http://schemas.openxmlformats.org/officeDocument/2006/relationships" r:id="" action="ppaction://hlinksldjump"/>
            </a:rPr>
            <a:t>Uthopp och integrationer</a:t>
          </a:r>
          <a:endParaRPr lang="sv-SE" sz="1500" kern="120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5648960" y="1277384"/>
        <a:ext cx="2476500" cy="432000"/>
      </dsp:txXfrm>
    </dsp:sp>
    <dsp:sp modelId="{3D8FEE1A-09AC-4389-B712-29A7646C62E7}">
      <dsp:nvSpPr>
        <dsp:cNvPr id="0" name=""/>
        <dsp:cNvSpPr/>
      </dsp:nvSpPr>
      <dsp:spPr>
        <a:xfrm>
          <a:off x="5648960" y="1709384"/>
          <a:ext cx="2476500" cy="2431898"/>
        </a:xfrm>
        <a:prstGeom prst="rect">
          <a:avLst/>
        </a:prstGeom>
        <a:solidFill>
          <a:srgbClr val="A6D2D7">
            <a:tint val="40000"/>
            <a:alpha val="90000"/>
            <a:hueOff val="-8957970"/>
            <a:satOff val="-13543"/>
            <a:lumOff val="-1598"/>
            <a:alphaOff val="0"/>
          </a:srgbClr>
        </a:solidFill>
        <a:ln w="12700" cap="flat" cmpd="sng" algn="ctr">
          <a:solidFill>
            <a:srgbClr val="A6D2D7">
              <a:tint val="40000"/>
              <a:alpha val="90000"/>
              <a:hueOff val="-8957970"/>
              <a:satOff val="-13543"/>
              <a:lumOff val="-159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Audiometer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Ultraljud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EKG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CTG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Spirometer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Bildgivande utrustningar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Labbutrustningar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500" kern="120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Blodvaggor</a:t>
          </a:r>
          <a:endParaRPr lang="sv-SE" sz="1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Endoskopiutrustningar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  <a:hlinkClick xmlns:r="http://schemas.openxmlformats.org/officeDocument/2006/relationships" r:id="" action="ppaction://hlinksldjump"/>
            </a:rPr>
            <a:t>PNA-instrument</a:t>
          </a:r>
          <a:endParaRPr lang="sv-SE" sz="1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5648960" y="1709384"/>
        <a:ext cx="2476500" cy="2431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4068B-8D1F-4422-859F-4BF16EC55376}" type="datetimeFigureOut">
              <a:rPr lang="sv-SE" smtClean="0"/>
              <a:t>2025-03-11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73011-F4CD-4A21-A8C1-CA3F6754DF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7141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7B30ED-5BE4-4B01-A895-9FD01F2DFD3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928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7B30ED-5BE4-4B01-A895-9FD01F2DFD3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879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7B30ED-5BE4-4B01-A895-9FD01F2DFD3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486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7B30ED-5BE4-4B01-A895-9FD01F2DFD3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460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7B30ED-5BE4-4B01-A895-9FD01F2DFD3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043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7B30ED-5BE4-4B01-A895-9FD01F2DFD3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289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7B30ED-5BE4-4B01-A895-9FD01F2DFD3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044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7B30ED-5BE4-4B01-A895-9FD01F2DFD3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270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7B30ED-5BE4-4B01-A895-9FD01F2DFD3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255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7B30ED-5BE4-4B01-A895-9FD01F2DFD3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55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7B30ED-5BE4-4B01-A895-9FD01F2DFD3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712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7B30ED-5BE4-4B01-A895-9FD01F2DFD3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870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7B30ED-5BE4-4B01-A895-9FD01F2DFD3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535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bl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A07AEC-4933-4E73-917F-A4A367715D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700809"/>
            <a:ext cx="10363200" cy="1470025"/>
          </a:xfrm>
        </p:spPr>
        <p:txBody>
          <a:bodyPr anchor="b"/>
          <a:lstStyle>
            <a:lvl1pPr algn="ctr">
              <a:lnSpc>
                <a:spcPct val="110000"/>
              </a:lnSpc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A5194270-83B6-A55F-D3FF-A126547510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3404592"/>
            <a:ext cx="8534400" cy="1108414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</a:t>
            </a:r>
            <a:endParaRPr lang="en-US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244F8B15-58B1-2E90-1802-6F4E92C084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34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gräd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297173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1pPr>
            <a:lvl2pPr>
              <a:spcBef>
                <a:spcPts val="10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297172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12B957DE-64F3-C89A-39F1-D0291AD12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BE60FA1F-B6CA-4B46-9597-56F4530F7420}" type="datetime1">
              <a:rPr lang="sv-SE" smtClean="0"/>
              <a:t>2025-03-11</a:t>
            </a:fld>
            <a:endParaRPr lang="sv-SE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0D0CD91E-220E-4904-A1F0-F78096E9A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49AE31B5-5254-4A74-6724-44C627CB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5514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neutr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297173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297172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DA706DCF-9171-8087-EC6A-D9FACA0C1E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BAD0E7A6-AE29-4828-8EED-037A6B9009EA}" type="datetime1">
              <a:rPr lang="sv-SE" smtClean="0"/>
              <a:t>2025-03-11</a:t>
            </a:fld>
            <a:endParaRPr lang="sv-SE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0A71FC9C-1584-8A2F-C4EF-0B37FFE0F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4C2C239C-E658-7070-C0BC-E778536E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6324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16386569-DA0D-4783-86EC-67A11FBDDEE2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11862000" cy="6552000"/>
          </a:xfrm>
          <a:custGeom>
            <a:avLst/>
            <a:gdLst/>
            <a:ahLst/>
            <a:cxnLst/>
            <a:rect l="l" t="t" r="r" b="b"/>
            <a:pathLst>
              <a:path w="11862000" h="6552000">
                <a:moveTo>
                  <a:pt x="0" y="0"/>
                </a:moveTo>
                <a:lnTo>
                  <a:pt x="11862000" y="0"/>
                </a:lnTo>
                <a:lnTo>
                  <a:pt x="11862000" y="5414062"/>
                </a:lnTo>
                <a:lnTo>
                  <a:pt x="11780700" y="5418167"/>
                </a:lnTo>
                <a:cubicBezTo>
                  <a:pt x="11269385" y="5470094"/>
                  <a:pt x="10855402" y="5851263"/>
                  <a:pt x="10754096" y="6346330"/>
                </a:cubicBezTo>
                <a:lnTo>
                  <a:pt x="10733363" y="6552000"/>
                </a:lnTo>
                <a:lnTo>
                  <a:pt x="0" y="6552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indent="0" algn="ctr">
              <a:lnSpc>
                <a:spcPct val="200000"/>
              </a:lnSpc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bildikonen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hörn.</a:t>
            </a:r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 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0325C9A-5075-35A3-085F-FBE546D3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CF06F227-57FA-49A3-97BD-1B27E993ACBD}" type="datetime1">
              <a:rPr lang="sv-SE" smtClean="0"/>
              <a:t>2025-03-11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DADDCC5-B712-C7AC-E5DD-CBF3BDEB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0D32486-0131-CF98-3960-15D38D49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612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bl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051D5E-8234-4FE1-A794-EDA62F1A14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9D4FA4-1020-4858-AFFD-B42ADD9A02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underrubrik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C45A6C9D-C2F9-BEA7-4EAE-7948F072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0D69891F-7F43-4EBC-87CA-86C37D690BD4}" type="datetime1">
              <a:rPr lang="sv-SE" smtClean="0"/>
              <a:t>2025-03-11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9E2DCE60-FD3E-95E2-4A9B-287FAAE29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1E68585F-58CF-FC4B-FD92-86898C956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581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gräd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051D5E-8234-4FE1-A794-EDA62F1A14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9D4FA4-1020-4858-AFFD-B42ADD9A02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underrubrik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00068579-9080-EE29-D9A4-3E56BF8550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FE586BAB-9EEF-4B06-B77F-822919DD1E7D}" type="datetime1">
              <a:rPr lang="sv-SE" smtClean="0"/>
              <a:t>2025-03-11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E7776F5-8B54-2D91-99C9-B11E98F9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723668E9-8B04-52B3-F7CA-27B4B4D49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7744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vi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051D5E-8234-4FE1-A794-EDA62F1A14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9D4FA4-1020-4858-AFFD-B42ADD9A02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AA0B6B-7AF9-4DB1-9AD8-B53FE065E1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4754" y="6525320"/>
            <a:ext cx="960781" cy="365125"/>
          </a:xfrm>
          <a:prstGeom prst="rect">
            <a:avLst/>
          </a:prstGeom>
        </p:spPr>
        <p:txBody>
          <a:bodyPr/>
          <a:lstStyle/>
          <a:p>
            <a:fld id="{3001A785-8427-4ACF-8D68-053FEA8D152B}" type="datetime1">
              <a:rPr lang="sv-SE" smtClean="0"/>
              <a:t>2025-03-11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73734F-9E81-4EBF-828B-55E45024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25320"/>
            <a:ext cx="936763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4E38FE-8DC6-480D-A933-4F56F2E6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7410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yta gräd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9A4AEAF6-85EC-150D-D807-A8F0E68C11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35153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EC713A04-296D-4A5E-4FD1-2789A0A7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71FCD157-0A2C-4AAC-962C-4319DA53B03C}" type="datetime1">
              <a:rPr lang="sv-SE" smtClean="0"/>
              <a:t>2025-03-11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8395FDC-DEF1-0B01-E4BC-720A0E396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CD5DDAFD-3E9D-0E37-16AE-9E369BFC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6600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yta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9A4AEAF6-85EC-150D-D807-A8F0E68C11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35153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E778A0B9-2D69-0ABE-7F68-813023F53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88171146-AEE4-4C35-B459-B938E6802B17}" type="datetime1">
              <a:rPr lang="sv-SE" smtClean="0"/>
              <a:t>2025-03-11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C553A5AA-2251-BCEF-BA4A-5055B3BFD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F48269D-D5CC-FFEA-8A05-8CB6B03F8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8294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 yta utan logotyp neutr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00ECA7-AE51-F08E-9F74-11BB66F2A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35153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5C43E44-399B-AD66-852B-6FBB2BFD8E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C5AEBDB0-46AE-40AB-B6F1-75EEA8B6B06E}" type="datetime1">
              <a:rPr lang="sv-SE" smtClean="0"/>
              <a:t>2025-03-11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0723245D-44EA-5763-8400-5C566DC9C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AD75F367-E644-E422-4C41-32675F04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9928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109971-4745-4ECE-8A5C-4E00F03AC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24521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96A0ADB-768E-4380-A0DC-DA924401FB7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" y="124105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underrubrik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19755C-5DBD-4541-AA01-2558E5D305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" y="2221492"/>
            <a:ext cx="5157787" cy="3968170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84B153F-E910-4E67-86A0-0C4BB497625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82650" y="124105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underrubrik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E39F378-447A-4833-854F-DDA68DE3796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99212" y="2221492"/>
            <a:ext cx="5183188" cy="3968170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C8557A-39E5-2439-2E43-5C8D95645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AA5BADEF-8F84-45D8-AB78-79E0427D4A12}" type="datetime1">
              <a:rPr lang="sv-SE" smtClean="0"/>
              <a:t>2025-03-11</a:t>
            </a:fld>
            <a:endParaRPr lang="sv-SE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876B45AE-5CCD-6B94-7A25-A15B3FF33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15478B75-428F-A1D7-E746-ADC77527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619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bild gräd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A07AEC-4933-4E73-917F-A4A367715D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700809"/>
            <a:ext cx="10363200" cy="1470025"/>
          </a:xfrm>
        </p:spPr>
        <p:txBody>
          <a:bodyPr anchor="b"/>
          <a:lstStyle>
            <a:lvl1pPr algn="ctr">
              <a:lnSpc>
                <a:spcPct val="11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4B17208-3F22-4DF6-B2AB-2683AB098C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3404592"/>
            <a:ext cx="8534400" cy="1108414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</a:t>
            </a:r>
            <a:endParaRPr lang="en-US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AFE24852-164B-CFDE-B769-790BC326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4D73F0A0-3A2F-4832-BE53-6B8B6864E3E5}" type="datetime1">
              <a:rPr lang="sv-SE" smtClean="0"/>
              <a:t>2025-03-11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CCC1B95F-8FF6-795C-71C7-EF6DB9AB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D013B1D-5E77-D5A6-6127-FB27ABDC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268180F-B84D-0F44-B4B5-93A7D7845B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3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vsidesbild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5181600" cy="1143000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C763317-F411-4D62-BE3D-5C26FC77F3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181600" cy="47687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accent2"/>
              </a:buClr>
              <a:defRPr sz="2800">
                <a:solidFill>
                  <a:schemeClr val="bg2"/>
                </a:solidFill>
              </a:defRPr>
            </a:lvl1pPr>
            <a:lvl2pPr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D6486219-2215-4369-90BE-9897A751A24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969000" y="0"/>
            <a:ext cx="5880100" cy="6557963"/>
          </a:xfrm>
          <a:custGeom>
            <a:avLst/>
            <a:gdLst/>
            <a:ahLst/>
            <a:cxnLst/>
            <a:rect l="l" t="t" r="r" b="b"/>
            <a:pathLst>
              <a:path w="5880100" h="6557963">
                <a:moveTo>
                  <a:pt x="0" y="0"/>
                </a:moveTo>
                <a:lnTo>
                  <a:pt x="5880100" y="0"/>
                </a:lnTo>
                <a:lnTo>
                  <a:pt x="5880100" y="5413848"/>
                </a:lnTo>
                <a:lnTo>
                  <a:pt x="5815773" y="5417096"/>
                </a:lnTo>
                <a:cubicBezTo>
                  <a:pt x="5265126" y="5473017"/>
                  <a:pt x="4827361" y="5910782"/>
                  <a:pt x="4771440" y="6461429"/>
                </a:cubicBezTo>
                <a:lnTo>
                  <a:pt x="4766565" y="6557963"/>
                </a:lnTo>
                <a:lnTo>
                  <a:pt x="0" y="6557963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hörn.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86BE9932-6652-2F68-1034-24E5E46509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056C4D66-1807-4776-9F16-AA3C32A246C1}" type="datetime1">
              <a:rPr lang="sv-SE" smtClean="0"/>
              <a:t>2025-03-11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163ED8F1-3338-F67C-7AF6-F651A8C4D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EA0CF44F-A949-73AD-6632-4E606E57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1280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vsidesbild grädde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5181600" cy="1143000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C763317-F411-4D62-BE3D-5C26FC77F3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181600" cy="47687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1pPr>
            <a:lvl2pPr>
              <a:spcBef>
                <a:spcPts val="10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D6486219-2215-4369-90BE-9897A751A24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969000" y="1"/>
            <a:ext cx="5880100" cy="6517758"/>
          </a:xfrm>
          <a:custGeom>
            <a:avLst/>
            <a:gdLst/>
            <a:ahLst/>
            <a:cxnLst/>
            <a:rect l="l" t="t" r="r" b="b"/>
            <a:pathLst>
              <a:path w="5880100" h="6557963">
                <a:moveTo>
                  <a:pt x="0" y="0"/>
                </a:moveTo>
                <a:lnTo>
                  <a:pt x="5880100" y="0"/>
                </a:lnTo>
                <a:lnTo>
                  <a:pt x="5880100" y="5413848"/>
                </a:lnTo>
                <a:lnTo>
                  <a:pt x="5815773" y="5417096"/>
                </a:lnTo>
                <a:cubicBezTo>
                  <a:pt x="5265126" y="5473017"/>
                  <a:pt x="4827361" y="5910782"/>
                  <a:pt x="4771440" y="6461429"/>
                </a:cubicBezTo>
                <a:lnTo>
                  <a:pt x="4766565" y="6557963"/>
                </a:lnTo>
                <a:lnTo>
                  <a:pt x="0" y="6557963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</a:t>
            </a:r>
            <a:br>
              <a:rPr lang="sv-SE"/>
            </a:b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3E7D6E2E-8A4F-D98F-225B-724A74A076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738A8468-28CB-4E66-9D43-5E9BC9263E51}" type="datetime1">
              <a:rPr lang="sv-SE" smtClean="0"/>
              <a:t>2025-03-11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4339C906-0FFF-0D74-2AA4-386DD03BE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50559915-C442-FFF4-7F3F-17BD4998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3192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vsidesbild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5181600" cy="11430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C763317-F411-4D62-BE3D-5C26FC77F3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181600" cy="47687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D6486219-2215-4369-90BE-9897A751A24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969000" y="1"/>
            <a:ext cx="5880100" cy="6525320"/>
          </a:xfrm>
          <a:custGeom>
            <a:avLst/>
            <a:gdLst/>
            <a:ahLst/>
            <a:cxnLst/>
            <a:rect l="l" t="t" r="r" b="b"/>
            <a:pathLst>
              <a:path w="5880100" h="6557963">
                <a:moveTo>
                  <a:pt x="0" y="0"/>
                </a:moveTo>
                <a:lnTo>
                  <a:pt x="5880100" y="0"/>
                </a:lnTo>
                <a:lnTo>
                  <a:pt x="5880100" y="5413848"/>
                </a:lnTo>
                <a:lnTo>
                  <a:pt x="5815773" y="5417096"/>
                </a:lnTo>
                <a:cubicBezTo>
                  <a:pt x="5265126" y="5473017"/>
                  <a:pt x="4827361" y="5910782"/>
                  <a:pt x="4771440" y="6461429"/>
                </a:cubicBezTo>
                <a:lnTo>
                  <a:pt x="4766565" y="6557963"/>
                </a:lnTo>
                <a:lnTo>
                  <a:pt x="0" y="6557963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/>
            </a:lvl1pPr>
          </a:lstStyle>
          <a:p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hörn.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8BAF8B48-190A-CD33-0203-CB9E94B0B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2832F019-68C5-4A37-B2E1-1C87E0510245}" type="datetime1">
              <a:rPr lang="sv-SE" smtClean="0"/>
              <a:t>2025-03-11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21C96D5D-12A1-49BC-3215-73D03C7C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292DD92-F84D-6372-5A07-8F06DBCC0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3136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 blå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AD94CA0B-BF75-4D87-8705-6B5298FD7CD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904894" y="0"/>
            <a:ext cx="6947669" cy="6538636"/>
          </a:xfrm>
          <a:custGeom>
            <a:avLst/>
            <a:gdLst/>
            <a:ahLst/>
            <a:cxnLst/>
            <a:rect l="l" t="t" r="r" b="b"/>
            <a:pathLst>
              <a:path w="6947669" h="6264000">
                <a:moveTo>
                  <a:pt x="0" y="0"/>
                </a:moveTo>
                <a:lnTo>
                  <a:pt x="6947669" y="0"/>
                </a:lnTo>
                <a:lnTo>
                  <a:pt x="6947669" y="5141325"/>
                </a:lnTo>
                <a:lnTo>
                  <a:pt x="6873812" y="5145055"/>
                </a:lnTo>
                <a:cubicBezTo>
                  <a:pt x="6323165" y="5200976"/>
                  <a:pt x="5885400" y="5638741"/>
                  <a:pt x="5829479" y="6189389"/>
                </a:cubicBezTo>
                <a:lnTo>
                  <a:pt x="5825711" y="6264000"/>
                </a:lnTo>
                <a:lnTo>
                  <a:pt x="0" y="626400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br>
              <a:rPr lang="sv-SE"/>
            </a:br>
            <a:br>
              <a:rPr lang="sv-SE"/>
            </a:br>
            <a:endParaRPr lang="sv-SE"/>
          </a:p>
          <a:p>
            <a:endParaRPr lang="sv-SE"/>
          </a:p>
          <a:p>
            <a:br>
              <a:rPr lang="sv-SE"/>
            </a:br>
            <a:r>
              <a:rPr lang="sv-SE"/>
              <a:t>Klicka på 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hörn.</a:t>
            </a:r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EBF9E0C-BEB5-4F8D-9A18-C5E7E941A8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3932237" cy="1170000"/>
          </a:xfrm>
        </p:spPr>
        <p:txBody>
          <a:bodyPr anchor="t" anchorCtr="0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3E5C69-658D-4A13-BCB5-8E05A291B18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711843"/>
            <a:ext cx="3932237" cy="4523858"/>
          </a:xfrm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278BE36-5D03-B947-50CF-2E825EAABC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89B2D01C-7309-43AD-BB51-C03D02FBFE6F}" type="datetime1">
              <a:rPr lang="sv-SE" smtClean="0"/>
              <a:t>2025-03-11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09C34CAE-7C61-6971-4E6A-D3B61E05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E9808DA3-999C-3634-67E5-C32D4F1E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2991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 gräd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AD94CA0B-BF75-4D87-8705-6B5298FD7CD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904894" y="0"/>
            <a:ext cx="6947669" cy="6538636"/>
          </a:xfrm>
          <a:custGeom>
            <a:avLst/>
            <a:gdLst/>
            <a:ahLst/>
            <a:cxnLst/>
            <a:rect l="l" t="t" r="r" b="b"/>
            <a:pathLst>
              <a:path w="6947669" h="6264000">
                <a:moveTo>
                  <a:pt x="0" y="0"/>
                </a:moveTo>
                <a:lnTo>
                  <a:pt x="6947669" y="0"/>
                </a:lnTo>
                <a:lnTo>
                  <a:pt x="6947669" y="5141325"/>
                </a:lnTo>
                <a:lnTo>
                  <a:pt x="6873812" y="5145055"/>
                </a:lnTo>
                <a:cubicBezTo>
                  <a:pt x="6323165" y="5200976"/>
                  <a:pt x="5885400" y="5638741"/>
                  <a:pt x="5829479" y="6189389"/>
                </a:cubicBezTo>
                <a:lnTo>
                  <a:pt x="5825711" y="6264000"/>
                </a:lnTo>
                <a:lnTo>
                  <a:pt x="0" y="626400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hörn.</a:t>
            </a:r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EBF9E0C-BEB5-4F8D-9A18-C5E7E941A8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3932237" cy="1171088"/>
          </a:xfrm>
        </p:spPr>
        <p:txBody>
          <a:bodyPr anchor="t" anchorCtr="0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3E5C69-658D-4A13-BCB5-8E05A291B18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665288"/>
            <a:ext cx="3932237" cy="4570413"/>
          </a:xfrm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EC997379-AA57-FFC0-C67C-2D47D22C2E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411" y="6530791"/>
            <a:ext cx="995364" cy="273555"/>
          </a:xfrm>
          <a:prstGeom prst="rect">
            <a:avLst/>
          </a:prstGeom>
        </p:spPr>
        <p:txBody>
          <a:bodyPr/>
          <a:lstStyle/>
          <a:p>
            <a:fld id="{3EE0776E-56C1-4163-BBDC-05D27C5158B9}" type="datetime1">
              <a:rPr lang="sv-SE" smtClean="0"/>
              <a:t>2025-03-11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E0EE9DDD-8D27-BD71-D6BB-11AB844D7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2441" y="6513520"/>
            <a:ext cx="8794963" cy="300235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03F8E2E3-7B29-03BC-3B15-8990B1284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7768" y="6513520"/>
            <a:ext cx="637660" cy="300235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803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AD94CA0B-BF75-4D87-8705-6B5298FD7CD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904894" y="0"/>
            <a:ext cx="6947669" cy="6538636"/>
          </a:xfrm>
          <a:custGeom>
            <a:avLst/>
            <a:gdLst/>
            <a:ahLst/>
            <a:cxnLst/>
            <a:rect l="l" t="t" r="r" b="b"/>
            <a:pathLst>
              <a:path w="6947669" h="6264000">
                <a:moveTo>
                  <a:pt x="0" y="0"/>
                </a:moveTo>
                <a:lnTo>
                  <a:pt x="6947669" y="0"/>
                </a:lnTo>
                <a:lnTo>
                  <a:pt x="6947669" y="5141325"/>
                </a:lnTo>
                <a:lnTo>
                  <a:pt x="6873812" y="5145055"/>
                </a:lnTo>
                <a:cubicBezTo>
                  <a:pt x="6323165" y="5200976"/>
                  <a:pt x="5885400" y="5638741"/>
                  <a:pt x="5829479" y="6189389"/>
                </a:cubicBezTo>
                <a:lnTo>
                  <a:pt x="5825711" y="6264000"/>
                </a:lnTo>
                <a:lnTo>
                  <a:pt x="0" y="626400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/>
            </a:lvl1pPr>
          </a:lstStyle>
          <a:p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hörn.</a:t>
            </a:r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EBF9E0C-BEB5-4F8D-9A18-C5E7E941A8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3932237" cy="1170000"/>
          </a:xfrm>
        </p:spPr>
        <p:txBody>
          <a:bodyPr anchor="t" anchorCtr="0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3E5C69-658D-4A13-BCB5-8E05A291B18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669313"/>
            <a:ext cx="3932237" cy="4587654"/>
          </a:xfrm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237D1B6-089F-FE4A-553A-91F3A00480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BBB410BE-CF1F-4E5F-9DCA-D51FBE5FB1D3}" type="datetime1">
              <a:rPr lang="sv-SE" smtClean="0"/>
              <a:t>2025-03-11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2C55B8E2-0B30-8F03-4864-C893D054A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3F34B608-4D46-FA27-659B-1A66156B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7279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_med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772" y="4035405"/>
            <a:ext cx="4384966" cy="1471543"/>
          </a:xfrm>
        </p:spPr>
        <p:txBody>
          <a:bodyPr/>
          <a:lstStyle>
            <a:lvl1pPr algn="l">
              <a:defRPr sz="8000">
                <a:solidFill>
                  <a:schemeClr val="bg2"/>
                </a:solidFill>
              </a:defRPr>
            </a:lvl1pPr>
          </a:lstStyle>
          <a:p>
            <a:r>
              <a:rPr lang="sv-SE"/>
              <a:t>TACK!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14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utbild_med 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772" y="4035405"/>
            <a:ext cx="4384966" cy="1471543"/>
          </a:xfrm>
        </p:spPr>
        <p:txBody>
          <a:bodyPr/>
          <a:lstStyle>
            <a:lvl1pPr algn="l">
              <a:defRPr sz="8000">
                <a:solidFill>
                  <a:schemeClr val="bg2"/>
                </a:solidFill>
              </a:defRPr>
            </a:lvl1pPr>
          </a:lstStyle>
          <a:p>
            <a:r>
              <a:rPr lang="sv-SE"/>
              <a:t>TACK!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0325C9A-5075-35A3-085F-FBE546D3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140B3BAA-58DF-4A23-910A-712F9B42C53D}" type="datetime1">
              <a:rPr lang="sv-SE" smtClean="0"/>
              <a:t>2025-03-11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DADDCC5-B712-C7AC-E5DD-CBF3BDEB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0D32486-0131-CF98-3960-15D38D49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4696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utbild_med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772" y="4035405"/>
            <a:ext cx="4384966" cy="1471543"/>
          </a:xfrm>
        </p:spPr>
        <p:txBody>
          <a:bodyPr/>
          <a:lstStyle>
            <a:lvl1pPr algn="l">
              <a:defRPr sz="8000">
                <a:solidFill>
                  <a:schemeClr val="tx2"/>
                </a:solidFill>
              </a:defRPr>
            </a:lvl1pPr>
          </a:lstStyle>
          <a:p>
            <a:r>
              <a:rPr lang="sv-SE"/>
              <a:t>TACK!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0325C9A-5075-35A3-085F-FBE546D3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140B3BAA-58DF-4A23-910A-712F9B42C53D}" type="datetime1">
              <a:rPr lang="sv-SE" smtClean="0"/>
              <a:t>2025-03-11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DADDCC5-B712-C7AC-E5DD-CBF3BDEB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0D32486-0131-CF98-3960-15D38D49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2565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utbild_med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772" y="4035405"/>
            <a:ext cx="4384966" cy="1471543"/>
          </a:xfrm>
        </p:spPr>
        <p:txBody>
          <a:bodyPr/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sv-SE"/>
              <a:t>TACK!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0325C9A-5075-35A3-085F-FBE546D3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140B3BAA-58DF-4A23-910A-712F9B42C53D}" type="datetime1">
              <a:rPr lang="sv-SE" smtClean="0"/>
              <a:t>2025-03-11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DADDCC5-B712-C7AC-E5DD-CBF3BDEB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0D32486-0131-CF98-3960-15D38D49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9570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neutr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A07AEC-4933-4E73-917F-A4A367715D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700809"/>
            <a:ext cx="10363200" cy="1470025"/>
          </a:xfrm>
        </p:spPr>
        <p:txBody>
          <a:bodyPr anchor="b"/>
          <a:lstStyle>
            <a:lvl1pPr algn="ctr">
              <a:lnSpc>
                <a:spcPct val="11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504EE9F-131D-EFB7-2A79-B3DD8BF9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952" y="6486545"/>
            <a:ext cx="1060175" cy="354182"/>
          </a:xfrm>
          <a:prstGeom prst="rect">
            <a:avLst/>
          </a:prstGeom>
        </p:spPr>
        <p:txBody>
          <a:bodyPr/>
          <a:lstStyle/>
          <a:p>
            <a:fld id="{38300729-9120-4936-A615-CF043BDAE2EC}" type="datetime1">
              <a:rPr lang="sv-SE" smtClean="0"/>
              <a:t>2025-03-11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53945A83-9CF5-D3E1-4AC0-51BF060AD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1127" y="6469274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7E25ADB-6596-015B-3496-5779FCC5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469274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95E7C8D-E10A-96EA-A696-E14A4D299E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3404592"/>
            <a:ext cx="8534400" cy="1108414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</a:t>
            </a:r>
            <a:endParaRPr lang="en-US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8E3E256-BBF3-D765-FDC4-A130C5C5C9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52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1CEC2D-54D3-4A2F-A308-910BC7CA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45786"/>
          </a:xfrm>
        </p:spPr>
        <p:txBody>
          <a:bodyPr anchor="t" anchorCtr="0"/>
          <a:lstStyle>
            <a:lvl1pPr>
              <a:defRPr sz="3600" baseline="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A48A55-5944-49AA-AEC9-DCE7F4FA13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275907"/>
            <a:ext cx="10972800" cy="4850257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bg2"/>
              </a:buClr>
              <a:defRPr sz="3000">
                <a:solidFill>
                  <a:schemeClr val="bg2"/>
                </a:solidFill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bg2"/>
              </a:buClr>
              <a:defRPr sz="28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bg2"/>
              </a:buClr>
              <a:defRPr sz="2400">
                <a:solidFill>
                  <a:schemeClr val="bg2"/>
                </a:solidFill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369186-E3DF-440E-977F-FB2B3216ED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56F01782-C5A9-40B6-AB6E-8DE9881C3C7C}" type="datetime1">
              <a:rPr lang="sv-SE" smtClean="0"/>
              <a:t>2025-03-11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2A9194-8EFD-4250-AB50-26F4F10D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D05CBE-4A1F-49DC-8E48-BBEEB3E60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2796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gräd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1CEC2D-54D3-4A2F-A308-910BC7CA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45786"/>
          </a:xfrm>
        </p:spPr>
        <p:txBody>
          <a:bodyPr anchor="t" anchorCtr="0"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A48A55-5944-49AA-AEC9-DCE7F4FA13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275907"/>
            <a:ext cx="10972800" cy="4850257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3000">
                <a:solidFill>
                  <a:schemeClr val="tx2"/>
                </a:solidFill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0BFD82-33C4-3884-7512-07CF043CC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A4B8-A0BB-4502-821F-7B06CCF7898B}" type="datetime1">
              <a:rPr lang="sv-SE" smtClean="0"/>
              <a:t>2025-03-11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4827E4A-6513-E2F8-83CE-0D930C8FBE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0699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neutr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1CEC2D-54D3-4A2F-A308-910BC7CA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58943"/>
            <a:ext cx="10972800" cy="745786"/>
          </a:xfrm>
        </p:spPr>
        <p:txBody>
          <a:bodyPr anchor="t" anchorCtr="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A48A55-5944-49AA-AEC9-DCE7F4FA13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275907"/>
            <a:ext cx="10972800" cy="4850257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30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defRPr sz="28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286F81BD-23A4-14C0-EED6-2E592018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92A9DB68-DDFE-43CD-983D-4BE2E622E370}" type="datetime1">
              <a:rPr lang="sv-SE" smtClean="0"/>
              <a:t>2025-03-11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E2194FC6-79A2-A4A8-930C-D8014F0C3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D89DBB4E-248F-B506-05F9-B9F15222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9767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Två delar två färg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98311B-514A-4DC4-8FD1-424CB79B5F36}"/>
              </a:ext>
            </a:extLst>
          </p:cNvPr>
          <p:cNvSpPr/>
          <p:nvPr/>
        </p:nvSpPr>
        <p:spPr>
          <a:xfrm>
            <a:off x="0" y="-116964"/>
            <a:ext cx="6096000" cy="66772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5181600" cy="1143000"/>
          </a:xfr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708660"/>
            <a:ext cx="5181600" cy="45184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bg2"/>
              </a:buClr>
              <a:defRPr sz="2800">
                <a:solidFill>
                  <a:schemeClr val="bg2"/>
                </a:solidFill>
              </a:defRPr>
            </a:lvl1pPr>
            <a:lvl2pPr>
              <a:spcBef>
                <a:spcPts val="1000"/>
              </a:spcBef>
              <a:buClr>
                <a:schemeClr val="bg2"/>
              </a:buClr>
              <a:defRPr sz="24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bg2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2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08645" y="360000"/>
            <a:ext cx="5181600" cy="5874623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 sz="2800">
                <a:solidFill>
                  <a:schemeClr val="tx2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defRPr sz="2400">
                <a:solidFill>
                  <a:schemeClr val="tx2"/>
                </a:solidFill>
              </a:defRPr>
            </a:lvl2pPr>
            <a:lvl3pPr marL="86400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marL="8640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	      </a:t>
            </a:r>
          </a:p>
          <a:p>
            <a:pPr marL="8640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       </a:t>
            </a:r>
            <a:br>
              <a:rPr lang="sv-SE"/>
            </a:br>
            <a:r>
              <a:rPr lang="sv-SE"/>
              <a:t>         Välj ikon och infoga </a:t>
            </a:r>
            <a:endParaRPr lang="en-US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4E0B0FE2-E5A1-BE14-1AD7-F11C3D70D2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E0FE638B-B983-49DA-8849-8ECEE52DAC0E}" type="datetime1">
              <a:rPr lang="sv-SE" smtClean="0"/>
              <a:t>2025-03-11</a:t>
            </a:fld>
            <a:endParaRPr lang="sv-SE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F8DA2FBF-EA5B-22FE-04EC-31E4FD70F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303A1DB8-A381-F782-B96A-BEBB198B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9664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3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vå delar två färg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98311B-514A-4DC4-8FD1-424CB79B5F36}"/>
              </a:ext>
            </a:extLst>
          </p:cNvPr>
          <p:cNvSpPr/>
          <p:nvPr/>
        </p:nvSpPr>
        <p:spPr>
          <a:xfrm>
            <a:off x="0" y="-116964"/>
            <a:ext cx="6096000" cy="66772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360000"/>
            <a:ext cx="5181599" cy="1143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708660"/>
            <a:ext cx="5181600" cy="45184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1pPr>
            <a:lvl2pPr>
              <a:spcBef>
                <a:spcPts val="10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bg2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2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08645" y="360000"/>
            <a:ext cx="5181600" cy="5874623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 sz="2800">
                <a:solidFill>
                  <a:schemeClr val="bg2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defRPr sz="2400">
                <a:solidFill>
                  <a:schemeClr val="bg2"/>
                </a:solidFill>
              </a:defRPr>
            </a:lvl2pPr>
            <a:lvl3pPr marL="914400" indent="0">
              <a:lnSpc>
                <a:spcPct val="110000"/>
              </a:lnSpc>
              <a:buNone/>
              <a:defRPr sz="2000">
                <a:solidFill>
                  <a:schemeClr val="bg2"/>
                </a:solidFill>
              </a:defRPr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marL="914400" marR="0" lvl="2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 </a:t>
            </a:r>
          </a:p>
          <a:p>
            <a:pPr marL="914400" marR="0" lvl="2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    </a:t>
            </a:r>
            <a:br>
              <a:rPr lang="sv-SE"/>
            </a:br>
            <a:r>
              <a:rPr lang="sv-SE"/>
              <a:t>        Välj ikon och infoga </a:t>
            </a:r>
            <a:endParaRPr lang="en-US"/>
          </a:p>
          <a:p>
            <a:pPr lvl="2"/>
            <a:endParaRPr lang="en-US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88D03FBB-21E9-F008-E283-AC075F25E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EE2A05A5-1053-4521-A641-398E3840E3CC}" type="datetime1">
              <a:rPr lang="sv-SE" smtClean="0"/>
              <a:t>2025-03-11</a:t>
            </a:fld>
            <a:endParaRPr lang="sv-SE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F51FF841-B022-4350-1DDE-49C4EA075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04A3BADF-81F6-BE5B-EF7B-1C79884EB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3599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3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297173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bg2"/>
              </a:buClr>
              <a:defRPr sz="2800">
                <a:solidFill>
                  <a:schemeClr val="bg2"/>
                </a:solidFill>
              </a:defRPr>
            </a:lvl1pPr>
            <a:lvl2pPr>
              <a:spcBef>
                <a:spcPts val="1000"/>
              </a:spcBef>
              <a:buClr>
                <a:schemeClr val="bg2"/>
              </a:buClr>
              <a:defRPr sz="24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297172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bg2"/>
              </a:buClr>
              <a:defRPr sz="2800">
                <a:solidFill>
                  <a:schemeClr val="bg2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defRPr sz="24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8D02EC5-E67C-4775-9C2D-C8590858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25320"/>
            <a:ext cx="936763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CAE321A-11E3-462D-8B66-93319761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datum 4">
            <a:extLst>
              <a:ext uri="{FF2B5EF4-FFF2-40B4-BE49-F238E27FC236}">
                <a16:creationId xmlns:a16="http://schemas.microsoft.com/office/drawing/2014/main" id="{977FB61D-B955-2B9F-074D-81DF541683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4754" y="6525320"/>
            <a:ext cx="1085021" cy="365125"/>
          </a:xfrm>
          <a:prstGeom prst="rect">
            <a:avLst/>
          </a:prstGeom>
        </p:spPr>
        <p:txBody>
          <a:bodyPr/>
          <a:lstStyle/>
          <a:p>
            <a:fld id="{3556A118-873A-4B52-9003-0908E6B2540D}" type="datetime1">
              <a:rPr lang="sv-SE" smtClean="0"/>
              <a:t>2025-03-11</a:t>
            </a:fld>
            <a:endParaRPr lang="sv-SE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8FC0B61D-7C97-F933-FE5D-D75EED9056F8}"/>
              </a:ext>
            </a:extLst>
          </p:cNvPr>
          <p:cNvSpPr txBox="1">
            <a:spLocks/>
          </p:cNvSpPr>
          <p:nvPr userDrawn="1"/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317976-8A7C-4CAB-BF0F-0DC203C803A3}" type="datetime1">
              <a:rPr lang="sv-SE" smtClean="0"/>
              <a:pPr/>
              <a:t>2025-03-11</a:t>
            </a:fld>
            <a:endParaRPr lang="sv-SE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225F7BBE-36A5-C806-7DFF-266F0BB893C6}"/>
              </a:ext>
            </a:extLst>
          </p:cNvPr>
          <p:cNvSpPr txBox="1">
            <a:spLocks/>
          </p:cNvSpPr>
          <p:nvPr userDrawn="1"/>
        </p:nvSpPr>
        <p:spPr>
          <a:xfrm>
            <a:off x="11226248" y="6513520"/>
            <a:ext cx="679180" cy="3887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730AA7-F777-4CAC-8CCC-AEA20B9348D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3427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D2AB036-DCCD-4091-86D3-9356430B4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0000"/>
            <a:ext cx="10972800" cy="73515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Klicka här för </a:t>
            </a:r>
            <a:r>
              <a:rPr lang="en-US" err="1"/>
              <a:t>att</a:t>
            </a:r>
            <a:r>
              <a:rPr lang="en-US"/>
              <a:t> </a:t>
            </a:r>
            <a:r>
              <a:rPr lang="en-US" err="1"/>
              <a:t>ändra</a:t>
            </a:r>
            <a:r>
              <a:rPr lang="en-US"/>
              <a:t> </a:t>
            </a:r>
            <a:r>
              <a:rPr lang="en-US" err="1"/>
              <a:t>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1996A95-48E2-4F6F-83D8-7449B280F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01479"/>
            <a:ext cx="10972800" cy="4924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Klicka här för att ändra format på bakgrundstexten</a:t>
            </a:r>
          </a:p>
          <a:p>
            <a:pPr lvl="1"/>
            <a:r>
              <a:rPr lang="en-US"/>
              <a:t>Nivå två</a:t>
            </a:r>
          </a:p>
          <a:p>
            <a:pPr lvl="2"/>
            <a:r>
              <a:rPr lang="en-US" err="1"/>
              <a:t>Nivå</a:t>
            </a:r>
            <a:r>
              <a:rPr lang="en-US"/>
              <a:t> </a:t>
            </a:r>
            <a:r>
              <a:rPr lang="en-US" err="1"/>
              <a:t>tre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9493F9-282B-4097-A7AF-FB6F8D346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4754" y="6525320"/>
            <a:ext cx="960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CA4B8-A0BB-4502-821F-7B06CCF7898B}" type="datetime1">
              <a:rPr lang="sv-SE" smtClean="0"/>
              <a:t>2025-03-11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3D0A82-13FD-4CDE-95C7-C0163891E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6248" y="6525320"/>
            <a:ext cx="679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5">
            <a:extLst>
              <a:ext uri="{FF2B5EF4-FFF2-40B4-BE49-F238E27FC236}">
                <a16:creationId xmlns:a16="http://schemas.microsoft.com/office/drawing/2014/main" id="{F7A0A58A-FC56-47DC-BCC8-CE51EE2570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5457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8D341EC8-D59E-2394-5413-AB70A2CA75C4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8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hyperlink" Target="mailto:labmedicin@skane.se" TargetMode="External"/><Relationship Id="rId4" Type="http://schemas.openxmlformats.org/officeDocument/2006/relationships/hyperlink" Target="https://vardgivare.skane.se/vardriktlinjer/laboratoriemedicin/pna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C8A39E-DC93-A3D0-82AF-1FE4054252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SDV-validerad MT-utrustning</a:t>
            </a:r>
          </a:p>
        </p:txBody>
      </p:sp>
      <p:pic>
        <p:nvPicPr>
          <p:cNvPr id="4" name="Bildobjekt 3" descr="Region Skånes logotyp - avsändarinformation ">
            <a:extLst>
              <a:ext uri="{FF2B5EF4-FFF2-40B4-BE49-F238E27FC236}">
                <a16:creationId xmlns:a16="http://schemas.microsoft.com/office/drawing/2014/main" id="{89EA138E-8602-7547-D632-B08E80714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47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Region Skånes logotyp - avsändarinformation ">
            <a:extLst>
              <a:ext uri="{FF2B5EF4-FFF2-40B4-BE49-F238E27FC236}">
                <a16:creationId xmlns:a16="http://schemas.microsoft.com/office/drawing/2014/main" id="{7C9D3C79-BDB6-FFA4-4DC9-025D86AED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2B10503-0E62-AAEC-D07E-D343E110A56F}"/>
              </a:ext>
            </a:extLst>
          </p:cNvPr>
          <p:cNvSpPr txBox="1">
            <a:spLocks/>
          </p:cNvSpPr>
          <p:nvPr/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Dialysapparater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10E74F-D8ED-8C0A-10F2-871BDCE7A0E0}"/>
              </a:ext>
            </a:extLst>
          </p:cNvPr>
          <p:cNvSpPr txBox="1">
            <a:spLocks/>
          </p:cNvSpPr>
          <p:nvPr/>
        </p:nvSpPr>
        <p:spPr>
          <a:xfrm>
            <a:off x="874712" y="1212245"/>
            <a:ext cx="9853757" cy="404379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52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Integration via BMDI </a:t>
            </a: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sv-SE" sz="16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Bedside</a:t>
            </a: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Medical </a:t>
            </a:r>
            <a:r>
              <a:rPr kumimoji="0" lang="sv-SE" sz="16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Device</a:t>
            </a: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Interface)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Validerade modeller:</a:t>
            </a:r>
          </a:p>
          <a:p>
            <a:pPr marL="503555" marR="0" lvl="1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PrisMax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- kopplas via Philips centrala patientövervakningssystem via EC-box</a:t>
            </a:r>
            <a:endParaRPr kumimoji="0" lang="sv-SE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03555" marR="0" lvl="1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PrismaFlex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- kopplas via Philips centrala patientövervakningssystem via EC-box</a:t>
            </a:r>
            <a:endParaRPr kumimoji="0" lang="sv-SE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146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Kan för de två ovanstående bli aktuellt att istället koppla till Philips centrala patientövervakningssystem via </a:t>
            </a:r>
            <a:r>
              <a:rPr kumimoji="0" lang="sv-SE" sz="1400" b="0" i="1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Capsuletech</a:t>
            </a:r>
            <a:r>
              <a:rPr kumimoji="0" lang="sv-SE" sz="14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(ej aktuellt till första </a:t>
            </a:r>
            <a:r>
              <a:rPr kumimoji="0" lang="sv-SE" sz="1400" b="0" i="1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driftstart</a:t>
            </a:r>
            <a:r>
              <a:rPr kumimoji="0" lang="sv-SE" sz="14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, inget beslut finns för övriga driftstarter)</a:t>
            </a:r>
            <a:endParaRPr kumimoji="0" lang="sv-SE" sz="1400" b="0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146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03555" marR="0" lvl="1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Baxter Artis </a:t>
            </a:r>
            <a:r>
              <a:rPr kumimoji="0" lang="sv-SE" sz="1800" b="1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Physio</a:t>
            </a: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kopplas direkt till nätverk</a:t>
            </a: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03555" marR="0" lvl="1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Baxter Artis </a:t>
            </a:r>
            <a:r>
              <a:rPr kumimoji="0" lang="sv-SE" sz="1800" b="1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Physio</a:t>
            </a: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Plus 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kopplas direkt till nätverk</a:t>
            </a: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5650" marR="0" lvl="2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146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146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B40FD9F3-F339-2745-B88F-303E99A07AE1}"/>
              </a:ext>
            </a:extLst>
          </p:cNvPr>
          <p:cNvSpPr/>
          <p:nvPr/>
        </p:nvSpPr>
        <p:spPr>
          <a:xfrm>
            <a:off x="7759817" y="145790"/>
            <a:ext cx="4328718" cy="1066455"/>
          </a:xfrm>
          <a:prstGeom prst="roundRect">
            <a:avLst/>
          </a:prstGeom>
          <a:solidFill>
            <a:srgbClr val="9BC59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Förutsättningar: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v-SE" sz="1400" b="0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Olika uppkopplingssätt för olika modeller, se kommentar bredvid respektive modell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v-SE" sz="1400" b="0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Uppkoppling till Region Skånes nätverk</a:t>
            </a:r>
          </a:p>
        </p:txBody>
      </p:sp>
      <p:pic>
        <p:nvPicPr>
          <p:cNvPr id="5" name="Picture 2" descr="PrisMax - Nasta generation av CRRT och organsupport">
            <a:extLst>
              <a:ext uri="{FF2B5EF4-FFF2-40B4-BE49-F238E27FC236}">
                <a16:creationId xmlns:a16="http://schemas.microsoft.com/office/drawing/2014/main" id="{6B19C918-5B76-732F-5FF8-BDCCB761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165" y="1330036"/>
            <a:ext cx="1495831" cy="174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Prismaflex hemodialysis device_Qisheng （shanghai）Medical equipment Co.，Ltd">
            <a:extLst>
              <a:ext uri="{FF2B5EF4-FFF2-40B4-BE49-F238E27FC236}">
                <a16:creationId xmlns:a16="http://schemas.microsoft.com/office/drawing/2014/main" id="{ADD8B4A0-0D3D-FB0D-A157-5D9CB8D2FC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AutoShape 6" descr="Prismaflex hemodialysis device_Qisheng （shanghai）Medical equipment Co.，Ltd">
            <a:extLst>
              <a:ext uri="{FF2B5EF4-FFF2-40B4-BE49-F238E27FC236}">
                <a16:creationId xmlns:a16="http://schemas.microsoft.com/office/drawing/2014/main" id="{6A2C07F9-A09E-2323-2B15-3AF8AC8303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629692" y="1528201"/>
            <a:ext cx="123493" cy="12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8" descr="Prismaflex">
            <a:extLst>
              <a:ext uri="{FF2B5EF4-FFF2-40B4-BE49-F238E27FC236}">
                <a16:creationId xmlns:a16="http://schemas.microsoft.com/office/drawing/2014/main" id="{487C64AC-7931-B115-C7EC-255C06F77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681" y="1798573"/>
            <a:ext cx="1933430" cy="192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ARTIS PHYSIO">
            <a:extLst>
              <a:ext uri="{FF2B5EF4-FFF2-40B4-BE49-F238E27FC236}">
                <a16:creationId xmlns:a16="http://schemas.microsoft.com/office/drawing/2014/main" id="{82E97CBD-9ADA-42DE-8361-1FD593427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781" y="3859822"/>
            <a:ext cx="741627" cy="155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NEW POSSIBILITIES SIMPLE DELIVERY">
            <a:extLst>
              <a:ext uri="{FF2B5EF4-FFF2-40B4-BE49-F238E27FC236}">
                <a16:creationId xmlns:a16="http://schemas.microsoft.com/office/drawing/2014/main" id="{48672718-B8BE-EB4E-7D49-C17CC6A19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761" y="4141641"/>
            <a:ext cx="926543" cy="166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481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Region Skånes logotyp - avsändarinformation ">
            <a:extLst>
              <a:ext uri="{FF2B5EF4-FFF2-40B4-BE49-F238E27FC236}">
                <a16:creationId xmlns:a16="http://schemas.microsoft.com/office/drawing/2014/main" id="{7C9D3C79-BDB6-FFA4-4DC9-025D86AED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  <p:pic>
        <p:nvPicPr>
          <p:cNvPr id="2" name="Picture 8" descr="Cardiosave IABP Hybrid">
            <a:extLst>
              <a:ext uri="{FF2B5EF4-FFF2-40B4-BE49-F238E27FC236}">
                <a16:creationId xmlns:a16="http://schemas.microsoft.com/office/drawing/2014/main" id="{FC6414CD-7135-75D7-2915-18B2E8F6F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076" y="1615467"/>
            <a:ext cx="1459345" cy="145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A26C3F-23F3-3836-9829-BF6C628C6E2A}"/>
              </a:ext>
            </a:extLst>
          </p:cNvPr>
          <p:cNvSpPr txBox="1">
            <a:spLocks/>
          </p:cNvSpPr>
          <p:nvPr/>
        </p:nvSpPr>
        <p:spPr>
          <a:xfrm>
            <a:off x="874712" y="1212245"/>
            <a:ext cx="8017040" cy="40322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52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Integration via BMDI </a:t>
            </a: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sv-SE" sz="16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Bedside</a:t>
            </a: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Medical </a:t>
            </a:r>
            <a:r>
              <a:rPr kumimoji="0" lang="sv-SE" sz="16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Device</a:t>
            </a: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Interface)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Validerade modeller:</a:t>
            </a:r>
          </a:p>
          <a:p>
            <a:pPr marL="503555" marR="0" lvl="1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Maquet</a:t>
            </a: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1800" b="1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Cardiosave</a:t>
            </a: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kopplas direkt till nätverk</a:t>
            </a: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03555" marR="0" lvl="1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ECMO Fresenius </a:t>
            </a:r>
            <a:r>
              <a:rPr kumimoji="0" lang="sv-SE" sz="1800" b="1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Xenios</a:t>
            </a: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kopplas via Philips centrala patientövervakningssystem via EC-box</a:t>
            </a: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03555" marR="0" lvl="1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ECMO Getinge </a:t>
            </a:r>
            <a:r>
              <a:rPr kumimoji="0" lang="sv-SE" sz="1800" b="1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Cardiohelp</a:t>
            </a: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kopplas via Philips centrala patientövervakningssystem via EC-box</a:t>
            </a:r>
          </a:p>
          <a:p>
            <a:pPr marL="503555" marR="0" lvl="1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Invos</a:t>
            </a: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</a:t>
            </a:r>
            <a:r>
              <a:rPr kumimoji="0" lang="sv-SE" sz="1800" b="1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Somanetics</a:t>
            </a: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– kopplas via Philips centrala patientövervakningssystem via EC-box</a:t>
            </a:r>
          </a:p>
          <a:p>
            <a:pPr marL="503555" marR="0" lvl="1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Hemosphere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 kopplas via Philips centrala patientövervakningssystem 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via EC-box</a:t>
            </a:r>
          </a:p>
          <a:p>
            <a:pPr marL="503555" marR="0" lvl="2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Det kan för samtliga ovanstående bli aktuellt att istället koppla till Philips centrala patientövervakningssystem via </a:t>
            </a:r>
            <a:r>
              <a:rPr kumimoji="0" lang="sv-SE" sz="1400" b="0" i="1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Capsuletech</a:t>
            </a:r>
            <a:r>
              <a:rPr kumimoji="0" lang="sv-SE" sz="14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(ej aktuellt till första </a:t>
            </a:r>
            <a:r>
              <a:rPr kumimoji="0" lang="sv-SE" sz="1400" b="0" i="1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driftstart</a:t>
            </a:r>
            <a:r>
              <a:rPr kumimoji="0" lang="sv-SE" sz="14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, inget beslut finns för övriga driftstarter)</a:t>
            </a:r>
            <a:endParaRPr kumimoji="0" lang="sv-SE" sz="1400" b="0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5650" marR="0" lvl="2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146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146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D1A9EC6C-0E50-C271-D490-46176F5C0FE9}"/>
              </a:ext>
            </a:extLst>
          </p:cNvPr>
          <p:cNvSpPr txBox="1">
            <a:spLocks/>
          </p:cNvSpPr>
          <p:nvPr/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Övrigt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BA0BD4F5-E138-E6B7-52FF-7748ED6DC8B9}"/>
              </a:ext>
            </a:extLst>
          </p:cNvPr>
          <p:cNvSpPr/>
          <p:nvPr/>
        </p:nvSpPr>
        <p:spPr>
          <a:xfrm>
            <a:off x="7759817" y="145790"/>
            <a:ext cx="4328718" cy="1066455"/>
          </a:xfrm>
          <a:prstGeom prst="roundRect">
            <a:avLst/>
          </a:prstGeom>
          <a:solidFill>
            <a:srgbClr val="9BC59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Förutsättningar: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v-SE" sz="1400" b="0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Olika uppkopplingssätt för olika modeller, se kommentar bredvid respektive modell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v-SE" sz="1400" b="0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Uppkoppling till Region Skånes nätverk</a:t>
            </a:r>
          </a:p>
        </p:txBody>
      </p:sp>
      <p:pic>
        <p:nvPicPr>
          <p:cNvPr id="7" name="Picture 10" descr="Best practice: Xenios hand in hand with hospitals • healthcare-in-europe.com">
            <a:extLst>
              <a:ext uri="{FF2B5EF4-FFF2-40B4-BE49-F238E27FC236}">
                <a16:creationId xmlns:a16="http://schemas.microsoft.com/office/drawing/2014/main" id="{21A515A2-ED2D-BA54-E8BA-388E20574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795" y="2345139"/>
            <a:ext cx="883715" cy="145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Cardiohelp System">
            <a:extLst>
              <a:ext uri="{FF2B5EF4-FFF2-40B4-BE49-F238E27FC236}">
                <a16:creationId xmlns:a16="http://schemas.microsoft.com/office/drawing/2014/main" id="{7C317AA6-8036-5CEF-E102-BB56F3075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109" y="3228370"/>
            <a:ext cx="661065" cy="82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338E070C-7DC6-6912-56DC-2BF20A6937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7013" y="3907030"/>
            <a:ext cx="1162110" cy="974775"/>
          </a:xfrm>
          <a:prstGeom prst="rect">
            <a:avLst/>
          </a:prstGeom>
        </p:spPr>
      </p:pic>
      <p:pic>
        <p:nvPicPr>
          <p:cNvPr id="10" name="Picture 2" descr="HemoSphere | Edwards Lifesciences">
            <a:extLst>
              <a:ext uri="{FF2B5EF4-FFF2-40B4-BE49-F238E27FC236}">
                <a16:creationId xmlns:a16="http://schemas.microsoft.com/office/drawing/2014/main" id="{0585E709-AD50-117E-75CE-DE7EB96EB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942" y="4687715"/>
            <a:ext cx="1196801" cy="106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459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Region Skånes logotyp - avsändarinformation ">
            <a:extLst>
              <a:ext uri="{FF2B5EF4-FFF2-40B4-BE49-F238E27FC236}">
                <a16:creationId xmlns:a16="http://schemas.microsoft.com/office/drawing/2014/main" id="{7C9D3C79-BDB6-FFA4-4DC9-025D86AED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  <p:pic>
        <p:nvPicPr>
          <p:cNvPr id="2" name="Picture 16" descr="Bagmatic NOVO LS Blood mixer Nordic Biolabs - Leverantör av labprodukter &amp;  teknisk service">
            <a:extLst>
              <a:ext uri="{FF2B5EF4-FFF2-40B4-BE49-F238E27FC236}">
                <a16:creationId xmlns:a16="http://schemas.microsoft.com/office/drawing/2014/main" id="{35C8144D-BA8F-1CA0-952D-7D2B66D00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190" y="4341414"/>
            <a:ext cx="1508105" cy="93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Vyaire - MasterScreen Pneumo Community, Manuals and Specifications |  MedWrench">
            <a:extLst>
              <a:ext uri="{FF2B5EF4-FFF2-40B4-BE49-F238E27FC236}">
                <a16:creationId xmlns:a16="http://schemas.microsoft.com/office/drawing/2014/main" id="{0D2F011D-7B18-42CB-2A9C-BBF85A14F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339" y="2772853"/>
            <a:ext cx="1125472" cy="99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GE MAC VU360 Resting EKG Machine | CardiologyShop">
            <a:extLst>
              <a:ext uri="{FF2B5EF4-FFF2-40B4-BE49-F238E27FC236}">
                <a16:creationId xmlns:a16="http://schemas.microsoft.com/office/drawing/2014/main" id="{A6018F82-55EF-A59F-BC05-F53D9F50C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967" y="2138980"/>
            <a:ext cx="1199561" cy="119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E Ultraljud Versana Active 1.5 | Diagnostiskt Ultraljud | Medema">
            <a:extLst>
              <a:ext uri="{FF2B5EF4-FFF2-40B4-BE49-F238E27FC236}">
                <a16:creationId xmlns:a16="http://schemas.microsoft.com/office/drawing/2014/main" id="{856946AB-B5E4-CBA2-DF55-2E6F2C707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702" y="1554348"/>
            <a:ext cx="1052803" cy="134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B1B4078-9FC9-B497-338D-9FD6341FC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34" y="1144768"/>
            <a:ext cx="1658193" cy="108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F385EE14-E10D-7CDF-47B4-884533417C9A}"/>
              </a:ext>
            </a:extLst>
          </p:cNvPr>
          <p:cNvSpPr txBox="1">
            <a:spLocks/>
          </p:cNvSpPr>
          <p:nvPr/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Uthopp och integrationer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62B21ADB-D3E8-D2BD-AB00-8FFE1DD21C64}"/>
              </a:ext>
            </a:extLst>
          </p:cNvPr>
          <p:cNvSpPr txBox="1">
            <a:spLocks/>
          </p:cNvSpPr>
          <p:nvPr/>
        </p:nvSpPr>
        <p:spPr>
          <a:xfrm>
            <a:off x="592637" y="1061834"/>
            <a:ext cx="10442575" cy="510790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52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Integrationer/uthopp finns för:</a:t>
            </a:r>
          </a:p>
          <a:p>
            <a:pPr marL="503555" marR="0" lvl="1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Audiometer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–via </a:t>
            </a:r>
            <a:r>
              <a:rPr kumimoji="0" lang="sv-SE" sz="1800" b="0" i="1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Auditbase</a:t>
            </a:r>
            <a:endParaRPr lang="sv-SE" sz="1800" b="0" i="1" u="none" strike="noStrike" kern="1200" cap="none" spc="0" normalizeH="0" baseline="0" noProof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03555" marR="0" lvl="1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Ultraljud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via </a:t>
            </a:r>
            <a:r>
              <a:rPr kumimoji="0" lang="sv-SE" sz="18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ISCV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eller </a:t>
            </a:r>
            <a:r>
              <a:rPr kumimoji="0" lang="sv-SE" sz="1800" b="0" i="1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SyngoDynamics</a:t>
            </a:r>
            <a:endParaRPr lang="sv-SE" sz="1800" b="0" i="1" u="none" strike="noStrike" kern="1200" cap="none" spc="0" normalizeH="0" baseline="0" noProof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03555" marR="0" lvl="1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EKG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uthopp till </a:t>
            </a:r>
            <a:r>
              <a:rPr kumimoji="0" lang="sv-SE" sz="1800" b="0" i="1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Muse</a:t>
            </a:r>
            <a:endParaRPr lang="sv-SE" sz="1800" b="0" i="1" u="none" strike="noStrike" kern="1200" cap="none" spc="0" normalizeH="0" baseline="0" noProof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03555" marR="0" lvl="1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CTG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via </a:t>
            </a:r>
            <a:r>
              <a:rPr kumimoji="0" lang="sv-SE" sz="18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Milou</a:t>
            </a:r>
            <a:endParaRPr lang="sv-SE" sz="1800" b="0" i="1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03555" marR="0" lvl="1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Spirometrar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via </a:t>
            </a:r>
            <a:r>
              <a:rPr kumimoji="0" lang="sv-SE" sz="1800" b="0" i="1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SentrySuite</a:t>
            </a:r>
            <a:endParaRPr lang="sv-SE" sz="1800" b="0" i="1" u="none" strike="noStrike" kern="1200" cap="none" spc="0" normalizeH="0" baseline="0" noProof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03555" marR="0" lvl="1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Bildgivande system 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via </a:t>
            </a:r>
            <a:r>
              <a:rPr kumimoji="0" lang="sv-SE" sz="1800" b="0" i="1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Sectra</a:t>
            </a:r>
            <a:r>
              <a:rPr kumimoji="0" lang="sv-SE" sz="18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PACS/IDS7, </a:t>
            </a:r>
            <a:r>
              <a:rPr kumimoji="0" lang="sv-SE" sz="1800" b="0" i="1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FotoFinder</a:t>
            </a:r>
            <a:r>
              <a:rPr kumimoji="0" lang="sv-SE" sz="18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sv-SE" sz="1800" b="0" i="1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FotoWare</a:t>
            </a:r>
            <a:r>
              <a:rPr kumimoji="0" lang="sv-SE" sz="18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Forum </a:t>
            </a:r>
            <a:endParaRPr lang="sv-SE" sz="1800" b="0" i="1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03555" marR="0" lvl="1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Labbutrustningar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via </a:t>
            </a:r>
            <a:r>
              <a:rPr lang="sv-SE" i="1">
                <a:solidFill>
                  <a:sysClr val="windowText" lastClr="000000"/>
                </a:solidFill>
                <a:latin typeface="Arial"/>
              </a:rPr>
              <a:t>LIMS-RS</a:t>
            </a:r>
            <a:r>
              <a:rPr kumimoji="0" lang="sv-SE" sz="18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sv-SE" sz="1800" b="0" i="1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Aqure</a:t>
            </a:r>
            <a:r>
              <a:rPr kumimoji="0" lang="sv-SE" sz="18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sv-SE" sz="1800" b="0" i="1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Ablacure</a:t>
            </a:r>
            <a:r>
              <a:rPr kumimoji="0" lang="sv-SE" sz="18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m.m.</a:t>
            </a:r>
            <a:endParaRPr lang="sv-SE" sz="1800" b="0" i="1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03555" marR="0" lvl="1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Blodvaggor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via </a:t>
            </a:r>
            <a:r>
              <a:rPr kumimoji="0" lang="sv-SE" sz="1800" b="0" i="1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Prosang</a:t>
            </a:r>
            <a:endParaRPr lang="sv-SE" sz="1800" b="0" i="1" u="none" strike="noStrike" kern="1200" cap="none" spc="0" normalizeH="0" baseline="0" noProof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03555" marR="0" lvl="1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Endoskopiutrustning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via </a:t>
            </a:r>
            <a:r>
              <a:rPr kumimoji="0" lang="sv-SE" sz="1800" b="0" i="1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Vidiview</a:t>
            </a:r>
            <a:endParaRPr lang="sv-SE" sz="1800" b="0" i="0" u="none" strike="noStrike" kern="1200" cap="none" spc="0" normalizeH="0" baseline="0" noProof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Kompatibla modeller: </a:t>
            </a:r>
            <a:r>
              <a:rPr kumimoji="0" lang="sv-SE" sz="18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Samtliga utrustningar/modeller som är kompatibla med respektive system/applikation kommer att vara uppkopplingsbara. Kontakta systemansvarig för mer info.</a:t>
            </a:r>
          </a:p>
        </p:txBody>
      </p: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C2CD362A-01C7-AC16-2C64-A8743A2A6B15}"/>
              </a:ext>
            </a:extLst>
          </p:cNvPr>
          <p:cNvSpPr/>
          <p:nvPr/>
        </p:nvSpPr>
        <p:spPr>
          <a:xfrm>
            <a:off x="7775748" y="112869"/>
            <a:ext cx="4328718" cy="1092441"/>
          </a:xfrm>
          <a:prstGeom prst="roundRect">
            <a:avLst/>
          </a:prstGeom>
          <a:solidFill>
            <a:srgbClr val="B8A98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Förutsättningar: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v-SE" sz="1400" b="0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Uppkoppling till Region Skånes nätverk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v-SE" sz="1400" b="0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Uppkoppling till Region Skånes system (se kommentar bredvid respektive utrustningstyp)</a:t>
            </a:r>
          </a:p>
        </p:txBody>
      </p:sp>
      <p:pic>
        <p:nvPicPr>
          <p:cNvPr id="11" name="Picture 8" descr="Philips - Avalon FM30 Patient Monitor">
            <a:extLst>
              <a:ext uri="{FF2B5EF4-FFF2-40B4-BE49-F238E27FC236}">
                <a16:creationId xmlns:a16="http://schemas.microsoft.com/office/drawing/2014/main" id="{0965DD91-3587-038B-8903-5A182ACB0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508" y="2497523"/>
            <a:ext cx="1395471" cy="93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Training Videos (Published on web - trainingvideo.sectra.com) on Vimeo">
            <a:extLst>
              <a:ext uri="{FF2B5EF4-FFF2-40B4-BE49-F238E27FC236}">
                <a16:creationId xmlns:a16="http://schemas.microsoft.com/office/drawing/2014/main" id="{45FEC33D-9F0D-6CD2-FED8-7D6C4623D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018" y="3615786"/>
            <a:ext cx="1514764" cy="85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Laboratory Information Management System (LIMS) - Software for Labs">
            <a:extLst>
              <a:ext uri="{FF2B5EF4-FFF2-40B4-BE49-F238E27FC236}">
                <a16:creationId xmlns:a16="http://schemas.microsoft.com/office/drawing/2014/main" id="{91DA9D0D-95E9-7137-4075-0EE69B79A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380" y="3857394"/>
            <a:ext cx="1914177" cy="60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Gastro - Meditek">
            <a:extLst>
              <a:ext uri="{FF2B5EF4-FFF2-40B4-BE49-F238E27FC236}">
                <a16:creationId xmlns:a16="http://schemas.microsoft.com/office/drawing/2014/main" id="{3F78DABB-4041-A4B5-C723-D524E353C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339" y="4844535"/>
            <a:ext cx="2027873" cy="89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101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Region Skånes logotyp - avsändarinformation ">
            <a:extLst>
              <a:ext uri="{FF2B5EF4-FFF2-40B4-BE49-F238E27FC236}">
                <a16:creationId xmlns:a16="http://schemas.microsoft.com/office/drawing/2014/main" id="{7C9D3C79-BDB6-FFA4-4DC9-025D86AED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B529EF2-A17B-FD2E-444D-DE3F69026F7B}"/>
              </a:ext>
            </a:extLst>
          </p:cNvPr>
          <p:cNvSpPr txBox="1">
            <a:spLocks/>
          </p:cNvSpPr>
          <p:nvPr/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PNA-instrument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7CFDAF-E8D3-2315-F091-AC53ACF99DC4}"/>
              </a:ext>
            </a:extLst>
          </p:cNvPr>
          <p:cNvSpPr txBox="1">
            <a:spLocks/>
          </p:cNvSpPr>
          <p:nvPr/>
        </p:nvSpPr>
        <p:spPr>
          <a:xfrm>
            <a:off x="874713" y="1037388"/>
            <a:ext cx="10442575" cy="40322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52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Integration via </a:t>
            </a:r>
            <a:r>
              <a:rPr kumimoji="0" lang="sv-SE" sz="24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Aqure</a:t>
            </a: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och LIMS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1460" marR="0" lvl="0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Alla patientnära analysinstrument ska kopplas upp via </a:t>
            </a:r>
            <a:r>
              <a:rPr kumimoji="0" lang="sv-SE" sz="18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Aqure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till </a:t>
            </a:r>
            <a:r>
              <a:rPr lang="sv-SE" sz="1800">
                <a:solidFill>
                  <a:sysClr val="windowText" lastClr="000000"/>
                </a:solidFill>
                <a:latin typeface="Arial"/>
              </a:rPr>
              <a:t>LIMS-RS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för elektronisk överföring av svar till SDV.</a:t>
            </a: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1460" marR="0" lvl="0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Har man inte uppkopplingsbara instrument måste man byta ut befintliga instrument mot uppkopplingsbara.</a:t>
            </a: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1460" marR="0" lvl="0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För mer information, se 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Patientnära analys (PNA) - Vårdgivare Skåne (skane.se)</a:t>
            </a:r>
            <a:endParaRPr lang="sv-S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1460" indent="-251460">
              <a:defRPr/>
            </a:pPr>
            <a:r>
              <a:rPr lang="sv-SE" sz="1800">
                <a:solidFill>
                  <a:sysClr val="windowText" lastClr="000000"/>
                </a:solidFill>
                <a:latin typeface="Arial"/>
                <a:ea typeface="+mn-lt"/>
                <a:cs typeface="+mn-lt"/>
              </a:rPr>
              <a:t>De enda PNA-instrument som i dagsläget INTE kan och ska kopplas upp, där analyssvar istället ska matas in manuellt i SDV, är de som på ovanstående länk under "Instrument/</a:t>
            </a:r>
            <a:r>
              <a:rPr lang="sv-SE" sz="1800" err="1">
                <a:solidFill>
                  <a:sysClr val="windowText" lastClr="000000"/>
                </a:solidFill>
                <a:latin typeface="Arial"/>
                <a:ea typeface="+mn-lt"/>
                <a:cs typeface="+mn-lt"/>
              </a:rPr>
              <a:t>analyskit</a:t>
            </a:r>
            <a:r>
              <a:rPr lang="sv-SE" sz="1800">
                <a:solidFill>
                  <a:sysClr val="windowText" lastClr="000000"/>
                </a:solidFill>
                <a:latin typeface="Arial"/>
                <a:ea typeface="+mn-lt"/>
                <a:cs typeface="+mn-lt"/>
              </a:rPr>
              <a:t>" markerats med </a:t>
            </a:r>
            <a:r>
              <a:rPr lang="sv-SE" sz="1800" i="1">
                <a:solidFill>
                  <a:sysClr val="windowText" lastClr="000000"/>
                </a:solidFill>
                <a:latin typeface="Arial"/>
                <a:ea typeface="+mn-lt"/>
                <a:cs typeface="+mn-lt"/>
              </a:rPr>
              <a:t>"(manuell)"</a:t>
            </a:r>
            <a:endParaRPr lang="sv-SE" sz="1800" i="1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51460" marR="0" lvl="0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Kontaktuppgifter för frågor om uppkopplingsbara instrument: 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lt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labmedicin@skane.se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lt"/>
                <a:cs typeface="Arial"/>
              </a:rPr>
              <a:t> </a:t>
            </a:r>
            <a:endParaRPr kumimoji="0" lang="sv-SE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1460" marR="0" lvl="0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För privata vårdgivare pågår arbetet med att möjliggöra uppkoppling av PNA-instrument via </a:t>
            </a:r>
            <a:r>
              <a:rPr kumimoji="0" lang="sv-SE" sz="18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Aqure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till </a:t>
            </a:r>
            <a:r>
              <a:rPr lang="sv-SE" sz="1800">
                <a:latin typeface="Arial"/>
              </a:rPr>
              <a:t>LIMS-RS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, med hjälp av SD-WAN. Mer information kommer.</a:t>
            </a:r>
            <a:endParaRPr kumimoji="0" lang="sv-SE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FA19C8F-2328-B393-504F-08E52F0B6D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3078" y="5583648"/>
            <a:ext cx="1114425" cy="107632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2E2C6C8-D20C-022D-83FC-2277667317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8413" y="5631880"/>
            <a:ext cx="609600" cy="9144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CDE86A7-2BFC-AEA0-103B-35EF54DB23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7263" y="5650323"/>
            <a:ext cx="552450" cy="942975"/>
          </a:xfrm>
          <a:prstGeom prst="rect">
            <a:avLst/>
          </a:prstGeom>
        </p:spPr>
      </p:pic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15297C79-2B63-7445-8F63-04725F89EED4}"/>
              </a:ext>
            </a:extLst>
          </p:cNvPr>
          <p:cNvSpPr/>
          <p:nvPr/>
        </p:nvSpPr>
        <p:spPr>
          <a:xfrm>
            <a:off x="7775748" y="112869"/>
            <a:ext cx="4328718" cy="1092441"/>
          </a:xfrm>
          <a:prstGeom prst="roundRect">
            <a:avLst/>
          </a:prstGeom>
          <a:solidFill>
            <a:srgbClr val="B8A98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Förutsättningar: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v-SE" sz="1400" b="0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Uppkoppling till Region Skånes nätverk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v-SE" sz="1400" b="0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Uppkoppling till LIMS via </a:t>
            </a:r>
            <a:r>
              <a:rPr kumimoji="0" lang="sv-SE" sz="1400" b="0" i="1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Aqure</a:t>
            </a:r>
            <a:endParaRPr kumimoji="0" lang="sv-SE" sz="1400" b="0" i="1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251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Region Skånes logotyp - avsändarinformation ">
            <a:extLst>
              <a:ext uri="{FF2B5EF4-FFF2-40B4-BE49-F238E27FC236}">
                <a16:creationId xmlns:a16="http://schemas.microsoft.com/office/drawing/2014/main" id="{7C9D3C79-BDB6-FFA4-4DC9-025D86AED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B28EED4-E6EA-AE2E-F750-B5E36144ADAD}"/>
              </a:ext>
            </a:extLst>
          </p:cNvPr>
          <p:cNvSpPr txBox="1">
            <a:spLocks/>
          </p:cNvSpPr>
          <p:nvPr/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Infusionspumpar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5A8DEA-F380-D267-FFB6-1C6CEC4F21C9}"/>
              </a:ext>
            </a:extLst>
          </p:cNvPr>
          <p:cNvSpPr txBox="1">
            <a:spLocks/>
          </p:cNvSpPr>
          <p:nvPr/>
        </p:nvSpPr>
        <p:spPr>
          <a:xfrm>
            <a:off x="874712" y="1203150"/>
            <a:ext cx="10442575" cy="40322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52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Integration via Infusion </a:t>
            </a:r>
            <a:r>
              <a:rPr kumimoji="0" lang="sv-SE" sz="2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Suite</a:t>
            </a:r>
            <a:endParaRPr kumimoji="0" lang="sv-SE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1460" marR="0" lvl="0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1460" marR="0" lvl="0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Implementation påbörjad 2025</a:t>
            </a:r>
            <a:endParaRPr kumimoji="0" lang="sv-SE" sz="2400" b="0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1460" marR="0" lvl="0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Ej aktuellt för första </a:t>
            </a:r>
            <a:r>
              <a:rPr kumimoji="0" lang="sv-SE" sz="2400" b="0" i="1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driftstart</a:t>
            </a:r>
            <a:r>
              <a:rPr kumimoji="0" lang="sv-SE" sz="24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, mer info om planerad release/utrullning kommer</a:t>
            </a:r>
            <a:endParaRPr kumimoji="0" lang="sv-SE" sz="2400" b="0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1460" marR="0" lvl="0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Förväntad validerad modell:</a:t>
            </a:r>
            <a:endParaRPr kumimoji="0" lang="sv-SE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5650" marR="0" lvl="2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Bbraun</a:t>
            </a:r>
            <a:endParaRPr kumimoji="0" lang="sv-SE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03555" marR="0" lvl="2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5650" marR="0" lvl="2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146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146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AB45CC07-DCF9-FF70-E4D8-D477A5C1F113}"/>
              </a:ext>
            </a:extLst>
          </p:cNvPr>
          <p:cNvSpPr/>
          <p:nvPr/>
        </p:nvSpPr>
        <p:spPr>
          <a:xfrm>
            <a:off x="7741345" y="177823"/>
            <a:ext cx="4328718" cy="1066455"/>
          </a:xfrm>
          <a:prstGeom prst="roundRect">
            <a:avLst/>
          </a:prstGeom>
          <a:solidFill>
            <a:srgbClr val="FF9F8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Förutsättningar: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v-SE" sz="1400" b="0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Uppkoppling till centralt kopplat </a:t>
            </a:r>
            <a:r>
              <a:rPr kumimoji="0" lang="sv-SE" sz="1400" b="0" i="1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Bbraun</a:t>
            </a:r>
            <a:r>
              <a:rPr kumimoji="0" lang="sv-SE" sz="1400" b="0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infusionssystem i Region Skåne </a:t>
            </a:r>
          </a:p>
        </p:txBody>
      </p:sp>
      <p:pic>
        <p:nvPicPr>
          <p:cNvPr id="5" name="Bildobjekt 4" descr="En bild som visar elektronik, maskin, kopiator&#10;&#10;AI-genererat innehåll kan vara felaktigt.">
            <a:extLst>
              <a:ext uri="{FF2B5EF4-FFF2-40B4-BE49-F238E27FC236}">
                <a16:creationId xmlns:a16="http://schemas.microsoft.com/office/drawing/2014/main" id="{6C185325-8392-3638-F330-9006AB2C5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817" y="3431721"/>
            <a:ext cx="2207080" cy="285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3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Region Skånes logotyp - avsändarinformation ">
            <a:extLst>
              <a:ext uri="{FF2B5EF4-FFF2-40B4-BE49-F238E27FC236}">
                <a16:creationId xmlns:a16="http://schemas.microsoft.com/office/drawing/2014/main" id="{7C9D3C79-BDB6-FFA4-4DC9-025D86AED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2ADBBF8A-29E4-1654-88F5-BA3E166FCCFB}"/>
              </a:ext>
            </a:extLst>
          </p:cNvPr>
          <p:cNvSpPr txBox="1">
            <a:spLocks/>
          </p:cNvSpPr>
          <p:nvPr/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Versionshistorik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3079E431-F260-878E-C838-E548F373E8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6128265"/>
              </p:ext>
            </p:extLst>
          </p:nvPr>
        </p:nvGraphicFramePr>
        <p:xfrm>
          <a:off x="874713" y="1412875"/>
          <a:ext cx="10442574" cy="2240280"/>
        </p:xfrm>
        <a:graphic>
          <a:graphicData uri="http://schemas.openxmlformats.org/drawingml/2006/table">
            <a:tbl>
              <a:tblPr firstRow="1" bandRow="1"/>
              <a:tblGrid>
                <a:gridCol w="1196683">
                  <a:extLst>
                    <a:ext uri="{9D8B030D-6E8A-4147-A177-3AD203B41FA5}">
                      <a16:colId xmlns:a16="http://schemas.microsoft.com/office/drawing/2014/main" val="3116061276"/>
                    </a:ext>
                  </a:extLst>
                </a:gridCol>
                <a:gridCol w="5373550">
                  <a:extLst>
                    <a:ext uri="{9D8B030D-6E8A-4147-A177-3AD203B41FA5}">
                      <a16:colId xmlns:a16="http://schemas.microsoft.com/office/drawing/2014/main" val="1952430720"/>
                    </a:ext>
                  </a:extLst>
                </a:gridCol>
                <a:gridCol w="1885666">
                  <a:extLst>
                    <a:ext uri="{9D8B030D-6E8A-4147-A177-3AD203B41FA5}">
                      <a16:colId xmlns:a16="http://schemas.microsoft.com/office/drawing/2014/main" val="231712055"/>
                    </a:ext>
                  </a:extLst>
                </a:gridCol>
                <a:gridCol w="1986675">
                  <a:extLst>
                    <a:ext uri="{9D8B030D-6E8A-4147-A177-3AD203B41FA5}">
                      <a16:colId xmlns:a16="http://schemas.microsoft.com/office/drawing/2014/main" val="890802837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sv-SE" sz="1200"/>
                        <a:t>Version</a:t>
                      </a:r>
                      <a:endParaRPr lang="en-GB" sz="12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sv-SE" sz="1200"/>
                        <a:t>Beskrivning av versionsuppdatering</a:t>
                      </a:r>
                      <a:endParaRPr lang="en-GB" sz="12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sv-SE" sz="1200"/>
                        <a:t>Datum</a:t>
                      </a:r>
                      <a:endParaRPr lang="en-GB" sz="12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sv-SE" sz="1200"/>
                        <a:t>Ansvarig</a:t>
                      </a:r>
                      <a:endParaRPr lang="en-GB" sz="12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03185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sv-SE" sz="900"/>
                        <a:t>1.0</a:t>
                      </a:r>
                      <a:endParaRPr lang="en-GB" sz="90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C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900"/>
                        <a:t>MT-</a:t>
                      </a:r>
                      <a:r>
                        <a:rPr lang="en-GB" sz="900" err="1"/>
                        <a:t>delar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separerade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från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dokumentet</a:t>
                      </a:r>
                      <a:r>
                        <a:rPr lang="en-GB" sz="900"/>
                        <a:t> “SDV </a:t>
                      </a:r>
                      <a:r>
                        <a:rPr lang="en-GB" sz="900" err="1"/>
                        <a:t>validerad</a:t>
                      </a:r>
                      <a:r>
                        <a:rPr lang="en-GB" sz="900"/>
                        <a:t> IT MT-</a:t>
                      </a:r>
                      <a:r>
                        <a:rPr lang="en-GB" sz="900" err="1"/>
                        <a:t>utrustning</a:t>
                      </a:r>
                      <a:r>
                        <a:rPr lang="en-GB" sz="900"/>
                        <a:t>”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C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/>
                        <a:t>2024-01-17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C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sv-SE" sz="900"/>
                        <a:t>Emma Lundell</a:t>
                      </a:r>
                      <a:endParaRPr lang="en-GB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C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88428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lvl="0">
                        <a:buNone/>
                      </a:pPr>
                      <a:r>
                        <a:rPr lang="sv-SE" sz="900"/>
                        <a:t>1.1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lvl="0">
                        <a:buNone/>
                      </a:pPr>
                      <a:r>
                        <a:rPr lang="en-GB" sz="900" err="1"/>
                        <a:t>Lagt</a:t>
                      </a:r>
                      <a:r>
                        <a:rPr lang="en-GB" sz="900"/>
                        <a:t> till info-</a:t>
                      </a:r>
                      <a:r>
                        <a:rPr lang="en-GB" sz="900" err="1"/>
                        <a:t>sida</a:t>
                      </a:r>
                      <a:r>
                        <a:rPr lang="en-GB" sz="900"/>
                        <a:t> om PNA-instrument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GB" sz="900"/>
                        <a:t>2024-01-17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lvl="0">
                        <a:buNone/>
                      </a:pPr>
                      <a:r>
                        <a:rPr lang="sv-SE" sz="900"/>
                        <a:t>Emma Lundell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C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35497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lvl="0">
                        <a:buNone/>
                      </a:pPr>
                      <a:r>
                        <a:rPr lang="sv-SE" sz="900"/>
                        <a:t>1.2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C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lvl="0">
                        <a:buNone/>
                      </a:pPr>
                      <a:r>
                        <a:rPr lang="en-GB" sz="900" err="1"/>
                        <a:t>Lagt</a:t>
                      </a:r>
                      <a:r>
                        <a:rPr lang="en-GB" sz="900"/>
                        <a:t> till </a:t>
                      </a:r>
                      <a:r>
                        <a:rPr lang="en-GB" sz="900" err="1"/>
                        <a:t>kontaktuppgifter</a:t>
                      </a:r>
                      <a:r>
                        <a:rPr lang="en-GB" sz="900"/>
                        <a:t> för PNA-instrument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C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GB" sz="900"/>
                        <a:t>2024-02-22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C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lvl="0">
                        <a:buNone/>
                      </a:pPr>
                      <a:r>
                        <a:rPr lang="sv-SE" sz="900"/>
                        <a:t>Emma Lundell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C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94616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lvl="0">
                        <a:buNone/>
                      </a:pPr>
                      <a:r>
                        <a:rPr lang="sv-SE" sz="900"/>
                        <a:t>1.3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lvl="0">
                        <a:buNone/>
                      </a:pPr>
                      <a:r>
                        <a:rPr lang="en-GB" sz="900" err="1"/>
                        <a:t>Uppdaterat</a:t>
                      </a:r>
                      <a:r>
                        <a:rPr lang="en-GB" sz="900"/>
                        <a:t> information om Philips </a:t>
                      </a:r>
                      <a:r>
                        <a:rPr lang="en-GB" sz="900" err="1"/>
                        <a:t>patientövervakning</a:t>
                      </a:r>
                      <a:r>
                        <a:rPr lang="en-GB" sz="900"/>
                        <a:t> rev 4 </a:t>
                      </a:r>
                      <a:r>
                        <a:rPr lang="en-GB" sz="900" err="1"/>
                        <a:t>samt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Capsuletech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GB" sz="900"/>
                        <a:t>2024-08-15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lvl="0">
                        <a:buNone/>
                      </a:pPr>
                      <a:r>
                        <a:rPr lang="sv-SE" sz="900"/>
                        <a:t>Emma Lundell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C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104488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lvl="0">
                        <a:buNone/>
                      </a:pPr>
                      <a:r>
                        <a:rPr lang="sv-SE" sz="900"/>
                        <a:t>1.4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C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lvl="0">
                        <a:buNone/>
                      </a:pPr>
                      <a:r>
                        <a:rPr lang="en-GB" sz="900" err="1"/>
                        <a:t>Lagt</a:t>
                      </a:r>
                      <a:r>
                        <a:rPr lang="en-GB" sz="900"/>
                        <a:t> till </a:t>
                      </a:r>
                      <a:r>
                        <a:rPr lang="en-GB" sz="900" err="1"/>
                        <a:t>PiCCO</a:t>
                      </a:r>
                      <a:r>
                        <a:rPr lang="en-GB" sz="900"/>
                        <a:t>, </a:t>
                      </a:r>
                      <a:r>
                        <a:rPr lang="en-GB" sz="900" err="1"/>
                        <a:t>Hemospeher</a:t>
                      </a:r>
                      <a:r>
                        <a:rPr lang="en-GB" sz="900"/>
                        <a:t> och </a:t>
                      </a:r>
                      <a:r>
                        <a:rPr lang="en-GB" sz="900" err="1"/>
                        <a:t>Invos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som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validerade</a:t>
                      </a:r>
                      <a:r>
                        <a:rPr lang="en-GB" sz="900"/>
                        <a:t> BMDI-modeller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C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GB" sz="900"/>
                        <a:t>2024-09-10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C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lvl="0">
                        <a:buNone/>
                      </a:pPr>
                      <a:r>
                        <a:rPr lang="sv-SE" sz="900"/>
                        <a:t>Emma Lundell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C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719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lvl="0">
                        <a:buNone/>
                      </a:pPr>
                      <a:r>
                        <a:rPr lang="sv-SE" sz="900"/>
                        <a:t>1.5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lvl="0">
                        <a:buNone/>
                      </a:pPr>
                      <a:r>
                        <a:rPr lang="en-GB" sz="900"/>
                        <a:t>La till </a:t>
                      </a:r>
                      <a:r>
                        <a:rPr lang="en-GB" sz="900" err="1"/>
                        <a:t>bild</a:t>
                      </a:r>
                      <a:r>
                        <a:rPr lang="en-GB" sz="900"/>
                        <a:t> om </a:t>
                      </a:r>
                      <a:r>
                        <a:rPr lang="en-GB" sz="900" err="1"/>
                        <a:t>streckkodsläsare</a:t>
                      </a:r>
                      <a:r>
                        <a:rPr lang="en-GB" sz="900"/>
                        <a:t> för </a:t>
                      </a:r>
                      <a:r>
                        <a:rPr lang="en-GB" sz="900" err="1"/>
                        <a:t>spotcheckmonitors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GB" sz="900"/>
                        <a:t>2025-01-29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lvl="0">
                        <a:buNone/>
                      </a:pPr>
                      <a:r>
                        <a:rPr lang="sv-SE" sz="900"/>
                        <a:t>Sebastian Berglin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C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103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sz="900"/>
                        <a:t>1.6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err="1"/>
                        <a:t>Uppdaterat</a:t>
                      </a:r>
                      <a:r>
                        <a:rPr lang="en-GB" sz="900"/>
                        <a:t> med </a:t>
                      </a:r>
                      <a:r>
                        <a:rPr lang="en-GB" sz="900" err="1"/>
                        <a:t>bild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på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rätt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modell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av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Bbraun-pumpar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samt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mindre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justeringar</a:t>
                      </a:r>
                      <a:r>
                        <a:rPr lang="en-GB" sz="900"/>
                        <a:t> i </a:t>
                      </a:r>
                      <a:r>
                        <a:rPr lang="en-GB" sz="900" err="1"/>
                        <a:t>textbeskrivning</a:t>
                      </a:r>
                      <a:r>
                        <a:rPr lang="en-GB" sz="900"/>
                        <a:t>. </a:t>
                      </a:r>
                      <a:r>
                        <a:rPr lang="en-GB" sz="900" err="1"/>
                        <a:t>Även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ändrat</a:t>
                      </a:r>
                      <a:r>
                        <a:rPr lang="en-GB" sz="900"/>
                        <a:t> mall för </a:t>
                      </a:r>
                      <a:r>
                        <a:rPr lang="en-GB" sz="900" err="1"/>
                        <a:t>hela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dokumentet</a:t>
                      </a:r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GB" sz="900"/>
                        <a:t>2025-02-28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sz="900"/>
                        <a:t>Emma Lundell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C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157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sz="900"/>
                        <a:t>1.7</a:t>
                      </a:r>
                    </a:p>
                  </a:txBody>
                  <a:tcPr anchor="ctr">
                    <a:lnL w="12700">
                      <a:solidFill>
                        <a:sysClr val="window" lastClr="FFFFFF"/>
                      </a:solidFill>
                    </a:lnL>
                    <a:lnR w="12700">
                      <a:solidFill>
                        <a:sysClr val="window" lastClr="FFFFFF"/>
                      </a:solidFill>
                    </a:lnR>
                    <a:lnT w="12700">
                      <a:solidFill>
                        <a:sysClr val="window" lastClr="FFFFFF"/>
                      </a:solidFill>
                    </a:lnT>
                    <a:lnB w="12700">
                      <a:solidFill>
                        <a:sysClr val="window" lastClr="FFFFFF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AB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err="1"/>
                        <a:t>Lagt</a:t>
                      </a:r>
                      <a:r>
                        <a:rPr lang="en-GB" sz="900"/>
                        <a:t> till info om </a:t>
                      </a:r>
                      <a:r>
                        <a:rPr lang="en-GB" sz="900" err="1"/>
                        <a:t>ej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uppkopplingsbara</a:t>
                      </a:r>
                      <a:r>
                        <a:rPr lang="en-GB" sz="900"/>
                        <a:t> PNA-instrument</a:t>
                      </a:r>
                    </a:p>
                  </a:txBody>
                  <a:tcPr>
                    <a:lnL w="12700">
                      <a:solidFill>
                        <a:sysClr val="window" lastClr="FFFFFF"/>
                      </a:solidFill>
                    </a:lnL>
                    <a:lnR w="12700">
                      <a:solidFill>
                        <a:sysClr val="window" lastClr="FFFFFF"/>
                      </a:solidFill>
                    </a:lnR>
                    <a:lnT w="12700">
                      <a:solidFill>
                        <a:sysClr val="window" lastClr="FFFFFF"/>
                      </a:solidFill>
                    </a:lnT>
                    <a:lnB w="12700">
                      <a:solidFill>
                        <a:sysClr val="window" lastClr="FFFFFF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AB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GB" sz="900"/>
                        <a:t>2025-03-03</a:t>
                      </a:r>
                    </a:p>
                  </a:txBody>
                  <a:tcPr anchor="ctr">
                    <a:lnL w="12700">
                      <a:solidFill>
                        <a:sysClr val="window" lastClr="FFFFFF"/>
                      </a:solidFill>
                    </a:lnL>
                    <a:lnR w="12700">
                      <a:solidFill>
                        <a:sysClr val="window" lastClr="FFFFFF"/>
                      </a:solidFill>
                    </a:lnR>
                    <a:lnT w="12700">
                      <a:solidFill>
                        <a:sysClr val="window" lastClr="FFFFFF"/>
                      </a:solidFill>
                    </a:lnT>
                    <a:lnB w="12700">
                      <a:solidFill>
                        <a:sysClr val="window" lastClr="FFFFFF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AB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sz="900"/>
                        <a:t>Emma Lundell</a:t>
                      </a:r>
                    </a:p>
                  </a:txBody>
                  <a:tcPr>
                    <a:lnL w="12700">
                      <a:solidFill>
                        <a:sysClr val="window" lastClr="FFFFFF"/>
                      </a:solidFill>
                    </a:lnL>
                    <a:lnR w="12700">
                      <a:solidFill>
                        <a:sysClr val="window" lastClr="FFFFFF"/>
                      </a:solidFill>
                    </a:lnR>
                    <a:lnT w="12700">
                      <a:solidFill>
                        <a:sysClr val="window" lastClr="FFFFFF"/>
                      </a:solidFill>
                    </a:lnT>
                    <a:lnB w="12700">
                      <a:solidFill>
                        <a:sysClr val="window" lastClr="FFFFFF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ABC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318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308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Region Skånes logotyp - avsändarinformation ">
            <a:extLst>
              <a:ext uri="{FF2B5EF4-FFF2-40B4-BE49-F238E27FC236}">
                <a16:creationId xmlns:a16="http://schemas.microsoft.com/office/drawing/2014/main" id="{7C9D3C79-BDB6-FFA4-4DC9-025D86AED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FD9D7AC-21E1-C2B9-7D69-20C918CB08F9}"/>
              </a:ext>
            </a:extLst>
          </p:cNvPr>
          <p:cNvSpPr txBox="1">
            <a:spLocks/>
          </p:cNvSpPr>
          <p:nvPr/>
        </p:nvSpPr>
        <p:spPr>
          <a:xfrm>
            <a:off x="839181" y="435813"/>
            <a:ext cx="10442575" cy="42862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Överblick – SDV-validerade MT-utrustningar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3A7BCD8-B6B6-FB2B-AE60-B0A6229AC2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787937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06188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Region Skånes logotyp - avsändarinformation ">
            <a:extLst>
              <a:ext uri="{FF2B5EF4-FFF2-40B4-BE49-F238E27FC236}">
                <a16:creationId xmlns:a16="http://schemas.microsoft.com/office/drawing/2014/main" id="{7C9D3C79-BDB6-FFA4-4DC9-025D86AED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  <p:pic>
        <p:nvPicPr>
          <p:cNvPr id="8" name="Picture 4" descr="VS 9 Vital signs monitor - Infiniti">
            <a:extLst>
              <a:ext uri="{FF2B5EF4-FFF2-40B4-BE49-F238E27FC236}">
                <a16:creationId xmlns:a16="http://schemas.microsoft.com/office/drawing/2014/main" id="{FC708F9C-4D13-706B-A196-03DABFCEB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035" y="4115123"/>
            <a:ext cx="1666667" cy="249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nnex Spot Monitor | Hillrom">
            <a:extLst>
              <a:ext uri="{FF2B5EF4-FFF2-40B4-BE49-F238E27FC236}">
                <a16:creationId xmlns:a16="http://schemas.microsoft.com/office/drawing/2014/main" id="{ED39E749-19B7-6B07-4211-C3D7A265F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665" y="1863001"/>
            <a:ext cx="2399904" cy="239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181BB6D7-0BEA-05F6-A70D-D204BB4A820E}"/>
              </a:ext>
            </a:extLst>
          </p:cNvPr>
          <p:cNvSpPr txBox="1">
            <a:spLocks/>
          </p:cNvSpPr>
          <p:nvPr/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Spotcheckmonitorer</a:t>
            </a:r>
            <a:endParaRPr kumimoji="0" lang="sv-SE" sz="3200" b="0" i="1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CBDA2EC2-7C41-92A6-DF26-983CC7BF4FE6}"/>
              </a:ext>
            </a:extLst>
          </p:cNvPr>
          <p:cNvSpPr txBox="1">
            <a:spLocks/>
          </p:cNvSpPr>
          <p:nvPr/>
        </p:nvSpPr>
        <p:spPr>
          <a:xfrm>
            <a:off x="874713" y="1220634"/>
            <a:ext cx="9368245" cy="402152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52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Integration via </a:t>
            </a:r>
            <a:r>
              <a:rPr kumimoji="0" lang="sv-SE" sz="2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VitalsLink</a:t>
            </a:r>
            <a:endParaRPr kumimoji="0" lang="sv-SE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Validerade modeller:</a:t>
            </a:r>
          </a:p>
          <a:p>
            <a:pPr marL="251460" marR="0" lvl="0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Baxter/</a:t>
            </a:r>
            <a:r>
              <a:rPr kumimoji="0" lang="sv-SE" sz="24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HillRom</a:t>
            </a:r>
            <a:r>
              <a:rPr kumimoji="0" lang="sv-SE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Welch </a:t>
            </a:r>
            <a:r>
              <a:rPr kumimoji="0" lang="sv-SE" sz="24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Allyn</a:t>
            </a:r>
            <a:r>
              <a:rPr kumimoji="0" lang="sv-SE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24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Connex</a:t>
            </a:r>
            <a:r>
              <a:rPr kumimoji="0" lang="sv-SE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Spot Monitor</a:t>
            </a: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, modellerna:</a:t>
            </a:r>
            <a:endParaRPr kumimoji="0" lang="sv-SE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03555" marR="0" lvl="1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74CE, 74ME, 75CE, 75ME, 75RE</a:t>
            </a:r>
            <a:endParaRPr kumimoji="0" lang="sv-SE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146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1460" marR="0" lvl="0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24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Infiniti</a:t>
            </a:r>
            <a:r>
              <a:rPr kumimoji="0" lang="sv-SE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r>
              <a:rPr kumimoji="0" lang="sv-SE" sz="24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Mindray</a:t>
            </a:r>
            <a:endParaRPr kumimoji="0" lang="sv-SE" sz="2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03555" marR="0" lvl="1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Modell VS9</a:t>
            </a:r>
            <a:endParaRPr kumimoji="0" lang="sv-SE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146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Nytt regionalt avtal sedan juni 2023. Implementering av </a:t>
            </a:r>
            <a:r>
              <a:rPr kumimoji="0" lang="sv-SE" sz="1400" b="0" i="1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VitalsLink</a:t>
            </a:r>
            <a:r>
              <a:rPr kumimoji="0" lang="sv-SE" sz="14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-integration pågår, validering ej klar.</a:t>
            </a:r>
            <a:endParaRPr kumimoji="0" lang="sv-SE" sz="1400" b="0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15CBDE97-CC11-4EF8-9A04-F78E54F116EB}"/>
              </a:ext>
            </a:extLst>
          </p:cNvPr>
          <p:cNvSpPr/>
          <p:nvPr/>
        </p:nvSpPr>
        <p:spPr>
          <a:xfrm>
            <a:off x="7759817" y="145790"/>
            <a:ext cx="4328718" cy="1066455"/>
          </a:xfrm>
          <a:prstGeom prst="roundRect">
            <a:avLst/>
          </a:prstGeom>
          <a:solidFill>
            <a:srgbClr val="A6D2D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Förutsättningar: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v-SE" sz="1400" b="0" i="1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WiFi</a:t>
            </a:r>
            <a:r>
              <a:rPr kumimoji="0" lang="sv-SE" sz="1400" b="0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-kort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v-SE" sz="1400" b="0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Uppkoppling till Region Skånes nätverk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v-SE" sz="1400" b="0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Streckkodsläsare</a:t>
            </a:r>
          </a:p>
        </p:txBody>
      </p:sp>
    </p:spTree>
    <p:extLst>
      <p:ext uri="{BB962C8B-B14F-4D97-AF65-F5344CB8AC3E}">
        <p14:creationId xmlns:p14="http://schemas.microsoft.com/office/powerpoint/2010/main" val="3133057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Region Skånes logotyp - avsändarinformation ">
            <a:extLst>
              <a:ext uri="{FF2B5EF4-FFF2-40B4-BE49-F238E27FC236}">
                <a16:creationId xmlns:a16="http://schemas.microsoft.com/office/drawing/2014/main" id="{7C9D3C79-BDB6-FFA4-4DC9-025D86AED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BD63A33-0343-F6C2-EAF9-C30428DA7478}"/>
              </a:ext>
            </a:extLst>
          </p:cNvPr>
          <p:cNvSpPr txBox="1">
            <a:spLocks/>
          </p:cNvSpPr>
          <p:nvPr/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Streckkodsläsare för spotcheckmonitor</a:t>
            </a:r>
            <a:endParaRPr kumimoji="0" lang="en-US" sz="3200" b="0" i="0" u="none" strike="noStrike" kern="1200" cap="none" spc="0" normalizeH="0" baseline="0" noProof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47435AE-092D-9541-E9B8-FBE590A621A7}"/>
              </a:ext>
            </a:extLst>
          </p:cNvPr>
          <p:cNvSpPr txBox="1">
            <a:spLocks/>
          </p:cNvSpPr>
          <p:nvPr/>
        </p:nvSpPr>
        <p:spPr>
          <a:xfrm>
            <a:off x="874713" y="1412875"/>
            <a:ext cx="10442575" cy="40322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52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1460" indent="-251460">
              <a:buFont typeface="Courier New" panose="020B0604020202020204" pitchFamily="34" charset="0"/>
              <a:buChar char="o"/>
            </a:pPr>
            <a:r>
              <a:rPr lang="en-US">
                <a:cs typeface="Arial"/>
              </a:rPr>
              <a:t>Welch Allyn</a:t>
            </a:r>
          </a:p>
          <a:p>
            <a:pPr marL="251460" indent="-251460">
              <a:buFont typeface="Courier New" panose="020B0604020202020204" pitchFamily="34" charset="0"/>
              <a:buChar char="o"/>
            </a:pPr>
            <a:r>
              <a:rPr lang="sv-SE" sz="1600">
                <a:cs typeface="Arial"/>
              </a:rPr>
              <a:t>Det ska vara en modell HS-1M scanner med RS artikelnummer 7000-916HS. Denna modell har inte RFID funktion, vilket annars kan orsaka problem när man vill skanna streckkoder eftersom den tar RFID från ditt SITHS-kort istället</a:t>
            </a:r>
            <a:endParaRPr lang="en-US">
              <a:cs typeface="Arial"/>
            </a:endParaRPr>
          </a:p>
          <a:p>
            <a:pPr marL="251460" indent="-251460">
              <a:buFont typeface="Courier New" panose="020B0604020202020204" pitchFamily="34" charset="0"/>
              <a:buChar char="o"/>
            </a:pPr>
            <a:endParaRPr lang="sv-SE" sz="1600"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cs typeface="Arial"/>
            </a:endParaRPr>
          </a:p>
          <a:p>
            <a:pPr marL="342900" indent="-342900">
              <a:buFont typeface="Courier New" panose="020B0604020202020204" pitchFamily="34" charset="0"/>
              <a:buChar char="o"/>
            </a:pPr>
            <a:endParaRPr lang="en-US"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cs typeface="Arial"/>
            </a:endParaRPr>
          </a:p>
          <a:p>
            <a:pPr marL="342900" indent="-342900">
              <a:buFont typeface="Courier New" panose="020B0604020202020204" pitchFamily="34" charset="0"/>
              <a:buChar char="o"/>
            </a:pPr>
            <a:endParaRPr lang="en-US">
              <a:cs typeface="Arial"/>
            </a:endParaRPr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en-US">
                <a:cs typeface="Arial"/>
              </a:rPr>
              <a:t>Infinity/Mindray VS9</a:t>
            </a:r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en-US" sz="1600">
                <a:cs typeface="Arial"/>
              </a:rPr>
              <a:t>Scanner behövs inte beställas separat utan ingår I paketet för spotcheckmonitor modell VS9</a:t>
            </a:r>
            <a:endParaRPr lang="en-US">
              <a:cs typeface="Arial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E6D6CD6F-E11E-4BBD-188D-08DFB64DB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371" y="2504789"/>
            <a:ext cx="2430367" cy="218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50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Region Skånes logotyp - avsändarinformation ">
            <a:extLst>
              <a:ext uri="{FF2B5EF4-FFF2-40B4-BE49-F238E27FC236}">
                <a16:creationId xmlns:a16="http://schemas.microsoft.com/office/drawing/2014/main" id="{7C9D3C79-BDB6-FFA4-4DC9-025D86AED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  <p:pic>
        <p:nvPicPr>
          <p:cNvPr id="10" name="Picture 2" descr="IntelliVue MX450 Portable/bedside patient monitor | Philips">
            <a:extLst>
              <a:ext uri="{FF2B5EF4-FFF2-40B4-BE49-F238E27FC236}">
                <a16:creationId xmlns:a16="http://schemas.microsoft.com/office/drawing/2014/main" id="{6E11271D-919C-B874-C60A-88233769F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055" y="3060986"/>
            <a:ext cx="2409561" cy="206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466CFDB4-CA51-2DE6-0108-6AEBA647000C}"/>
              </a:ext>
            </a:extLst>
          </p:cNvPr>
          <p:cNvSpPr txBox="1">
            <a:spLocks/>
          </p:cNvSpPr>
          <p:nvPr/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Patientövervakning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44032450-8A07-6811-6B6B-5ECFBC892C2D}"/>
              </a:ext>
            </a:extLst>
          </p:cNvPr>
          <p:cNvSpPr txBox="1">
            <a:spLocks/>
          </p:cNvSpPr>
          <p:nvPr/>
        </p:nvSpPr>
        <p:spPr>
          <a:xfrm>
            <a:off x="874713" y="1212245"/>
            <a:ext cx="10442575" cy="40322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52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Integration via BMDI </a:t>
            </a: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(Bedside Medical Device Interface)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Validerade modeller:</a:t>
            </a:r>
          </a:p>
          <a:p>
            <a:pPr marL="251460" marR="0" lvl="0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Philips IntelliVue </a:t>
            </a: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monitorer, modellerna:</a:t>
            </a: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03555" marR="0" lvl="1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MP5, MP5T, MP30, MP50, MP60, MP70, MP90, MX450, MX550, MX700, MX800, X2, X3</a:t>
            </a:r>
          </a:p>
          <a:p>
            <a:pPr marL="503555" marR="0" lvl="1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Modul: PiCCO</a:t>
            </a:r>
          </a:p>
          <a:p>
            <a:pPr marL="25146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1460" marR="0" lvl="0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Kopplade via Philips centrala patientövervakningssystem</a:t>
            </a: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03555" marR="0" lvl="1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PIC iX-B, PIC iX-C</a:t>
            </a:r>
            <a:endParaRPr kumimoji="0" lang="sv-SE" sz="18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03555" marR="0" lvl="1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 4</a:t>
            </a:r>
            <a:endParaRPr kumimoji="0" lang="sv-SE" sz="1400" b="0" i="1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03555" marR="0" lvl="1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DA388345-369A-0498-A069-3331760A6621}"/>
              </a:ext>
            </a:extLst>
          </p:cNvPr>
          <p:cNvSpPr/>
          <p:nvPr/>
        </p:nvSpPr>
        <p:spPr>
          <a:xfrm>
            <a:off x="7759817" y="145790"/>
            <a:ext cx="4328718" cy="1066455"/>
          </a:xfrm>
          <a:prstGeom prst="roundRect">
            <a:avLst/>
          </a:prstGeom>
          <a:solidFill>
            <a:srgbClr val="9BC59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Förutsättningar: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v-SE" sz="1400" b="0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Uppkoppling till centralt kopplat Philips patientövervakningssystem i Region Skåne </a:t>
            </a:r>
          </a:p>
        </p:txBody>
      </p:sp>
      <p:pic>
        <p:nvPicPr>
          <p:cNvPr id="14" name="Picture 4" descr="IntelliVue X3 | Philips">
            <a:extLst>
              <a:ext uri="{FF2B5EF4-FFF2-40B4-BE49-F238E27FC236}">
                <a16:creationId xmlns:a16="http://schemas.microsoft.com/office/drawing/2014/main" id="{EBB92E53-F828-4091-09DC-6D1474F7C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537" y="1809327"/>
            <a:ext cx="1322403" cy="11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052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Region Skånes logotyp - avsändarinformation ">
            <a:extLst>
              <a:ext uri="{FF2B5EF4-FFF2-40B4-BE49-F238E27FC236}">
                <a16:creationId xmlns:a16="http://schemas.microsoft.com/office/drawing/2014/main" id="{7C9D3C79-BDB6-FFA4-4DC9-025D86AED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  <p:sp>
        <p:nvSpPr>
          <p:cNvPr id="13" name="Rubrik 1">
            <a:extLst>
              <a:ext uri="{FF2B5EF4-FFF2-40B4-BE49-F238E27FC236}">
                <a16:creationId xmlns:a16="http://schemas.microsoft.com/office/drawing/2014/main" id="{B0E0F9D7-EB17-E2AC-BB5B-77318C21DE9A}"/>
              </a:ext>
            </a:extLst>
          </p:cNvPr>
          <p:cNvSpPr txBox="1">
            <a:spLocks/>
          </p:cNvSpPr>
          <p:nvPr/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Ventilatorer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69D503BC-DB4C-240C-FAA9-A08602477F59}"/>
              </a:ext>
            </a:extLst>
          </p:cNvPr>
          <p:cNvSpPr txBox="1">
            <a:spLocks/>
          </p:cNvSpPr>
          <p:nvPr/>
        </p:nvSpPr>
        <p:spPr>
          <a:xfrm>
            <a:off x="874713" y="1212245"/>
            <a:ext cx="10442575" cy="510184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52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Integration via BMDI </a:t>
            </a: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sv-SE" sz="16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Bedside</a:t>
            </a: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Medical </a:t>
            </a:r>
            <a:r>
              <a:rPr kumimoji="0" lang="sv-SE" sz="16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Device</a:t>
            </a: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Interface)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Validerade modeller:</a:t>
            </a:r>
          </a:p>
          <a:p>
            <a:pPr marL="503555" marR="0" lvl="1" indent="-2514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Heinen+Löwenstein</a:t>
            </a: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1800" b="1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Leoni</a:t>
            </a: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Plus</a:t>
            </a:r>
            <a:endParaRPr kumimoji="0" lang="sv-SE" sz="18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03555" marR="0" lvl="1" indent="-2514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Hamilton C1</a:t>
            </a:r>
            <a:endParaRPr kumimoji="0" lang="sv-SE" sz="18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03555" marR="0" lvl="1" indent="-2514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Dräger</a:t>
            </a: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Evita </a:t>
            </a:r>
            <a:r>
              <a:rPr kumimoji="0" lang="sv-SE" sz="1800" b="1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Infinity</a:t>
            </a: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v500</a:t>
            </a:r>
            <a:endParaRPr kumimoji="0" lang="sv-SE" sz="18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03555" marR="0" lvl="1" indent="-2514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Maquet</a:t>
            </a: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Servo-I</a:t>
            </a:r>
            <a:endParaRPr kumimoji="0" lang="sv-SE" sz="18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03555" marR="0" lvl="1" indent="-2514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Maquet</a:t>
            </a: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Servo-U</a:t>
            </a:r>
            <a:endParaRPr kumimoji="0" lang="sv-SE" sz="18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03555" marR="0" lvl="1" indent="-2514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Maquet</a:t>
            </a: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Servo-N</a:t>
            </a:r>
            <a:endParaRPr kumimoji="0" lang="sv-SE" sz="18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03555" marR="0" lvl="1" indent="-2514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Philips V60</a:t>
            </a:r>
            <a:endParaRPr kumimoji="0" lang="sv-SE" sz="18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1460" marR="0" lvl="0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Kopplade till Philips centrala patientövervakningssystem via:</a:t>
            </a: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03555" marR="0" lvl="1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EC-boxar (5/10/40/80)</a:t>
            </a:r>
            <a:endParaRPr kumimoji="0" lang="sv-SE" sz="18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03555" marR="0" lvl="1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Capsuletech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14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(ej aktuellt till första </a:t>
            </a:r>
            <a:r>
              <a:rPr kumimoji="0" lang="sv-SE" sz="1400" b="0" i="1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driftstart</a:t>
            </a:r>
            <a:r>
              <a:rPr kumimoji="0" lang="sv-SE" sz="14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, inget beslut finns för övriga driftstarter)</a:t>
            </a:r>
            <a:endParaRPr kumimoji="0" lang="sv-SE" sz="1400" b="0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5650" marR="0" lvl="2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146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146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0A6DA3EE-0363-3132-9576-31E12EB77C8E}"/>
              </a:ext>
            </a:extLst>
          </p:cNvPr>
          <p:cNvSpPr/>
          <p:nvPr/>
        </p:nvSpPr>
        <p:spPr>
          <a:xfrm>
            <a:off x="7759817" y="145790"/>
            <a:ext cx="4328718" cy="1066455"/>
          </a:xfrm>
          <a:prstGeom prst="roundRect">
            <a:avLst/>
          </a:prstGeom>
          <a:solidFill>
            <a:srgbClr val="9BC59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Förutsättningar: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v-SE" sz="1400" b="0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Uppkoppling till centralt kopplat Philips patientövervakningssystem i Region Skåne </a:t>
            </a:r>
          </a:p>
        </p:txBody>
      </p:sp>
      <p:pic>
        <p:nvPicPr>
          <p:cNvPr id="16" name="Picture 2" descr="HAMILTON-C1">
            <a:extLst>
              <a:ext uri="{FF2B5EF4-FFF2-40B4-BE49-F238E27FC236}">
                <a16:creationId xmlns:a16="http://schemas.microsoft.com/office/drawing/2014/main" id="{895ED825-5ED3-CCF3-AA43-0D4F59B47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600" y="2069954"/>
            <a:ext cx="2226064" cy="148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Maquet Servo-U - Ventilator - Featuring an Upgradable Platform">
            <a:extLst>
              <a:ext uri="{FF2B5EF4-FFF2-40B4-BE49-F238E27FC236}">
                <a16:creationId xmlns:a16="http://schemas.microsoft.com/office/drawing/2014/main" id="{0ED1A9EE-73D4-52BE-16BF-FA18E2EA9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011" y="2950443"/>
            <a:ext cx="1705841" cy="170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V60 ventilator - Respironics Hospital Ventilator | Philips">
            <a:extLst>
              <a:ext uri="{FF2B5EF4-FFF2-40B4-BE49-F238E27FC236}">
                <a16:creationId xmlns:a16="http://schemas.microsoft.com/office/drawing/2014/main" id="{C05AE561-7734-D858-B7E6-D54426833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599" y="3812799"/>
            <a:ext cx="1064278" cy="161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BPL Leoni Plus HFO Neonatal Ventilator | BPL Medical Technologies |  Critical Care and Surgery Equipment, India">
            <a:extLst>
              <a:ext uri="{FF2B5EF4-FFF2-40B4-BE49-F238E27FC236}">
                <a16:creationId xmlns:a16="http://schemas.microsoft.com/office/drawing/2014/main" id="{293C8A9B-CF76-7C6D-BE7E-BB7A74DD3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33" y="1771283"/>
            <a:ext cx="871291" cy="156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Dräger Evita Infinity V500 Respiratory Ventilator - Avante Rental Services">
            <a:extLst>
              <a:ext uri="{FF2B5EF4-FFF2-40B4-BE49-F238E27FC236}">
                <a16:creationId xmlns:a16="http://schemas.microsoft.com/office/drawing/2014/main" id="{61F0B1A7-5D6A-C937-5FC2-0C23F9D4A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041" y="2500888"/>
            <a:ext cx="1220865" cy="137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Getinge Maquet Servo-I Ventilator from $149.22/mo">
            <a:extLst>
              <a:ext uri="{FF2B5EF4-FFF2-40B4-BE49-F238E27FC236}">
                <a16:creationId xmlns:a16="http://schemas.microsoft.com/office/drawing/2014/main" id="{1A367842-E98A-42FB-A9C4-F2E2A47AA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086" y="2665500"/>
            <a:ext cx="1618673" cy="161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Servo-n Neonatal Ventilator">
            <a:extLst>
              <a:ext uri="{FF2B5EF4-FFF2-40B4-BE49-F238E27FC236}">
                <a16:creationId xmlns:a16="http://schemas.microsoft.com/office/drawing/2014/main" id="{A28ED0FE-7D1B-33FD-2AE9-0FCD04311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202" y="3339607"/>
            <a:ext cx="1057093" cy="161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954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Region Skånes logotyp - avsändarinformation ">
            <a:extLst>
              <a:ext uri="{FF2B5EF4-FFF2-40B4-BE49-F238E27FC236}">
                <a16:creationId xmlns:a16="http://schemas.microsoft.com/office/drawing/2014/main" id="{7C9D3C79-BDB6-FFA4-4DC9-025D86AED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CC281E0-0095-6845-BCE5-0DADAD86926D}"/>
              </a:ext>
            </a:extLst>
          </p:cNvPr>
          <p:cNvSpPr txBox="1">
            <a:spLocks/>
          </p:cNvSpPr>
          <p:nvPr/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Anestesiarbetsstationer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B5AF1F-D72D-BCB4-1F3B-F7F133FAFF4A}"/>
              </a:ext>
            </a:extLst>
          </p:cNvPr>
          <p:cNvSpPr txBox="1">
            <a:spLocks/>
          </p:cNvSpPr>
          <p:nvPr/>
        </p:nvSpPr>
        <p:spPr>
          <a:xfrm>
            <a:off x="874713" y="1212245"/>
            <a:ext cx="10442575" cy="40322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52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Integration via BMDI </a:t>
            </a: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sv-SE" sz="16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Bedside</a:t>
            </a: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Medical </a:t>
            </a:r>
            <a:r>
              <a:rPr kumimoji="0" lang="sv-SE" sz="16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Device</a:t>
            </a: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Interface)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Validerade modeller:</a:t>
            </a:r>
          </a:p>
          <a:p>
            <a:pPr marL="503555" marR="0" lvl="1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Dräger</a:t>
            </a: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Zeus</a:t>
            </a:r>
            <a:endParaRPr kumimoji="0" lang="sv-SE" sz="18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03555" marR="0" lvl="1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Dräger</a:t>
            </a: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Primus</a:t>
            </a:r>
            <a:endParaRPr kumimoji="0" lang="sv-SE" sz="18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03555" marR="0" lvl="1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Maquet</a:t>
            </a: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1800" b="1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Flow</a:t>
            </a: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-I</a:t>
            </a:r>
            <a:endParaRPr kumimoji="0" lang="sv-SE" sz="18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8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1460" marR="0" lvl="0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Kopplade till Philips centrala patientövervakningssystem via:</a:t>
            </a: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03555" marR="0" lvl="1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EC-boxar (5/10/40/80)</a:t>
            </a:r>
            <a:endParaRPr kumimoji="0" lang="sv-SE" sz="18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03555" marR="0" lvl="1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Capsuletech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14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(ej aktuellt till första </a:t>
            </a:r>
            <a:r>
              <a:rPr kumimoji="0" lang="sv-SE" sz="1400" b="0" i="1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driftstart</a:t>
            </a:r>
            <a:r>
              <a:rPr kumimoji="0" lang="sv-SE" sz="14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, inget beslut finns för övriga driftstarter)</a:t>
            </a:r>
            <a:endParaRPr kumimoji="0" lang="sv-SE" sz="1400" b="0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5650" marR="0" lvl="2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146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146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7ABFA3DD-704C-5F02-087D-86BE3B33E331}"/>
              </a:ext>
            </a:extLst>
          </p:cNvPr>
          <p:cNvSpPr/>
          <p:nvPr/>
        </p:nvSpPr>
        <p:spPr>
          <a:xfrm>
            <a:off x="7759817" y="145790"/>
            <a:ext cx="4328718" cy="1066455"/>
          </a:xfrm>
          <a:prstGeom prst="roundRect">
            <a:avLst/>
          </a:prstGeom>
          <a:solidFill>
            <a:srgbClr val="9BC59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Förutsättningar: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v-SE" sz="1400" b="0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Uppkoppling till centralt kopplat Philips patientövervakningssystem i Region Skåne </a:t>
            </a:r>
          </a:p>
        </p:txBody>
      </p:sp>
      <p:pic>
        <p:nvPicPr>
          <p:cNvPr id="5" name="Picture 2" descr="Zeus® Infinity® Empowered | Draeger">
            <a:extLst>
              <a:ext uri="{FF2B5EF4-FFF2-40B4-BE49-F238E27FC236}">
                <a16:creationId xmlns:a16="http://schemas.microsoft.com/office/drawing/2014/main" id="{057EA5B0-B1DD-A465-E57B-E07F13D80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464" y="1927235"/>
            <a:ext cx="2002353" cy="150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rimus® | Draeger">
            <a:extLst>
              <a:ext uri="{FF2B5EF4-FFF2-40B4-BE49-F238E27FC236}">
                <a16:creationId xmlns:a16="http://schemas.microsoft.com/office/drawing/2014/main" id="{DAA575B7-9475-6C4C-1667-2ED6D78E4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316" y="2401862"/>
            <a:ext cx="1884218" cy="141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Getinge Flow-i anesthesia machine - intelligent model">
            <a:extLst>
              <a:ext uri="{FF2B5EF4-FFF2-40B4-BE49-F238E27FC236}">
                <a16:creationId xmlns:a16="http://schemas.microsoft.com/office/drawing/2014/main" id="{F11B259F-FFD4-DE36-43E0-0639010A3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478" y="2827195"/>
            <a:ext cx="1462458" cy="146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988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Region Skånes logotyp - avsändarinformation ">
            <a:extLst>
              <a:ext uri="{FF2B5EF4-FFF2-40B4-BE49-F238E27FC236}">
                <a16:creationId xmlns:a16="http://schemas.microsoft.com/office/drawing/2014/main" id="{7C9D3C79-BDB6-FFA4-4DC9-025D86AED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725B2570-54EA-7A7C-F2EC-ADAE35051C63}"/>
              </a:ext>
            </a:extLst>
          </p:cNvPr>
          <p:cNvSpPr txBox="1">
            <a:spLocks/>
          </p:cNvSpPr>
          <p:nvPr/>
        </p:nvSpPr>
        <p:spPr>
          <a:xfrm>
            <a:off x="874713" y="1712886"/>
            <a:ext cx="9017432" cy="40322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52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Integration via BMDI </a:t>
            </a: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sv-SE" sz="16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Bedside</a:t>
            </a: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Medical </a:t>
            </a:r>
            <a:r>
              <a:rPr kumimoji="0" lang="sv-SE" sz="16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Device</a:t>
            </a: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Interface)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Validerade modeller:</a:t>
            </a:r>
          </a:p>
          <a:p>
            <a:pPr marL="503555" marR="0" lvl="1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Stöckert</a:t>
            </a: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S5 HLM 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kopplas via CCE (</a:t>
            </a:r>
            <a:r>
              <a:rPr kumimoji="0" lang="sv-SE" sz="18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Cerner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18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Connectivity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Engine)</a:t>
            </a: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03555" marR="0" lvl="1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Terumo</a:t>
            </a: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CDI 500 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kopplas via CCE (</a:t>
            </a:r>
            <a:r>
              <a:rPr kumimoji="0" lang="sv-SE" sz="18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Cerner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18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Connectivity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Engine)</a:t>
            </a: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03555" marR="0" lvl="1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Spectrum</a:t>
            </a: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Medical M4 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– kopplas via CCE (</a:t>
            </a:r>
            <a:r>
              <a:rPr kumimoji="0" lang="sv-SE" sz="18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Cerner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18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Connectivity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Engine)</a:t>
            </a:r>
            <a:endParaRPr kumimoji="0" lang="sv-SE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03555" marR="0" lvl="2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03555" marR="0" lvl="2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Det kan för samtliga ovanstående bli aktuellt att istället koppla till Philips centrala patientövervakningssystem via </a:t>
            </a:r>
            <a:r>
              <a:rPr kumimoji="0" lang="sv-SE" sz="1400" b="0" i="1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Capsuletech</a:t>
            </a:r>
            <a:r>
              <a:rPr kumimoji="0" lang="sv-SE" sz="14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(ej aktuellt till första </a:t>
            </a:r>
            <a:r>
              <a:rPr kumimoji="0" lang="sv-SE" sz="1400" b="0" i="1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driftstart</a:t>
            </a:r>
            <a:r>
              <a:rPr kumimoji="0" lang="sv-SE" sz="14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, inget beslut finns för övriga driftstarter)</a:t>
            </a:r>
            <a:endParaRPr kumimoji="0" lang="sv-SE" sz="1400" b="0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5650" marR="0" lvl="2" indent="-251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146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146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6" descr="Noninvasiv Blodgasmätning – Spectrum Medical - jointechmedical.se">
            <a:extLst>
              <a:ext uri="{FF2B5EF4-FFF2-40B4-BE49-F238E27FC236}">
                <a16:creationId xmlns:a16="http://schemas.microsoft.com/office/drawing/2014/main" id="{CF9481E7-060B-5AF9-DEBB-300B71131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996" y="3810001"/>
            <a:ext cx="989793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coMedilines | SORIN STOCKERT S5">
            <a:extLst>
              <a:ext uri="{FF2B5EF4-FFF2-40B4-BE49-F238E27FC236}">
                <a16:creationId xmlns:a16="http://schemas.microsoft.com/office/drawing/2014/main" id="{F5A4C367-3687-ADD4-731C-03FF5FB00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132" y="2115991"/>
            <a:ext cx="1103053" cy="129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EFC13260-0683-BABD-E9E2-23D5C680BECE}"/>
              </a:ext>
            </a:extLst>
          </p:cNvPr>
          <p:cNvSpPr txBox="1">
            <a:spLocks/>
          </p:cNvSpPr>
          <p:nvPr/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Perfusionsutrustningar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6F94CAFF-020C-BD0E-DFB6-A78AE5CD33AE}"/>
              </a:ext>
            </a:extLst>
          </p:cNvPr>
          <p:cNvSpPr/>
          <p:nvPr/>
        </p:nvSpPr>
        <p:spPr>
          <a:xfrm>
            <a:off x="7759817" y="145790"/>
            <a:ext cx="4328718" cy="1066455"/>
          </a:xfrm>
          <a:prstGeom prst="roundRect">
            <a:avLst/>
          </a:prstGeom>
          <a:solidFill>
            <a:srgbClr val="9BC59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Förutsättningar: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v-SE" sz="1400" b="0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Olika uppkopplingssätt för olika modeller, se kommentar bredvid respektive modell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v-SE" sz="1400" b="0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Uppkoppling till Region Skånes nätverk</a:t>
            </a:r>
          </a:p>
        </p:txBody>
      </p:sp>
      <p:pic>
        <p:nvPicPr>
          <p:cNvPr id="8" name="Picture 4" descr="CDI&lt;sup&gt;®&lt;/sup&gt; Blood Parameter Monitoring System 550 : Monitoring Systems  : Products : Terumo Cardiovascular Systems">
            <a:extLst>
              <a:ext uri="{FF2B5EF4-FFF2-40B4-BE49-F238E27FC236}">
                <a16:creationId xmlns:a16="http://schemas.microsoft.com/office/drawing/2014/main" id="{56C8411C-4A03-D541-CAF3-0E5365FE0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040" y="3153500"/>
            <a:ext cx="823911" cy="6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983685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Skåne presentation">
  <a:themeElements>
    <a:clrScheme name="Anpassat 1">
      <a:dk1>
        <a:sysClr val="windowText" lastClr="000000"/>
      </a:dk1>
      <a:lt1>
        <a:sysClr val="window" lastClr="FFFFFF"/>
      </a:lt1>
      <a:dk2>
        <a:srgbClr val="307C8E"/>
      </a:dk2>
      <a:lt2>
        <a:srgbClr val="FDF9E4"/>
      </a:lt2>
      <a:accent1>
        <a:srgbClr val="307C8E"/>
      </a:accent1>
      <a:accent2>
        <a:srgbClr val="FDF9E4"/>
      </a:accent2>
      <a:accent3>
        <a:srgbClr val="E40135"/>
      </a:accent3>
      <a:accent4>
        <a:srgbClr val="FDF9E4"/>
      </a:accent4>
      <a:accent5>
        <a:srgbClr val="5F5236"/>
      </a:accent5>
      <a:accent6>
        <a:srgbClr val="FDD32F"/>
      </a:accent6>
      <a:hlink>
        <a:srgbClr val="0563C1"/>
      </a:hlink>
      <a:folHlink>
        <a:srgbClr val="954F72"/>
      </a:folHlink>
    </a:clrScheme>
    <a:fontScheme name="Anpassat 1">
      <a:majorFont>
        <a:latin typeface="Public Sans"/>
        <a:ea typeface=""/>
        <a:cs typeface=""/>
      </a:majorFont>
      <a:minorFont>
        <a:latin typeface="Public Sans"/>
        <a:ea typeface=""/>
        <a:cs typeface=""/>
      </a:minorFont>
    </a:fontScheme>
    <a:fmtScheme name="Region Skån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 Skånes prestentationsmall" id="{6234B990-46E4-4798-A7C9-795EC348AB7D}" vid="{E536645E-1CDF-4149-833A-B078DB4F462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31EBBC7768F1E4A9E0C4E1A60879018" ma:contentTypeVersion="22" ma:contentTypeDescription="Skapa ett nytt dokument." ma:contentTypeScope="" ma:versionID="059146227fa6fadae7584a0002f94e98">
  <xsd:schema xmlns:xsd="http://www.w3.org/2001/XMLSchema" xmlns:xs="http://www.w3.org/2001/XMLSchema" xmlns:p="http://schemas.microsoft.com/office/2006/metadata/properties" xmlns:ns2="b9481cc7-f7fc-4d3a-a93a-4be4fcbf4595" xmlns:ns3="2e68ab6b-79c8-43ea-b178-dccb9842d64a" targetNamespace="http://schemas.microsoft.com/office/2006/metadata/properties" ma:root="true" ma:fieldsID="64cd48618ccf23e864fa47398fe95a4d" ns2:_="" ns3:_="">
    <xsd:import namespace="b9481cc7-f7fc-4d3a-a93a-4be4fcbf4595"/>
    <xsd:import namespace="2e68ab6b-79c8-43ea-b178-dccb9842d6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Dokument_x00e4_gar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81cc7-f7fc-4d3a-a93a-4be4fcbf45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0712f857-838a-48cf-af71-0d5f19c87c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okument_x00e4_gare" ma:index="25" nillable="true" ma:displayName="Dokumentägare" ma:format="Dropdown" ma:internalName="Dokument_x00e4_gar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8ab6b-79c8-43ea-b178-dccb9842d64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baeb4bc-d153-4d99-b5e3-a4e457393579}" ma:internalName="TaxCatchAll" ma:showField="CatchAllData" ma:web="2e68ab6b-79c8-43ea-b178-dccb9842d6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481cc7-f7fc-4d3a-a93a-4be4fcbf4595">
      <Terms xmlns="http://schemas.microsoft.com/office/infopath/2007/PartnerControls"/>
    </lcf76f155ced4ddcb4097134ff3c332f>
    <TaxCatchAll xmlns="2e68ab6b-79c8-43ea-b178-dccb9842d64a" xsi:nil="true"/>
    <SharedWithUsers xmlns="2e68ab6b-79c8-43ea-b178-dccb9842d64a">
      <UserInfo>
        <DisplayName>Franzén Johan E</DisplayName>
        <AccountId>976</AccountId>
        <AccountType/>
      </UserInfo>
    </SharedWithUsers>
    <Dokument_x00e4_gare xmlns="b9481cc7-f7fc-4d3a-a93a-4be4fcbf4595">Emma Lundell</Dokument_x00e4_gare>
  </documentManagement>
</p:properties>
</file>

<file path=customXml/itemProps1.xml><?xml version="1.0" encoding="utf-8"?>
<ds:datastoreItem xmlns:ds="http://schemas.openxmlformats.org/officeDocument/2006/customXml" ds:itemID="{E63F3E63-FEE6-433D-B660-84BB9CE657C1}">
  <ds:schemaRefs>
    <ds:schemaRef ds:uri="2e68ab6b-79c8-43ea-b178-dccb9842d64a"/>
    <ds:schemaRef ds:uri="b9481cc7-f7fc-4d3a-a93a-4be4fcbf45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2EE4380-359E-47E0-84DD-F2784AAED7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0B97D5-9E30-4B49-BB20-C95802EFD8F9}">
  <ds:schemaRefs>
    <ds:schemaRef ds:uri="2e68ab6b-79c8-43ea-b178-dccb9842d64a"/>
    <ds:schemaRef ds:uri="b9481cc7-f7fc-4d3a-a93a-4be4fcbf459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SDV - Godkänd användarnära IT-utrustning</Template>
  <TotalTime>0</TotalTime>
  <Words>1066</Words>
  <Application>Microsoft Office PowerPoint</Application>
  <PresentationFormat>Widescreen</PresentationFormat>
  <Paragraphs>220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Region Skåne presentation</vt:lpstr>
      <vt:lpstr>SDV-validerad MT-utrustning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Karlsson Peter D</dc:creator>
  <cp:lastModifiedBy>Sakratidis Sandra</cp:lastModifiedBy>
  <cp:revision>2</cp:revision>
  <dcterms:created xsi:type="dcterms:W3CDTF">2021-06-22T06:18:46Z</dcterms:created>
  <dcterms:modified xsi:type="dcterms:W3CDTF">2025-03-11T12:59:54Z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0x010100E31EBBC7768F1E4A9E0C4E1A60879018</vt:lpwstr>
  </property>
  <property fmtid="{D5CDD505-2E9C-101B-9397-08002B2CF9AE}" pid="3" name="_dlc_DocIdItemGuid">
    <vt:lpwstr>d795f042-fb22-43c0-8172-ac355558e8a2</vt:lpwstr>
  </property>
  <property fmtid="{D5CDD505-2E9C-101B-9397-08002B2CF9AE}" pid="4" name="MediaServiceImageTags">
    <vt:lpwstr/>
  </property>
  <property fmtid="{D5CDD505-2E9C-101B-9397-08002B2CF9AE}" pid="5" name="Dokumentägare">
    <vt:lpwstr>165;#Lundell Emma</vt:lpwstr>
  </property>
  <property fmtid="{D5CDD505-2E9C-101B-9397-08002B2CF9AE}" pid="6" name="test">
    <vt:lpwstr>Emma Lundell</vt:lpwstr>
  </property>
</Properties>
</file>