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7"/>
  </p:notesMasterIdLst>
  <p:handoutMasterIdLst>
    <p:handoutMasterId r:id="rId38"/>
  </p:handoutMasterIdLst>
  <p:sldIdLst>
    <p:sldId id="504" r:id="rId5"/>
    <p:sldId id="528" r:id="rId6"/>
    <p:sldId id="507" r:id="rId7"/>
    <p:sldId id="514" r:id="rId8"/>
    <p:sldId id="517" r:id="rId9"/>
    <p:sldId id="538" r:id="rId10"/>
    <p:sldId id="518" r:id="rId11"/>
    <p:sldId id="519" r:id="rId12"/>
    <p:sldId id="520" r:id="rId13"/>
    <p:sldId id="521" r:id="rId14"/>
    <p:sldId id="522" r:id="rId15"/>
    <p:sldId id="523" r:id="rId16"/>
    <p:sldId id="526" r:id="rId17"/>
    <p:sldId id="524" r:id="rId18"/>
    <p:sldId id="525" r:id="rId19"/>
    <p:sldId id="527" r:id="rId20"/>
    <p:sldId id="515" r:id="rId21"/>
    <p:sldId id="511" r:id="rId22"/>
    <p:sldId id="512" r:id="rId23"/>
    <p:sldId id="529" r:id="rId24"/>
    <p:sldId id="530" r:id="rId25"/>
    <p:sldId id="531" r:id="rId26"/>
    <p:sldId id="532" r:id="rId27"/>
    <p:sldId id="533" r:id="rId28"/>
    <p:sldId id="539" r:id="rId29"/>
    <p:sldId id="540" r:id="rId30"/>
    <p:sldId id="541" r:id="rId31"/>
    <p:sldId id="542" r:id="rId32"/>
    <p:sldId id="534" r:id="rId33"/>
    <p:sldId id="535" r:id="rId34"/>
    <p:sldId id="536" r:id="rId35"/>
    <p:sldId id="501" r:id="rId36"/>
  </p:sldIdLst>
  <p:sldSz cx="12192000" cy="6858000"/>
  <p:notesSz cx="6858000" cy="9144000"/>
  <p:embeddedFontLst>
    <p:embeddedFont>
      <p:font typeface="Public Sans" pitchFamily="2" charset="0"/>
      <p:regular r:id="rId39"/>
      <p:bold r:id="rId40"/>
      <p:italic r:id="rId41"/>
      <p:boldItalic r:id="rId42"/>
    </p:embeddedFont>
  </p:embeddedFontLst>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BF6EB9D-C383-4B85-8977-0FD0A1A4DD4F}">
          <p14:sldIdLst>
            <p14:sldId id="504"/>
            <p14:sldId id="528"/>
          </p14:sldIdLst>
        </p14:section>
        <p14:section name="Medicinsk Dokumentation" id="{1695B6B1-205F-4AE6-AAC1-824E24392A23}">
          <p14:sldIdLst>
            <p14:sldId id="507"/>
            <p14:sldId id="514"/>
            <p14:sldId id="517"/>
            <p14:sldId id="538"/>
          </p14:sldIdLst>
        </p14:section>
        <p14:section name="AnOpIVA" id="{14C04E33-FB24-4EE6-B36A-0B811BD2EDCE}">
          <p14:sldIdLst>
            <p14:sldId id="518"/>
            <p14:sldId id="519"/>
          </p14:sldIdLst>
        </p14:section>
        <p14:section name="Klinisk Kodning" id="{28F5CB8E-2755-4330-808E-83D3B596BD2C}">
          <p14:sldIdLst>
            <p14:sldId id="520"/>
          </p14:sldIdLst>
        </p14:section>
        <p14:section name="Obstetrik/Gynekologi" id="{4D3EAB4D-6B94-4B3C-9C83-E02D8F9B48F9}">
          <p14:sldIdLst>
            <p14:sldId id="521"/>
            <p14:sldId id="522"/>
            <p14:sldId id="523"/>
            <p14:sldId id="526"/>
          </p14:sldIdLst>
        </p14:section>
        <p14:section name="Primärvård" id="{17D2DC65-4768-46F3-B2B3-67EF5AE0BD8E}">
          <p14:sldIdLst>
            <p14:sldId id="524"/>
            <p14:sldId id="525"/>
            <p14:sldId id="527"/>
          </p14:sldIdLst>
        </p14:section>
        <p14:section name="Läkemedel" id="{0006BD2A-91F3-47E4-9906-6F34EC833F7A}">
          <p14:sldIdLst>
            <p14:sldId id="515"/>
            <p14:sldId id="511"/>
            <p14:sldId id="512"/>
          </p14:sldIdLst>
        </p14:section>
        <p14:section name="Tidbokning" id="{DE12129E-33BA-41B8-94FB-5E9E1BF24CD7}">
          <p14:sldIdLst>
            <p14:sldId id="529"/>
            <p14:sldId id="530"/>
          </p14:sldIdLst>
        </p14:section>
        <p14:section name="Akutsjukvård" id="{ECAA2843-54B1-46D1-A5C3-22EDD12DAA6B}">
          <p14:sldIdLst>
            <p14:sldId id="531"/>
            <p14:sldId id="532"/>
            <p14:sldId id="533"/>
          </p14:sldIdLst>
        </p14:section>
        <p14:section name="Dokumentation Vårdprofession" id="{2C11E7BA-44C5-4ECF-94BF-A128D48D74D2}">
          <p14:sldIdLst>
            <p14:sldId id="539"/>
            <p14:sldId id="540"/>
            <p14:sldId id="541"/>
          </p14:sldIdLst>
        </p14:section>
        <p14:section name="Laboratoriemedicin" id="{7DAC2E5A-5236-4F93-A209-494B86C78BCE}">
          <p14:sldIdLst>
            <p14:sldId id="542"/>
          </p14:sldIdLst>
        </p14:section>
        <p14:section name="Bild- och Funktionsmedicin" id="{BE15FFF5-5B62-4945-B7D9-8FFEC01E0610}">
          <p14:sldIdLst>
            <p14:sldId id="534"/>
            <p14:sldId id="535"/>
            <p14:sldId id="536"/>
          </p14:sldIdLst>
        </p14:section>
        <p14:section name="Slut" id="{CCB812E0-0CF4-4091-9439-49C09DC25FD0}">
          <p14:sldIdLst>
            <p14:sldId id="501"/>
          </p14:sldIdLst>
        </p14:section>
      </p14:sectionLst>
    </p:ex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822"/>
        <p:guide pos="69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2025-02-13</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2025-02-13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630148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55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24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71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6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422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17</a:t>
            </a:fld>
            <a:endParaRPr lang="sv-SE"/>
          </a:p>
        </p:txBody>
      </p:sp>
    </p:spTree>
    <p:extLst>
      <p:ext uri="{BB962C8B-B14F-4D97-AF65-F5344CB8AC3E}">
        <p14:creationId xmlns:p14="http://schemas.microsoft.com/office/powerpoint/2010/main" val="183618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18</a:t>
            </a:fld>
            <a:endParaRPr lang="sv-SE"/>
          </a:p>
        </p:txBody>
      </p:sp>
    </p:spTree>
    <p:extLst>
      <p:ext uri="{BB962C8B-B14F-4D97-AF65-F5344CB8AC3E}">
        <p14:creationId xmlns:p14="http://schemas.microsoft.com/office/powerpoint/2010/main" val="111447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19</a:t>
            </a:fld>
            <a:endParaRPr lang="sv-SE"/>
          </a:p>
        </p:txBody>
      </p:sp>
    </p:spTree>
    <p:extLst>
      <p:ext uri="{BB962C8B-B14F-4D97-AF65-F5344CB8AC3E}">
        <p14:creationId xmlns:p14="http://schemas.microsoft.com/office/powerpoint/2010/main" val="612166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20</a:t>
            </a:fld>
            <a:endParaRPr lang="sv-SE"/>
          </a:p>
        </p:txBody>
      </p:sp>
    </p:spTree>
    <p:extLst>
      <p:ext uri="{BB962C8B-B14F-4D97-AF65-F5344CB8AC3E}">
        <p14:creationId xmlns:p14="http://schemas.microsoft.com/office/powerpoint/2010/main" val="361224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21</a:t>
            </a:fld>
            <a:endParaRPr lang="sv-SE"/>
          </a:p>
        </p:txBody>
      </p:sp>
    </p:spTree>
    <p:extLst>
      <p:ext uri="{BB962C8B-B14F-4D97-AF65-F5344CB8AC3E}">
        <p14:creationId xmlns:p14="http://schemas.microsoft.com/office/powerpoint/2010/main" val="12299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3426001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22</a:t>
            </a:fld>
            <a:endParaRPr lang="sv-SE"/>
          </a:p>
        </p:txBody>
      </p:sp>
    </p:spTree>
    <p:extLst>
      <p:ext uri="{BB962C8B-B14F-4D97-AF65-F5344CB8AC3E}">
        <p14:creationId xmlns:p14="http://schemas.microsoft.com/office/powerpoint/2010/main" val="92837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23</a:t>
            </a:fld>
            <a:endParaRPr lang="sv-SE"/>
          </a:p>
        </p:txBody>
      </p:sp>
    </p:spTree>
    <p:extLst>
      <p:ext uri="{BB962C8B-B14F-4D97-AF65-F5344CB8AC3E}">
        <p14:creationId xmlns:p14="http://schemas.microsoft.com/office/powerpoint/2010/main" val="3164918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24</a:t>
            </a:fld>
            <a:endParaRPr lang="sv-SE"/>
          </a:p>
        </p:txBody>
      </p:sp>
    </p:spTree>
    <p:extLst>
      <p:ext uri="{BB962C8B-B14F-4D97-AF65-F5344CB8AC3E}">
        <p14:creationId xmlns:p14="http://schemas.microsoft.com/office/powerpoint/2010/main" val="196943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897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152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90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314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305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738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16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2548461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32</a:t>
            </a:fld>
            <a:endParaRPr lang="sv-SE"/>
          </a:p>
        </p:txBody>
      </p:sp>
    </p:spTree>
    <p:extLst>
      <p:ext uri="{BB962C8B-B14F-4D97-AF65-F5344CB8AC3E}">
        <p14:creationId xmlns:p14="http://schemas.microsoft.com/office/powerpoint/2010/main" val="151550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24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70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8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59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08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80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2025-02-13</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2025-02-13</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2025-02-13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2025-02-13</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2025-02-13</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2025-02-13</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2025-02-13</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2025-02-13</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2025-02-13</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2025-02-13</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2025-02-13</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2025-02-13</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2025-02-13</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2025-02-13</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2025-02-13</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2025-02-13</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2025-02-13</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2025-02-13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2025-02-13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2025-02-13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2025-02-13</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2025-02-13</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2025-02-13</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2025-02-13</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2025-02-13</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2025-02-13</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2025-02-13</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2025-02-13</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2025-02-13</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1"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a:t>Utvalda Hazarder för analys</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r>
              <a:rPr lang="sv-SE"/>
              <a:t>Sammanställt av Christian Lindén och Björn Nordin under december 2024</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044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683: Konsekvenser av att ändra terminologi och arbetssätt för Föregående </a:t>
            </a:r>
            <a:r>
              <a:rPr lang="sv-SE" sz="2000" err="1">
                <a:solidFill>
                  <a:schemeClr val="tx2"/>
                </a:solidFill>
              </a:rPr>
              <a:t>fosterdel</a:t>
            </a:r>
            <a:endParaRPr lang="sv-SE" sz="2000">
              <a:solidFill>
                <a:schemeClr val="tx2"/>
              </a:solidFill>
            </a:endParaRP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1800">
                <a:solidFill>
                  <a:schemeClr val="tx2"/>
                </a:solidFill>
              </a:rPr>
            </a:br>
            <a:r>
              <a:rPr lang="sv-SE" sz="1200">
                <a:solidFill>
                  <a:schemeClr val="tx2"/>
                </a:solidFill>
              </a:rPr>
              <a:t>Föregående </a:t>
            </a:r>
            <a:r>
              <a:rPr lang="sv-SE" sz="1200" err="1">
                <a:solidFill>
                  <a:schemeClr val="tx2"/>
                </a:solidFill>
              </a:rPr>
              <a:t>fosterdel</a:t>
            </a:r>
            <a:r>
              <a:rPr lang="sv-SE" sz="1200">
                <a:solidFill>
                  <a:schemeClr val="tx2"/>
                </a:solidFill>
              </a:rPr>
              <a:t> anges i Millennium baserat på centimeter i relation till "spina </a:t>
            </a:r>
            <a:r>
              <a:rPr lang="sv-SE" sz="1200" err="1">
                <a:solidFill>
                  <a:schemeClr val="tx2"/>
                </a:solidFill>
              </a:rPr>
              <a:t>ischiadica</a:t>
            </a:r>
            <a:r>
              <a:rPr lang="sv-SE" sz="1200">
                <a:solidFill>
                  <a:schemeClr val="tx2"/>
                </a:solidFill>
              </a:rPr>
              <a:t>", i en skala från -5 cm till +5 cm. Enligt vedertagen svensk terminologi anges Föregående </a:t>
            </a:r>
            <a:r>
              <a:rPr lang="sv-SE" sz="1200" err="1">
                <a:solidFill>
                  <a:schemeClr val="tx2"/>
                </a:solidFill>
              </a:rPr>
              <a:t>fosterdel</a:t>
            </a:r>
            <a:r>
              <a:rPr lang="sv-SE" sz="1200">
                <a:solidFill>
                  <a:schemeClr val="tx2"/>
                </a:solidFill>
              </a:rPr>
              <a:t> vanligtvis i beskrivande termer, såsom ”vid </a:t>
            </a:r>
            <a:r>
              <a:rPr lang="sv-SE" sz="1200" err="1">
                <a:solidFill>
                  <a:schemeClr val="tx2"/>
                </a:solidFill>
              </a:rPr>
              <a:t>spinae</a:t>
            </a:r>
            <a:r>
              <a:rPr lang="sv-SE" sz="1200">
                <a:solidFill>
                  <a:schemeClr val="tx2"/>
                </a:solidFill>
              </a:rPr>
              <a:t>”, ”mot bäckenbotten” etc. </a:t>
            </a:r>
          </a:p>
          <a:p>
            <a:pPr marL="0" indent="0">
              <a:buClr>
                <a:schemeClr val="tx2"/>
              </a:buClr>
              <a:buNone/>
            </a:pPr>
            <a:r>
              <a:rPr lang="sv-SE" sz="2000" b="1">
                <a:solidFill>
                  <a:schemeClr val="tx2"/>
                </a:solidFill>
              </a:rPr>
              <a:t>Konsekvens</a:t>
            </a:r>
            <a:br>
              <a:rPr lang="sv-SE" sz="1400">
                <a:solidFill>
                  <a:schemeClr val="tx2"/>
                </a:solidFill>
              </a:rPr>
            </a:br>
            <a:r>
              <a:rPr lang="sv-SE" sz="1200">
                <a:solidFill>
                  <a:schemeClr val="tx2"/>
                </a:solidFill>
              </a:rPr>
              <a:t>Förändringen i terminologi och arbetssätt kan initialt verka förvirrande för slutanvändaren, vilket kan leda till felaktiga bedömningar.</a:t>
            </a:r>
          </a:p>
          <a:p>
            <a:pPr marL="0" indent="0">
              <a:buClr>
                <a:schemeClr val="tx2"/>
              </a:buClr>
              <a:buNone/>
            </a:pPr>
            <a:r>
              <a:rPr lang="sv-SE" sz="2000" b="1">
                <a:solidFill>
                  <a:schemeClr val="tx2"/>
                </a:solidFill>
              </a:rPr>
              <a:t>Åtgärd från SDV</a:t>
            </a:r>
            <a:br>
              <a:rPr lang="sv-SE" sz="1800">
                <a:solidFill>
                  <a:schemeClr val="tx2"/>
                </a:solidFill>
              </a:rPr>
            </a:br>
            <a:r>
              <a:rPr lang="sv-SE" sz="1200">
                <a:solidFill>
                  <a:schemeClr val="tx2"/>
                </a:solidFill>
              </a:rPr>
              <a:t>Erfarna kliniska obstetriker från både VGR och RS har tillfrågats och beslutat att det nya sättet att beskriva Föregående </a:t>
            </a:r>
            <a:r>
              <a:rPr lang="sv-SE" sz="1200" err="1">
                <a:solidFill>
                  <a:schemeClr val="tx2"/>
                </a:solidFill>
              </a:rPr>
              <a:t>fosterdel</a:t>
            </a:r>
            <a:r>
              <a:rPr lang="sv-SE" sz="1200">
                <a:solidFill>
                  <a:schemeClr val="tx2"/>
                </a:solidFill>
              </a:rPr>
              <a:t> med skalan -5 .. 0 .. +5 i relation till "spina </a:t>
            </a:r>
            <a:r>
              <a:rPr lang="sv-SE" sz="1200" err="1">
                <a:solidFill>
                  <a:schemeClr val="tx2"/>
                </a:solidFill>
              </a:rPr>
              <a:t>ischiadica</a:t>
            </a:r>
            <a:r>
              <a:rPr lang="sv-SE" sz="1200">
                <a:solidFill>
                  <a:schemeClr val="tx2"/>
                </a:solidFill>
              </a:rPr>
              <a:t>", är en acceptabel lösning.</a:t>
            </a:r>
          </a:p>
          <a:p>
            <a:pPr marL="0" indent="0">
              <a:buClr>
                <a:schemeClr val="tx2"/>
              </a:buClr>
              <a:buNone/>
            </a:pPr>
            <a:r>
              <a:rPr lang="sv-SE" sz="1200">
                <a:solidFill>
                  <a:schemeClr val="tx2"/>
                </a:solidFill>
              </a:rPr>
              <a:t>Hazard åtgärdas med följande textruta i utbildningsmaterial under ”</a:t>
            </a:r>
            <a:r>
              <a:rPr lang="sv-SE" sz="1200" err="1">
                <a:solidFill>
                  <a:schemeClr val="tx2"/>
                </a:solidFill>
              </a:rPr>
              <a:t>Partogram</a:t>
            </a:r>
            <a:r>
              <a:rPr lang="sv-SE" sz="1200">
                <a:solidFill>
                  <a:schemeClr val="tx2"/>
                </a:solidFill>
              </a:rPr>
              <a:t>” och under ”Prenatal och förlossning”:</a:t>
            </a:r>
          </a:p>
          <a:p>
            <a:pPr marL="457200" lvl="1" indent="0">
              <a:buClr>
                <a:schemeClr val="tx2"/>
              </a:buClr>
              <a:buNone/>
            </a:pPr>
            <a:r>
              <a:rPr lang="sv-SE" sz="1000" i="1">
                <a:solidFill>
                  <a:schemeClr val="tx2"/>
                </a:solidFill>
              </a:rPr>
              <a:t>Tänk på att terminologin för Föregående </a:t>
            </a:r>
            <a:r>
              <a:rPr lang="sv-SE" sz="1000" i="1" err="1">
                <a:solidFill>
                  <a:schemeClr val="tx2"/>
                </a:solidFill>
              </a:rPr>
              <a:t>fosterdel</a:t>
            </a:r>
            <a:r>
              <a:rPr lang="sv-SE" sz="1000" i="1">
                <a:solidFill>
                  <a:schemeClr val="tx2"/>
                </a:solidFill>
              </a:rPr>
              <a:t> ändras från nuvarande vedertagen svensk terminologi till den skala som beslutats att användas i Millennium. Skalan baseras på centimeter i relation till </a:t>
            </a:r>
            <a:r>
              <a:rPr lang="sv-SE" sz="1000" i="1" err="1">
                <a:solidFill>
                  <a:schemeClr val="tx2"/>
                </a:solidFill>
              </a:rPr>
              <a:t>spinae</a:t>
            </a:r>
            <a:r>
              <a:rPr lang="sv-SE" sz="1000" i="1">
                <a:solidFill>
                  <a:schemeClr val="tx2"/>
                </a:solidFill>
              </a:rPr>
              <a:t> </a:t>
            </a:r>
            <a:r>
              <a:rPr lang="sv-SE" sz="1000" i="1" err="1">
                <a:solidFill>
                  <a:schemeClr val="tx2"/>
                </a:solidFill>
              </a:rPr>
              <a:t>ischiadica</a:t>
            </a:r>
            <a:r>
              <a:rPr lang="sv-SE" sz="1000" i="1">
                <a:solidFill>
                  <a:schemeClr val="tx2"/>
                </a:solidFill>
              </a:rPr>
              <a:t> -5 cm till + 5.</a:t>
            </a:r>
          </a:p>
          <a:p>
            <a:pPr marL="0" indent="0">
              <a:buClr>
                <a:schemeClr val="tx2"/>
              </a:buClr>
              <a:buNone/>
            </a:pPr>
            <a:r>
              <a:rPr lang="sv-SE" sz="1200">
                <a:solidFill>
                  <a:schemeClr val="tx2"/>
                </a:solidFill>
              </a:rPr>
              <a:t>Hazard åtgärdas med följande textruta i Förändringsbehov FB063 ”</a:t>
            </a:r>
            <a:r>
              <a:rPr lang="sv-SE" sz="1200" err="1">
                <a:solidFill>
                  <a:schemeClr val="tx2"/>
                </a:solidFill>
              </a:rPr>
              <a:t>Obstrik</a:t>
            </a:r>
            <a:r>
              <a:rPr lang="sv-SE" sz="1200">
                <a:solidFill>
                  <a:schemeClr val="tx2"/>
                </a:solidFill>
              </a:rPr>
              <a:t>”:</a:t>
            </a:r>
          </a:p>
          <a:p>
            <a:pPr marL="457200" lvl="1" indent="0">
              <a:buClr>
                <a:schemeClr val="tx2"/>
              </a:buClr>
              <a:buNone/>
            </a:pPr>
            <a:r>
              <a:rPr lang="sv-SE" sz="1000" i="1">
                <a:solidFill>
                  <a:schemeClr val="tx2"/>
                </a:solidFill>
              </a:rPr>
              <a:t>Terminologin för Föregående </a:t>
            </a:r>
            <a:r>
              <a:rPr lang="sv-SE" sz="1000" i="1" err="1">
                <a:solidFill>
                  <a:schemeClr val="tx2"/>
                </a:solidFill>
              </a:rPr>
              <a:t>fosterdel</a:t>
            </a:r>
            <a:r>
              <a:rPr lang="sv-SE" sz="1000" i="1">
                <a:solidFill>
                  <a:schemeClr val="tx2"/>
                </a:solidFill>
              </a:rPr>
              <a:t> ändras från nuvarande vedertagen svensk terminologi till den skala som beslutats att användas i SDV. Skalan baseras på centimeter i relation till </a:t>
            </a:r>
            <a:r>
              <a:rPr lang="sv-SE" sz="1000" i="1" err="1">
                <a:solidFill>
                  <a:schemeClr val="tx2"/>
                </a:solidFill>
              </a:rPr>
              <a:t>spinae</a:t>
            </a:r>
            <a:r>
              <a:rPr lang="sv-SE" sz="1000" i="1">
                <a:solidFill>
                  <a:schemeClr val="tx2"/>
                </a:solidFill>
              </a:rPr>
              <a:t> </a:t>
            </a:r>
            <a:r>
              <a:rPr lang="sv-SE" sz="1000" i="1" err="1">
                <a:solidFill>
                  <a:schemeClr val="tx2"/>
                </a:solidFill>
              </a:rPr>
              <a:t>ischiadica</a:t>
            </a:r>
            <a:r>
              <a:rPr lang="sv-SE" sz="1000" i="1">
                <a:solidFill>
                  <a:schemeClr val="tx2"/>
                </a:solidFill>
              </a:rPr>
              <a:t> -5 cm till + 5</a:t>
            </a:r>
          </a:p>
          <a:p>
            <a:pPr marL="457200" lvl="1" indent="0">
              <a:buClr>
                <a:schemeClr val="tx2"/>
              </a:buClr>
              <a:buNone/>
            </a:pPr>
            <a:endParaRPr lang="sv-SE" sz="1000" i="1">
              <a:solidFill>
                <a:schemeClr val="tx2"/>
              </a:solidFill>
            </a:endParaRPr>
          </a:p>
          <a:p>
            <a:pPr marL="0" indent="0">
              <a:buClr>
                <a:schemeClr val="tx2"/>
              </a:buClr>
              <a:buNone/>
            </a:pPr>
            <a:r>
              <a:rPr lang="sv-SE" sz="12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F176987C-36A3-0325-BD7D-7F9B57E08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60" y="4244798"/>
            <a:ext cx="343726" cy="425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a:extLst>
              <a:ext uri="{FF2B5EF4-FFF2-40B4-BE49-F238E27FC236}">
                <a16:creationId xmlns:a16="http://schemas.microsoft.com/office/drawing/2014/main" id="{CFCF06F0-A309-3C64-992A-5495FF41B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60" y="5046685"/>
            <a:ext cx="343726" cy="42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43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400">
                <a:solidFill>
                  <a:schemeClr val="tx2"/>
                </a:solidFill>
              </a:rPr>
              <a:t>556: Dubbelregistrering av barn i obstetriska dynamiska grupper</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2000">
                <a:solidFill>
                  <a:schemeClr val="tx2"/>
                </a:solidFill>
              </a:rPr>
            </a:br>
            <a:r>
              <a:rPr lang="sv-SE" sz="1400">
                <a:solidFill>
                  <a:schemeClr val="tx2"/>
                </a:solidFill>
              </a:rPr>
              <a:t>I Millennium anges information om det väntade barnet i en egen dynamisk grupp. Dessvärre saknar Millennium ett skydd mot dubbelregistrering av samma barn, och det är därför möjligt att samma barn registreras flera gånger.</a:t>
            </a:r>
          </a:p>
          <a:p>
            <a:pPr marL="0" indent="0">
              <a:buClr>
                <a:schemeClr val="tx2"/>
              </a:buClr>
              <a:buNone/>
            </a:pPr>
            <a:r>
              <a:rPr lang="sv-SE" sz="2000" b="1">
                <a:solidFill>
                  <a:schemeClr val="tx2"/>
                </a:solidFill>
              </a:rPr>
              <a:t>Konsekvens</a:t>
            </a:r>
            <a:br>
              <a:rPr lang="sv-SE" sz="1600">
                <a:solidFill>
                  <a:schemeClr val="tx2"/>
                </a:solidFill>
              </a:rPr>
            </a:br>
            <a:r>
              <a:rPr lang="sv-SE" sz="1400">
                <a:solidFill>
                  <a:schemeClr val="tx2"/>
                </a:solidFill>
              </a:rPr>
              <a:t>Viktig information om barnet kan komma att delas upp i olika dynamiska grupper, vilket kan få stora negativa konsekvenser för programfunktionalitet och därmed patientsäkerhet. Exempelvis kan information gå förlorad vid skapandet av barnets journal.</a:t>
            </a:r>
          </a:p>
          <a:p>
            <a:pPr marL="0" indent="0">
              <a:buClr>
                <a:schemeClr val="tx2"/>
              </a:buClr>
              <a:buNone/>
            </a:pPr>
            <a:r>
              <a:rPr lang="sv-SE" sz="2000" b="1">
                <a:solidFill>
                  <a:schemeClr val="tx2"/>
                </a:solidFill>
              </a:rPr>
              <a:t>Åtgärd från SDV</a:t>
            </a:r>
            <a:br>
              <a:rPr lang="sv-SE" sz="2000">
                <a:solidFill>
                  <a:schemeClr val="tx2"/>
                </a:solidFill>
              </a:rPr>
            </a:br>
            <a:r>
              <a:rPr lang="sv-SE" sz="1400">
                <a:solidFill>
                  <a:schemeClr val="tx2"/>
                </a:solidFill>
              </a:rPr>
              <a:t>Försök att via design begränsa registrering av felaktiga obstetriska dynamiska grupper har skett genom tillägg av (1) generell varningstext i dialogruta för skapande av en ny obstetrisk dynamisk grupp och (2) genom pop-</a:t>
            </a:r>
            <a:r>
              <a:rPr lang="sv-SE" sz="1400" err="1">
                <a:solidFill>
                  <a:schemeClr val="tx2"/>
                </a:solidFill>
              </a:rPr>
              <a:t>up</a:t>
            </a:r>
            <a:r>
              <a:rPr lang="sv-SE" sz="1400">
                <a:solidFill>
                  <a:schemeClr val="tx2"/>
                </a:solidFill>
              </a:rPr>
              <a:t>-ruta EFTER skapande av ny dynamisk grupp. </a:t>
            </a:r>
          </a:p>
          <a:p>
            <a:pPr marL="0" indent="0">
              <a:buClr>
                <a:schemeClr val="tx2"/>
              </a:buClr>
              <a:buNone/>
            </a:pPr>
            <a:r>
              <a:rPr lang="sv-SE" sz="1400">
                <a:solidFill>
                  <a:schemeClr val="tx2"/>
                </a:solidFill>
              </a:rPr>
              <a:t>Hazard åtgärdas med följande textruta i utbildningsmaterial under ”Prenatal och förlossning”:</a:t>
            </a:r>
          </a:p>
          <a:p>
            <a:pPr marL="457200" lvl="1" indent="0">
              <a:buClr>
                <a:schemeClr val="tx2"/>
              </a:buClr>
              <a:buNone/>
            </a:pPr>
            <a:r>
              <a:rPr lang="sv-SE" sz="1200" i="1">
                <a:solidFill>
                  <a:schemeClr val="tx2"/>
                </a:solidFill>
              </a:rPr>
              <a:t>Tänk på att det finns risk att oavsiktligt skapa dubbletter av enskilda dynamiska grupper till exempel Foster/Barn A. Om detta skett och en användare dokumenterar information sammanförs inte informationen mellan dubbletterna.</a:t>
            </a:r>
            <a:br>
              <a:rPr lang="sv-SE" sz="1200" i="1">
                <a:solidFill>
                  <a:schemeClr val="tx2"/>
                </a:solidFill>
              </a:rPr>
            </a:br>
            <a:r>
              <a:rPr lang="sv-SE" sz="1200" i="1">
                <a:solidFill>
                  <a:schemeClr val="tx2"/>
                </a:solidFill>
              </a:rPr>
              <a:t>Om dubbletter skapats ska du manuellt flytta över informationen till den dynamiska grupp som ska vara fortsatt aktiv. Du ska sedan inaktivera den felaktiga dynamiska gruppen. Om detta inte sker kan viktig information riskera att missas, samt antalet foster i graviditeten visas felaktigt.</a:t>
            </a:r>
          </a:p>
          <a:p>
            <a:pPr marL="0" indent="0">
              <a:buClr>
                <a:schemeClr val="tx2"/>
              </a:buClr>
              <a:buNone/>
            </a:pPr>
            <a:r>
              <a:rPr lang="sv-SE" sz="14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28DF9984-797B-92F5-8A94-4E03CF333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03" y="4907325"/>
            <a:ext cx="343726" cy="42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4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1800">
                <a:solidFill>
                  <a:schemeClr val="tx2"/>
                </a:solidFill>
              </a:rPr>
              <a:t>687: Specifik träning krävs för dokumentation av </a:t>
            </a:r>
            <a:r>
              <a:rPr lang="sv-SE" sz="1800" err="1">
                <a:solidFill>
                  <a:schemeClr val="tx2"/>
                </a:solidFill>
              </a:rPr>
              <a:t>postpartum</a:t>
            </a:r>
            <a:r>
              <a:rPr lang="sv-SE" sz="1800">
                <a:solidFill>
                  <a:schemeClr val="tx2"/>
                </a:solidFill>
              </a:rPr>
              <a:t> blödning i samband med kejsarsnitt och andra kirurgiska ingrepp</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1800" b="1">
                <a:solidFill>
                  <a:schemeClr val="tx2"/>
                </a:solidFill>
              </a:rPr>
              <a:t>Bakgrund</a:t>
            </a:r>
            <a:br>
              <a:rPr lang="sv-SE" sz="1800">
                <a:solidFill>
                  <a:schemeClr val="tx2"/>
                </a:solidFill>
              </a:rPr>
            </a:br>
            <a:r>
              <a:rPr lang="sv-SE" sz="1200">
                <a:solidFill>
                  <a:schemeClr val="tx2"/>
                </a:solidFill>
              </a:rPr>
              <a:t>I samband med förlossning via kejsarsnitt eller andra förlossningsrelaterade kirurgiska ingrepp på operationsavdelning, dokumenteras den uppskattade blödningsmängden av operationspersonal i </a:t>
            </a:r>
            <a:r>
              <a:rPr lang="sv-SE" sz="1200" err="1">
                <a:solidFill>
                  <a:schemeClr val="tx2"/>
                </a:solidFill>
              </a:rPr>
              <a:t>AnOpIVA</a:t>
            </a:r>
            <a:r>
              <a:rPr lang="sv-SE" sz="1200">
                <a:solidFill>
                  <a:schemeClr val="tx2"/>
                </a:solidFill>
              </a:rPr>
              <a:t>-specifik DTA. Samma blödningsmängd skrivs också in av opererande läkare i </a:t>
            </a:r>
            <a:r>
              <a:rPr lang="sv-SE" sz="1200" err="1">
                <a:solidFill>
                  <a:schemeClr val="tx2"/>
                </a:solidFill>
              </a:rPr>
              <a:t>Maternity</a:t>
            </a:r>
            <a:r>
              <a:rPr lang="sv-SE" sz="1200">
                <a:solidFill>
                  <a:schemeClr val="tx2"/>
                </a:solidFill>
              </a:rPr>
              <a:t>-specifik DTA för blödning vid angivet förlossningsrelaterat ingrepp. Registrerade värden för blödningsmängd ska överensstämma, men fälten är separata och inte sammankopplade.​</a:t>
            </a:r>
          </a:p>
          <a:p>
            <a:pPr marL="0" indent="0">
              <a:buClr>
                <a:schemeClr val="tx2"/>
              </a:buClr>
              <a:buNone/>
            </a:pPr>
            <a:r>
              <a:rPr lang="sv-SE" sz="1800" b="1">
                <a:solidFill>
                  <a:schemeClr val="tx2"/>
                </a:solidFill>
              </a:rPr>
              <a:t>Konsekvens</a:t>
            </a:r>
            <a:br>
              <a:rPr lang="sv-SE" sz="1400">
                <a:solidFill>
                  <a:schemeClr val="tx2"/>
                </a:solidFill>
              </a:rPr>
            </a:br>
            <a:r>
              <a:rPr lang="sv-SE" sz="1200">
                <a:solidFill>
                  <a:schemeClr val="tx2"/>
                </a:solidFill>
              </a:rPr>
              <a:t>​I och med denna dubbeldokumentation, finns en risk att blödningsvärdena skiljer sig åt, och att beslut därför tas på felaktiga grunder. </a:t>
            </a:r>
          </a:p>
          <a:p>
            <a:pPr marL="0" indent="0">
              <a:buClr>
                <a:schemeClr val="tx2"/>
              </a:buClr>
              <a:buNone/>
            </a:pPr>
            <a:r>
              <a:rPr lang="sv-SE" sz="1800" b="1">
                <a:solidFill>
                  <a:schemeClr val="tx2"/>
                </a:solidFill>
              </a:rPr>
              <a:t>Åtgärd från SDV</a:t>
            </a:r>
            <a:br>
              <a:rPr lang="sv-SE" sz="1800">
                <a:solidFill>
                  <a:schemeClr val="tx2"/>
                </a:solidFill>
              </a:rPr>
            </a:br>
            <a:r>
              <a:rPr lang="sv-SE" sz="1200">
                <a:solidFill>
                  <a:schemeClr val="tx2"/>
                </a:solidFill>
              </a:rPr>
              <a:t>Hazard åtgärdas med följande textruta i utbildningsmaterial under ”Prenatal och förlossning”:</a:t>
            </a:r>
          </a:p>
          <a:p>
            <a:pPr marL="457200" lvl="1" indent="0">
              <a:buClr>
                <a:schemeClr val="tx2"/>
              </a:buClr>
              <a:buNone/>
            </a:pPr>
            <a:r>
              <a:rPr lang="sv-SE" sz="900" i="1">
                <a:solidFill>
                  <a:schemeClr val="tx2"/>
                </a:solidFill>
              </a:rPr>
              <a:t>Tänk på att i samband med förlossningsrelaterade kirurgiska ingrepp på operationsavdelning, dokumenteras den överenskomna blödningsmängden i den intraoperativa vätskebalansen av anestesisjuksköterska och av operatör i tilläggsformuläret Operationsformulär, obstetrik. Vid suturering av bristning på operationsavdelning dokumenterar operatören i stället i Interaktiv vy. Ingen systemsammankoppling finns och vid en justering av blödningsmängd måste ny överenskommelse och dokumentation ske på båda platser.​</a:t>
            </a:r>
          </a:p>
          <a:p>
            <a:pPr marL="0" indent="0">
              <a:buClr>
                <a:schemeClr val="tx2"/>
              </a:buClr>
              <a:buNone/>
            </a:pPr>
            <a:r>
              <a:rPr lang="sv-SE" sz="1200">
                <a:solidFill>
                  <a:schemeClr val="tx2"/>
                </a:solidFill>
              </a:rPr>
              <a:t>Hazard åtgärdas med följande textruta i utbildningsmaterial under ”Anestesispecifik dokumentation”:</a:t>
            </a:r>
          </a:p>
          <a:p>
            <a:pPr marL="457200" lvl="1" indent="0">
              <a:buClr>
                <a:schemeClr val="tx2"/>
              </a:buClr>
              <a:buNone/>
            </a:pPr>
            <a:r>
              <a:rPr lang="sv-SE" sz="900" i="1">
                <a:solidFill>
                  <a:schemeClr val="tx2"/>
                </a:solidFill>
              </a:rPr>
              <a:t>Tänk på att vid en eventuell justering av blödningsmängd efter avstämning enligt Checklista för Säker kirurgi 2.0 ska ny överenskommelse ske mellan ansvarig anestesipersonal och ansvarig läkare/operatör. </a:t>
            </a:r>
          </a:p>
          <a:p>
            <a:pPr marL="457200" lvl="1" indent="0">
              <a:buClr>
                <a:schemeClr val="tx2"/>
              </a:buClr>
              <a:buNone/>
            </a:pPr>
            <a:endParaRPr lang="sv-SE" sz="900" i="1">
              <a:solidFill>
                <a:schemeClr val="tx2"/>
              </a:solidFill>
            </a:endParaRPr>
          </a:p>
          <a:p>
            <a:pPr marL="0" indent="0">
              <a:buClr>
                <a:schemeClr val="tx2"/>
              </a:buClr>
              <a:buNone/>
            </a:pPr>
            <a:r>
              <a:rPr lang="sv-SE" sz="12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296369B0-6FC0-43F9-47E4-D6C26F63A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60" y="3952103"/>
            <a:ext cx="343726" cy="425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a:extLst>
              <a:ext uri="{FF2B5EF4-FFF2-40B4-BE49-F238E27FC236}">
                <a16:creationId xmlns:a16="http://schemas.microsoft.com/office/drawing/2014/main" id="{8D931EAD-D289-B4F3-0811-D0ED69A78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60" y="4826249"/>
            <a:ext cx="343726" cy="42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94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1800">
                <a:solidFill>
                  <a:schemeClr val="tx2"/>
                </a:solidFill>
              </a:rPr>
              <a:t>689: Det saknas en systemövergripande lösning för hur blödning dokumenteras och visas</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2000">
                <a:solidFill>
                  <a:schemeClr val="tx2"/>
                </a:solidFill>
              </a:rPr>
            </a:br>
            <a:r>
              <a:rPr lang="sv-SE" sz="1400">
                <a:solidFill>
                  <a:schemeClr val="tx2"/>
                </a:solidFill>
              </a:rPr>
              <a:t>Blödning dokumenteras på olika ställen i systemet. Det finns inte någon användarvänlig och överskådlig funktion för summering av blödningsmängd i systemet. Blödning summeras och visas på flera ställen i systemet.</a:t>
            </a:r>
          </a:p>
          <a:p>
            <a:pPr marL="0" indent="0">
              <a:buClr>
                <a:schemeClr val="tx2"/>
              </a:buClr>
              <a:buNone/>
            </a:pPr>
            <a:r>
              <a:rPr lang="sv-SE" sz="2000" b="1">
                <a:solidFill>
                  <a:schemeClr val="tx2"/>
                </a:solidFill>
              </a:rPr>
              <a:t>Konsekvens</a:t>
            </a:r>
            <a:br>
              <a:rPr lang="sv-SE" sz="1600">
                <a:solidFill>
                  <a:schemeClr val="tx2"/>
                </a:solidFill>
              </a:rPr>
            </a:br>
            <a:r>
              <a:rPr lang="sv-SE" sz="1400">
                <a:solidFill>
                  <a:schemeClr val="tx2"/>
                </a:solidFill>
              </a:rPr>
              <a:t>Det krävs att slutanvändaren har god kännedom om hur blödning dokumenteras i de olika delarna av systemet, och hur summering visas . ​Annars finns en risk att blödningsvärden missas eller feltolkas.</a:t>
            </a:r>
          </a:p>
          <a:p>
            <a:pPr marL="0" indent="0">
              <a:buClr>
                <a:schemeClr val="tx2"/>
              </a:buClr>
              <a:buNone/>
            </a:pPr>
            <a:r>
              <a:rPr lang="sv-SE" sz="2000" b="1">
                <a:solidFill>
                  <a:schemeClr val="tx2"/>
                </a:solidFill>
              </a:rPr>
              <a:t>Åtgärd från SDV</a:t>
            </a:r>
            <a:br>
              <a:rPr lang="sv-SE" sz="2000">
                <a:solidFill>
                  <a:schemeClr val="tx2"/>
                </a:solidFill>
              </a:rPr>
            </a:br>
            <a:r>
              <a:rPr lang="sv-SE" sz="1400">
                <a:solidFill>
                  <a:schemeClr val="tx2"/>
                </a:solidFill>
              </a:rPr>
              <a:t>Hazard åtgärdas med följande textruta i utbildningsmaterial under ”Vätskebalans” och under ”Resultatöversikt”:</a:t>
            </a:r>
          </a:p>
          <a:p>
            <a:pPr marL="457200" lvl="1" indent="0">
              <a:buClr>
                <a:schemeClr val="tx2"/>
              </a:buClr>
              <a:buNone/>
            </a:pPr>
            <a:r>
              <a:rPr lang="sv-SE" sz="1200" i="1">
                <a:solidFill>
                  <a:schemeClr val="tx2"/>
                </a:solidFill>
              </a:rPr>
              <a:t>Tänk på att den totala eliminationen summeras per dygn. För att se en specifik elimination över flera dygn behöver du ställa in det kliniska intervallet och göra en manuell summering.</a:t>
            </a:r>
          </a:p>
          <a:p>
            <a:pPr marL="0" indent="0">
              <a:buClr>
                <a:schemeClr val="tx2"/>
              </a:buClr>
              <a:buNone/>
            </a:pPr>
            <a:r>
              <a:rPr lang="sv-SE" sz="14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E15EE341-B54F-5C61-832E-CBBB076EC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96" y="4001090"/>
            <a:ext cx="343726" cy="425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747B4507-6319-0F7E-F02D-5603D3DF3012}"/>
              </a:ext>
            </a:extLst>
          </p:cNvPr>
          <p:cNvSpPr txBox="1"/>
          <p:nvPr/>
        </p:nvSpPr>
        <p:spPr>
          <a:xfrm>
            <a:off x="8850086" y="6200624"/>
            <a:ext cx="1869159" cy="307777"/>
          </a:xfrm>
          <a:prstGeom prst="rect">
            <a:avLst/>
          </a:prstGeom>
          <a:noFill/>
        </p:spPr>
        <p:txBody>
          <a:bodyPr wrap="square">
            <a:spAutoFit/>
          </a:bodyPr>
          <a:lstStyle/>
          <a:p>
            <a:pPr marL="0" indent="0" algn="r">
              <a:buClr>
                <a:schemeClr val="tx2"/>
              </a:buClr>
              <a:buNone/>
            </a:pPr>
            <a:r>
              <a:rPr lang="sv-SE" sz="1400">
                <a:solidFill>
                  <a:schemeClr val="tx2"/>
                </a:solidFill>
              </a:rPr>
              <a:t>Se även Hazard 687</a:t>
            </a:r>
          </a:p>
        </p:txBody>
      </p:sp>
    </p:spTree>
    <p:extLst>
      <p:ext uri="{BB962C8B-B14F-4D97-AF65-F5344CB8AC3E}">
        <p14:creationId xmlns:p14="http://schemas.microsoft.com/office/powerpoint/2010/main" val="409067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685: Risk för att ärendeuppgifter i remiss ändras efter att remissen accepterats eftersom fälten är modifierbara.</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2000">
                <a:solidFill>
                  <a:schemeClr val="tx2"/>
                </a:solidFill>
              </a:rPr>
            </a:br>
            <a:r>
              <a:rPr lang="sv-SE" sz="1400">
                <a:solidFill>
                  <a:schemeClr val="tx2"/>
                </a:solidFill>
              </a:rPr>
              <a:t>Fälten Remissorsak och Aktuell anamnes med flera i remissens ärendeuppgifter är modifierbara även efter att en remiss är godkänd av mottagande enhet. </a:t>
            </a:r>
          </a:p>
          <a:p>
            <a:pPr marL="0" indent="0">
              <a:buClr>
                <a:schemeClr val="tx2"/>
              </a:buClr>
              <a:buNone/>
            </a:pPr>
            <a:r>
              <a:rPr lang="sv-SE" sz="2000" b="1">
                <a:solidFill>
                  <a:schemeClr val="tx2"/>
                </a:solidFill>
              </a:rPr>
              <a:t>Konsekvens</a:t>
            </a:r>
            <a:br>
              <a:rPr lang="sv-SE" sz="1600">
                <a:solidFill>
                  <a:schemeClr val="tx2"/>
                </a:solidFill>
              </a:rPr>
            </a:br>
            <a:r>
              <a:rPr lang="sv-SE" sz="1400">
                <a:solidFill>
                  <a:schemeClr val="tx2"/>
                </a:solidFill>
              </a:rPr>
              <a:t>Om remittent ändrar viktig information i remissen efter att den accepterats av mottagande enhet finns risk att denna information inte når mottagaren. Om den nya informationen är av sådan vikt att prioriteringen av remissen skulle bli annorlunda, finns risk att nödvändig omprioritering inte genomförs.</a:t>
            </a:r>
          </a:p>
          <a:p>
            <a:pPr marL="0" indent="0">
              <a:buClr>
                <a:schemeClr val="tx2"/>
              </a:buClr>
              <a:buNone/>
            </a:pPr>
            <a:r>
              <a:rPr lang="sv-SE" sz="2000" b="1">
                <a:solidFill>
                  <a:schemeClr val="tx2"/>
                </a:solidFill>
              </a:rPr>
              <a:t>Åtgärd från SDV</a:t>
            </a:r>
            <a:br>
              <a:rPr lang="sv-SE" sz="2000">
                <a:solidFill>
                  <a:schemeClr val="tx2"/>
                </a:solidFill>
              </a:rPr>
            </a:br>
            <a:r>
              <a:rPr lang="sv-SE" sz="1400">
                <a:solidFill>
                  <a:schemeClr val="tx2"/>
                </a:solidFill>
              </a:rPr>
              <a:t>Hazard åtgärdas med följande textruta (utan varningssymbol) i utbildningsmaterial under ”Remisshantering skapa” och under ”Remisshantering motta”, samt i FB047 ”Remissflödet”:</a:t>
            </a:r>
          </a:p>
          <a:p>
            <a:pPr marL="457200" lvl="1" indent="0">
              <a:buClr>
                <a:schemeClr val="tx2"/>
              </a:buClr>
              <a:buNone/>
            </a:pPr>
            <a:r>
              <a:rPr lang="sv-SE" sz="1200" i="1">
                <a:solidFill>
                  <a:schemeClr val="tx2"/>
                </a:solidFill>
              </a:rPr>
              <a:t>Tänk på att </a:t>
            </a:r>
            <a:r>
              <a:rPr lang="sv-SE" sz="1200" b="1" i="1">
                <a:solidFill>
                  <a:schemeClr val="tx2"/>
                </a:solidFill>
              </a:rPr>
              <a:t>inte</a:t>
            </a:r>
            <a:r>
              <a:rPr lang="sv-SE" sz="1200" i="1">
                <a:solidFill>
                  <a:schemeClr val="tx2"/>
                </a:solidFill>
              </a:rPr>
              <a:t> ändra i fälten Aktuell anamnes och Remissorsak efter att remissen godkänts av mottagande enhet då ingen bevakning av ändring görs.</a:t>
            </a:r>
          </a:p>
          <a:p>
            <a:pPr marL="457200" lvl="1" indent="0">
              <a:buClr>
                <a:schemeClr val="tx2"/>
              </a:buClr>
              <a:buNone/>
            </a:pPr>
            <a:endParaRPr lang="sv-SE" sz="1200" i="1">
              <a:solidFill>
                <a:schemeClr val="tx2"/>
              </a:solidFill>
            </a:endParaRPr>
          </a:p>
          <a:p>
            <a:pPr marL="0" indent="0">
              <a:buClr>
                <a:schemeClr val="tx2"/>
              </a:buClr>
              <a:buNone/>
            </a:pPr>
            <a:r>
              <a:rPr lang="sv-SE" sz="1400">
                <a:solidFill>
                  <a:schemeClr val="tx2"/>
                </a:solidFill>
              </a:rPr>
              <a:t>Förbättring av program finns planerad men ej tidsatt.</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2750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632: Dokumentation från Ungdomsmottagning visas för alla kliniker inom vårdgivaren</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2000">
                <a:solidFill>
                  <a:schemeClr val="tx2"/>
                </a:solidFill>
              </a:rPr>
            </a:br>
            <a:r>
              <a:rPr lang="sv-SE" sz="1400">
                <a:solidFill>
                  <a:schemeClr val="tx2"/>
                </a:solidFill>
              </a:rPr>
              <a:t>Dokumentationen från Ungdomsmottagningen (UM) kommer inte såsom idag att vara dold för andra vårdutförare i Skåne. </a:t>
            </a:r>
          </a:p>
          <a:p>
            <a:pPr marL="0" indent="0">
              <a:buClr>
                <a:schemeClr val="tx2"/>
              </a:buClr>
              <a:buNone/>
            </a:pPr>
            <a:r>
              <a:rPr lang="sv-SE" sz="2000" b="1">
                <a:solidFill>
                  <a:schemeClr val="tx2"/>
                </a:solidFill>
              </a:rPr>
              <a:t>Konsekvens</a:t>
            </a:r>
            <a:br>
              <a:rPr lang="sv-SE" sz="1600">
                <a:solidFill>
                  <a:schemeClr val="tx2"/>
                </a:solidFill>
              </a:rPr>
            </a:br>
            <a:r>
              <a:rPr lang="sv-SE" sz="1400">
                <a:solidFill>
                  <a:schemeClr val="tx2"/>
                </a:solidFill>
              </a:rPr>
              <a:t>Känslig information görs tillgänglig för fler. </a:t>
            </a:r>
            <a:endParaRPr lang="sv-SE" sz="1400">
              <a:solidFill>
                <a:srgbClr val="FF0000"/>
              </a:solidFill>
            </a:endParaRPr>
          </a:p>
          <a:p>
            <a:pPr marL="0" indent="0">
              <a:buClr>
                <a:schemeClr val="tx2"/>
              </a:buClr>
              <a:buNone/>
            </a:pPr>
            <a:r>
              <a:rPr lang="sv-SE" sz="2000" b="1">
                <a:solidFill>
                  <a:schemeClr val="tx2"/>
                </a:solidFill>
              </a:rPr>
              <a:t>Åtgärd från SDV</a:t>
            </a:r>
            <a:br>
              <a:rPr lang="sv-SE" sz="2000">
                <a:solidFill>
                  <a:schemeClr val="tx2"/>
                </a:solidFill>
              </a:rPr>
            </a:br>
            <a:r>
              <a:rPr lang="sv-SE" sz="1400">
                <a:solidFill>
                  <a:schemeClr val="tx2"/>
                </a:solidFill>
              </a:rPr>
              <a:t>Hazard åtgärdas med följande textruta i utbildningsmaterial under ”Skyddad anteckning vid ungdomsmottagning”:</a:t>
            </a:r>
          </a:p>
          <a:p>
            <a:pPr marL="457200" lvl="1" indent="0">
              <a:buClr>
                <a:schemeClr val="tx2"/>
              </a:buClr>
              <a:buNone/>
            </a:pPr>
            <a:r>
              <a:rPr lang="sv-SE" sz="1200" i="1">
                <a:solidFill>
                  <a:schemeClr val="tx2"/>
                </a:solidFill>
              </a:rPr>
              <a:t>Tänk på att en anteckning som </a:t>
            </a:r>
            <a:r>
              <a:rPr lang="sv-SE" sz="1200" b="1" i="1">
                <a:solidFill>
                  <a:schemeClr val="tx2"/>
                </a:solidFill>
              </a:rPr>
              <a:t>inte</a:t>
            </a:r>
            <a:r>
              <a:rPr lang="sv-SE" sz="1200" i="1">
                <a:solidFill>
                  <a:schemeClr val="tx2"/>
                </a:solidFill>
              </a:rPr>
              <a:t> är en skyddad anteckning kan läsas av andra vårdutförare. Sprids informationen begår denna vårdutförare dock ett lagbrott.</a:t>
            </a:r>
          </a:p>
          <a:p>
            <a:pPr marL="457200" lvl="1" indent="0">
              <a:buClr>
                <a:schemeClr val="tx2"/>
              </a:buClr>
              <a:buNone/>
            </a:pPr>
            <a:endParaRPr lang="sv-SE" sz="1200" i="1">
              <a:solidFill>
                <a:schemeClr val="tx2"/>
              </a:solidFill>
            </a:endParaRPr>
          </a:p>
          <a:p>
            <a:pPr marL="0" indent="0">
              <a:buClr>
                <a:schemeClr val="tx2"/>
              </a:buClr>
              <a:buNone/>
            </a:pPr>
            <a:r>
              <a:rPr lang="sv-SE" sz="14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3" name="Picture 14">
            <a:extLst>
              <a:ext uri="{FF2B5EF4-FFF2-40B4-BE49-F238E27FC236}">
                <a16:creationId xmlns:a16="http://schemas.microsoft.com/office/drawing/2014/main" id="{FE6816FE-645C-2085-DE49-87FA10A4A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03" y="3560218"/>
            <a:ext cx="343726" cy="42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91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400">
                <a:solidFill>
                  <a:schemeClr val="tx2"/>
                </a:solidFill>
              </a:rPr>
              <a:t>600: Medarbetare notifieras inte om nya meddelande i delade inkorgar</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2000">
                <a:solidFill>
                  <a:schemeClr val="tx2"/>
                </a:solidFill>
              </a:rPr>
            </a:br>
            <a:r>
              <a:rPr lang="sv-SE" sz="1400">
                <a:solidFill>
                  <a:schemeClr val="tx2"/>
                </a:solidFill>
              </a:rPr>
              <a:t>När det kommer in nya meddelande i delade inkorgar (pooler) notifieras inte kliniker/medarbetare som har tillgång till dessa delade inkorgar.</a:t>
            </a:r>
          </a:p>
          <a:p>
            <a:pPr marL="0" indent="0">
              <a:buClr>
                <a:schemeClr val="tx2"/>
              </a:buClr>
              <a:buNone/>
            </a:pPr>
            <a:r>
              <a:rPr lang="sv-SE" sz="2000" b="1">
                <a:solidFill>
                  <a:schemeClr val="tx2"/>
                </a:solidFill>
              </a:rPr>
              <a:t>Konsekvens</a:t>
            </a:r>
            <a:br>
              <a:rPr lang="sv-SE" sz="1600">
                <a:solidFill>
                  <a:schemeClr val="tx2"/>
                </a:solidFill>
              </a:rPr>
            </a:br>
            <a:r>
              <a:rPr lang="sv-SE" sz="1400">
                <a:solidFill>
                  <a:schemeClr val="tx2"/>
                </a:solidFill>
              </a:rPr>
              <a:t>Meddelande kan missas.</a:t>
            </a:r>
          </a:p>
          <a:p>
            <a:pPr marL="0" indent="0">
              <a:buClr>
                <a:schemeClr val="tx2"/>
              </a:buClr>
              <a:buNone/>
            </a:pPr>
            <a:r>
              <a:rPr lang="sv-SE" sz="2000" b="1">
                <a:solidFill>
                  <a:schemeClr val="tx2"/>
                </a:solidFill>
              </a:rPr>
              <a:t>Åtgärd från SDV</a:t>
            </a:r>
            <a:br>
              <a:rPr lang="sv-SE" sz="2000">
                <a:solidFill>
                  <a:schemeClr val="tx2"/>
                </a:solidFill>
              </a:rPr>
            </a:br>
            <a:r>
              <a:rPr lang="sv-SE" sz="1400">
                <a:solidFill>
                  <a:schemeClr val="tx2"/>
                </a:solidFill>
              </a:rPr>
              <a:t>Hazard åtgärdas med följande textruta i utbildningsmaterial under ”Meddelandecenter”:</a:t>
            </a:r>
          </a:p>
          <a:p>
            <a:pPr marL="457200" lvl="1" indent="0">
              <a:buClr>
                <a:schemeClr val="tx2"/>
              </a:buClr>
              <a:buNone/>
            </a:pPr>
            <a:r>
              <a:rPr lang="sv-SE" sz="1200" i="1">
                <a:solidFill>
                  <a:schemeClr val="tx2"/>
                </a:solidFill>
              </a:rPr>
              <a:t>Tänk på att du som medarbetare inte notifieras om det inkommer nya meddelande i delade inkorgar. För detta måste det skapas tydliga rutiner på din enhet hur denna funktion ska hanteras dagligen.​ </a:t>
            </a:r>
          </a:p>
          <a:p>
            <a:pPr marL="0" indent="0">
              <a:buClr>
                <a:schemeClr val="tx2"/>
              </a:buClr>
              <a:buNone/>
            </a:pPr>
            <a:r>
              <a:rPr lang="sv-SE" sz="1400">
                <a:solidFill>
                  <a:schemeClr val="tx2"/>
                </a:solidFill>
              </a:rPr>
              <a:t>Hazard åtgärdas med följande textruta i förändringsbehov FB062 ”Meddelandecenter”:</a:t>
            </a:r>
          </a:p>
          <a:p>
            <a:pPr marL="457200" lvl="1" indent="0">
              <a:buClr>
                <a:schemeClr val="tx2"/>
              </a:buClr>
              <a:buNone/>
            </a:pPr>
            <a:r>
              <a:rPr lang="sv-SE" sz="1200" i="1">
                <a:solidFill>
                  <a:schemeClr val="tx2"/>
                </a:solidFill>
              </a:rPr>
              <a:t>Att tänka på - Tydliga rutiner måste skapas för bevakning av meddelanden i enheternas inkorgar.​</a:t>
            </a:r>
          </a:p>
          <a:p>
            <a:pPr marL="457200" lvl="1" indent="0">
              <a:buClr>
                <a:schemeClr val="tx2"/>
              </a:buClr>
              <a:buNone/>
            </a:pPr>
            <a:endParaRPr lang="sv-SE" sz="1200" i="1">
              <a:solidFill>
                <a:schemeClr val="tx2"/>
              </a:solidFill>
            </a:endParaRPr>
          </a:p>
          <a:p>
            <a:pPr marL="0" indent="0">
              <a:buClr>
                <a:schemeClr val="tx2"/>
              </a:buClr>
              <a:buNone/>
            </a:pPr>
            <a:r>
              <a:rPr lang="sv-SE" sz="14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D5F06641-8D5D-C22A-8AC4-3D055B15C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60" y="4748212"/>
            <a:ext cx="343726" cy="425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a:extLst>
              <a:ext uri="{FF2B5EF4-FFF2-40B4-BE49-F238E27FC236}">
                <a16:creationId xmlns:a16="http://schemas.microsoft.com/office/drawing/2014/main" id="{2ED6A6F6-8A2C-A6EF-AFEB-EF6DE295B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60" y="3796029"/>
            <a:ext cx="343726" cy="42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5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611: </a:t>
            </a:r>
            <a:r>
              <a:rPr lang="sv-SE" sz="2000" err="1">
                <a:solidFill>
                  <a:schemeClr val="tx2"/>
                </a:solidFill>
              </a:rPr>
              <a:t>Pilning</a:t>
            </a:r>
            <a:r>
              <a:rPr lang="sv-SE" sz="2000">
                <a:solidFill>
                  <a:schemeClr val="tx2"/>
                </a:solidFill>
              </a:rPr>
              <a:t> av läkemedel försvinner</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12421"/>
            <a:ext cx="10972800" cy="4713743"/>
          </a:xfrm>
        </p:spPr>
        <p:txBody>
          <a:bodyPr/>
          <a:lstStyle/>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​Eftersom det finns en lång tradition av att "pila" läkemedel finns det en risk att läkemedelsordinationer felaktigt fortgår. </a:t>
            </a:r>
          </a:p>
          <a:p>
            <a:pPr marL="0" indent="0">
              <a:buClr>
                <a:srgbClr val="307C8E"/>
              </a:buClr>
              <a:buNone/>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Risk för vårdskada </a:t>
            </a:r>
            <a:r>
              <a:rPr lang="sv-SE" sz="1400" err="1">
                <a:solidFill>
                  <a:schemeClr val="tx2"/>
                </a:solidFill>
              </a:rPr>
              <a:t>pga</a:t>
            </a:r>
            <a:r>
              <a:rPr lang="sv-SE" sz="1400">
                <a:solidFill>
                  <a:schemeClr val="tx2"/>
                </a:solidFill>
              </a:rPr>
              <a:t> felaktigt förlängd läkemedelsbehandling. </a:t>
            </a:r>
          </a:p>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textruta i utbildningsmaterialet:</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Tänk på att i SDV gäller alla slutenvårdsordinationer tills de avslutas eller pausas. Det är därför viktigt att dagligen ta ställning till dosering och avsluta eller pausa de läkemedel som patienten inte längre ska få. </a:t>
            </a:r>
          </a:p>
          <a:p>
            <a:pPr marL="457200" lvl="1" indent="0">
              <a:spcBef>
                <a:spcPts val="1600"/>
              </a:spcBef>
              <a:buClr>
                <a:srgbClr val="307C8E"/>
              </a:buClr>
              <a:buNone/>
              <a:defRPr/>
            </a:pPr>
            <a:endParaRPr lang="sv-SE" sz="1200" i="1">
              <a:solidFill>
                <a:srgbClr val="307C8E"/>
              </a:solidFill>
              <a:latin typeface="Public Sans"/>
            </a:endParaRPr>
          </a:p>
          <a:p>
            <a:pPr marL="0" indent="0">
              <a:buClr>
                <a:srgbClr val="307C8E"/>
              </a:buClr>
              <a:buNone/>
              <a:defRPr/>
            </a:pPr>
            <a:r>
              <a:rPr lang="sv-SE" sz="14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59BBBD30-F018-F307-E5A3-201CCFC6F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96" y="3769292"/>
            <a:ext cx="343726" cy="42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88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563: Läkemedel ej uppdelade på stående och vid behov</a:t>
            </a:r>
            <a:endParaRPr lang="sv-SE" sz="1400" i="1">
              <a:solidFill>
                <a:schemeClr val="tx2"/>
              </a:solidFill>
              <a:latin typeface="+mn-lt"/>
              <a:ea typeface="+mn-ea"/>
              <a:cs typeface="+mn-cs"/>
            </a:endParaRP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306286"/>
            <a:ext cx="10972800" cy="4797001"/>
          </a:xfrm>
        </p:spPr>
        <p:txBody>
          <a:bodyPr vert="horz" lIns="91440" tIns="45720" rIns="91440" bIns="45720" rtlCol="0" anchor="t">
            <a:noAutofit/>
          </a:bodyPr>
          <a:lstStyle/>
          <a:p>
            <a:pPr marL="0" indent="0">
              <a:buClr>
                <a:schemeClr val="tx2"/>
              </a:buClr>
              <a:buNone/>
            </a:pPr>
            <a:r>
              <a:rPr lang="sv-SE" sz="2000" b="1">
                <a:solidFill>
                  <a:schemeClr val="tx2"/>
                </a:solidFill>
              </a:rPr>
              <a:t>Bakgrund</a:t>
            </a:r>
            <a:br>
              <a:rPr lang="sv-SE" sz="2400"/>
            </a:br>
            <a:r>
              <a:rPr lang="sv-SE" sz="1400">
                <a:solidFill>
                  <a:schemeClr val="tx2"/>
                </a:solidFill>
              </a:rPr>
              <a:t>Den gemensamma läkemedelslistan </a:t>
            </a:r>
            <a:r>
              <a:rPr lang="sv-SE" sz="1400" i="1">
                <a:solidFill>
                  <a:schemeClr val="tx2"/>
                </a:solidFill>
              </a:rPr>
              <a:t>Förskrivna och receptfria läkemedel</a:t>
            </a:r>
            <a:r>
              <a:rPr lang="sv-SE" sz="1400">
                <a:solidFill>
                  <a:schemeClr val="tx2"/>
                </a:solidFill>
              </a:rPr>
              <a:t> är inte uppdelad på stående medicinering resp. vid behovs-ordinationer. </a:t>
            </a:r>
            <a:endParaRPr lang="sv-SE" sz="1800">
              <a:solidFill>
                <a:schemeClr val="tx2"/>
              </a:solidFill>
            </a:endParaRPr>
          </a:p>
          <a:p>
            <a:pPr marL="0" indent="0">
              <a:buClr>
                <a:schemeClr val="tx2"/>
              </a:buClr>
              <a:buNone/>
            </a:pPr>
            <a:r>
              <a:rPr lang="sv-SE" sz="2000" b="1">
                <a:solidFill>
                  <a:schemeClr val="tx2"/>
                </a:solidFill>
              </a:rPr>
              <a:t>Konsekvens</a:t>
            </a:r>
            <a:br>
              <a:rPr lang="sv-SE" sz="1800"/>
            </a:br>
            <a:r>
              <a:rPr lang="sv-SE" sz="1400">
                <a:solidFill>
                  <a:schemeClr val="tx2"/>
                </a:solidFill>
              </a:rPr>
              <a:t>Risk för att patienten erhåller fel dos läkemedel om vårdpersonal feltolkar ordinationen. </a:t>
            </a:r>
          </a:p>
          <a:p>
            <a:pPr marL="0" indent="0">
              <a:buClr>
                <a:schemeClr val="tx2"/>
              </a:buClr>
              <a:buNone/>
            </a:pPr>
            <a:r>
              <a:rPr lang="sv-SE" sz="2000" b="1">
                <a:solidFill>
                  <a:schemeClr val="tx2"/>
                </a:solidFill>
              </a:rPr>
              <a:t>Åtgärd från SDV</a:t>
            </a:r>
            <a:br>
              <a:rPr lang="sv-SE" sz="2400"/>
            </a:br>
            <a:r>
              <a:rPr lang="sv-SE" sz="1400" err="1">
                <a:solidFill>
                  <a:schemeClr val="tx2"/>
                </a:solidFill>
              </a:rPr>
              <a:t>Hazard</a:t>
            </a:r>
            <a:r>
              <a:rPr lang="sv-SE" sz="1400">
                <a:solidFill>
                  <a:schemeClr val="tx2"/>
                </a:solidFill>
              </a:rPr>
              <a:t> åtgärdas med följande textruta i utbildningsmaterialet:</a:t>
            </a:r>
          </a:p>
          <a:p>
            <a:pPr marL="457200" lvl="1" indent="0">
              <a:buClr>
                <a:schemeClr val="tx2"/>
              </a:buClr>
              <a:buNone/>
            </a:pPr>
            <a:r>
              <a:rPr lang="sv-SE" sz="1200" i="1">
                <a:solidFill>
                  <a:schemeClr val="tx2"/>
                </a:solidFill>
              </a:rPr>
              <a:t>Tänk på att läkemedelslistan (Förskrivna och receptfria läkemedel och läkemedelslistan i meny) inte är uppdelad i stående medicinering respektive vid behov-läkemedel. Detta skiljer sig från hur läkemedelslistor är uppbyggda i Melior eller PMO. </a:t>
            </a:r>
          </a:p>
          <a:p>
            <a:pPr marL="0" indent="0">
              <a:buClr>
                <a:schemeClr val="tx2"/>
              </a:buClr>
              <a:buNone/>
            </a:pPr>
            <a:r>
              <a:rPr lang="sv-SE" sz="1400">
                <a:solidFill>
                  <a:schemeClr val="tx2"/>
                </a:solidFill>
              </a:rPr>
              <a:t>Förbättring av program finns planerad men ej tidsatt.</a:t>
            </a:r>
          </a:p>
          <a:p>
            <a:pPr marL="0" indent="0">
              <a:buClr>
                <a:schemeClr val="tx2"/>
              </a:buClr>
              <a:buNone/>
            </a:pPr>
            <a:endParaRPr lang="sv-SE" sz="1400" i="1">
              <a:solidFill>
                <a:schemeClr val="tx2"/>
              </a:solidFill>
            </a:endParaRPr>
          </a:p>
          <a:p>
            <a:endParaRPr lang="sv-SE" sz="1800">
              <a:effectLst/>
              <a:latin typeface="Calibri" panose="020F0502020204030204" pitchFamily="34" charset="0"/>
              <a:ea typeface="Calibri" panose="020F0502020204030204" pitchFamily="34" charset="0"/>
            </a:endParaRP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991B3EB8-8BB0-9547-9D91-40A4187DD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31" y="3821475"/>
            <a:ext cx="343726" cy="425768"/>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35388BC4-BCAA-4896-D4C6-645FB332383C}"/>
              </a:ext>
            </a:extLst>
          </p:cNvPr>
          <p:cNvPicPr>
            <a:picLocks noChangeAspect="1"/>
          </p:cNvPicPr>
          <p:nvPr/>
        </p:nvPicPr>
        <p:blipFill>
          <a:blip r:embed="rId5"/>
          <a:stretch>
            <a:fillRect/>
          </a:stretch>
        </p:blipFill>
        <p:spPr>
          <a:xfrm>
            <a:off x="600310" y="4890098"/>
            <a:ext cx="5077968" cy="1621470"/>
          </a:xfrm>
          <a:prstGeom prst="rect">
            <a:avLst/>
          </a:prstGeom>
        </p:spPr>
      </p:pic>
      <p:pic>
        <p:nvPicPr>
          <p:cNvPr id="10" name="Bildobjekt 9" descr="En bild som visar text, skärmbild, Teckensnitt, nummer&#10;&#10;Automatiskt genererad beskrivning">
            <a:extLst>
              <a:ext uri="{FF2B5EF4-FFF2-40B4-BE49-F238E27FC236}">
                <a16:creationId xmlns:a16="http://schemas.microsoft.com/office/drawing/2014/main" id="{73220298-086C-B1AF-32A9-6049AB4049E0}"/>
              </a:ext>
            </a:extLst>
          </p:cNvPr>
          <p:cNvPicPr>
            <a:picLocks noChangeAspect="1"/>
          </p:cNvPicPr>
          <p:nvPr/>
        </p:nvPicPr>
        <p:blipFill>
          <a:blip r:embed="rId6"/>
          <a:stretch>
            <a:fillRect/>
          </a:stretch>
        </p:blipFill>
        <p:spPr>
          <a:xfrm>
            <a:off x="6096000" y="4891281"/>
            <a:ext cx="4829908" cy="1178514"/>
          </a:xfrm>
          <a:prstGeom prst="rect">
            <a:avLst/>
          </a:prstGeom>
        </p:spPr>
      </p:pic>
    </p:spTree>
    <p:extLst>
      <p:ext uri="{BB962C8B-B14F-4D97-AF65-F5344CB8AC3E}">
        <p14:creationId xmlns:p14="http://schemas.microsoft.com/office/powerpoint/2010/main" val="2364207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571: Risk för felaktig läkemedelsbehandling (barn) </a:t>
            </a:r>
            <a:r>
              <a:rPr lang="sv-SE" sz="2000" err="1">
                <a:solidFill>
                  <a:schemeClr val="tx2"/>
                </a:solidFill>
              </a:rPr>
              <a:t>pga</a:t>
            </a:r>
            <a:r>
              <a:rPr lang="sv-SE" sz="2000">
                <a:solidFill>
                  <a:schemeClr val="tx2"/>
                </a:solidFill>
              </a:rPr>
              <a:t> sämre användarvänlighet gällande tillgång till </a:t>
            </a:r>
            <a:r>
              <a:rPr lang="sv-SE" sz="2000" err="1">
                <a:solidFill>
                  <a:schemeClr val="tx2"/>
                </a:solidFill>
              </a:rPr>
              <a:t>ePed</a:t>
            </a:r>
            <a:r>
              <a:rPr lang="sv-SE" sz="2000">
                <a:solidFill>
                  <a:schemeClr val="tx2"/>
                </a:solidFill>
              </a:rPr>
              <a:t> instruktioner</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77737"/>
            <a:ext cx="10972800" cy="4638034"/>
          </a:xfrm>
        </p:spPr>
        <p:txBody>
          <a:bodyPr vert="horz" lIns="91440" tIns="45720" rIns="91440" bIns="45720" rtlCol="0" anchor="t">
            <a:noAutofit/>
          </a:bodyPr>
          <a:lstStyle/>
          <a:p>
            <a:pPr marL="0" indent="0">
              <a:buClr>
                <a:srgbClr val="307C8E"/>
              </a:buClr>
              <a:buNone/>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I SDV kan det finnas mer än en </a:t>
            </a:r>
            <a:r>
              <a:rPr lang="sv-SE" sz="1400" err="1">
                <a:solidFill>
                  <a:schemeClr val="tx2"/>
                </a:solidFill>
              </a:rPr>
              <a:t>ePed</a:t>
            </a:r>
            <a:r>
              <a:rPr lang="sv-SE" sz="1400">
                <a:solidFill>
                  <a:schemeClr val="tx2"/>
                </a:solidFill>
              </a:rPr>
              <a:t> instruktion kopplad till en läkemedelsordination. Användaren måste välja rätt instruktion för att ta del av korrekt referensinformation från </a:t>
            </a:r>
            <a:r>
              <a:rPr lang="sv-SE" sz="1400" err="1">
                <a:solidFill>
                  <a:schemeClr val="tx2"/>
                </a:solidFill>
              </a:rPr>
              <a:t>ePed</a:t>
            </a:r>
            <a:r>
              <a:rPr lang="sv-SE" sz="1400">
                <a:solidFill>
                  <a:schemeClr val="tx2"/>
                </a:solidFill>
              </a:rPr>
              <a:t>. </a:t>
            </a:r>
            <a:endParaRPr lang="sv-SE" sz="1400" i="1">
              <a:solidFill>
                <a:schemeClr val="tx2"/>
              </a:solidFill>
            </a:endParaRPr>
          </a:p>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Om fel </a:t>
            </a:r>
            <a:r>
              <a:rPr lang="sv-SE" sz="1400" err="1">
                <a:solidFill>
                  <a:schemeClr val="tx2"/>
                </a:solidFill>
              </a:rPr>
              <a:t>ePed</a:t>
            </a:r>
            <a:r>
              <a:rPr lang="sv-SE" sz="1400">
                <a:solidFill>
                  <a:schemeClr val="tx2"/>
                </a:solidFill>
              </a:rPr>
              <a:t> instruktion används vid ordination, iordningställande och administrering av läkemedel kan patienten erhålla fel dos läkemedel. </a:t>
            </a:r>
          </a:p>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textruta i utbildningsmaterialet:</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Tänk på att till skillnad mot i Melior kan du som användare behöva välja rätt </a:t>
            </a:r>
            <a:r>
              <a:rPr kumimoji="0" lang="sv-SE" sz="1200" b="0" i="1" u="none" strike="noStrike" kern="1200" cap="none" spc="0" normalizeH="0" baseline="0" noProof="0" err="1">
                <a:ln>
                  <a:noFill/>
                </a:ln>
                <a:solidFill>
                  <a:srgbClr val="307C8E"/>
                </a:solidFill>
                <a:effectLst/>
                <a:uLnTx/>
                <a:uFillTx/>
                <a:latin typeface="Public Sans"/>
                <a:ea typeface="+mn-ea"/>
                <a:cs typeface="+mn-cs"/>
              </a:rPr>
              <a:t>ePed</a:t>
            </a:r>
            <a:r>
              <a:rPr kumimoji="0" lang="sv-SE" sz="1200" b="0" i="1" u="none" strike="noStrike" kern="1200" cap="none" spc="0" normalizeH="0" baseline="0" noProof="0">
                <a:ln>
                  <a:noFill/>
                </a:ln>
                <a:solidFill>
                  <a:srgbClr val="307C8E"/>
                </a:solidFill>
                <a:effectLst/>
                <a:uLnTx/>
                <a:uFillTx/>
                <a:latin typeface="Public Sans"/>
                <a:ea typeface="+mn-ea"/>
                <a:cs typeface="+mn-cs"/>
              </a:rPr>
              <a:t>-instruktion att läsa från en lista med fler instruktioner för samma substans. Det beror på att en generisk läkemedelsordination kan referera till mer än en </a:t>
            </a:r>
            <a:r>
              <a:rPr kumimoji="0" lang="sv-SE" sz="1200" b="0" i="1" u="none" strike="noStrike" kern="1200" cap="none" spc="0" normalizeH="0" baseline="0" noProof="0" err="1">
                <a:ln>
                  <a:noFill/>
                </a:ln>
                <a:solidFill>
                  <a:srgbClr val="307C8E"/>
                </a:solidFill>
                <a:effectLst/>
                <a:uLnTx/>
                <a:uFillTx/>
                <a:latin typeface="Public Sans"/>
                <a:ea typeface="+mn-ea"/>
                <a:cs typeface="+mn-cs"/>
              </a:rPr>
              <a:t>ePed</a:t>
            </a:r>
            <a:r>
              <a:rPr kumimoji="0" lang="sv-SE" sz="1200" b="0" i="1" u="none" strike="noStrike" kern="1200" cap="none" spc="0" normalizeH="0" baseline="0" noProof="0">
                <a:ln>
                  <a:noFill/>
                </a:ln>
                <a:solidFill>
                  <a:srgbClr val="307C8E"/>
                </a:solidFill>
                <a:effectLst/>
                <a:uLnTx/>
                <a:uFillTx/>
                <a:latin typeface="Public Sans"/>
                <a:ea typeface="+mn-ea"/>
                <a:cs typeface="+mn-cs"/>
              </a:rPr>
              <a:t>-instruktion.</a:t>
            </a:r>
          </a:p>
          <a:p>
            <a:pPr marL="0" indent="0">
              <a:buClr>
                <a:srgbClr val="307C8E"/>
              </a:buClr>
              <a:buNone/>
              <a:defRPr/>
            </a:pPr>
            <a:r>
              <a:rPr lang="sv-SE" sz="1400">
                <a:solidFill>
                  <a:schemeClr val="tx2"/>
                </a:solidFill>
              </a:rPr>
              <a:t>Inga ytterligare programuppdateringar finns planerade.</a:t>
            </a:r>
            <a:br>
              <a:rPr kumimoji="0" lang="sv-SE" sz="1800" b="0" i="1" u="none" strike="noStrike" kern="1200" cap="none" spc="0" normalizeH="0" baseline="0" noProof="0">
                <a:ln>
                  <a:noFill/>
                </a:ln>
                <a:solidFill>
                  <a:srgbClr val="307C8E"/>
                </a:solidFill>
                <a:effectLst/>
                <a:uLnTx/>
                <a:uFillTx/>
                <a:latin typeface="Public Sans"/>
                <a:ea typeface="+mn-ea"/>
                <a:cs typeface="+mn-cs"/>
              </a:rPr>
            </a:br>
            <a:br>
              <a:rPr kumimoji="0" lang="sv-SE" sz="1800" b="0" i="1" u="none" strike="noStrike" kern="1200" cap="none" spc="0" normalizeH="0" baseline="0" noProof="0">
                <a:ln>
                  <a:noFill/>
                </a:ln>
                <a:solidFill>
                  <a:srgbClr val="307C8E"/>
                </a:solidFill>
                <a:effectLst/>
                <a:uLnTx/>
                <a:uFillTx/>
                <a:latin typeface="Public Sans"/>
                <a:ea typeface="+mn-ea"/>
                <a:cs typeface="+mn-cs"/>
              </a:rPr>
            </a:br>
            <a:endParaRPr lang="sv-SE" sz="1800" i="1">
              <a:effectLst/>
              <a:latin typeface="Calibri"/>
              <a:ea typeface="Calibri"/>
              <a:cs typeface="Calibri"/>
            </a:endParaRP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B4213040-C97F-130F-24C6-0D91BD102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32" y="4327661"/>
            <a:ext cx="343726" cy="42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7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AD8A95-0C5D-AC86-4224-27D7A2A0BDB6}"/>
              </a:ext>
            </a:extLst>
          </p:cNvPr>
          <p:cNvSpPr>
            <a:spLocks noGrp="1"/>
          </p:cNvSpPr>
          <p:nvPr>
            <p:ph type="title"/>
          </p:nvPr>
        </p:nvSpPr>
        <p:spPr/>
        <p:txBody>
          <a:bodyPr/>
          <a:lstStyle/>
          <a:p>
            <a:r>
              <a:rPr lang="sv-SE"/>
              <a:t>Introduktion och Bakgrund</a:t>
            </a:r>
          </a:p>
        </p:txBody>
      </p:sp>
      <p:sp>
        <p:nvSpPr>
          <p:cNvPr id="3" name="Platshållare för innehåll 2">
            <a:extLst>
              <a:ext uri="{FF2B5EF4-FFF2-40B4-BE49-F238E27FC236}">
                <a16:creationId xmlns:a16="http://schemas.microsoft.com/office/drawing/2014/main" id="{275DE88A-1E16-1244-CB20-8F19C22DD231}"/>
              </a:ext>
            </a:extLst>
          </p:cNvPr>
          <p:cNvSpPr>
            <a:spLocks noGrp="1"/>
          </p:cNvSpPr>
          <p:nvPr>
            <p:ph idx="1"/>
          </p:nvPr>
        </p:nvSpPr>
        <p:spPr/>
        <p:txBody>
          <a:bodyPr vert="horz" lIns="91440" tIns="45720" rIns="91440" bIns="45720" rtlCol="0" anchor="t">
            <a:noAutofit/>
          </a:bodyPr>
          <a:lstStyle/>
          <a:p>
            <a:r>
              <a:rPr lang="sv-SE" sz="1600">
                <a:solidFill>
                  <a:schemeClr val="bg1"/>
                </a:solidFill>
              </a:rPr>
              <a:t>Risker som inte kan mitigeras fullt ut behöver hanteras med information i t.ex. Förändringsbehov, Anvisningar eller Utbildningsmaterial. Denna rest-risk kallar vi för en Hazard.</a:t>
            </a:r>
          </a:p>
          <a:p>
            <a:r>
              <a:rPr lang="sv-SE" sz="1600">
                <a:solidFill>
                  <a:schemeClr val="bg1"/>
                </a:solidFill>
              </a:rPr>
              <a:t>Flera av hazarderna kommer att bli inaktuella efter de systemuppgraderingar som planeras från hösten 2025 och framöver. </a:t>
            </a:r>
          </a:p>
          <a:p>
            <a:r>
              <a:rPr lang="sv-SE" sz="1600">
                <a:solidFill>
                  <a:schemeClr val="bg1"/>
                </a:solidFill>
              </a:rPr>
              <a:t>Just nu (2024-12-20) har SDV registrerat X hazarder, varav</a:t>
            </a:r>
          </a:p>
          <a:p>
            <a:pPr lvl="1"/>
            <a:r>
              <a:rPr lang="sv-SE" sz="1400">
                <a:solidFill>
                  <a:schemeClr val="bg1"/>
                </a:solidFill>
              </a:rPr>
              <a:t>82 Avskrivna (</a:t>
            </a:r>
            <a:r>
              <a:rPr lang="sv-SE" sz="1400" err="1">
                <a:solidFill>
                  <a:schemeClr val="bg1"/>
                </a:solidFill>
              </a:rPr>
              <a:t>Depreciated</a:t>
            </a:r>
            <a:r>
              <a:rPr lang="sv-SE" sz="1400">
                <a:solidFill>
                  <a:schemeClr val="bg1"/>
                </a:solidFill>
              </a:rPr>
              <a:t> / Not Relevant)</a:t>
            </a:r>
          </a:p>
          <a:p>
            <a:pPr lvl="1"/>
            <a:r>
              <a:rPr lang="sv-SE" sz="1400">
                <a:solidFill>
                  <a:schemeClr val="bg1"/>
                </a:solidFill>
              </a:rPr>
              <a:t>39 Under hantering (In Preparation, New Hazard, </a:t>
            </a:r>
            <a:r>
              <a:rPr lang="sv-SE" sz="1400" err="1">
                <a:solidFill>
                  <a:schemeClr val="bg1"/>
                </a:solidFill>
              </a:rPr>
              <a:t>Mitigation</a:t>
            </a:r>
            <a:r>
              <a:rPr lang="sv-SE" sz="1400">
                <a:solidFill>
                  <a:schemeClr val="bg1"/>
                </a:solidFill>
              </a:rPr>
              <a:t> Plan/Material under </a:t>
            </a:r>
            <a:r>
              <a:rPr lang="sv-SE" sz="1400" err="1">
                <a:solidFill>
                  <a:schemeClr val="bg1"/>
                </a:solidFill>
              </a:rPr>
              <a:t>Delvelopment</a:t>
            </a:r>
            <a:r>
              <a:rPr lang="sv-SE" sz="1400">
                <a:solidFill>
                  <a:schemeClr val="bg1"/>
                </a:solidFill>
              </a:rPr>
              <a:t> / </a:t>
            </a:r>
            <a:r>
              <a:rPr lang="sv-SE" sz="1400" err="1">
                <a:solidFill>
                  <a:schemeClr val="bg1"/>
                </a:solidFill>
              </a:rPr>
              <a:t>Proposed</a:t>
            </a:r>
            <a:r>
              <a:rPr lang="sv-SE" sz="1400">
                <a:solidFill>
                  <a:schemeClr val="bg1"/>
                </a:solidFill>
              </a:rPr>
              <a:t>)</a:t>
            </a:r>
          </a:p>
          <a:p>
            <a:pPr lvl="1"/>
            <a:r>
              <a:rPr lang="sv-SE" sz="1400">
                <a:solidFill>
                  <a:schemeClr val="bg1"/>
                </a:solidFill>
              </a:rPr>
              <a:t>79 Färdighanterade (</a:t>
            </a:r>
            <a:r>
              <a:rPr lang="sv-SE" sz="1400" err="1">
                <a:solidFill>
                  <a:schemeClr val="bg1"/>
                </a:solidFill>
              </a:rPr>
              <a:t>Mitigation</a:t>
            </a:r>
            <a:r>
              <a:rPr lang="sv-SE" sz="1400">
                <a:solidFill>
                  <a:schemeClr val="bg1"/>
                </a:solidFill>
              </a:rPr>
              <a:t> Material </a:t>
            </a:r>
            <a:r>
              <a:rPr lang="sv-SE" sz="1400" err="1">
                <a:solidFill>
                  <a:schemeClr val="bg1"/>
                </a:solidFill>
              </a:rPr>
              <a:t>Approved</a:t>
            </a:r>
            <a:r>
              <a:rPr lang="sv-SE" sz="1400">
                <a:solidFill>
                  <a:schemeClr val="bg1"/>
                </a:solidFill>
              </a:rPr>
              <a:t>)</a:t>
            </a:r>
          </a:p>
          <a:p>
            <a:r>
              <a:rPr lang="sv-SE" sz="1600">
                <a:solidFill>
                  <a:schemeClr val="bg1"/>
                </a:solidFill>
              </a:rPr>
              <a:t>I vissa fall har SDV valt att i materialet särskilt varna för patientsäkerhetsrisken med en symbol. Symbolen ser ut såhär:</a:t>
            </a:r>
          </a:p>
          <a:p>
            <a:endParaRPr lang="sv-SE" sz="1600">
              <a:solidFill>
                <a:schemeClr val="bg1"/>
              </a:solidFill>
            </a:endParaRPr>
          </a:p>
          <a:p>
            <a:r>
              <a:rPr lang="sv-SE" sz="1600">
                <a:solidFill>
                  <a:schemeClr val="bg1"/>
                </a:solidFill>
              </a:rPr>
              <a:t>Målgrupp utrullningsteam och chefläkare</a:t>
            </a:r>
          </a:p>
        </p:txBody>
      </p:sp>
      <p:pic>
        <p:nvPicPr>
          <p:cNvPr id="5" name="Picture 14">
            <a:extLst>
              <a:ext uri="{FF2B5EF4-FFF2-40B4-BE49-F238E27FC236}">
                <a16:creationId xmlns:a16="http://schemas.microsoft.com/office/drawing/2014/main" id="{6650AE08-895C-7337-5702-8BC8866CA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607" y="4578780"/>
            <a:ext cx="646080" cy="80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97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710: Informationen från en spärrad bokning försvinner när den läggs i listan för ombokning i Mitt arbetsflöde</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77737"/>
            <a:ext cx="10972800" cy="4638034"/>
          </a:xfrm>
        </p:spPr>
        <p:txBody>
          <a:bodyPr vert="horz" lIns="91440" tIns="45720" rIns="91440" bIns="45720" rtlCol="0" anchor="t">
            <a:noAutofit/>
          </a:bodyPr>
          <a:lstStyle/>
          <a:p>
            <a:pPr marL="0" indent="0">
              <a:buClr>
                <a:srgbClr val="307C8E"/>
              </a:buClr>
              <a:buNone/>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Om någon spärrar sitt schema så hamnar bokningen på en arbetslista, men på den listan fattas flera av de viktigaste datapunkterna, såsom vilken enhet och person den kom ifrån och vilken dag och tid den var bokad. </a:t>
            </a:r>
            <a:endParaRPr lang="sv-SE" sz="1400" i="1">
              <a:solidFill>
                <a:schemeClr val="tx2"/>
              </a:solidFill>
            </a:endParaRPr>
          </a:p>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Konsekvensen blir att det är svårt att få en snabb överblick och se vilket besök som ska bokas om först. Man måste öppna varje enskild post för att se dessa detaljer. Störst risk på större verksamheter som innefattar flera vårdutförande enheter. </a:t>
            </a:r>
          </a:p>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textruta i utbildningsmaterialet:</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Tänk på att när en spärr läggs där bokning finns och posten flyttas till arbetsflöde </a:t>
            </a:r>
            <a:r>
              <a:rPr kumimoji="0" lang="sv-SE" sz="1200" b="0" u="none" strike="noStrike" kern="1200" cap="none" spc="0" normalizeH="0" baseline="0" noProof="0">
                <a:ln>
                  <a:noFill/>
                </a:ln>
                <a:solidFill>
                  <a:srgbClr val="307C8E"/>
                </a:solidFill>
                <a:effectLst/>
                <a:uLnTx/>
                <a:uFillTx/>
                <a:latin typeface="Public Sans"/>
                <a:ea typeface="+mn-ea"/>
                <a:cs typeface="+mn-cs"/>
              </a:rPr>
              <a:t>Utspärrat/ombokas</a:t>
            </a:r>
            <a:r>
              <a:rPr kumimoji="0" lang="sv-SE" sz="1200" b="0" i="1" u="none" strike="noStrike" kern="1200" cap="none" spc="0" normalizeH="0" baseline="0" noProof="0">
                <a:ln>
                  <a:noFill/>
                </a:ln>
                <a:solidFill>
                  <a:srgbClr val="307C8E"/>
                </a:solidFill>
                <a:effectLst/>
                <a:uLnTx/>
                <a:uFillTx/>
                <a:latin typeface="Public Sans"/>
                <a:ea typeface="+mn-ea"/>
                <a:cs typeface="+mn-cs"/>
              </a:rPr>
              <a:t>, följer inte information med till kolumnerna: </a:t>
            </a:r>
            <a:r>
              <a:rPr kumimoji="0" lang="sv-SE" sz="1200" b="0" u="none" strike="noStrike" kern="1200" cap="none" spc="0" normalizeH="0" baseline="0" noProof="0">
                <a:ln>
                  <a:noFill/>
                </a:ln>
                <a:solidFill>
                  <a:srgbClr val="307C8E"/>
                </a:solidFill>
                <a:effectLst/>
                <a:uLnTx/>
                <a:uFillTx/>
                <a:latin typeface="Public Sans"/>
                <a:ea typeface="+mn-ea"/>
                <a:cs typeface="+mn-cs"/>
              </a:rPr>
              <a:t>Begärd plats </a:t>
            </a:r>
            <a:r>
              <a:rPr kumimoji="0" lang="sv-SE" sz="1200" b="0" i="1" u="none" strike="noStrike" kern="1200" cap="none" spc="0" normalizeH="0" baseline="0" noProof="0">
                <a:ln>
                  <a:noFill/>
                </a:ln>
                <a:solidFill>
                  <a:srgbClr val="307C8E"/>
                </a:solidFill>
                <a:effectLst/>
                <a:uLnTx/>
                <a:uFillTx/>
                <a:latin typeface="Public Sans"/>
                <a:ea typeface="+mn-ea"/>
                <a:cs typeface="+mn-cs"/>
              </a:rPr>
              <a:t>och </a:t>
            </a:r>
            <a:r>
              <a:rPr kumimoji="0" lang="sv-SE" sz="1200" b="0" u="none" strike="noStrike" kern="1200" cap="none" spc="0" normalizeH="0" baseline="0" noProof="0">
                <a:ln>
                  <a:noFill/>
                </a:ln>
                <a:solidFill>
                  <a:srgbClr val="307C8E"/>
                </a:solidFill>
                <a:effectLst/>
                <a:uLnTx/>
                <a:uFillTx/>
                <a:latin typeface="Public Sans"/>
                <a:ea typeface="+mn-ea"/>
                <a:cs typeface="+mn-cs"/>
              </a:rPr>
              <a:t>Önskad resurs</a:t>
            </a:r>
            <a:r>
              <a:rPr kumimoji="0" lang="sv-SE" sz="1200" b="0" i="1" u="none" strike="noStrike" kern="1200" cap="none" spc="0" normalizeH="0" baseline="0" noProof="0">
                <a:ln>
                  <a:noFill/>
                </a:ln>
                <a:solidFill>
                  <a:srgbClr val="307C8E"/>
                </a:solidFill>
                <a:effectLst/>
                <a:uLnTx/>
                <a:uFillTx/>
                <a:latin typeface="Public Sans"/>
                <a:ea typeface="+mn-ea"/>
                <a:cs typeface="+mn-cs"/>
              </a:rPr>
              <a:t>. För att se alla detaljer på den utspärrade bokningen behöver besökshistoriken öppnas.</a:t>
            </a:r>
          </a:p>
          <a:p>
            <a:pPr marL="0" indent="0">
              <a:buClr>
                <a:srgbClr val="307C8E"/>
              </a:buClr>
              <a:buNone/>
              <a:defRPr/>
            </a:pPr>
            <a:r>
              <a:rPr lang="sv-SE" sz="1400">
                <a:solidFill>
                  <a:schemeClr val="tx2"/>
                </a:solidFill>
              </a:rPr>
              <a:t>Förbättring av program finns planerad men ej tidsatt.</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481546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712: Vid bokning av mer än ett besök kan användare uppfatta att inga lediga tider finns, om Första lediga tid väljs</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77737"/>
            <a:ext cx="10972800" cy="4638034"/>
          </a:xfrm>
        </p:spPr>
        <p:txBody>
          <a:bodyPr vert="horz" lIns="91440" tIns="45720" rIns="91440" bIns="45720" rtlCol="0" anchor="t">
            <a:noAutofit/>
          </a:bodyPr>
          <a:lstStyle/>
          <a:p>
            <a:pPr marL="0" indent="0">
              <a:buClr>
                <a:srgbClr val="307C8E"/>
              </a:buClr>
              <a:buNone/>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Vid användande av Fösta lediga tid vid bokning och önskan om att boka mer än ett besök, måste en box ”Resultat för samma dag” bockas ur för att resultat ska ges i applikationen om besöken är tänkta att ske olika dagar.</a:t>
            </a:r>
            <a:endParaRPr lang="sv-SE" sz="1400" i="1">
              <a:solidFill>
                <a:schemeClr val="tx2"/>
              </a:solidFill>
            </a:endParaRPr>
          </a:p>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Den som ska boka in tiderna kan få uppfattningen att inga lediga tider finns, vilket kan försena nödvändig behandling. </a:t>
            </a:r>
          </a:p>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textruta i utbildningsmaterialet:</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Tänk på att när du använder Första lediga i Revenue </a:t>
            </a:r>
            <a:r>
              <a:rPr kumimoji="0" lang="sv-SE" sz="1200" b="0" i="1" u="none" strike="noStrike" kern="1200" cap="none" spc="0" normalizeH="0" baseline="0" noProof="0" err="1">
                <a:ln>
                  <a:noFill/>
                </a:ln>
                <a:solidFill>
                  <a:srgbClr val="307C8E"/>
                </a:solidFill>
                <a:effectLst/>
                <a:uLnTx/>
                <a:uFillTx/>
                <a:latin typeface="Public Sans"/>
                <a:ea typeface="+mn-ea"/>
                <a:cs typeface="+mn-cs"/>
              </a:rPr>
              <a:t>Cycle</a:t>
            </a:r>
            <a:r>
              <a:rPr kumimoji="0" lang="sv-SE" sz="1200" b="0" i="1" u="none" strike="noStrike" kern="1200" cap="none" spc="0" normalizeH="0" baseline="0" noProof="0">
                <a:ln>
                  <a:noFill/>
                </a:ln>
                <a:solidFill>
                  <a:srgbClr val="307C8E"/>
                </a:solidFill>
                <a:effectLst/>
                <a:uLnTx/>
                <a:uFillTx/>
                <a:latin typeface="Public Sans"/>
                <a:ea typeface="+mn-ea"/>
                <a:cs typeface="+mn-cs"/>
              </a:rPr>
              <a:t> för att boka mer än ett besök, där besöken inte ska ske samma dag, måste du bocka ur kryssrutan Resultat för samma dag. </a:t>
            </a:r>
          </a:p>
          <a:p>
            <a:pPr marL="0" indent="0">
              <a:buClr>
                <a:srgbClr val="307C8E"/>
              </a:buClr>
              <a:buNone/>
              <a:defRPr/>
            </a:pPr>
            <a:r>
              <a:rPr lang="sv-SE" sz="1400">
                <a:solidFill>
                  <a:schemeClr val="tx2"/>
                </a:solidFill>
              </a:rPr>
              <a:t>Förbättring av program finns planerad men ej tidsatt. </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72909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574: Realtidsdokumentation är svårare att senarelägga</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77737"/>
            <a:ext cx="10972800" cy="4638034"/>
          </a:xfrm>
        </p:spPr>
        <p:txBody>
          <a:bodyPr vert="horz" lIns="91440" tIns="45720" rIns="91440" bIns="45720" rtlCol="0" anchor="t">
            <a:noAutofit/>
          </a:bodyPr>
          <a:lstStyle/>
          <a:p>
            <a:pPr marL="0" indent="0">
              <a:buClr>
                <a:srgbClr val="307C8E"/>
              </a:buClr>
              <a:buNone/>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Vid belastningstoppar på akutmottagningen är det idag inte ovanligt att delar av dokumentationen antingen skjuts på eller delvis uteblir för att minska kön. Med Millennium och behovet av realtidsdokumentation kan detta förfarande få konsekvenser för patientsäkerheten.</a:t>
            </a:r>
          </a:p>
          <a:p>
            <a:pPr marL="0" indent="0">
              <a:buClr>
                <a:srgbClr val="307C8E"/>
              </a:buClr>
              <a:buNone/>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Konsekvensen för väntande patienter kan bli längre väntetider. </a:t>
            </a:r>
          </a:p>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textrutor i förändringsbehov FB004:</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Risk för ökad kö med </a:t>
            </a:r>
            <a:r>
              <a:rPr kumimoji="0" lang="sv-SE" sz="1200" b="0" i="1" u="none" strike="noStrike" kern="1200" cap="none" spc="0" normalizeH="0" baseline="0" noProof="0" err="1">
                <a:ln>
                  <a:noFill/>
                </a:ln>
                <a:solidFill>
                  <a:srgbClr val="307C8E"/>
                </a:solidFill>
                <a:effectLst/>
                <a:uLnTx/>
                <a:uFillTx/>
                <a:latin typeface="Public Sans"/>
                <a:ea typeface="+mn-ea"/>
                <a:cs typeface="+mn-cs"/>
              </a:rPr>
              <a:t>otriagerade</a:t>
            </a:r>
            <a:r>
              <a:rPr kumimoji="0" lang="sv-SE" sz="1200" b="0" i="1" u="none" strike="noStrike" kern="1200" cap="none" spc="0" normalizeH="0" baseline="0" noProof="0">
                <a:ln>
                  <a:noFill/>
                </a:ln>
                <a:solidFill>
                  <a:srgbClr val="307C8E"/>
                </a:solidFill>
                <a:effectLst/>
                <a:uLnTx/>
                <a:uFillTx/>
                <a:latin typeface="Public Sans"/>
                <a:ea typeface="+mn-ea"/>
                <a:cs typeface="+mn-cs"/>
              </a:rPr>
              <a:t> patienter vid införandet av SDV </a:t>
            </a:r>
            <a:r>
              <a:rPr kumimoji="0" lang="sv-SE" sz="1200" b="0" i="1" u="none" strike="noStrike" kern="1200" cap="none" spc="0" normalizeH="0" baseline="0" noProof="0" err="1">
                <a:ln>
                  <a:noFill/>
                </a:ln>
                <a:solidFill>
                  <a:srgbClr val="307C8E"/>
                </a:solidFill>
                <a:effectLst/>
                <a:uLnTx/>
                <a:uFillTx/>
                <a:latin typeface="Public Sans"/>
                <a:ea typeface="+mn-ea"/>
                <a:cs typeface="+mn-cs"/>
              </a:rPr>
              <a:t>pga</a:t>
            </a:r>
            <a:r>
              <a:rPr kumimoji="0" lang="sv-SE" sz="1200" b="0" i="1" u="none" strike="noStrike" kern="1200" cap="none" spc="0" normalizeH="0" baseline="0" noProof="0">
                <a:ln>
                  <a:noFill/>
                </a:ln>
                <a:solidFill>
                  <a:srgbClr val="307C8E"/>
                </a:solidFill>
                <a:effectLst/>
                <a:uLnTx/>
                <a:uFillTx/>
                <a:latin typeface="Public Sans"/>
                <a:ea typeface="+mn-ea"/>
                <a:cs typeface="+mn-cs"/>
              </a:rPr>
              <a:t> realtidsdokumentation (dokumentation så nära vårmötet som möjligt).</a:t>
            </a:r>
          </a:p>
          <a:p>
            <a:pPr marL="457200" lvl="1" indent="0">
              <a:spcBef>
                <a:spcPts val="1600"/>
              </a:spcBef>
              <a:buClr>
                <a:srgbClr val="307C8E"/>
              </a:buClr>
              <a:buNone/>
              <a:defRPr/>
            </a:pPr>
            <a:r>
              <a:rPr lang="sv-SE" sz="1200" i="1">
                <a:solidFill>
                  <a:srgbClr val="307C8E"/>
                </a:solidFill>
                <a:latin typeface="Public Sans"/>
              </a:rPr>
              <a:t>Konsekvenser med risk för att kön med </a:t>
            </a:r>
            <a:r>
              <a:rPr lang="sv-SE" sz="1200" i="1" err="1">
                <a:solidFill>
                  <a:srgbClr val="307C8E"/>
                </a:solidFill>
                <a:latin typeface="Public Sans"/>
              </a:rPr>
              <a:t>otriagerade</a:t>
            </a:r>
            <a:r>
              <a:rPr lang="sv-SE" sz="1200" i="1">
                <a:solidFill>
                  <a:srgbClr val="307C8E"/>
                </a:solidFill>
                <a:latin typeface="Public Sans"/>
              </a:rPr>
              <a:t> patienter växer och personal har ingen kunskap om deras sjukdomstillstånd eller om den försämras under väntetiden samt ökad risk för hot och våld.</a:t>
            </a:r>
          </a:p>
          <a:p>
            <a:pPr marL="0" indent="0">
              <a:buClr>
                <a:srgbClr val="307C8E"/>
              </a:buClr>
              <a:buNone/>
              <a:defRPr/>
            </a:pPr>
            <a:r>
              <a:rPr lang="sv-SE" sz="1400">
                <a:solidFill>
                  <a:schemeClr val="tx2"/>
                </a:solidFill>
              </a:rPr>
              <a:t>Inga ytterligare programuppdateringar finns planerade.</a:t>
            </a:r>
            <a:r>
              <a:rPr lang="sv-SE" sz="1400" i="1">
                <a:solidFill>
                  <a:srgbClr val="307C8E"/>
                </a:solidFill>
                <a:latin typeface="Public Sans"/>
              </a:rPr>
              <a:t> </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374035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595: Läkemedel givna i ambulansen kommer inte att överföras till MAR i Millenium</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77737"/>
            <a:ext cx="10972800" cy="4638034"/>
          </a:xfrm>
        </p:spPr>
        <p:txBody>
          <a:bodyPr vert="horz" lIns="91440" tIns="45720" rIns="91440" bIns="45720" rtlCol="0" anchor="t">
            <a:noAutofit/>
          </a:bodyPr>
          <a:lstStyle/>
          <a:p>
            <a:pPr marL="0" indent="0">
              <a:buClr>
                <a:srgbClr val="307C8E"/>
              </a:buClr>
              <a:buNone/>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Läkemedel som ges i ambulansen förs inte över automatiskt till Millenium. Kliniska rådet har beslutat att infusioner ska manuellt läggas in i Millennium medan övrig medicinsk information automatiskt förs över till Millennium i </a:t>
            </a:r>
            <a:r>
              <a:rPr lang="sv-SE" sz="1400" err="1">
                <a:solidFill>
                  <a:schemeClr val="tx2"/>
                </a:solidFill>
              </a:rPr>
              <a:t>pdf-format</a:t>
            </a:r>
            <a:r>
              <a:rPr lang="sv-SE" sz="1400">
                <a:solidFill>
                  <a:schemeClr val="tx2"/>
                </a:solidFill>
              </a:rPr>
              <a:t>. Information från </a:t>
            </a:r>
            <a:r>
              <a:rPr lang="sv-SE" sz="1400" err="1">
                <a:solidFill>
                  <a:schemeClr val="tx2"/>
                </a:solidFill>
              </a:rPr>
              <a:t>pdf-filen</a:t>
            </a:r>
            <a:r>
              <a:rPr lang="sv-SE" sz="1400">
                <a:solidFill>
                  <a:schemeClr val="tx2"/>
                </a:solidFill>
              </a:rPr>
              <a:t> kommer inte att finnas med i diverse översikter.</a:t>
            </a:r>
          </a:p>
          <a:p>
            <a:pPr marL="0" indent="0">
              <a:buClr>
                <a:srgbClr val="307C8E"/>
              </a:buClr>
              <a:buNone/>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Konsekvensen blir att medicinlistan i Millennium inte är komplett och att man kan missa medicin som patienten fått i ambulansen om man inte kontrollerar i erhållen </a:t>
            </a:r>
            <a:r>
              <a:rPr lang="sv-SE" sz="1400" err="1">
                <a:solidFill>
                  <a:schemeClr val="tx2"/>
                </a:solidFill>
              </a:rPr>
              <a:t>pdf</a:t>
            </a:r>
            <a:r>
              <a:rPr lang="sv-SE" sz="1400">
                <a:solidFill>
                  <a:schemeClr val="tx2"/>
                </a:solidFill>
              </a:rPr>
              <a:t>. </a:t>
            </a:r>
          </a:p>
          <a:p>
            <a:pPr marL="0" marR="0" lvl="0" indent="0" algn="l" defTabSz="914400" rtl="0" eaLnBrk="1" fontAlgn="auto" latinLnBrk="0" hangingPunct="1">
              <a:lnSpc>
                <a:spcPct val="110000"/>
              </a:lnSpc>
              <a:spcBef>
                <a:spcPts val="1600"/>
              </a:spcBef>
              <a:spcAft>
                <a:spcPts val="0"/>
              </a:spcAft>
              <a:buClr>
                <a:srgbClr val="307C8E"/>
              </a:buClr>
              <a:buSzTx/>
              <a:buNone/>
              <a:tabLst/>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textruta i förändringsbehov FB005:</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Tänk på:</a:t>
            </a:r>
            <a:br>
              <a:rPr kumimoji="0" lang="sv-SE" sz="1200" b="0" i="1" u="none" strike="noStrike" kern="1200" cap="none" spc="0" normalizeH="0" baseline="0" noProof="0">
                <a:ln>
                  <a:noFill/>
                </a:ln>
                <a:solidFill>
                  <a:srgbClr val="307C8E"/>
                </a:solidFill>
                <a:effectLst/>
                <a:uLnTx/>
                <a:uFillTx/>
                <a:latin typeface="Public Sans"/>
                <a:ea typeface="+mn-ea"/>
                <a:cs typeface="+mn-cs"/>
              </a:rPr>
            </a:br>
            <a:r>
              <a:rPr kumimoji="0" lang="sv-SE" sz="1200" b="0" i="1" u="none" strike="noStrike" kern="1200" cap="none" spc="0" normalizeH="0" baseline="0" noProof="0">
                <a:ln>
                  <a:noFill/>
                </a:ln>
                <a:solidFill>
                  <a:srgbClr val="307C8E"/>
                </a:solidFill>
                <a:effectLst/>
                <a:uLnTx/>
                <a:uFillTx/>
                <a:latin typeface="Public Sans"/>
                <a:ea typeface="+mn-ea"/>
                <a:cs typeface="+mn-cs"/>
              </a:rPr>
              <a:t>* De lokala rutinerna för patientrapportering måste inkludera rutiner för rapportering av givna läkemedel i ambulansen.</a:t>
            </a:r>
            <a:br>
              <a:rPr kumimoji="0" lang="sv-SE" sz="1200" b="0" i="1" u="none" strike="noStrike" kern="1200" cap="none" spc="0" normalizeH="0" baseline="0" noProof="0">
                <a:ln>
                  <a:noFill/>
                </a:ln>
                <a:solidFill>
                  <a:srgbClr val="307C8E"/>
                </a:solidFill>
                <a:effectLst/>
                <a:uLnTx/>
                <a:uFillTx/>
                <a:latin typeface="Public Sans"/>
                <a:ea typeface="+mn-ea"/>
                <a:cs typeface="+mn-cs"/>
              </a:rPr>
            </a:br>
            <a:r>
              <a:rPr kumimoji="0" lang="sv-SE" sz="1200" b="0" i="1" u="none" strike="noStrike" kern="1200" cap="none" spc="0" normalizeH="0" baseline="0" noProof="0">
                <a:ln>
                  <a:noFill/>
                </a:ln>
                <a:solidFill>
                  <a:srgbClr val="307C8E"/>
                </a:solidFill>
                <a:effectLst/>
                <a:uLnTx/>
                <a:uFillTx/>
                <a:latin typeface="Public Sans"/>
                <a:ea typeface="+mn-ea"/>
                <a:cs typeface="+mn-cs"/>
              </a:rPr>
              <a:t>* Mottagande personal måste veta var ambulansjournalen återfinns i SDV.</a:t>
            </a:r>
          </a:p>
          <a:p>
            <a:pPr marL="0" indent="0">
              <a:buClr>
                <a:srgbClr val="307C8E"/>
              </a:buClr>
              <a:buNone/>
              <a:defRPr/>
            </a:pPr>
            <a:r>
              <a:rPr lang="sv-SE" sz="1400">
                <a:solidFill>
                  <a:schemeClr val="tx2"/>
                </a:solidFill>
              </a:rPr>
              <a:t>Inga ytterligare programuppdateringar finns planerade.</a:t>
            </a:r>
            <a:r>
              <a:rPr lang="sv-SE" sz="1400" i="1">
                <a:solidFill>
                  <a:srgbClr val="307C8E"/>
                </a:solidFill>
                <a:latin typeface="Public Sans"/>
              </a:rPr>
              <a:t> </a:t>
            </a:r>
            <a:endParaRPr kumimoji="0" lang="sv-SE" sz="1400" b="0" i="1" u="none" strike="noStrike" kern="1200" cap="none" spc="0" normalizeH="0" baseline="0" noProof="0">
              <a:ln>
                <a:noFill/>
              </a:ln>
              <a:solidFill>
                <a:srgbClr val="307C8E"/>
              </a:solidFill>
              <a:effectLst/>
              <a:uLnTx/>
              <a:uFillTx/>
              <a:latin typeface="Public Sans"/>
              <a:ea typeface="+mn-ea"/>
              <a:cs typeface="+mn-cs"/>
            </a:endParaRPr>
          </a:p>
          <a:p>
            <a:pPr marL="457200" lvl="1" indent="0">
              <a:spcBef>
                <a:spcPts val="1600"/>
              </a:spcBef>
              <a:buClr>
                <a:srgbClr val="307C8E"/>
              </a:buClr>
              <a:buNone/>
              <a:defRPr/>
            </a:pPr>
            <a:endParaRPr kumimoji="0" lang="sv-SE" sz="1200" b="0" i="1" u="none" strike="noStrike" kern="1200" cap="none" spc="0" normalizeH="0" baseline="0" noProof="0">
              <a:ln>
                <a:noFill/>
              </a:ln>
              <a:solidFill>
                <a:srgbClr val="307C8E"/>
              </a:solidFill>
              <a:effectLst/>
              <a:uLnTx/>
              <a:uFillTx/>
              <a:latin typeface="Public Sans"/>
              <a:ea typeface="+mn-ea"/>
              <a:cs typeface="+mn-cs"/>
            </a:endParaRP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438478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705: Alla trafikolyckor kommer inte rapporteras till transportstyrelsen</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77737"/>
            <a:ext cx="10972800" cy="4638034"/>
          </a:xfrm>
        </p:spPr>
        <p:txBody>
          <a:bodyPr vert="horz" lIns="91440" tIns="45720" rIns="91440" bIns="45720" rtlCol="0" anchor="t">
            <a:noAutofit/>
          </a:bodyPr>
          <a:lstStyle/>
          <a:p>
            <a:pPr marL="0" indent="0">
              <a:buClr>
                <a:srgbClr val="307C8E"/>
              </a:buClr>
              <a:buNone/>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Det saknas en rapport för vilka vårdhändelser i Millennium som är relaterade till trafikolyckor.</a:t>
            </a:r>
          </a:p>
          <a:p>
            <a:pPr marL="0" indent="0">
              <a:buClr>
                <a:srgbClr val="307C8E"/>
              </a:buClr>
              <a:buNone/>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Konsekvensen blir att vårdpersonal får skapa egna listor över patienter som drabbats av trafikolyckor. Om detta inte görs, så blir registreringarna hos Transportstyrelsen felaktig och åtgärder för att förbygga trafikolyckor kan utebli.</a:t>
            </a:r>
          </a:p>
          <a:p>
            <a:pPr marL="0" indent="0">
              <a:buClr>
                <a:srgbClr val="307C8E"/>
              </a:buClr>
              <a:buNone/>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textruta i förändringsbehov FBXXX:</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Tänk på att upprätta en lista</a:t>
            </a:r>
            <a:r>
              <a:rPr lang="sv-SE" sz="1200" i="1">
                <a:solidFill>
                  <a:srgbClr val="307C8E"/>
                </a:solidFill>
                <a:latin typeface="Public Sans"/>
              </a:rPr>
              <a:t>… [text under framtagande]</a:t>
            </a:r>
          </a:p>
          <a:p>
            <a:pPr marL="0" indent="0">
              <a:buClr>
                <a:srgbClr val="307C8E"/>
              </a:buClr>
              <a:buNone/>
              <a:defRPr/>
            </a:pPr>
            <a:r>
              <a:rPr lang="sv-SE" sz="1400">
                <a:solidFill>
                  <a:schemeClr val="tx2"/>
                </a:solidFill>
              </a:rPr>
              <a:t>Förbättring av program finns planerad men ej tidsatt. </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97623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1800">
                <a:solidFill>
                  <a:schemeClr val="tx2"/>
                </a:solidFill>
              </a:rPr>
              <a:t>581: Risk för att patienter faller bort från patientlistor</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vert="horz" lIns="91440" tIns="45720" rIns="91440" bIns="45720" rtlCol="0" anchor="t">
            <a:noAutofit/>
          </a:bodyPr>
          <a:lstStyle/>
          <a:p>
            <a:pPr marL="0" indent="0">
              <a:buClr>
                <a:schemeClr val="tx2"/>
              </a:buClr>
              <a:buNone/>
            </a:pPr>
            <a:r>
              <a:rPr lang="sv-SE" sz="2000" b="1">
                <a:solidFill>
                  <a:schemeClr val="tx2"/>
                </a:solidFill>
              </a:rPr>
              <a:t>Bakgrund</a:t>
            </a:r>
            <a:br>
              <a:rPr lang="sv-SE" sz="2000">
                <a:solidFill>
                  <a:schemeClr val="tx2"/>
                </a:solidFill>
              </a:rPr>
            </a:br>
            <a:r>
              <a:rPr lang="sv-SE" sz="1600">
                <a:solidFill>
                  <a:schemeClr val="tx2"/>
                </a:solidFill>
              </a:rPr>
              <a:t>För Avdelningslistor (Care Teams) krävs manuella uppdateringar när patienten skrivs in eller ut på avdelningen. </a:t>
            </a:r>
          </a:p>
          <a:p>
            <a:pPr marL="0" indent="0">
              <a:buClr>
                <a:schemeClr val="tx2"/>
              </a:buClr>
              <a:buNone/>
            </a:pPr>
            <a:r>
              <a:rPr lang="sv-SE" sz="2000" b="1">
                <a:solidFill>
                  <a:schemeClr val="tx2"/>
                </a:solidFill>
              </a:rPr>
              <a:t>Konsekvens</a:t>
            </a:r>
            <a:br>
              <a:rPr lang="sv-SE" sz="2000">
                <a:solidFill>
                  <a:schemeClr val="tx2"/>
                </a:solidFill>
              </a:rPr>
            </a:br>
            <a:r>
              <a:rPr lang="sv-SE" sz="1600">
                <a:solidFill>
                  <a:schemeClr val="tx2"/>
                </a:solidFill>
              </a:rPr>
              <a:t>Om listan ej uppdateras på ett korrekt sätt finns risk att patientens vård fördröjs, vilket äventyrar patientsäkerheten.</a:t>
            </a:r>
          </a:p>
          <a:p>
            <a:pPr marL="0" indent="0">
              <a:buClr>
                <a:schemeClr val="tx2"/>
              </a:buClr>
              <a:buNone/>
            </a:pPr>
            <a:r>
              <a:rPr lang="sv-SE" sz="2000" b="1">
                <a:solidFill>
                  <a:schemeClr val="tx2"/>
                </a:solidFill>
              </a:rPr>
              <a:t>Åtgärd från SDV</a:t>
            </a:r>
            <a:br>
              <a:rPr lang="sv-SE" sz="2000">
                <a:solidFill>
                  <a:schemeClr val="tx2"/>
                </a:solidFill>
              </a:rPr>
            </a:br>
            <a:r>
              <a:rPr lang="sv-SE" sz="1600">
                <a:solidFill>
                  <a:schemeClr val="tx2"/>
                </a:solidFill>
              </a:rPr>
              <a:t>Programmet skapar en påminnelse om att uppdatera listan om det är bortglömt. </a:t>
            </a:r>
            <a:br>
              <a:rPr lang="sv-SE" sz="1600">
                <a:solidFill>
                  <a:schemeClr val="tx2"/>
                </a:solidFill>
              </a:rPr>
            </a:br>
            <a:r>
              <a:rPr lang="sv-SE" sz="1600">
                <a:solidFill>
                  <a:schemeClr val="tx2"/>
                </a:solidFill>
              </a:rPr>
              <a:t>Hazard åtgärdas</a:t>
            </a:r>
            <a:r>
              <a:rPr lang="sv-SE" sz="1600" i="1">
                <a:solidFill>
                  <a:srgbClr val="FF0000"/>
                </a:solidFill>
              </a:rPr>
              <a:t> </a:t>
            </a:r>
            <a:r>
              <a:rPr lang="sv-SE" sz="1600">
                <a:solidFill>
                  <a:schemeClr val="tx2"/>
                </a:solidFill>
              </a:rPr>
              <a:t>med följande textruta</a:t>
            </a:r>
            <a:r>
              <a:rPr lang="sv-SE" sz="1600" i="1">
                <a:solidFill>
                  <a:srgbClr val="FF0000"/>
                </a:solidFill>
              </a:rPr>
              <a:t> </a:t>
            </a:r>
            <a:r>
              <a:rPr lang="sv-SE" sz="1600">
                <a:solidFill>
                  <a:schemeClr val="tx2"/>
                </a:solidFill>
              </a:rPr>
              <a:t>i utbildningsmaterial under ”Patientlista”:</a:t>
            </a:r>
          </a:p>
          <a:p>
            <a:pPr marL="457200" lvl="1" indent="0">
              <a:buClr>
                <a:schemeClr val="tx2"/>
              </a:buClr>
              <a:buNone/>
            </a:pPr>
            <a:r>
              <a:rPr lang="sv-SE" sz="1400" i="1">
                <a:solidFill>
                  <a:schemeClr val="tx2"/>
                </a:solidFill>
              </a:rPr>
              <a:t>Tänk på, om du tilldelats denna arbetsuppgift, att uppdatera din avdelnings vårdteamslista direkt när en patient anländer till eller lämnar din avdelning.</a:t>
            </a:r>
          </a:p>
          <a:p>
            <a:pPr marL="457200" lvl="1" indent="0">
              <a:buClr>
                <a:schemeClr val="tx2"/>
              </a:buClr>
              <a:buNone/>
            </a:pPr>
            <a:r>
              <a:rPr lang="sv-SE" sz="1400" i="1">
                <a:solidFill>
                  <a:schemeClr val="tx2"/>
                </a:solidFill>
              </a:rPr>
              <a:t>OCH</a:t>
            </a:r>
          </a:p>
          <a:p>
            <a:pPr marL="457200" lvl="1" indent="0">
              <a:buClr>
                <a:schemeClr val="tx2"/>
              </a:buClr>
              <a:buNone/>
            </a:pPr>
            <a:r>
              <a:rPr lang="sv-SE" sz="1400" i="1">
                <a:solidFill>
                  <a:schemeClr val="tx2"/>
                </a:solidFill>
              </a:rPr>
              <a:t>Tänk på att lägga till patientens korrekta vårdhändelse när du uppdaterar vårdteamslistan. Listans namn ska vara samma som det vårdteam som valdes när listan skapades, för att undvika sammanblandning av dina olika listor.</a:t>
            </a:r>
          </a:p>
          <a:p>
            <a:pPr marL="0" indent="0">
              <a:buClr>
                <a:schemeClr val="tx2"/>
              </a:buClr>
              <a:buNone/>
            </a:pPr>
            <a:r>
              <a:rPr lang="sv-SE" sz="1600">
                <a:solidFill>
                  <a:schemeClr val="tx2"/>
                </a:solidFill>
              </a:rPr>
              <a:t>Inga ytterligare programuppdateringar finns planerade.</a:t>
            </a:r>
            <a:endParaRPr lang="sv-SE" sz="1600" i="1">
              <a:solidFill>
                <a:schemeClr val="tx2"/>
              </a:solidFill>
            </a:endParaRP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08089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1800">
                <a:solidFill>
                  <a:schemeClr val="tx2"/>
                </a:solidFill>
              </a:rPr>
              <a:t>617: Information i Blå fältet och i UMI uppdateras inte förrän formuläret är signerat</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vert="horz" lIns="91440" tIns="45720" rIns="91440" bIns="45720" rtlCol="0" anchor="t">
            <a:noAutofit/>
          </a:bodyPr>
          <a:lstStyle/>
          <a:p>
            <a:pPr marL="0" indent="0">
              <a:buClr>
                <a:schemeClr val="tx2"/>
              </a:buClr>
              <a:buNone/>
            </a:pPr>
            <a:r>
              <a:rPr lang="sv-SE" sz="2000" b="1">
                <a:solidFill>
                  <a:schemeClr val="tx2"/>
                </a:solidFill>
              </a:rPr>
              <a:t>Bakgrund</a:t>
            </a:r>
            <a:br>
              <a:rPr lang="sv-SE" sz="2000">
                <a:solidFill>
                  <a:schemeClr val="tx2"/>
                </a:solidFill>
              </a:rPr>
            </a:br>
            <a:r>
              <a:rPr lang="sv-SE" sz="1600">
                <a:solidFill>
                  <a:schemeClr val="tx2"/>
                </a:solidFill>
              </a:rPr>
              <a:t>Formulär kan ha nedströms effekter som inte sker om formuläret bara sparas (och inte signeras). </a:t>
            </a:r>
          </a:p>
          <a:p>
            <a:pPr marL="0" indent="0">
              <a:buClr>
                <a:schemeClr val="tx2"/>
              </a:buClr>
              <a:buNone/>
            </a:pPr>
            <a:r>
              <a:rPr lang="sv-SE" sz="2000" b="1">
                <a:solidFill>
                  <a:schemeClr val="tx2"/>
                </a:solidFill>
              </a:rPr>
              <a:t>Konsekvens</a:t>
            </a:r>
            <a:br>
              <a:rPr lang="sv-SE" sz="2000">
                <a:solidFill>
                  <a:schemeClr val="tx2"/>
                </a:solidFill>
              </a:rPr>
            </a:br>
            <a:r>
              <a:rPr lang="sv-SE" sz="1600">
                <a:solidFill>
                  <a:schemeClr val="tx2"/>
                </a:solidFill>
              </a:rPr>
              <a:t>Risk finns att osignerade formulär innehåller dokumentation som kan ha påverkan på patientsäkerhet, exempelvis formulär kopplade till Uppmärksamhetsinformation (UMI) och behandlingsbegränsningar.</a:t>
            </a:r>
          </a:p>
          <a:p>
            <a:pPr marL="0" indent="0">
              <a:buClr>
                <a:schemeClr val="tx2"/>
              </a:buClr>
              <a:buNone/>
            </a:pPr>
            <a:r>
              <a:rPr lang="sv-SE" sz="2000" b="1">
                <a:solidFill>
                  <a:schemeClr val="tx2"/>
                </a:solidFill>
              </a:rPr>
              <a:t>Åtgärd från SDV</a:t>
            </a:r>
            <a:br>
              <a:rPr lang="sv-SE" sz="2000">
                <a:solidFill>
                  <a:schemeClr val="tx2"/>
                </a:solidFill>
              </a:rPr>
            </a:br>
            <a:r>
              <a:rPr lang="sv-SE" sz="1600">
                <a:solidFill>
                  <a:schemeClr val="tx2"/>
                </a:solidFill>
              </a:rPr>
              <a:t>Hazard åtgärdas</a:t>
            </a:r>
            <a:r>
              <a:rPr lang="sv-SE" sz="1600" i="1">
                <a:solidFill>
                  <a:srgbClr val="FF0000"/>
                </a:solidFill>
              </a:rPr>
              <a:t> </a:t>
            </a:r>
            <a:r>
              <a:rPr lang="sv-SE" sz="1600">
                <a:solidFill>
                  <a:schemeClr val="tx2"/>
                </a:solidFill>
              </a:rPr>
              <a:t>med följande textruta</a:t>
            </a:r>
            <a:r>
              <a:rPr lang="sv-SE" sz="1600" i="1">
                <a:solidFill>
                  <a:srgbClr val="FF0000"/>
                </a:solidFill>
              </a:rPr>
              <a:t> </a:t>
            </a:r>
            <a:r>
              <a:rPr lang="sv-SE" sz="1600">
                <a:solidFill>
                  <a:schemeClr val="tx2"/>
                </a:solidFill>
              </a:rPr>
              <a:t>i utbildningsmaterial under ”Uppmärksamhetsinformation” och under ”Formulär”:</a:t>
            </a:r>
          </a:p>
          <a:p>
            <a:pPr marL="457200" lvl="1" indent="0">
              <a:buClr>
                <a:schemeClr val="tx2"/>
              </a:buClr>
              <a:buNone/>
            </a:pPr>
            <a:r>
              <a:rPr lang="sv-SE" sz="1400" i="1">
                <a:solidFill>
                  <a:schemeClr val="tx2"/>
                </a:solidFill>
              </a:rPr>
              <a:t>Tänk på att när du signerar vissa formulär visas viktig information i det Blå fältet med patientuppgifter och som Uppmärksamhetsinformation (UMI) i </a:t>
            </a:r>
            <a:r>
              <a:rPr lang="sv-SE" sz="1400" i="1" err="1">
                <a:solidFill>
                  <a:schemeClr val="tx2"/>
                </a:solidFill>
              </a:rPr>
              <a:t>SmartZon</a:t>
            </a:r>
            <a:r>
              <a:rPr lang="sv-SE" sz="1400" i="1">
                <a:solidFill>
                  <a:schemeClr val="tx2"/>
                </a:solidFill>
              </a:rPr>
              <a:t>. Detta sker dock först när du signerat formuläret. Informationen visas alltså inte om du endast sparar.</a:t>
            </a:r>
          </a:p>
          <a:p>
            <a:pPr marL="0" indent="0">
              <a:buClr>
                <a:schemeClr val="tx2"/>
              </a:buClr>
              <a:buNone/>
            </a:pPr>
            <a:endParaRPr lang="sv-SE" sz="1800" i="1">
              <a:solidFill>
                <a:schemeClr val="tx2"/>
              </a:solidFill>
            </a:endParaRPr>
          </a:p>
          <a:p>
            <a:pPr marL="0" indent="0">
              <a:buClr>
                <a:schemeClr val="tx2"/>
              </a:buClr>
              <a:buNone/>
            </a:pPr>
            <a:r>
              <a:rPr lang="sv-SE" sz="16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793219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1800">
                <a:solidFill>
                  <a:schemeClr val="tx2"/>
                </a:solidFill>
              </a:rPr>
              <a:t>696: Risk att fel vårdhändelse används när rapport för Läkemedelsöverlämning, slutenvård används</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vert="horz" lIns="91440" tIns="45720" rIns="91440" bIns="45720" rtlCol="0" anchor="t">
            <a:noAutofit/>
          </a:bodyPr>
          <a:lstStyle/>
          <a:p>
            <a:pPr marL="0" indent="0">
              <a:buClr>
                <a:schemeClr val="tx2"/>
              </a:buClr>
              <a:buNone/>
            </a:pPr>
            <a:r>
              <a:rPr lang="sv-SE" sz="2000" b="1">
                <a:solidFill>
                  <a:schemeClr val="tx2"/>
                </a:solidFill>
              </a:rPr>
              <a:t>Bakgrund</a:t>
            </a:r>
            <a:br>
              <a:rPr lang="sv-SE" sz="2000">
                <a:solidFill>
                  <a:schemeClr val="tx2"/>
                </a:solidFill>
              </a:rPr>
            </a:br>
            <a:r>
              <a:rPr lang="sv-SE" sz="1600">
                <a:solidFill>
                  <a:schemeClr val="tx2"/>
                </a:solidFill>
              </a:rPr>
              <a:t>Vid skapande av en rapport kommer inte patientens identitet eller vårdhändelsenummer med i kontext. Därmed måste sjuksköterskan själv ange patient och vårdhändelsenummer manuellt för att köra rapporten inför läkemedelsöverlämning, och därefter verifiera efter körning att körnings-id och vårdhändelsenummer i rapporten stämmer. </a:t>
            </a:r>
          </a:p>
          <a:p>
            <a:pPr marL="0" indent="0">
              <a:buClr>
                <a:schemeClr val="tx2"/>
              </a:buClr>
              <a:buNone/>
            </a:pPr>
            <a:r>
              <a:rPr lang="sv-SE" sz="2000" b="1">
                <a:solidFill>
                  <a:schemeClr val="tx2"/>
                </a:solidFill>
              </a:rPr>
              <a:t>Konsekvens</a:t>
            </a:r>
            <a:br>
              <a:rPr lang="sv-SE" sz="1600" b="1">
                <a:solidFill>
                  <a:schemeClr val="tx2"/>
                </a:solidFill>
              </a:rPr>
            </a:br>
            <a:r>
              <a:rPr lang="sv-SE" sz="1600">
                <a:solidFill>
                  <a:schemeClr val="tx2"/>
                </a:solidFill>
              </a:rPr>
              <a:t>​​Om fel vårdhändelse och/eller patient används vid körning, riskerar felaktig information angående läkemedelsordinationer att användas som grund vid läkemedelsöverlämning.​</a:t>
            </a:r>
          </a:p>
          <a:p>
            <a:pPr marL="0" indent="0">
              <a:buClr>
                <a:schemeClr val="tx2"/>
              </a:buClr>
              <a:buNone/>
            </a:pPr>
            <a:r>
              <a:rPr lang="sv-SE" sz="2000" b="1">
                <a:solidFill>
                  <a:schemeClr val="tx2"/>
                </a:solidFill>
              </a:rPr>
              <a:t>Åtgärd från SDV</a:t>
            </a:r>
            <a:br>
              <a:rPr lang="sv-SE" sz="2000">
                <a:solidFill>
                  <a:schemeClr val="tx2"/>
                </a:solidFill>
              </a:rPr>
            </a:br>
            <a:r>
              <a:rPr lang="sv-SE" sz="1600">
                <a:solidFill>
                  <a:schemeClr val="tx2"/>
                </a:solidFill>
              </a:rPr>
              <a:t>Hazard åtgärdas</a:t>
            </a:r>
            <a:r>
              <a:rPr lang="sv-SE" sz="1600" i="1">
                <a:solidFill>
                  <a:srgbClr val="FF0000"/>
                </a:solidFill>
              </a:rPr>
              <a:t> </a:t>
            </a:r>
            <a:r>
              <a:rPr lang="sv-SE" sz="1600">
                <a:solidFill>
                  <a:schemeClr val="tx2"/>
                </a:solidFill>
              </a:rPr>
              <a:t>med följande textruta</a:t>
            </a:r>
            <a:r>
              <a:rPr lang="sv-SE" sz="1600" i="1">
                <a:solidFill>
                  <a:srgbClr val="FF0000"/>
                </a:solidFill>
              </a:rPr>
              <a:t> </a:t>
            </a:r>
            <a:r>
              <a:rPr lang="sv-SE" sz="1600">
                <a:solidFill>
                  <a:schemeClr val="tx2"/>
                </a:solidFill>
              </a:rPr>
              <a:t>i utbildningsmaterial under ”Iordningsställande av läkemedel”:</a:t>
            </a:r>
          </a:p>
          <a:p>
            <a:pPr marL="457200" lvl="1" indent="0">
              <a:buClr>
                <a:schemeClr val="tx2"/>
              </a:buClr>
              <a:buNone/>
            </a:pPr>
            <a:r>
              <a:rPr lang="sv-SE" sz="1400" i="1">
                <a:solidFill>
                  <a:schemeClr val="tx2"/>
                </a:solidFill>
              </a:rPr>
              <a:t>Tänk på att kontrollera och välja korrekt vårdhändelsenummer när rapporten ska skapas, samt att jämföra skapat körnings-id med det som syns i formulärets läkemedelslista.</a:t>
            </a:r>
            <a:endParaRPr lang="sv-SE" sz="1800" i="1">
              <a:solidFill>
                <a:schemeClr val="tx2"/>
              </a:solidFill>
            </a:endParaRPr>
          </a:p>
          <a:p>
            <a:pPr marL="0" indent="0">
              <a:buClr>
                <a:schemeClr val="tx2"/>
              </a:buClr>
              <a:buNone/>
            </a:pPr>
            <a:r>
              <a:rPr lang="sv-SE" sz="1600">
                <a:solidFill>
                  <a:schemeClr val="tx2"/>
                </a:solidFill>
              </a:rPr>
              <a:t>Förbättring av program finns planerad men ej tidsatt.</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821384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1800">
                <a:solidFill>
                  <a:schemeClr val="tx2"/>
                </a:solidFill>
              </a:rPr>
              <a:t>672: Utskriftsvyn för etiketter saknar information om när blodprov ska tas, vilket kan leda till att blodprov tas vid fel tidpunkt</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vert="horz" lIns="91440" tIns="45720" rIns="91440" bIns="45720" rtlCol="0" anchor="t">
            <a:noAutofit/>
          </a:bodyPr>
          <a:lstStyle/>
          <a:p>
            <a:pPr marL="0" indent="0">
              <a:buClr>
                <a:schemeClr val="tx2"/>
              </a:buClr>
              <a:buNone/>
            </a:pPr>
            <a:r>
              <a:rPr lang="sv-SE" sz="2000" b="1">
                <a:solidFill>
                  <a:schemeClr val="tx2"/>
                </a:solidFill>
              </a:rPr>
              <a:t>Bakgrund</a:t>
            </a:r>
            <a:br>
              <a:rPr lang="sv-SE" sz="2000">
                <a:solidFill>
                  <a:schemeClr val="tx2"/>
                </a:solidFill>
              </a:rPr>
            </a:br>
            <a:r>
              <a:rPr lang="sv-SE" sz="1600">
                <a:solidFill>
                  <a:schemeClr val="tx2"/>
                </a:solidFill>
              </a:rPr>
              <a:t>När etiketter för blodprovstagning ska skrivas ut visas alla ordinerade prover. Det går att välja vilken etikett som ska skrivas ut men utskriftsvyn visar ingen information om när provet ska tas. </a:t>
            </a:r>
          </a:p>
          <a:p>
            <a:pPr marL="0" indent="0">
              <a:buClr>
                <a:schemeClr val="tx2"/>
              </a:buClr>
              <a:buNone/>
            </a:pPr>
            <a:r>
              <a:rPr lang="sv-SE" sz="2000" b="1">
                <a:solidFill>
                  <a:schemeClr val="tx2"/>
                </a:solidFill>
              </a:rPr>
              <a:t>Konsekvens</a:t>
            </a:r>
            <a:br>
              <a:rPr lang="sv-SE" sz="1600" b="1">
                <a:solidFill>
                  <a:schemeClr val="tx2"/>
                </a:solidFill>
              </a:rPr>
            </a:br>
            <a:r>
              <a:rPr lang="sv-SE" sz="1600">
                <a:solidFill>
                  <a:schemeClr val="tx2"/>
                </a:solidFill>
              </a:rPr>
              <a:t>​​Resultat från prov som tagits vid fel tidpunkt kan vara missvisande och leda till att klinikern inte har korrekt information för att bedöma vilken vård och behandling patienten ska ha.</a:t>
            </a:r>
          </a:p>
          <a:p>
            <a:pPr marL="0" indent="0">
              <a:buClr>
                <a:schemeClr val="tx2"/>
              </a:buClr>
              <a:buNone/>
            </a:pPr>
            <a:r>
              <a:rPr lang="sv-SE" sz="2000" b="1">
                <a:solidFill>
                  <a:schemeClr val="tx2"/>
                </a:solidFill>
              </a:rPr>
              <a:t>Åtgärd från SDV</a:t>
            </a:r>
            <a:br>
              <a:rPr lang="sv-SE" sz="2000">
                <a:solidFill>
                  <a:schemeClr val="tx2"/>
                </a:solidFill>
              </a:rPr>
            </a:br>
            <a:r>
              <a:rPr lang="sv-SE" sz="1600">
                <a:solidFill>
                  <a:schemeClr val="tx2"/>
                </a:solidFill>
              </a:rPr>
              <a:t>Hazard åtgärdas</a:t>
            </a:r>
            <a:r>
              <a:rPr lang="sv-SE" sz="1600" i="1">
                <a:solidFill>
                  <a:srgbClr val="FF0000"/>
                </a:solidFill>
              </a:rPr>
              <a:t> </a:t>
            </a:r>
            <a:r>
              <a:rPr lang="sv-SE" sz="1600">
                <a:solidFill>
                  <a:schemeClr val="tx2"/>
                </a:solidFill>
              </a:rPr>
              <a:t>med följande textruta</a:t>
            </a:r>
            <a:r>
              <a:rPr lang="sv-SE" sz="1600" i="1">
                <a:solidFill>
                  <a:srgbClr val="FF0000"/>
                </a:solidFill>
              </a:rPr>
              <a:t> </a:t>
            </a:r>
            <a:r>
              <a:rPr lang="sv-SE" sz="1600">
                <a:solidFill>
                  <a:schemeClr val="tx2"/>
                </a:solidFill>
              </a:rPr>
              <a:t>i utbildningsmaterial under ”Förbereda och utföra provtagning”:</a:t>
            </a:r>
          </a:p>
          <a:p>
            <a:pPr marL="457200" lvl="1" indent="0">
              <a:buClr>
                <a:schemeClr val="tx2"/>
              </a:buClr>
              <a:buNone/>
            </a:pPr>
            <a:r>
              <a:rPr lang="sv-SE" sz="1400" i="1">
                <a:solidFill>
                  <a:schemeClr val="tx2"/>
                </a:solidFill>
              </a:rPr>
              <a:t>Tänk på att skriva ut etiketterna i så nära anslutning till provtagning som möjligt. Det finns en risk att prov tas vid fel tidpunkt då inte provtagningstid står på etiketten. Använd därför inte funktionen skriv ut ”Alla etiketter”. </a:t>
            </a:r>
            <a:br>
              <a:rPr lang="sv-SE" sz="1400" i="1">
                <a:solidFill>
                  <a:schemeClr val="tx2"/>
                </a:solidFill>
              </a:rPr>
            </a:br>
            <a:endParaRPr lang="sv-SE" sz="1400" i="1">
              <a:solidFill>
                <a:schemeClr val="tx2"/>
              </a:solidFill>
            </a:endParaRPr>
          </a:p>
          <a:p>
            <a:pPr marL="0" indent="0">
              <a:buClr>
                <a:schemeClr val="tx2"/>
              </a:buClr>
              <a:buNone/>
            </a:pPr>
            <a:r>
              <a:rPr lang="sv-SE" sz="1600">
                <a:solidFill>
                  <a:schemeClr val="tx2"/>
                </a:solidFill>
              </a:rPr>
              <a:t>Förbättring av program finns planerad men ej tidsatt.</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353809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560: Läkemedel inom BFM hanteras inte i Millennium</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77737"/>
            <a:ext cx="10972800" cy="4638034"/>
          </a:xfrm>
        </p:spPr>
        <p:txBody>
          <a:bodyPr vert="horz" lIns="91440" tIns="45720" rIns="91440" bIns="45720" rtlCol="0" anchor="t">
            <a:noAutofit/>
          </a:bodyPr>
          <a:lstStyle/>
          <a:p>
            <a:pPr marL="0" indent="0">
              <a:buClr>
                <a:srgbClr val="307C8E"/>
              </a:buClr>
              <a:buNone/>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Läkemedel inom bild- och funktionsmedicin (BFM) kommer under samexistensperioden att ordineras, administreras och dokumenteras i </a:t>
            </a:r>
            <a:r>
              <a:rPr lang="sv-SE" sz="1400" err="1">
                <a:solidFill>
                  <a:schemeClr val="tx2"/>
                </a:solidFill>
              </a:rPr>
              <a:t>Sectra</a:t>
            </a:r>
            <a:r>
              <a:rPr lang="sv-SE" sz="1400">
                <a:solidFill>
                  <a:schemeClr val="tx2"/>
                </a:solidFill>
              </a:rPr>
              <a:t> och inte i Millennium.</a:t>
            </a:r>
          </a:p>
          <a:p>
            <a:pPr marL="0" indent="0">
              <a:buClr>
                <a:srgbClr val="307C8E"/>
              </a:buClr>
              <a:buNone/>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Patientens läkemedelslista är inte känd för </a:t>
            </a:r>
            <a:r>
              <a:rPr lang="sv-SE" sz="1400" err="1">
                <a:solidFill>
                  <a:schemeClr val="tx2"/>
                </a:solidFill>
              </a:rPr>
              <a:t>BFM:s</a:t>
            </a:r>
            <a:r>
              <a:rPr lang="sv-SE" sz="1400">
                <a:solidFill>
                  <a:schemeClr val="tx2"/>
                </a:solidFill>
              </a:rPr>
              <a:t> personal och läkemedel som ges inom BFM blir inte känd utanför BFM.</a:t>
            </a:r>
          </a:p>
          <a:p>
            <a:pPr marL="0" indent="0">
              <a:buClr>
                <a:srgbClr val="307C8E"/>
              </a:buClr>
              <a:buNone/>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textruta i förändringsbehov FB037 BFM-flödet:</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Minskad risk för otillgänglig läkemedelsinformation vid införandet av SDV. Information om överkänslighet mot kontrastmedel, behandling med </a:t>
            </a:r>
            <a:r>
              <a:rPr kumimoji="0" lang="sv-SE" sz="1200" b="0" i="1" u="none" strike="noStrike" kern="1200" cap="none" spc="0" normalizeH="0" baseline="0" noProof="0" err="1">
                <a:ln>
                  <a:noFill/>
                </a:ln>
                <a:solidFill>
                  <a:srgbClr val="307C8E"/>
                </a:solidFill>
                <a:effectLst/>
                <a:uLnTx/>
                <a:uFillTx/>
                <a:latin typeface="Public Sans"/>
                <a:ea typeface="+mn-ea"/>
                <a:cs typeface="+mn-cs"/>
              </a:rPr>
              <a:t>antikoagulantia</a:t>
            </a:r>
            <a:r>
              <a:rPr kumimoji="0" lang="sv-SE" sz="1200" b="0" i="1" u="none" strike="noStrike" kern="1200" cap="none" spc="0" normalizeH="0" baseline="0" noProof="0">
                <a:ln>
                  <a:noFill/>
                </a:ln>
                <a:solidFill>
                  <a:srgbClr val="307C8E"/>
                </a:solidFill>
                <a:effectLst/>
                <a:uLnTx/>
                <a:uFillTx/>
                <a:latin typeface="Public Sans"/>
                <a:ea typeface="+mn-ea"/>
                <a:cs typeface="+mn-cs"/>
              </a:rPr>
              <a:t>, </a:t>
            </a:r>
            <a:r>
              <a:rPr kumimoji="0" lang="sv-SE" sz="1200" b="0" i="1" u="none" strike="noStrike" kern="1200" cap="none" spc="0" normalizeH="0" baseline="0" noProof="0" err="1">
                <a:ln>
                  <a:noFill/>
                </a:ln>
                <a:solidFill>
                  <a:srgbClr val="307C8E"/>
                </a:solidFill>
                <a:effectLst/>
                <a:uLnTx/>
                <a:uFillTx/>
                <a:latin typeface="Public Sans"/>
                <a:ea typeface="+mn-ea"/>
                <a:cs typeface="+mn-cs"/>
              </a:rPr>
              <a:t>metformin</a:t>
            </a:r>
            <a:r>
              <a:rPr kumimoji="0" lang="sv-SE" sz="1200" b="0" i="1" u="none" strike="noStrike" kern="1200" cap="none" spc="0" normalizeH="0" baseline="0" noProof="0">
                <a:ln>
                  <a:noFill/>
                </a:ln>
                <a:solidFill>
                  <a:srgbClr val="307C8E"/>
                </a:solidFill>
                <a:effectLst/>
                <a:uLnTx/>
                <a:uFillTx/>
                <a:latin typeface="Public Sans"/>
                <a:ea typeface="+mn-ea"/>
                <a:cs typeface="+mn-cs"/>
              </a:rPr>
              <a:t> eller NSAID visas automatiskt i ordinationsinformationen i </a:t>
            </a:r>
            <a:r>
              <a:rPr kumimoji="0" lang="sv-SE" sz="1200" b="0" i="1" u="none" strike="noStrike" kern="1200" cap="none" spc="0" normalizeH="0" baseline="0" noProof="0" err="1">
                <a:ln>
                  <a:noFill/>
                </a:ln>
                <a:solidFill>
                  <a:srgbClr val="307C8E"/>
                </a:solidFill>
                <a:effectLst/>
                <a:uLnTx/>
                <a:uFillTx/>
                <a:latin typeface="Public Sans"/>
                <a:ea typeface="+mn-ea"/>
                <a:cs typeface="+mn-cs"/>
              </a:rPr>
              <a:t>Sectra</a:t>
            </a:r>
            <a:r>
              <a:rPr kumimoji="0" lang="sv-SE" sz="1200" b="0" i="1" u="none" strike="noStrike" kern="1200" cap="none" spc="0" normalizeH="0" baseline="0" noProof="0">
                <a:ln>
                  <a:noFill/>
                </a:ln>
                <a:solidFill>
                  <a:srgbClr val="307C8E"/>
                </a:solidFill>
                <a:effectLst/>
                <a:uLnTx/>
                <a:uFillTx/>
                <a:latin typeface="Public Sans"/>
                <a:ea typeface="+mn-ea"/>
                <a:cs typeface="+mn-cs"/>
              </a:rPr>
              <a:t> RIS/PACS. När alla inklusive Bild- och Funktionsmedicin använder SDV inom region Skåne blir patienternas läkemedelslistor tillgängliga för alla samt läkemedelsordination av läkemedel blir synligt för övriga kliniska verksamheter. </a:t>
            </a:r>
          </a:p>
          <a:p>
            <a:pPr marL="0" indent="0">
              <a:buClr>
                <a:srgbClr val="307C8E"/>
              </a:buClr>
              <a:buNone/>
              <a:defRPr/>
            </a:pPr>
            <a:r>
              <a:rPr lang="sv-SE" sz="14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91864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a:solidFill>
                  <a:schemeClr val="tx2"/>
                </a:solidFill>
              </a:rPr>
              <a:t>576: Tillgång till labbresultat i Millennium</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2000">
                <a:solidFill>
                  <a:schemeClr val="tx2"/>
                </a:solidFill>
              </a:rPr>
            </a:br>
            <a:r>
              <a:rPr lang="sv-SE" sz="1400">
                <a:solidFill>
                  <a:schemeClr val="tx2"/>
                </a:solidFill>
              </a:rPr>
              <a:t>Man kommer att behöva patientens samtycke för att via Millennium komma åt labbresultat från andra vårdgivare enligt regler för sammanhållen vård- och omsorgsdokumentation. Detsamma gäller spärrad information från den egna vårdgivaren. </a:t>
            </a:r>
          </a:p>
          <a:p>
            <a:pPr marL="0" indent="0">
              <a:buClr>
                <a:schemeClr val="tx2"/>
              </a:buClr>
              <a:buNone/>
            </a:pPr>
            <a:r>
              <a:rPr lang="sv-SE" sz="2000" b="1">
                <a:solidFill>
                  <a:schemeClr val="tx2"/>
                </a:solidFill>
              </a:rPr>
              <a:t>Konsekvens</a:t>
            </a:r>
            <a:br>
              <a:rPr lang="sv-SE" sz="1600">
                <a:solidFill>
                  <a:schemeClr val="tx2"/>
                </a:solidFill>
              </a:rPr>
            </a:br>
            <a:r>
              <a:rPr lang="sv-SE" sz="1600">
                <a:solidFill>
                  <a:schemeClr val="tx2"/>
                </a:solidFill>
              </a:rPr>
              <a:t>Om vårdpersonal inte uppmärksammar att det kan finnas dolda labbresultat, kan det leda till missad information och därmed vårdskada.</a:t>
            </a:r>
            <a:endParaRPr lang="sv-SE" sz="1800">
              <a:solidFill>
                <a:schemeClr val="tx2"/>
              </a:solidFill>
            </a:endParaRPr>
          </a:p>
          <a:p>
            <a:pPr marL="0" indent="0">
              <a:buClr>
                <a:schemeClr val="tx2"/>
              </a:buClr>
              <a:buNone/>
            </a:pPr>
            <a:r>
              <a:rPr lang="sv-SE" sz="2000" b="1">
                <a:solidFill>
                  <a:schemeClr val="tx2"/>
                </a:solidFill>
              </a:rPr>
              <a:t>Åtgärd från SDV</a:t>
            </a:r>
            <a:br>
              <a:rPr lang="sv-SE" sz="2000">
                <a:solidFill>
                  <a:schemeClr val="tx2"/>
                </a:solidFill>
              </a:rPr>
            </a:br>
            <a:r>
              <a:rPr lang="sv-SE" sz="1600">
                <a:solidFill>
                  <a:schemeClr val="tx2"/>
                </a:solidFill>
              </a:rPr>
              <a:t>Hazard åtgärdas med följande textruta (utan varningssymbol) i utbildningsmaterial under ”Resultatöversikt”:</a:t>
            </a:r>
          </a:p>
          <a:p>
            <a:pPr marL="457200" lvl="1" indent="0">
              <a:buClr>
                <a:schemeClr val="tx2"/>
              </a:buClr>
              <a:buNone/>
            </a:pPr>
            <a:r>
              <a:rPr lang="sv-SE" sz="1400" i="1">
                <a:solidFill>
                  <a:schemeClr val="tx2"/>
                </a:solidFill>
              </a:rPr>
              <a:t>Tänk på att för att se resultat från andra vårdgivare (Region Skåne, Capio </a:t>
            </a:r>
            <a:r>
              <a:rPr lang="sv-SE" sz="1400" i="1" err="1">
                <a:solidFill>
                  <a:schemeClr val="tx2"/>
                </a:solidFill>
              </a:rPr>
              <a:t>mfl.</a:t>
            </a:r>
            <a:r>
              <a:rPr lang="sv-SE" sz="1400" i="1">
                <a:solidFill>
                  <a:schemeClr val="tx2"/>
                </a:solidFill>
              </a:rPr>
              <a:t>) måste du via knapp Visa vårdenheter i informationsfältet alternativt via ikon Åtkomst till patientuppgifter i verktygsfältet dokumentera samtycke till sammanhållen vård- och omsorgsdokumentation.</a:t>
            </a:r>
          </a:p>
          <a:p>
            <a:pPr marL="0" indent="0">
              <a:buClr>
                <a:schemeClr val="tx2"/>
              </a:buClr>
              <a:buNone/>
            </a:pPr>
            <a:r>
              <a:rPr lang="sv-SE" sz="16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8058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579: Avsaknad av patientkontextuell synkronisering mellan Millennium-applikationer och </a:t>
            </a:r>
            <a:r>
              <a:rPr lang="sv-SE" sz="2000" err="1">
                <a:solidFill>
                  <a:schemeClr val="tx2"/>
                </a:solidFill>
              </a:rPr>
              <a:t>Sectra</a:t>
            </a:r>
            <a:r>
              <a:rPr lang="sv-SE" sz="2000">
                <a:solidFill>
                  <a:schemeClr val="tx2"/>
                </a:solidFill>
              </a:rPr>
              <a:t> </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77737"/>
            <a:ext cx="10972800" cy="4638034"/>
          </a:xfrm>
        </p:spPr>
        <p:txBody>
          <a:bodyPr vert="horz" lIns="91440" tIns="45720" rIns="91440" bIns="45720" rtlCol="0" anchor="t">
            <a:noAutofit/>
          </a:bodyPr>
          <a:lstStyle/>
          <a:p>
            <a:pPr marL="0" indent="0">
              <a:buClr>
                <a:srgbClr val="307C8E"/>
              </a:buClr>
              <a:buNone/>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Millennium och </a:t>
            </a:r>
            <a:r>
              <a:rPr lang="sv-SE" sz="1400" err="1">
                <a:solidFill>
                  <a:schemeClr val="tx2"/>
                </a:solidFill>
              </a:rPr>
              <a:t>Sectra</a:t>
            </a:r>
            <a:r>
              <a:rPr lang="sv-SE" sz="1400">
                <a:solidFill>
                  <a:schemeClr val="tx2"/>
                </a:solidFill>
              </a:rPr>
              <a:t> kan ha olika patienter öppna samtidigt.</a:t>
            </a:r>
          </a:p>
          <a:p>
            <a:pPr marL="0" indent="0">
              <a:buClr>
                <a:srgbClr val="307C8E"/>
              </a:buClr>
              <a:buNone/>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Förväxling av patienter kan leda till allvarlig vårdskada.</a:t>
            </a:r>
          </a:p>
          <a:p>
            <a:pPr marL="0" indent="0">
              <a:buClr>
                <a:srgbClr val="307C8E"/>
              </a:buClr>
              <a:buNone/>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textruta i träningsmaterial för Bild- och funktionsmedicin i ämnet Order- och utlåtandehantering:</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Tänk på att IDS7 och Millennium inte är synkroniserade och IDS7 kommer visa den senast uppsökta patienten tills fönstret stängts ned. För att undvika förväxling av patienter ska IDS7 som externt program stängas efter användning.</a:t>
            </a:r>
          </a:p>
          <a:p>
            <a:pPr marL="0" indent="0">
              <a:buClr>
                <a:srgbClr val="307C8E"/>
              </a:buClr>
              <a:buNone/>
              <a:defRPr/>
            </a:pPr>
            <a:r>
              <a:rPr lang="sv-SE" sz="1400">
                <a:solidFill>
                  <a:schemeClr val="tx2"/>
                </a:solidFill>
              </a:rPr>
              <a:t>Förbättring av program finns planerad men ej tidsatt.</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903104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000">
                <a:solidFill>
                  <a:schemeClr val="tx2"/>
                </a:solidFill>
              </a:rPr>
              <a:t>596: Manuell uppdateringsprocedur för kundkod (MG-kod) och undersökningskoder kan bryta integrationer med andra system </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a:xfrm>
            <a:off x="609600" y="1477737"/>
            <a:ext cx="10972800" cy="4638034"/>
          </a:xfrm>
        </p:spPr>
        <p:txBody>
          <a:bodyPr vert="horz" lIns="91440" tIns="45720" rIns="91440" bIns="45720" rtlCol="0" anchor="t">
            <a:noAutofit/>
          </a:bodyPr>
          <a:lstStyle/>
          <a:p>
            <a:pPr marL="0" indent="0">
              <a:buClr>
                <a:srgbClr val="307C8E"/>
              </a:buClr>
              <a:buNone/>
              <a:defRPr/>
            </a:pPr>
            <a:r>
              <a:rPr lang="sv-SE" sz="2000" b="1">
                <a:solidFill>
                  <a:schemeClr val="tx2"/>
                </a:solidFill>
              </a:rPr>
              <a:t>Bakgrund</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Undersökningskoder för Bild- och funktionsmedicin och motsvarande unika koder för Laboratoriemedicin uppdateras kontinuerligt med en manuell inmatning, och administration i systemen på både beställar- och mottagarsidan och ska vara synkroniserade med varandra. Om inte, kan situation uppstå där det inte går att lägga en order eller att resultatet på skickad order inte når fram till beställaren och utan felmeddelande.</a:t>
            </a:r>
          </a:p>
          <a:p>
            <a:pPr marL="0" indent="0">
              <a:buClr>
                <a:srgbClr val="307C8E"/>
              </a:buClr>
              <a:buNone/>
              <a:defRPr/>
            </a:pPr>
            <a:r>
              <a:rPr lang="sv-SE" sz="2000" b="1">
                <a:solidFill>
                  <a:schemeClr val="tx2"/>
                </a:solidFill>
              </a:rPr>
              <a:t>Konsekvens</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Om man på röntgensidan lägger till ordination i </a:t>
            </a:r>
            <a:r>
              <a:rPr lang="sv-SE" sz="1400" err="1">
                <a:solidFill>
                  <a:schemeClr val="tx2"/>
                </a:solidFill>
              </a:rPr>
              <a:t>Sectras</a:t>
            </a:r>
            <a:r>
              <a:rPr lang="sv-SE" sz="1400">
                <a:solidFill>
                  <a:schemeClr val="tx2"/>
                </a:solidFill>
              </a:rPr>
              <a:t> system, men inte i Millennium, så syns inte ordinationen i </a:t>
            </a:r>
            <a:r>
              <a:rPr lang="sv-SE" sz="1400" err="1">
                <a:solidFill>
                  <a:schemeClr val="tx2"/>
                </a:solidFill>
              </a:rPr>
              <a:t>PowerChart</a:t>
            </a:r>
            <a:r>
              <a:rPr lang="sv-SE" sz="1400">
                <a:solidFill>
                  <a:schemeClr val="tx2"/>
                </a:solidFill>
              </a:rPr>
              <a:t>. </a:t>
            </a:r>
            <a:br>
              <a:rPr kumimoji="0" lang="sv-SE" sz="18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Risk för uteblivet resultat utan felmeddelande vilket kan leda till förseningar i handläggandet. </a:t>
            </a:r>
            <a:endParaRPr lang="sv-SE" sz="1400">
              <a:solidFill>
                <a:schemeClr val="tx2"/>
              </a:solidFill>
              <a:highlight>
                <a:srgbClr val="FFFF00"/>
              </a:highlight>
            </a:endParaRPr>
          </a:p>
          <a:p>
            <a:pPr marL="0" indent="0">
              <a:buClr>
                <a:srgbClr val="307C8E"/>
              </a:buClr>
              <a:buNone/>
              <a:defRPr/>
            </a:pPr>
            <a:r>
              <a:rPr lang="sv-SE" sz="2000" b="1">
                <a:solidFill>
                  <a:schemeClr val="tx2"/>
                </a:solidFill>
              </a:rPr>
              <a:t>Åtgärd från SDV</a:t>
            </a:r>
            <a:br>
              <a:rPr kumimoji="0" lang="sv-SE" sz="2400" b="0" i="0" u="none" strike="noStrike" kern="1200" cap="none" spc="0" normalizeH="0" baseline="0" noProof="0">
                <a:ln>
                  <a:noFill/>
                </a:ln>
                <a:solidFill>
                  <a:srgbClr val="307C8E"/>
                </a:solidFill>
                <a:effectLst/>
                <a:uLnTx/>
                <a:uFillTx/>
                <a:latin typeface="Public Sans"/>
                <a:ea typeface="+mn-ea"/>
                <a:cs typeface="+mn-cs"/>
              </a:rPr>
            </a:br>
            <a:r>
              <a:rPr lang="sv-SE" sz="1400">
                <a:solidFill>
                  <a:schemeClr val="tx2"/>
                </a:solidFill>
              </a:rPr>
              <a:t>Hazard åtgärdas med följande textruta i träningsmaterial för Bild- och funktionsmedicin i ämnet Order- och utlåtandehantering:</a:t>
            </a:r>
          </a:p>
          <a:p>
            <a:pPr marL="457200" lvl="1" indent="0">
              <a:spcBef>
                <a:spcPts val="1600"/>
              </a:spcBef>
              <a:buClr>
                <a:srgbClr val="307C8E"/>
              </a:buClr>
              <a:buNone/>
              <a:defRPr/>
            </a:pPr>
            <a:r>
              <a:rPr kumimoji="0" lang="sv-SE" sz="1200" b="0" i="1" u="none" strike="noStrike" kern="1200" cap="none" spc="0" normalizeH="0" baseline="0" noProof="0">
                <a:ln>
                  <a:noFill/>
                </a:ln>
                <a:solidFill>
                  <a:srgbClr val="307C8E"/>
                </a:solidFill>
                <a:effectLst/>
                <a:uLnTx/>
                <a:uFillTx/>
                <a:latin typeface="Public Sans"/>
                <a:ea typeface="+mn-ea"/>
                <a:cs typeface="+mn-cs"/>
              </a:rPr>
              <a:t>Vid </a:t>
            </a:r>
            <a:r>
              <a:rPr kumimoji="0" lang="sv-SE" sz="1200" b="0" i="1" u="none" strike="noStrike" kern="1200" cap="none" spc="0" normalizeH="0" baseline="0" noProof="0" err="1">
                <a:ln>
                  <a:noFill/>
                </a:ln>
                <a:solidFill>
                  <a:srgbClr val="307C8E"/>
                </a:solidFill>
                <a:effectLst/>
                <a:uLnTx/>
                <a:uFillTx/>
                <a:latin typeface="Public Sans"/>
                <a:ea typeface="+mn-ea"/>
                <a:cs typeface="+mn-cs"/>
              </a:rPr>
              <a:t>mismatch</a:t>
            </a:r>
            <a:r>
              <a:rPr kumimoji="0" lang="sv-SE" sz="1200" b="0" i="1" u="none" strike="noStrike" kern="1200" cap="none" spc="0" normalizeH="0" baseline="0" noProof="0">
                <a:ln>
                  <a:noFill/>
                </a:ln>
                <a:solidFill>
                  <a:srgbClr val="307C8E"/>
                </a:solidFill>
                <a:effectLst/>
                <a:uLnTx/>
                <a:uFillTx/>
                <a:latin typeface="Public Sans"/>
                <a:ea typeface="+mn-ea"/>
                <a:cs typeface="+mn-cs"/>
              </a:rPr>
              <a:t> av kundkod eller undersökningskod får ordinationen status Avbruten och en varning visas i systemet. Ordinationen som valts har vid status Avbruten inte kommit fram till </a:t>
            </a:r>
            <a:r>
              <a:rPr kumimoji="0" lang="sv-SE" sz="1200" b="0" i="1" u="none" strike="noStrike" kern="1200" cap="none" spc="0" normalizeH="0" baseline="0" noProof="0" err="1">
                <a:ln>
                  <a:noFill/>
                </a:ln>
                <a:solidFill>
                  <a:srgbClr val="307C8E"/>
                </a:solidFill>
                <a:effectLst/>
                <a:uLnTx/>
                <a:uFillTx/>
                <a:latin typeface="Public Sans"/>
                <a:ea typeface="+mn-ea"/>
                <a:cs typeface="+mn-cs"/>
              </a:rPr>
              <a:t>Sectra</a:t>
            </a:r>
            <a:r>
              <a:rPr kumimoji="0" lang="sv-SE" sz="1200" b="0" i="1" u="none" strike="noStrike" kern="1200" cap="none" spc="0" normalizeH="0" baseline="0" noProof="0">
                <a:ln>
                  <a:noFill/>
                </a:ln>
                <a:solidFill>
                  <a:srgbClr val="307C8E"/>
                </a:solidFill>
                <a:effectLst/>
                <a:uLnTx/>
                <a:uFillTx/>
                <a:latin typeface="Public Sans"/>
                <a:ea typeface="+mn-ea"/>
                <a:cs typeface="+mn-cs"/>
              </a:rPr>
              <a:t> RIS/PACS. Varningen kommer synas över alla SDV-system och för all personal som har en relation till patienten inom samma vårdhändelse den avbrutna ordinationen lades från, tills den hanteras. </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2" name="textruta 1">
            <a:extLst>
              <a:ext uri="{FF2B5EF4-FFF2-40B4-BE49-F238E27FC236}">
                <a16:creationId xmlns:a16="http://schemas.microsoft.com/office/drawing/2014/main" id="{A0C85346-41CC-7DDF-FF14-7F181EE76ACB}"/>
              </a:ext>
            </a:extLst>
          </p:cNvPr>
          <p:cNvSpPr txBox="1"/>
          <p:nvPr/>
        </p:nvSpPr>
        <p:spPr>
          <a:xfrm rot="19908164">
            <a:off x="1047800" y="3103030"/>
            <a:ext cx="9066906" cy="646331"/>
          </a:xfrm>
          <a:prstGeom prst="rect">
            <a:avLst/>
          </a:prstGeom>
          <a:solidFill>
            <a:srgbClr val="FFFF00"/>
          </a:solidFill>
          <a:ln>
            <a:solidFill>
              <a:schemeClr val="tx1"/>
            </a:solidFill>
          </a:ln>
        </p:spPr>
        <p:txBody>
          <a:bodyPr wrap="none" rtlCol="0">
            <a:spAutoFit/>
          </a:bodyPr>
          <a:lstStyle/>
          <a:p>
            <a:r>
              <a:rPr lang="sv-SE"/>
              <a:t>Själva risken är inte färdigplanerad, så det är i dagsläget oklart vad restrisken blir. </a:t>
            </a:r>
          </a:p>
          <a:p>
            <a:r>
              <a:rPr lang="sv-SE"/>
              <a:t>Det är därför inte möjligt att göra någon utvärdering på den här hazarden än.</a:t>
            </a:r>
          </a:p>
        </p:txBody>
      </p:sp>
    </p:spTree>
    <p:extLst>
      <p:ext uri="{BB962C8B-B14F-4D97-AF65-F5344CB8AC3E}">
        <p14:creationId xmlns:p14="http://schemas.microsoft.com/office/powerpoint/2010/main" val="1343336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1BE44-7E93-CA41-0F99-C1B2A5645FDA}"/>
              </a:ext>
            </a:extLst>
          </p:cNvPr>
          <p:cNvSpPr>
            <a:spLocks noGrp="1"/>
          </p:cNvSpPr>
          <p:nvPr>
            <p:ph type="title"/>
          </p:nvPr>
        </p:nvSpPr>
        <p:spPr/>
        <p:txBody>
          <a:bodyPr/>
          <a:lstStyle/>
          <a:p>
            <a:endParaRPr lang="sv-SE"/>
          </a:p>
        </p:txBody>
      </p:sp>
      <p:pic>
        <p:nvPicPr>
          <p:cNvPr id="3" name="Bildobjekt 2" descr="Region Skånes logotyp - avsändarinformation ">
            <a:extLst>
              <a:ext uri="{FF2B5EF4-FFF2-40B4-BE49-F238E27FC236}">
                <a16:creationId xmlns:a16="http://schemas.microsoft.com/office/drawing/2014/main" id="{F4A21B7D-52F0-ABF1-80A9-7A99E0117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3173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400">
                <a:solidFill>
                  <a:schemeClr val="tx2"/>
                </a:solidFill>
              </a:rPr>
              <a:t>598: Realtidsdokumentation kan skapa ökad administration för läkare</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vert="horz" lIns="91440" tIns="45720" rIns="91440" bIns="45720" rtlCol="0" anchor="t">
            <a:noAutofit/>
          </a:bodyPr>
          <a:lstStyle/>
          <a:p>
            <a:pPr marL="0" indent="0">
              <a:buClr>
                <a:schemeClr val="tx2"/>
              </a:buClr>
              <a:buNone/>
            </a:pPr>
            <a:r>
              <a:rPr lang="sv-SE" sz="2000" b="1">
                <a:solidFill>
                  <a:schemeClr val="tx2"/>
                </a:solidFill>
              </a:rPr>
              <a:t>Bakgrund</a:t>
            </a:r>
            <a:br>
              <a:rPr lang="sv-SE" sz="2000" b="1">
                <a:solidFill>
                  <a:schemeClr val="tx2"/>
                </a:solidFill>
              </a:rPr>
            </a:br>
            <a:r>
              <a:rPr lang="sv-SE" sz="1600">
                <a:solidFill>
                  <a:schemeClr val="tx2"/>
                </a:solidFill>
              </a:rPr>
              <a:t>Ordinationer och dokumentation dokumenteras av läkare i realtid vilket i vissa fall kan kommer att innebära en ökad administration för läkaren.</a:t>
            </a:r>
          </a:p>
          <a:p>
            <a:pPr marL="0" indent="0">
              <a:buClr>
                <a:schemeClr val="tx2"/>
              </a:buClr>
              <a:buNone/>
            </a:pPr>
            <a:r>
              <a:rPr lang="sv-SE" sz="2000" b="1">
                <a:solidFill>
                  <a:schemeClr val="tx2"/>
                </a:solidFill>
              </a:rPr>
              <a:t>Konsekvens</a:t>
            </a:r>
            <a:br>
              <a:rPr lang="sv-SE" sz="2000" b="1">
                <a:solidFill>
                  <a:schemeClr val="tx2"/>
                </a:solidFill>
              </a:rPr>
            </a:br>
            <a:r>
              <a:rPr lang="sv-SE" sz="1600">
                <a:solidFill>
                  <a:schemeClr val="tx2"/>
                </a:solidFill>
              </a:rPr>
              <a:t>Konkurrens om tid med andra arbetsuppgifter kan uppstå och nya arbetssätt kan komma att krävas. Positiva konsekvenser är exempelvis att beslut tydliggörs för alla som är inblandade i patientens vård och att strukturerad information är lättillgänglig.</a:t>
            </a:r>
            <a:endParaRPr lang="sv-SE" sz="1800">
              <a:solidFill>
                <a:schemeClr val="tx2"/>
              </a:solidFill>
            </a:endParaRPr>
          </a:p>
          <a:p>
            <a:pPr marL="0" indent="0">
              <a:buClr>
                <a:schemeClr val="tx2"/>
              </a:buClr>
              <a:buNone/>
            </a:pPr>
            <a:r>
              <a:rPr lang="sv-SE" sz="2000" b="1">
                <a:solidFill>
                  <a:schemeClr val="tx2"/>
                </a:solidFill>
              </a:rPr>
              <a:t>Åtgärd från SDV</a:t>
            </a:r>
            <a:br>
              <a:rPr lang="sv-SE" sz="2000" b="1">
                <a:solidFill>
                  <a:schemeClr val="tx2"/>
                </a:solidFill>
              </a:rPr>
            </a:br>
            <a:r>
              <a:rPr lang="sv-SE" sz="1600">
                <a:solidFill>
                  <a:schemeClr val="tx2"/>
                </a:solidFill>
              </a:rPr>
              <a:t>För att underlätta att utföra dokumentationen i realtid har en rad förbättringsåtgärder genomförts, såsom:</a:t>
            </a:r>
            <a:br>
              <a:rPr lang="sv-SE" sz="1600">
                <a:solidFill>
                  <a:schemeClr val="tx2"/>
                </a:solidFill>
              </a:rPr>
            </a:br>
            <a:r>
              <a:rPr lang="sv-SE" sz="1600">
                <a:solidFill>
                  <a:schemeClr val="tx2"/>
                </a:solidFill>
              </a:rPr>
              <a:t>- Taligenkänning (TIK)</a:t>
            </a:r>
            <a:br>
              <a:rPr lang="sv-SE" sz="1800">
                <a:solidFill>
                  <a:schemeClr val="tx2"/>
                </a:solidFill>
              </a:rPr>
            </a:br>
            <a:r>
              <a:rPr lang="sv-SE" sz="1600">
                <a:solidFill>
                  <a:schemeClr val="tx2"/>
                </a:solidFill>
              </a:rPr>
              <a:t>- Rollstyrning så att färre administrativa uppgifter måste gå via läkare</a:t>
            </a:r>
            <a:br>
              <a:rPr lang="sv-SE" sz="1600">
                <a:solidFill>
                  <a:schemeClr val="tx2"/>
                </a:solidFill>
              </a:rPr>
            </a:br>
            <a:r>
              <a:rPr lang="sv-SE" sz="1600">
                <a:solidFill>
                  <a:schemeClr val="tx2"/>
                </a:solidFill>
              </a:rPr>
              <a:t>- Förbättrad design (minimera obligatoriska fält, ordinationsplaner, snabbvalssidor, favoriter, läkemedelsmallar)</a:t>
            </a:r>
            <a:br>
              <a:rPr lang="sv-SE" sz="1600">
                <a:solidFill>
                  <a:schemeClr val="tx2"/>
                </a:solidFill>
                <a:latin typeface="Public Sans"/>
                <a:cs typeface="Segoe UI Semilight"/>
              </a:rPr>
            </a:br>
            <a:r>
              <a:rPr lang="sv-SE" sz="1600">
                <a:solidFill>
                  <a:schemeClr val="tx2"/>
                </a:solidFill>
              </a:rPr>
              <a:t>- Acceptanstest för att testa användarvänlighet och effektivitet</a:t>
            </a:r>
            <a:br>
              <a:rPr lang="sv-SE" sz="1600">
                <a:solidFill>
                  <a:schemeClr val="tx2"/>
                </a:solidFill>
              </a:rPr>
            </a:br>
            <a:br>
              <a:rPr lang="sv-SE" sz="1600">
                <a:solidFill>
                  <a:schemeClr val="tx2"/>
                </a:solidFill>
              </a:rPr>
            </a:br>
            <a:r>
              <a:rPr lang="sv-SE" sz="1800">
                <a:solidFill>
                  <a:schemeClr val="tx2"/>
                </a:solidFill>
              </a:rPr>
              <a:t>Inga ytterligare programuppdateringar finns planerade. </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56596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1800">
                <a:solidFill>
                  <a:schemeClr val="tx2"/>
                </a:solidFill>
              </a:rPr>
              <a:t>624: Resultatstatus ger ingen information om ett resultat har signerats av en kliniker eller ej</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vert="horz" lIns="91440" tIns="45720" rIns="91440" bIns="45720" rtlCol="0" anchor="t">
            <a:noAutofit/>
          </a:bodyPr>
          <a:lstStyle/>
          <a:p>
            <a:pPr marL="0" indent="0">
              <a:buClr>
                <a:schemeClr val="tx2"/>
              </a:buClr>
              <a:buNone/>
            </a:pPr>
            <a:r>
              <a:rPr lang="sv-SE" sz="2000" b="1">
                <a:solidFill>
                  <a:schemeClr val="tx2"/>
                </a:solidFill>
              </a:rPr>
              <a:t>Bakgrund</a:t>
            </a:r>
            <a:br>
              <a:rPr lang="sv-SE" sz="2000">
                <a:solidFill>
                  <a:schemeClr val="tx2"/>
                </a:solidFill>
              </a:rPr>
            </a:br>
            <a:r>
              <a:rPr lang="sv-SE" sz="1600">
                <a:solidFill>
                  <a:schemeClr val="tx2"/>
                </a:solidFill>
              </a:rPr>
              <a:t>För undersökningar och analyser som utförs i integrerade system (ex </a:t>
            </a:r>
            <a:r>
              <a:rPr lang="sv-SE" sz="1600" err="1">
                <a:solidFill>
                  <a:schemeClr val="tx2"/>
                </a:solidFill>
              </a:rPr>
              <a:t>Sectra</a:t>
            </a:r>
            <a:r>
              <a:rPr lang="sv-SE" sz="1600">
                <a:solidFill>
                  <a:schemeClr val="tx2"/>
                </a:solidFill>
              </a:rPr>
              <a:t> och LIMS) får resultatet status "Verifierad" redan när det är färdigställt på laboratoriet.  </a:t>
            </a:r>
          </a:p>
          <a:p>
            <a:pPr marL="0" indent="0">
              <a:buClr>
                <a:schemeClr val="tx2"/>
              </a:buClr>
              <a:buNone/>
            </a:pPr>
            <a:r>
              <a:rPr lang="sv-SE" sz="2000" b="1">
                <a:solidFill>
                  <a:schemeClr val="tx2"/>
                </a:solidFill>
              </a:rPr>
              <a:t>Konsekvens</a:t>
            </a:r>
            <a:br>
              <a:rPr lang="sv-SE" sz="2000">
                <a:solidFill>
                  <a:schemeClr val="tx2"/>
                </a:solidFill>
              </a:rPr>
            </a:br>
            <a:r>
              <a:rPr lang="sv-SE" sz="1600">
                <a:solidFill>
                  <a:schemeClr val="tx2"/>
                </a:solidFill>
              </a:rPr>
              <a:t>Det finns en risk för att klinikern felaktigt uppfattar att ett resultat med status "Verifierad" är hanterat av annan kliniker, när det i själva verket enbart är godkänt för att svaras ut av laboratoriet/BFM. För att få information om ett resultat är signerat av en kliniker behöver man klicka och öppna åtgärdslistan för varje enskilt resultat. </a:t>
            </a:r>
            <a:endParaRPr lang="sv-SE" sz="1800">
              <a:solidFill>
                <a:schemeClr val="tx2"/>
              </a:solidFill>
            </a:endParaRPr>
          </a:p>
          <a:p>
            <a:pPr marL="0" indent="0">
              <a:buClr>
                <a:schemeClr val="tx2"/>
              </a:buClr>
              <a:buNone/>
            </a:pPr>
            <a:r>
              <a:rPr lang="sv-SE" sz="2000" b="1">
                <a:solidFill>
                  <a:schemeClr val="tx2"/>
                </a:solidFill>
              </a:rPr>
              <a:t>Åtgärd från SDV</a:t>
            </a:r>
            <a:br>
              <a:rPr lang="sv-SE" sz="2000">
                <a:solidFill>
                  <a:schemeClr val="tx2"/>
                </a:solidFill>
              </a:rPr>
            </a:br>
            <a:r>
              <a:rPr lang="sv-SE" sz="1600">
                <a:solidFill>
                  <a:schemeClr val="tx2"/>
                </a:solidFill>
              </a:rPr>
              <a:t>Hazard åtgärdas</a:t>
            </a:r>
            <a:r>
              <a:rPr lang="sv-SE" sz="1600" i="1">
                <a:solidFill>
                  <a:srgbClr val="FF0000"/>
                </a:solidFill>
              </a:rPr>
              <a:t> </a:t>
            </a:r>
            <a:r>
              <a:rPr lang="sv-SE" sz="1600">
                <a:solidFill>
                  <a:schemeClr val="tx2"/>
                </a:solidFill>
              </a:rPr>
              <a:t>med följande textruta</a:t>
            </a:r>
            <a:r>
              <a:rPr lang="sv-SE" sz="1600" i="1">
                <a:solidFill>
                  <a:srgbClr val="FF0000"/>
                </a:solidFill>
              </a:rPr>
              <a:t> </a:t>
            </a:r>
            <a:r>
              <a:rPr lang="sv-SE" sz="1600">
                <a:solidFill>
                  <a:schemeClr val="tx2"/>
                </a:solidFill>
              </a:rPr>
              <a:t>i utbildningsmaterial under ”Ordinationsresultat”:</a:t>
            </a:r>
          </a:p>
          <a:p>
            <a:pPr marL="457200" lvl="1" indent="0">
              <a:buClr>
                <a:schemeClr val="tx2"/>
              </a:buClr>
              <a:buNone/>
            </a:pPr>
            <a:r>
              <a:rPr lang="sv-SE" sz="1400" i="1">
                <a:solidFill>
                  <a:schemeClr val="tx2"/>
                </a:solidFill>
              </a:rPr>
              <a:t>Tänk på att du inte kan se om patienten har osignerade resultat för ordinationer som är skapade av andra än dig själv. Ordinationens status ger inte någon vägledning kring om resultatet har signerats av vårdpersonal. Noggrann bevakning och signering i Meddelandecenter är därför helt nödvändig för att säkra att alla resultat uppmärksammas, både av dig själv när du är i tjänst och genom ombud när du är frånvarande.</a:t>
            </a:r>
          </a:p>
          <a:p>
            <a:pPr marL="0" indent="0">
              <a:buClr>
                <a:schemeClr val="tx2"/>
              </a:buClr>
              <a:buNone/>
            </a:pPr>
            <a:r>
              <a:rPr lang="sv-SE" sz="1600">
                <a:solidFill>
                  <a:schemeClr val="tx2"/>
                </a:solidFill>
              </a:rPr>
              <a:t>Förbättring av program finns planerad men ej tidsatt.</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3803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1800">
                <a:solidFill>
                  <a:schemeClr val="tx2"/>
                </a:solidFill>
              </a:rPr>
              <a:t>702: Risk att viktig anamnestisk information missas då anamnesfältet har en teckenbegränsning</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vert="horz" lIns="91440" tIns="45720" rIns="91440" bIns="45720" rtlCol="0" anchor="t">
            <a:noAutofit/>
          </a:bodyPr>
          <a:lstStyle/>
          <a:p>
            <a:pPr marL="0" indent="0">
              <a:buClr>
                <a:schemeClr val="tx2"/>
              </a:buClr>
              <a:buNone/>
            </a:pPr>
            <a:r>
              <a:rPr lang="sv-SE" sz="2000" b="1">
                <a:solidFill>
                  <a:schemeClr val="tx2"/>
                </a:solidFill>
              </a:rPr>
              <a:t>Bakgrund</a:t>
            </a:r>
            <a:br>
              <a:rPr lang="sv-SE" sz="2000">
                <a:solidFill>
                  <a:schemeClr val="tx2"/>
                </a:solidFill>
              </a:rPr>
            </a:br>
            <a:r>
              <a:rPr lang="sv-SE" sz="1600">
                <a:solidFill>
                  <a:schemeClr val="tx2"/>
                </a:solidFill>
              </a:rPr>
              <a:t>Eftersom fältet för anamnes i ordinationer för </a:t>
            </a:r>
            <a:r>
              <a:rPr lang="sv-SE" sz="1600" err="1">
                <a:solidFill>
                  <a:schemeClr val="tx2"/>
                </a:solidFill>
              </a:rPr>
              <a:t>lab</a:t>
            </a:r>
            <a:r>
              <a:rPr lang="sv-SE" sz="1600">
                <a:solidFill>
                  <a:schemeClr val="tx2"/>
                </a:solidFill>
              </a:rPr>
              <a:t>, konsultationer och BFM har en teckenbegränsning till 255 tecken riskerar klinikern att missa att resterande text inte kommer med i ordinationen. </a:t>
            </a:r>
          </a:p>
          <a:p>
            <a:pPr marL="0" indent="0">
              <a:buClr>
                <a:schemeClr val="tx2"/>
              </a:buClr>
              <a:buNone/>
            </a:pPr>
            <a:r>
              <a:rPr lang="sv-SE" sz="2000" b="1">
                <a:solidFill>
                  <a:schemeClr val="tx2"/>
                </a:solidFill>
              </a:rPr>
              <a:t>Konsekvens</a:t>
            </a:r>
            <a:br>
              <a:rPr lang="sv-SE" sz="2000">
                <a:solidFill>
                  <a:schemeClr val="tx2"/>
                </a:solidFill>
              </a:rPr>
            </a:br>
            <a:r>
              <a:rPr lang="sv-SE" sz="1600">
                <a:solidFill>
                  <a:schemeClr val="tx2"/>
                </a:solidFill>
              </a:rPr>
              <a:t>Konsekvensen kan bli att viktig information inte förmedlas vidare.</a:t>
            </a:r>
            <a:endParaRPr lang="sv-SE" sz="1800">
              <a:solidFill>
                <a:schemeClr val="tx2"/>
              </a:solidFill>
            </a:endParaRPr>
          </a:p>
          <a:p>
            <a:pPr marL="0" indent="0">
              <a:buClr>
                <a:schemeClr val="tx2"/>
              </a:buClr>
              <a:buNone/>
            </a:pPr>
            <a:r>
              <a:rPr lang="sv-SE" sz="2000" b="1">
                <a:solidFill>
                  <a:schemeClr val="tx2"/>
                </a:solidFill>
              </a:rPr>
              <a:t>Åtgärd från SDV</a:t>
            </a:r>
            <a:br>
              <a:rPr lang="sv-SE" sz="2000">
                <a:solidFill>
                  <a:schemeClr val="tx2"/>
                </a:solidFill>
              </a:rPr>
            </a:br>
            <a:r>
              <a:rPr lang="sv-SE" sz="1600">
                <a:solidFill>
                  <a:schemeClr val="tx2"/>
                </a:solidFill>
              </a:rPr>
              <a:t>Order </a:t>
            </a:r>
            <a:r>
              <a:rPr lang="sv-SE" sz="1600" err="1">
                <a:solidFill>
                  <a:schemeClr val="tx2"/>
                </a:solidFill>
              </a:rPr>
              <a:t>comms</a:t>
            </a:r>
            <a:r>
              <a:rPr lang="sv-SE" sz="1600">
                <a:solidFill>
                  <a:schemeClr val="tx2"/>
                </a:solidFill>
              </a:rPr>
              <a:t> rad, </a:t>
            </a:r>
            <a:r>
              <a:rPr lang="sv-SE" sz="1600" err="1">
                <a:solidFill>
                  <a:schemeClr val="tx2"/>
                </a:solidFill>
              </a:rPr>
              <a:t>lab</a:t>
            </a:r>
            <a:r>
              <a:rPr lang="sv-SE" sz="1600">
                <a:solidFill>
                  <a:schemeClr val="tx2"/>
                </a:solidFill>
              </a:rPr>
              <a:t>, primärvård och </a:t>
            </a:r>
            <a:r>
              <a:rPr lang="sv-SE" sz="1600" err="1">
                <a:solidFill>
                  <a:schemeClr val="tx2"/>
                </a:solidFill>
              </a:rPr>
              <a:t>phys</a:t>
            </a:r>
            <a:r>
              <a:rPr lang="sv-SE" sz="1600">
                <a:solidFill>
                  <a:schemeClr val="tx2"/>
                </a:solidFill>
              </a:rPr>
              <a:t> </a:t>
            </a:r>
            <a:r>
              <a:rPr lang="sv-SE" sz="1600" err="1">
                <a:solidFill>
                  <a:schemeClr val="tx2"/>
                </a:solidFill>
              </a:rPr>
              <a:t>doc</a:t>
            </a:r>
            <a:r>
              <a:rPr lang="sv-SE" sz="1600">
                <a:solidFill>
                  <a:schemeClr val="tx2"/>
                </a:solidFill>
              </a:rPr>
              <a:t> har lagt till en förtydligande text i fältnamnet att det går bra att fortsätta skriva anamnestext i fliken Ordinationskommentar.</a:t>
            </a:r>
          </a:p>
          <a:p>
            <a:pPr marL="0" indent="0">
              <a:buClr>
                <a:schemeClr val="tx2"/>
              </a:buClr>
              <a:buNone/>
            </a:pPr>
            <a:r>
              <a:rPr lang="sv-SE" sz="1600">
                <a:solidFill>
                  <a:schemeClr val="tx2"/>
                </a:solidFill>
              </a:rPr>
              <a:t>Hazard åtgärdas med följande textruta</a:t>
            </a:r>
            <a:r>
              <a:rPr lang="sv-SE" sz="1600" i="1">
                <a:solidFill>
                  <a:srgbClr val="FF0000"/>
                </a:solidFill>
              </a:rPr>
              <a:t> </a:t>
            </a:r>
            <a:r>
              <a:rPr lang="sv-SE" sz="1600">
                <a:solidFill>
                  <a:schemeClr val="tx2"/>
                </a:solidFill>
              </a:rPr>
              <a:t>i utbildningsmaterial i ”Bild- och funktionsmedicin Order – och utlåtandehantering”, ”Remisshantering ” och ”Konsultation och Ordinationer och o​</a:t>
            </a:r>
            <a:r>
              <a:rPr lang="sv-SE" sz="1600" err="1">
                <a:solidFill>
                  <a:schemeClr val="tx2"/>
                </a:solidFill>
              </a:rPr>
              <a:t>rdinationsplaner</a:t>
            </a:r>
            <a:r>
              <a:rPr lang="sv-SE" sz="1600">
                <a:solidFill>
                  <a:schemeClr val="tx2"/>
                </a:solidFill>
              </a:rPr>
              <a:t>”:</a:t>
            </a:r>
          </a:p>
          <a:p>
            <a:pPr marL="457200" lvl="1" indent="0">
              <a:buClr>
                <a:schemeClr val="tx2"/>
              </a:buClr>
              <a:buNone/>
            </a:pPr>
            <a:r>
              <a:rPr lang="sv-SE" sz="1400" i="1">
                <a:solidFill>
                  <a:schemeClr val="tx2"/>
                </a:solidFill>
              </a:rPr>
              <a:t>Tänk på att om informationen inte får plats i fältet Aktuell anamnes så fortsätt skriva i fliken Ordinationskommentarer.</a:t>
            </a:r>
          </a:p>
          <a:p>
            <a:pPr marL="0" indent="0">
              <a:buClr>
                <a:schemeClr val="tx2"/>
              </a:buClr>
              <a:buNone/>
            </a:pPr>
            <a:r>
              <a:rPr lang="sv-SE" sz="1600">
                <a:solidFill>
                  <a:schemeClr val="tx2"/>
                </a:solidFill>
              </a:rPr>
              <a:t>Förbättring av program finns planerad men ej tidsatt.</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77938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400">
                <a:solidFill>
                  <a:schemeClr val="tx2"/>
                </a:solidFill>
              </a:rPr>
              <a:t>682: Beräkning av vätskebalans kräver noggrann dokumentation</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2000">
                <a:solidFill>
                  <a:schemeClr val="tx2"/>
                </a:solidFill>
              </a:rPr>
            </a:br>
            <a:r>
              <a:rPr lang="sv-SE" sz="1400">
                <a:solidFill>
                  <a:schemeClr val="tx2"/>
                </a:solidFill>
              </a:rPr>
              <a:t>Om dokumentationen av ändrade hastigheter eller givna bolusdoser inte sker korrekt kommer det att medföra felberäkningar i vätskebalansen. ​ </a:t>
            </a:r>
          </a:p>
          <a:p>
            <a:pPr marL="0" indent="0">
              <a:buClr>
                <a:schemeClr val="tx2"/>
              </a:buClr>
              <a:buNone/>
            </a:pPr>
            <a:r>
              <a:rPr lang="sv-SE" sz="2000" b="1">
                <a:solidFill>
                  <a:schemeClr val="tx2"/>
                </a:solidFill>
              </a:rPr>
              <a:t>Konsekvens</a:t>
            </a:r>
            <a:br>
              <a:rPr lang="sv-SE" sz="1600">
                <a:solidFill>
                  <a:schemeClr val="tx2"/>
                </a:solidFill>
              </a:rPr>
            </a:br>
            <a:r>
              <a:rPr lang="sv-SE" sz="1600">
                <a:solidFill>
                  <a:schemeClr val="tx2"/>
                </a:solidFill>
              </a:rPr>
              <a:t>Beräkning av vätskebalansen blir inkorrekt, vilket kan leda till felaktiga beslut.</a:t>
            </a:r>
            <a:endParaRPr lang="sv-SE" sz="1800">
              <a:solidFill>
                <a:schemeClr val="tx2"/>
              </a:solidFill>
            </a:endParaRPr>
          </a:p>
          <a:p>
            <a:pPr marL="0" indent="0">
              <a:buClr>
                <a:schemeClr val="tx2"/>
              </a:buClr>
              <a:buNone/>
            </a:pPr>
            <a:r>
              <a:rPr lang="sv-SE" sz="2000" b="1">
                <a:solidFill>
                  <a:schemeClr val="tx2"/>
                </a:solidFill>
              </a:rPr>
              <a:t>Åtgärd från SDV</a:t>
            </a:r>
            <a:br>
              <a:rPr lang="sv-SE" sz="2000">
                <a:solidFill>
                  <a:schemeClr val="tx2"/>
                </a:solidFill>
              </a:rPr>
            </a:br>
            <a:r>
              <a:rPr lang="sv-SE" sz="1600">
                <a:solidFill>
                  <a:schemeClr val="tx2"/>
                </a:solidFill>
              </a:rPr>
              <a:t>Hazard åtgärdas med följande textruta i utbildningsmaterial under ”Dokumentation i Vätskebalans för kontinuerliga titrerbara infusioner”:</a:t>
            </a:r>
          </a:p>
          <a:p>
            <a:pPr marL="457200" lvl="1" indent="0">
              <a:buClr>
                <a:schemeClr val="tx2"/>
              </a:buClr>
              <a:buNone/>
            </a:pPr>
            <a:r>
              <a:rPr lang="sv-SE" sz="1400" i="1">
                <a:solidFill>
                  <a:schemeClr val="tx2"/>
                </a:solidFill>
              </a:rPr>
              <a:t>Tänk på att för att vätskebalansen ska sammanfattas korrekt för titrerbara kontinuerliga infusioner måste stegen i de respektive åtgärderna följas.</a:t>
            </a:r>
          </a:p>
          <a:p>
            <a:pPr marL="0" indent="0">
              <a:buClr>
                <a:schemeClr val="tx2"/>
              </a:buClr>
              <a:buNone/>
            </a:pPr>
            <a:endParaRPr lang="sv-SE" sz="1600" i="1">
              <a:solidFill>
                <a:schemeClr val="tx2"/>
              </a:solidFill>
            </a:endParaRPr>
          </a:p>
          <a:p>
            <a:pPr marL="0" indent="0">
              <a:buClr>
                <a:schemeClr val="tx2"/>
              </a:buClr>
              <a:buNone/>
            </a:pPr>
            <a:r>
              <a:rPr lang="sv-SE" sz="1600">
                <a:solidFill>
                  <a:schemeClr val="tx2"/>
                </a:solidFill>
              </a:rPr>
              <a:t>Förbättring av program finns planerad men ej tidsatt.</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61614FB4-06F9-0FE7-5045-9E3224511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95" y="4131718"/>
            <a:ext cx="343726" cy="42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3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1800">
                <a:solidFill>
                  <a:schemeClr val="tx2"/>
                </a:solidFill>
              </a:rPr>
              <a:t>706: Risk att missa subkutan venport då denna saknas i Uppmärksamhetsinformation, UMI</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2000">
                <a:solidFill>
                  <a:schemeClr val="tx2"/>
                </a:solidFill>
              </a:rPr>
            </a:br>
            <a:r>
              <a:rPr lang="sv-SE" sz="1400">
                <a:solidFill>
                  <a:schemeClr val="tx2"/>
                </a:solidFill>
              </a:rPr>
              <a:t>I Melior återläses att en patient har en subkutan venport under rubriken ”Varning”. I Millenium kommer subkutan venport inte finnas med i Uppmärksamhetsinformation, UMI. </a:t>
            </a:r>
          </a:p>
          <a:p>
            <a:pPr marL="0" indent="0">
              <a:buClr>
                <a:schemeClr val="tx2"/>
              </a:buClr>
              <a:buNone/>
            </a:pPr>
            <a:r>
              <a:rPr lang="sv-SE" sz="2000" b="1">
                <a:solidFill>
                  <a:schemeClr val="tx2"/>
                </a:solidFill>
              </a:rPr>
              <a:t>Konsekvens</a:t>
            </a:r>
            <a:br>
              <a:rPr lang="sv-SE" sz="1600">
                <a:solidFill>
                  <a:schemeClr val="tx2"/>
                </a:solidFill>
              </a:rPr>
            </a:br>
            <a:r>
              <a:rPr lang="sv-SE" sz="1400">
                <a:solidFill>
                  <a:schemeClr val="tx2"/>
                </a:solidFill>
              </a:rPr>
              <a:t>Risk att missa subkutan venport som infektionskälla. Fördröjd behandling vid svårstucken patient. </a:t>
            </a:r>
          </a:p>
          <a:p>
            <a:pPr marL="0" indent="0">
              <a:buClr>
                <a:schemeClr val="tx2"/>
              </a:buClr>
              <a:buNone/>
            </a:pPr>
            <a:r>
              <a:rPr lang="sv-SE" sz="2000" b="1">
                <a:solidFill>
                  <a:schemeClr val="tx2"/>
                </a:solidFill>
              </a:rPr>
              <a:t>Åtgärd från SDV</a:t>
            </a:r>
            <a:br>
              <a:rPr lang="sv-SE" sz="2000">
                <a:solidFill>
                  <a:schemeClr val="tx2"/>
                </a:solidFill>
              </a:rPr>
            </a:br>
            <a:r>
              <a:rPr lang="sv-SE" sz="1400">
                <a:solidFill>
                  <a:schemeClr val="tx2"/>
                </a:solidFill>
              </a:rPr>
              <a:t>UMI kan komma att kompletteras med information om subkutan venport i en kommande uppdatering då nationellt beslut sannolikt kommer att tas om att inkludera subkutan venport i UMI. </a:t>
            </a:r>
            <a:br>
              <a:rPr lang="sv-SE" sz="1400">
                <a:solidFill>
                  <a:schemeClr val="tx2"/>
                </a:solidFill>
              </a:rPr>
            </a:br>
            <a:r>
              <a:rPr lang="sv-SE" sz="1400">
                <a:solidFill>
                  <a:schemeClr val="tx2"/>
                </a:solidFill>
              </a:rPr>
              <a:t>Hazard åtgärdas med följande textruta i utbildningsmaterial under ”Dokumentera insättning och uttag av implantat/Översikt” och under ”Uppmärksamhetsinformation/ Dokumentera i UMI”:</a:t>
            </a:r>
          </a:p>
          <a:p>
            <a:pPr marL="457200" lvl="1" indent="0">
              <a:buClr>
                <a:schemeClr val="tx2"/>
              </a:buClr>
              <a:buNone/>
            </a:pPr>
            <a:r>
              <a:rPr lang="sv-SE" sz="1200" i="1">
                <a:solidFill>
                  <a:schemeClr val="tx2"/>
                </a:solidFill>
              </a:rPr>
              <a:t>Tänk på att subkutan venport inte syns som en UMI/varning utan kan ses under Historik, flik Implantat eller i komponent Implantat.</a:t>
            </a:r>
          </a:p>
          <a:p>
            <a:pPr marL="457200" lvl="1" indent="0">
              <a:buClr>
                <a:schemeClr val="tx2"/>
              </a:buClr>
              <a:buNone/>
            </a:pPr>
            <a:endParaRPr lang="sv-SE" sz="1200" i="1">
              <a:solidFill>
                <a:schemeClr val="tx2"/>
              </a:solidFill>
            </a:endParaRPr>
          </a:p>
          <a:p>
            <a:pPr marL="457200" lvl="1" indent="0">
              <a:buClr>
                <a:schemeClr val="tx2"/>
              </a:buClr>
              <a:buNone/>
            </a:pPr>
            <a:endParaRPr lang="sv-SE" sz="1200" i="1">
              <a:solidFill>
                <a:schemeClr val="tx2"/>
              </a:solidFill>
            </a:endParaRPr>
          </a:p>
          <a:p>
            <a:pPr marL="0" indent="0">
              <a:buClr>
                <a:schemeClr val="tx2"/>
              </a:buClr>
              <a:buNone/>
            </a:pPr>
            <a:r>
              <a:rPr lang="sv-SE" sz="1600">
                <a:solidFill>
                  <a:schemeClr val="tx2"/>
                </a:solidFill>
              </a:rPr>
              <a:t>Förbättring av program finns planerad men ej tidsatt.</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2" name="Picture 14">
            <a:extLst>
              <a:ext uri="{FF2B5EF4-FFF2-40B4-BE49-F238E27FC236}">
                <a16:creationId xmlns:a16="http://schemas.microsoft.com/office/drawing/2014/main" id="{7BEE053F-722F-5660-117D-BB958D33F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60" y="4392975"/>
            <a:ext cx="343726" cy="42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57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sz="2400">
                <a:solidFill>
                  <a:schemeClr val="tx2"/>
                </a:solidFill>
              </a:rPr>
              <a:t>634: Manuell registrering av administrativa vårdhändelser i </a:t>
            </a:r>
            <a:r>
              <a:rPr lang="sv-SE" sz="2400" err="1">
                <a:solidFill>
                  <a:schemeClr val="tx2"/>
                </a:solidFill>
              </a:rPr>
              <a:t>AccessHIM</a:t>
            </a:r>
            <a:endParaRPr lang="sv-SE" sz="2400">
              <a:solidFill>
                <a:schemeClr val="tx2"/>
              </a:solidFill>
            </a:endParaRP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tx2"/>
              </a:buClr>
              <a:buNone/>
            </a:pPr>
            <a:r>
              <a:rPr lang="sv-SE" sz="2000" b="1">
                <a:solidFill>
                  <a:schemeClr val="tx2"/>
                </a:solidFill>
              </a:rPr>
              <a:t>Bakgrund</a:t>
            </a:r>
            <a:br>
              <a:rPr lang="sv-SE" sz="2000">
                <a:solidFill>
                  <a:schemeClr val="tx2"/>
                </a:solidFill>
              </a:rPr>
            </a:br>
            <a:r>
              <a:rPr lang="sv-SE" sz="1400">
                <a:solidFill>
                  <a:schemeClr val="tx2"/>
                </a:solidFill>
              </a:rPr>
              <a:t>Alla administrativa vårdhändelser måste registreras manuellt i </a:t>
            </a:r>
            <a:r>
              <a:rPr lang="sv-SE" sz="1400" err="1">
                <a:solidFill>
                  <a:schemeClr val="tx2"/>
                </a:solidFill>
              </a:rPr>
              <a:t>AccessHIM</a:t>
            </a:r>
            <a:r>
              <a:rPr lang="sv-SE" sz="1400">
                <a:solidFill>
                  <a:schemeClr val="tx2"/>
                </a:solidFill>
              </a:rPr>
              <a:t>.</a:t>
            </a:r>
          </a:p>
          <a:p>
            <a:pPr marL="0" indent="0">
              <a:buClr>
                <a:schemeClr val="tx2"/>
              </a:buClr>
              <a:buNone/>
            </a:pPr>
            <a:r>
              <a:rPr lang="sv-SE" sz="2000" b="1">
                <a:solidFill>
                  <a:schemeClr val="tx2"/>
                </a:solidFill>
              </a:rPr>
              <a:t>Konsekvens</a:t>
            </a:r>
            <a:br>
              <a:rPr lang="sv-SE" sz="1600">
                <a:solidFill>
                  <a:schemeClr val="tx2"/>
                </a:solidFill>
              </a:rPr>
            </a:br>
            <a:r>
              <a:rPr lang="sv-SE" sz="1400">
                <a:solidFill>
                  <a:schemeClr val="tx2"/>
                </a:solidFill>
              </a:rPr>
              <a:t>Ökat manuellt arbete, fler resurser behövs. Risk för fel ökar då man registrerar manuellt och därmed kan rapportering och fakturering bli fel. </a:t>
            </a:r>
          </a:p>
          <a:p>
            <a:pPr marL="0" indent="0">
              <a:buClr>
                <a:schemeClr val="tx2"/>
              </a:buClr>
              <a:buNone/>
            </a:pPr>
            <a:r>
              <a:rPr lang="sv-SE" sz="2000" b="1">
                <a:solidFill>
                  <a:schemeClr val="tx2"/>
                </a:solidFill>
              </a:rPr>
              <a:t>Åtgärd från SDV</a:t>
            </a:r>
            <a:br>
              <a:rPr lang="sv-SE" sz="2000">
                <a:solidFill>
                  <a:schemeClr val="tx2"/>
                </a:solidFill>
              </a:rPr>
            </a:br>
            <a:r>
              <a:rPr lang="sv-SE" sz="1400">
                <a:solidFill>
                  <a:schemeClr val="tx2"/>
                </a:solidFill>
              </a:rPr>
              <a:t>Hazard åtgärdas med följande textruta (utan varningssymbol) i utbildningsmaterial under ”Kodregistrering administrativa vårdhändelser​”:</a:t>
            </a:r>
          </a:p>
          <a:p>
            <a:pPr marL="457200" lvl="1" indent="0">
              <a:buClr>
                <a:schemeClr val="tx2"/>
              </a:buClr>
              <a:buNone/>
            </a:pPr>
            <a:r>
              <a:rPr lang="sv-SE" sz="1200" i="1">
                <a:solidFill>
                  <a:schemeClr val="tx2"/>
                </a:solidFill>
              </a:rPr>
              <a:t>Tänk på att de administrativa vårdhändelserna måste </a:t>
            </a:r>
            <a:r>
              <a:rPr lang="sv-SE" sz="1200" i="1" err="1">
                <a:solidFill>
                  <a:schemeClr val="tx2"/>
                </a:solidFill>
              </a:rPr>
              <a:t>kodregistreras</a:t>
            </a:r>
            <a:r>
              <a:rPr lang="sv-SE" sz="1200" i="1">
                <a:solidFill>
                  <a:schemeClr val="tx2"/>
                </a:solidFill>
              </a:rPr>
              <a:t> manuellt i </a:t>
            </a:r>
            <a:r>
              <a:rPr lang="sv-SE" sz="1200" i="1" err="1">
                <a:solidFill>
                  <a:schemeClr val="tx2"/>
                </a:solidFill>
              </a:rPr>
              <a:t>AccessHIM</a:t>
            </a:r>
            <a:r>
              <a:rPr lang="sv-SE" sz="1200" i="1">
                <a:solidFill>
                  <a:schemeClr val="tx2"/>
                </a:solidFill>
              </a:rPr>
              <a:t>/</a:t>
            </a:r>
            <a:r>
              <a:rPr lang="sv-SE" sz="1200" i="1" err="1">
                <a:solidFill>
                  <a:schemeClr val="tx2"/>
                </a:solidFill>
              </a:rPr>
              <a:t>ICDplus</a:t>
            </a:r>
            <a:r>
              <a:rPr lang="sv-SE" sz="1200" i="1">
                <a:solidFill>
                  <a:schemeClr val="tx2"/>
                </a:solidFill>
              </a:rPr>
              <a:t>.</a:t>
            </a:r>
          </a:p>
          <a:p>
            <a:pPr marL="0" indent="0">
              <a:buClr>
                <a:schemeClr val="tx2"/>
              </a:buClr>
              <a:buNone/>
            </a:pPr>
            <a:r>
              <a:rPr lang="sv-SE" sz="1400">
                <a:solidFill>
                  <a:schemeClr val="tx2"/>
                </a:solidFill>
              </a:rPr>
              <a:t>Hazard åtgärdas med följande text (utan varningssymbol) i förändringsbehov FB045:</a:t>
            </a:r>
          </a:p>
          <a:p>
            <a:pPr marL="457200" lvl="1" indent="0">
              <a:buClr>
                <a:schemeClr val="tx2"/>
              </a:buClr>
              <a:buNone/>
            </a:pPr>
            <a:r>
              <a:rPr lang="sv-SE" sz="1200" i="1">
                <a:solidFill>
                  <a:schemeClr val="tx2"/>
                </a:solidFill>
              </a:rPr>
              <a:t>Koderna behöver registreras manuellt i Klassificeringsmodulen </a:t>
            </a:r>
            <a:r>
              <a:rPr lang="sv-SE" sz="1200" i="1" err="1">
                <a:solidFill>
                  <a:schemeClr val="tx2"/>
                </a:solidFill>
              </a:rPr>
              <a:t>AccessHIM</a:t>
            </a:r>
            <a:r>
              <a:rPr lang="sv-SE" sz="1200" i="1">
                <a:solidFill>
                  <a:schemeClr val="tx2"/>
                </a:solidFill>
              </a:rPr>
              <a:t> och </a:t>
            </a:r>
            <a:r>
              <a:rPr lang="sv-SE" sz="1200" i="1" err="1">
                <a:solidFill>
                  <a:schemeClr val="tx2"/>
                </a:solidFill>
              </a:rPr>
              <a:t>ICDplus</a:t>
            </a:r>
            <a:r>
              <a:rPr lang="sv-SE" sz="1200" i="1">
                <a:solidFill>
                  <a:schemeClr val="tx2"/>
                </a:solidFill>
              </a:rPr>
              <a:t> då funktionen med ordern ”Redo att kodas” inte fungerar vid denna typ av vårdhändelse. </a:t>
            </a:r>
          </a:p>
          <a:p>
            <a:pPr marL="457200" lvl="1" indent="0">
              <a:buClr>
                <a:schemeClr val="tx2"/>
              </a:buClr>
              <a:buNone/>
            </a:pPr>
            <a:endParaRPr lang="sv-SE" sz="1200" i="1">
              <a:solidFill>
                <a:schemeClr val="tx2"/>
              </a:solidFill>
            </a:endParaRPr>
          </a:p>
          <a:p>
            <a:pPr marL="0" indent="0">
              <a:buClr>
                <a:schemeClr val="tx2"/>
              </a:buClr>
              <a:buNone/>
            </a:pPr>
            <a:r>
              <a:rPr lang="sv-SE" sz="1400">
                <a:solidFill>
                  <a:schemeClr val="tx2"/>
                </a:solidFill>
              </a:rPr>
              <a:t>Inga ytterligare programuppdateringar finns planerade.</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920023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5F08525CC79047BE6F897A81E6071A" ma:contentTypeVersion="15" ma:contentTypeDescription="Skapa ett nytt dokument." ma:contentTypeScope="" ma:versionID="48f02615b945e871b2482c526846f19a">
  <xsd:schema xmlns:xsd="http://www.w3.org/2001/XMLSchema" xmlns:xs="http://www.w3.org/2001/XMLSchema" xmlns:p="http://schemas.microsoft.com/office/2006/metadata/properties" xmlns:ns2="354d60c6-0f84-41b4-9740-78d894483816" xmlns:ns3="f19cd257-4a4a-4487-a688-6738596912e6" targetNamespace="http://schemas.microsoft.com/office/2006/metadata/properties" ma:root="true" ma:fieldsID="7f668ef770fad52301ffcd3e71cf8ba9" ns2:_="" ns3:_="">
    <xsd:import namespace="354d60c6-0f84-41b4-9740-78d894483816"/>
    <xsd:import namespace="f19cd257-4a4a-4487-a688-6738596912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4d60c6-0f84-41b4-9740-78d8944838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9cd257-4a4a-4487-a688-6738596912e6"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3424d2c9-baac-4d9b-ab98-80ac988531b4}" ma:internalName="TaxCatchAll" ma:showField="CatchAllData" ma:web="f19cd257-4a4a-4487-a688-6738596912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9cd257-4a4a-4487-a688-6738596912e6" xsi:nil="true"/>
    <lcf76f155ced4ddcb4097134ff3c332f xmlns="354d60c6-0f84-41b4-9740-78d8944838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60360F-A7F3-47EE-96E9-81089621553C}">
  <ds:schemaRefs>
    <ds:schemaRef ds:uri="http://schemas.microsoft.com/sharepoint/v3/contenttype/forms"/>
  </ds:schemaRefs>
</ds:datastoreItem>
</file>

<file path=customXml/itemProps2.xml><?xml version="1.0" encoding="utf-8"?>
<ds:datastoreItem xmlns:ds="http://schemas.openxmlformats.org/officeDocument/2006/customXml" ds:itemID="{27A66D7E-4867-4960-8B2D-607E36EC090D}">
  <ds:schemaRefs>
    <ds:schemaRef ds:uri="354d60c6-0f84-41b4-9740-78d894483816"/>
    <ds:schemaRef ds:uri="f19cd257-4a4a-4487-a688-6738596912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EF5B0F-999E-4E96-903D-3ED174385FC4}">
  <ds:schemaRefs>
    <ds:schemaRef ds:uri="354d60c6-0f84-41b4-9740-78d894483816"/>
    <ds:schemaRef ds:uri="f19cd257-4a4a-4487-a688-6738596912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Region Skånes presentationsmall</Template>
  <TotalTime>0</TotalTime>
  <Words>4498</Words>
  <Application>Microsoft Office PowerPoint</Application>
  <PresentationFormat>Bredbild</PresentationFormat>
  <Paragraphs>241</Paragraphs>
  <Slides>32</Slides>
  <Notes>30</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32</vt:i4>
      </vt:variant>
    </vt:vector>
  </HeadingPairs>
  <TitlesOfParts>
    <vt:vector size="36" baseType="lpstr">
      <vt:lpstr>Public Sans</vt:lpstr>
      <vt:lpstr>Calibri</vt:lpstr>
      <vt:lpstr>Arial</vt:lpstr>
      <vt:lpstr>Region Skåne presentation</vt:lpstr>
      <vt:lpstr>Utvalda Hazarder för analys</vt:lpstr>
      <vt:lpstr>Introduktion och Bakgrund</vt:lpstr>
      <vt:lpstr>576: Tillgång till labbresultat i Millennium</vt:lpstr>
      <vt:lpstr>598: Realtidsdokumentation kan skapa ökad administration för läkare</vt:lpstr>
      <vt:lpstr>624: Resultatstatus ger ingen information om ett resultat har signerats av en kliniker eller ej</vt:lpstr>
      <vt:lpstr>702: Risk att viktig anamnestisk information missas då anamnesfältet har en teckenbegränsning</vt:lpstr>
      <vt:lpstr>682: Beräkning av vätskebalans kräver noggrann dokumentation</vt:lpstr>
      <vt:lpstr>706: Risk att missa subkutan venport då denna saknas i Uppmärksamhetsinformation, UMI</vt:lpstr>
      <vt:lpstr>634: Manuell registrering av administrativa vårdhändelser i AccessHIM</vt:lpstr>
      <vt:lpstr>683: Konsekvenser av att ändra terminologi och arbetssätt för Föregående fosterdel</vt:lpstr>
      <vt:lpstr>556: Dubbelregistrering av barn i obstetriska dynamiska grupper</vt:lpstr>
      <vt:lpstr>687: Specifik träning krävs för dokumentation av postpartum blödning i samband med kejsarsnitt och andra kirurgiska ingrepp</vt:lpstr>
      <vt:lpstr>689: Det saknas en systemövergripande lösning för hur blödning dokumenteras och visas</vt:lpstr>
      <vt:lpstr>685: Risk för att ärendeuppgifter i remiss ändras efter att remissen accepterats eftersom fälten är modifierbara.</vt:lpstr>
      <vt:lpstr>632: Dokumentation från Ungdomsmottagning visas för alla kliniker inom vårdgivaren</vt:lpstr>
      <vt:lpstr>600: Medarbetare notifieras inte om nya meddelande i delade inkorgar</vt:lpstr>
      <vt:lpstr>611: Pilning av läkemedel försvinner</vt:lpstr>
      <vt:lpstr>563: Läkemedel ej uppdelade på stående och vid behov</vt:lpstr>
      <vt:lpstr>571: Risk för felaktig läkemedelsbehandling (barn) pga sämre användarvänlighet gällande tillgång till ePed instruktioner</vt:lpstr>
      <vt:lpstr>710: Informationen från en spärrad bokning försvinner när den läggs i listan för ombokning i Mitt arbetsflöde</vt:lpstr>
      <vt:lpstr>712: Vid bokning av mer än ett besök kan användare uppfatta att inga lediga tider finns, om Första lediga tid väljs</vt:lpstr>
      <vt:lpstr>574: Realtidsdokumentation är svårare att senarelägga</vt:lpstr>
      <vt:lpstr>595: Läkemedel givna i ambulansen kommer inte att överföras till MAR i Millenium</vt:lpstr>
      <vt:lpstr>705: Alla trafikolyckor kommer inte rapporteras till transportstyrelsen</vt:lpstr>
      <vt:lpstr>581: Risk för att patienter faller bort från patientlistor</vt:lpstr>
      <vt:lpstr>617: Information i Blå fältet och i UMI uppdateras inte förrän formuläret är signerat</vt:lpstr>
      <vt:lpstr>696: Risk att fel vårdhändelse används när rapport för Läkemedelsöverlämning, slutenvård används</vt:lpstr>
      <vt:lpstr>672: Utskriftsvyn för etiketter saknar information om när blodprov ska tas, vilket kan leda till att blodprov tas vid fel tidpunkt</vt:lpstr>
      <vt:lpstr>560: Läkemedel inom BFM hanteras inte i Millennium</vt:lpstr>
      <vt:lpstr>579: Avsaknad av patientkontextuell synkronisering mellan Millennium-applikationer och Sectra </vt:lpstr>
      <vt:lpstr>596: Manuell uppdateringsprocedur för kundkod (MG-kod) och undersökningskoder kan bryta integrationer med andra system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Milstam Gunilla</dc:creator>
  <cp:lastModifiedBy>Södergren Lisa</cp:lastModifiedBy>
  <cp:revision>20</cp:revision>
  <dcterms:created xsi:type="dcterms:W3CDTF">2024-10-29T12:11:33Z</dcterms:created>
  <dcterms:modified xsi:type="dcterms:W3CDTF">2025-02-13T14:08:24Z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0x0101000B5F08525CC79047BE6F897A81E6071A</vt:lpwstr>
  </property>
  <property fmtid="{D5CDD505-2E9C-101B-9397-08002B2CF9AE}" pid="5" name="MediaServiceImageTags">
    <vt:lpwstr/>
  </property>
</Properties>
</file>