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3.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4.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5.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6.xml" ContentType="application/vnd.openxmlformats-officedocument.drawingml.chartshapes+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7.xml" ContentType="application/vnd.openxmlformats-officedocument.drawingml.chartshapes+xml"/>
  <Override PartName="/ppt/notesSlides/notesSlide1.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8.xml" ContentType="application/vnd.openxmlformats-officedocument.drawingml.chartshapes+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9.xml" ContentType="application/vnd.openxmlformats-officedocument.drawingml.chartshapes+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10.xml" ContentType="application/vnd.openxmlformats-officedocument.drawingml.chartshapes+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11.xml" ContentType="application/vnd.openxmlformats-officedocument.drawingml.chartshapes+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drawings/drawing12.xml" ContentType="application/vnd.openxmlformats-officedocument.drawingml.chartshapes+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drawings/drawing13.xml" ContentType="application/vnd.openxmlformats-officedocument.drawingml.chartshapes+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drawings/drawing14.xml" ContentType="application/vnd.openxmlformats-officedocument.drawingml.chartshapes+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drawings/drawing15.xml" ContentType="application/vnd.openxmlformats-officedocument.drawingml.chartshapes+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drawings/drawing16.xml" ContentType="application/vnd.openxmlformats-officedocument.drawingml.chartshapes+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drawings/drawing17.xml" ContentType="application/vnd.openxmlformats-officedocument.drawingml.chartshapes+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drawings/drawing18.xml" ContentType="application/vnd.openxmlformats-officedocument.drawingml.chartshapes+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drawings/drawing19.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77" r:id="rId2"/>
    <p:sldId id="289" r:id="rId3"/>
    <p:sldId id="258" r:id="rId4"/>
    <p:sldId id="569" r:id="rId5"/>
    <p:sldId id="571" r:id="rId6"/>
    <p:sldId id="260" r:id="rId7"/>
    <p:sldId id="263" r:id="rId8"/>
    <p:sldId id="264" r:id="rId9"/>
    <p:sldId id="265" r:id="rId10"/>
    <p:sldId id="268" r:id="rId11"/>
    <p:sldId id="269" r:id="rId12"/>
    <p:sldId id="270" r:id="rId13"/>
    <p:sldId id="271" r:id="rId14"/>
    <p:sldId id="273" r:id="rId15"/>
    <p:sldId id="274" r:id="rId16"/>
    <p:sldId id="275" r:id="rId17"/>
    <p:sldId id="276" r:id="rId18"/>
    <p:sldId id="278" r:id="rId19"/>
    <p:sldId id="279" r:id="rId20"/>
    <p:sldId id="280" r:id="rId21"/>
    <p:sldId id="281" r:id="rId2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78677" autoAdjust="0"/>
  </p:normalViewPr>
  <p:slideViewPr>
    <p:cSldViewPr snapToGrid="0">
      <p:cViewPr varScale="1">
        <p:scale>
          <a:sx n="114" d="100"/>
          <a:sy n="114" d="100"/>
        </p:scale>
        <p:origin x="47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111227\AppData\Local\Microsoft\Windows\INetCache\Content.Outlook\4TLBFXNR\DIAGRAMUNDERLAG_kapitelstruktur.xlsm"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111227\AppData\Local\Microsoft\Windows\INetCache\Content.Outlook\4TLBFXNR\DIAGRAMUNDERLAG_kapitelstruktur.xlsm" TargetMode="Externa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9.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111227\AppData\Local\Microsoft\Windows\INetCache\Content.Outlook\4TLBFXNR\DIAGRAMUNDERLAG_kapitelstruktur.xlsm" TargetMode="Externa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10.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111227\AppData\Local\Microsoft\Windows\INetCache\Content.Outlook\4TLBFXNR\DIAGRAMUNDERLAG_kapitelstruktur.xlsm" TargetMode="Externa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11.xml"/></Relationships>
</file>

<file path=ppt/charts/_rels/chart13.xml.rels><?xml version="1.0" encoding="UTF-8" standalone="yes"?>
<Relationships xmlns="http://schemas.openxmlformats.org/package/2006/relationships"><Relationship Id="rId3" Type="http://schemas.openxmlformats.org/officeDocument/2006/relationships/oleObject" Target="file:///\\RSFS086\GemKK$\Avd%20f&#246;r%20H&#228;lso-%20och%20sjukv&#229;rd\Staben%20f&#246;r%20&#246;vergripande%20processer\Uppf&#246;ljningsprocess\V&#229;rden%20i%20siffror\H&#228;lso%20och%20sjukv&#229;rdsrapporten%20juni%202021\DIAGRAMUNDERLAG_kapitelstruktur%20&#246;ppen.xlsm" TargetMode="Externa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chartUserShapes" Target="../drawings/drawing12.xml"/></Relationships>
</file>

<file path=ppt/charts/_rels/chart14.xml.rels><?xml version="1.0" encoding="UTF-8" standalone="yes"?>
<Relationships xmlns="http://schemas.openxmlformats.org/package/2006/relationships"><Relationship Id="rId3" Type="http://schemas.openxmlformats.org/officeDocument/2006/relationships/oleObject" Target="file:///\\RSFS086\GemKK$\Avd%20f&#246;r%20H&#228;lso-%20och%20sjukv&#229;rd\Staben%20f&#246;r%20&#246;vergripande%20processer\Uppf&#246;ljningsprocess\V&#229;rden%20i%20siffror\H&#228;lso%20och%20sjukv&#229;rdsrapporten%20juni%202021\DIAGRAMUNDERLAG_kapitelstruktur%20&#246;ppen.xlsm" TargetMode="Externa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chartUserShapes" Target="../drawings/drawing13.xml"/></Relationships>
</file>

<file path=ppt/charts/_rels/chart15.xml.rels><?xml version="1.0" encoding="UTF-8" standalone="yes"?>
<Relationships xmlns="http://schemas.openxmlformats.org/package/2006/relationships"><Relationship Id="rId3" Type="http://schemas.openxmlformats.org/officeDocument/2006/relationships/oleObject" Target="file:///\\RSFS086\GemKK$\Avd%20f&#246;r%20H&#228;lso-%20och%20sjukv&#229;rd\Staben%20f&#246;r%20&#246;vergripande%20processer\Uppf&#246;ljningsprocess\V&#229;rden%20i%20siffror\H&#228;lso%20och%20sjukv&#229;rdsrapporten%20juni%202021\DIAGRAMUNDERLAG_kapitelstruktur%20&#246;ppen.xlsm" TargetMode="External"/><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chartUserShapes" Target="../drawings/drawing14.xml"/></Relationships>
</file>

<file path=ppt/charts/_rels/chart16.xml.rels><?xml version="1.0" encoding="UTF-8" standalone="yes"?>
<Relationships xmlns="http://schemas.openxmlformats.org/package/2006/relationships"><Relationship Id="rId3" Type="http://schemas.openxmlformats.org/officeDocument/2006/relationships/oleObject" Target="file:///\\RSFS086\GemKK$\Avd%20f&#246;r%20H&#228;lso-%20och%20sjukv&#229;rd\Staben%20f&#246;r%20&#246;vergripande%20processer\Uppf&#246;ljningsprocess\V&#229;rden%20i%20siffror\H&#228;lso%20och%20sjukv&#229;rdsrapporten%20juni%202021\DIAGRAMUNDERLAG_kapitelstruktur%20&#246;ppen.xlsm" TargetMode="External"/><Relationship Id="rId2" Type="http://schemas.microsoft.com/office/2011/relationships/chartColorStyle" Target="colors16.xml"/><Relationship Id="rId1" Type="http://schemas.microsoft.com/office/2011/relationships/chartStyle" Target="style16.xml"/><Relationship Id="rId4" Type="http://schemas.openxmlformats.org/officeDocument/2006/relationships/chartUserShapes" Target="../drawings/drawing15.xml"/></Relationships>
</file>

<file path=ppt/charts/_rels/chart17.xml.rels><?xml version="1.0" encoding="UTF-8" standalone="yes"?>
<Relationships xmlns="http://schemas.openxmlformats.org/package/2006/relationships"><Relationship Id="rId3" Type="http://schemas.openxmlformats.org/officeDocument/2006/relationships/oleObject" Target="file:///\\RSFS086\GemKK$\Avd%20f&#246;r%20H&#228;lso-%20och%20sjukv&#229;rd\Staben%20f&#246;r%20&#246;vergripande%20processer\Uppf&#246;ljningsprocess\V&#229;rden%20i%20siffror\H&#228;lso%20och%20sjukv&#229;rdsrapporten%20juni%202021\DIAGRAMUNDERLAG_kapitelstruktur%20&#246;ppen.xlsm" TargetMode="External"/><Relationship Id="rId2" Type="http://schemas.microsoft.com/office/2011/relationships/chartColorStyle" Target="colors17.xml"/><Relationship Id="rId1" Type="http://schemas.microsoft.com/office/2011/relationships/chartStyle" Target="style17.xml"/><Relationship Id="rId4" Type="http://schemas.openxmlformats.org/officeDocument/2006/relationships/chartUserShapes" Target="../drawings/drawing16.xml"/></Relationships>
</file>

<file path=ppt/charts/_rels/chart18.xml.rels><?xml version="1.0" encoding="UTF-8" standalone="yes"?>
<Relationships xmlns="http://schemas.openxmlformats.org/package/2006/relationships"><Relationship Id="rId3" Type="http://schemas.openxmlformats.org/officeDocument/2006/relationships/oleObject" Target="file:///\\RSFS086\GemKK$\Avd%20f&#246;r%20H&#228;lso-%20och%20sjukv&#229;rd\Staben%20f&#246;r%20&#246;vergripande%20processer\Uppf&#246;ljningsprocess\V&#229;rden%20i%20siffror\H&#228;lso%20och%20sjukv&#229;rdsrapporten%20juni%202021\DIAGRAMUNDERLAG_kapitelstruktur%20&#246;ppen.xlsm" TargetMode="External"/><Relationship Id="rId2" Type="http://schemas.microsoft.com/office/2011/relationships/chartColorStyle" Target="colors18.xml"/><Relationship Id="rId1" Type="http://schemas.microsoft.com/office/2011/relationships/chartStyle" Target="style18.xml"/><Relationship Id="rId4" Type="http://schemas.openxmlformats.org/officeDocument/2006/relationships/chartUserShapes" Target="../drawings/drawing17.xml"/></Relationships>
</file>

<file path=ppt/charts/_rels/chart19.xml.rels><?xml version="1.0" encoding="UTF-8" standalone="yes"?>
<Relationships xmlns="http://schemas.openxmlformats.org/package/2006/relationships"><Relationship Id="rId3" Type="http://schemas.openxmlformats.org/officeDocument/2006/relationships/oleObject" Target="file:///\\RSFS086\GemKK$\Avd%20f&#246;r%20H&#228;lso-%20och%20sjukv&#229;rd\Staben%20f&#246;r%20&#246;vergripande%20processer\Uppf&#246;ljningsprocess\V&#229;rden%20i%20siffror\H&#228;lso%20och%20sjukv&#229;rdsrapporten%20juni%202021\DIAGRAMUNDERLAG_kapitelstruktur%20&#246;ppen.xlsm" TargetMode="External"/><Relationship Id="rId2" Type="http://schemas.microsoft.com/office/2011/relationships/chartColorStyle" Target="colors19.xml"/><Relationship Id="rId1" Type="http://schemas.microsoft.com/office/2011/relationships/chartStyle" Target="style19.xml"/><Relationship Id="rId4" Type="http://schemas.openxmlformats.org/officeDocument/2006/relationships/chartUserShapes" Target="../drawings/drawing18.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embeddings/oleObject1.bin"/></Relationships>
</file>

<file path=ppt/charts/_rels/chart20.xml.rels><?xml version="1.0" encoding="UTF-8" standalone="yes"?>
<Relationships xmlns="http://schemas.openxmlformats.org/package/2006/relationships"><Relationship Id="rId3" Type="http://schemas.openxmlformats.org/officeDocument/2006/relationships/oleObject" Target="file:///\\RSFS086\GemKK$\Avd%20f&#246;r%20H&#228;lso-%20och%20sjukv&#229;rd\Staben%20f&#246;r%20&#246;vergripande%20processer\Uppf&#246;ljningsprocess\V&#229;rden%20i%20siffror\H&#228;lso%20och%20sjukv&#229;rdsrapporten%20juni%202021\DIAGRAMUNDERLAG_kapitelstruktur%20&#246;ppen.xlsm" TargetMode="External"/><Relationship Id="rId2" Type="http://schemas.microsoft.com/office/2011/relationships/chartColorStyle" Target="colors20.xml"/><Relationship Id="rId1" Type="http://schemas.microsoft.com/office/2011/relationships/chartStyle" Target="style20.xml"/><Relationship Id="rId4" Type="http://schemas.openxmlformats.org/officeDocument/2006/relationships/chartUserShapes" Target="../drawings/drawing19.xml"/></Relationships>
</file>

<file path=ppt/charts/_rels/chart3.xml.rels><?xml version="1.0" encoding="UTF-8" standalone="yes"?>
<Relationships xmlns="http://schemas.openxmlformats.org/package/2006/relationships"><Relationship Id="rId3" Type="http://schemas.openxmlformats.org/officeDocument/2006/relationships/oleObject" Target="file:///C:\Users\111227\AppData\Local\Microsoft\Windows\INetCache\Content.Outlook\4TLBFXNR\DIAGRAMUNDERLAG_kapitelstruktur.xlsm"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3" Type="http://schemas.openxmlformats.org/officeDocument/2006/relationships/oleObject" Target="file:///C:\Users\111227\AppData\Local\Microsoft\Windows\INetCache\Content.Outlook\4TLBFXNR\DIAGRAMUNDERLAG_kapitelstruktur.xlsm"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3.xml"/></Relationships>
</file>

<file path=ppt/charts/_rels/chart5.xml.rels><?xml version="1.0" encoding="UTF-8" standalone="yes"?>
<Relationships xmlns="http://schemas.openxmlformats.org/package/2006/relationships"><Relationship Id="rId3" Type="http://schemas.openxmlformats.org/officeDocument/2006/relationships/oleObject" Target="file:///C:\Users\111227\AppData\Local\Microsoft\Windows\INetCache\Content.Outlook\4TLBFXNR\DIAGRAMUNDERLAG_kapitelstruktur.xlsm"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4.xml"/></Relationships>
</file>

<file path=ppt/charts/_rels/chart6.xml.rels><?xml version="1.0" encoding="UTF-8" standalone="yes"?>
<Relationships xmlns="http://schemas.openxmlformats.org/package/2006/relationships"><Relationship Id="rId3" Type="http://schemas.openxmlformats.org/officeDocument/2006/relationships/oleObject" Target="file:///C:\Users\111227\AppData\Local\Microsoft\Windows\INetCache\Content.Outlook\4TLBFXNR\DIAGRAMUNDERLAG_kapitelstruktur.xlsm"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5.xml"/></Relationships>
</file>

<file path=ppt/charts/_rels/chart7.xml.rels><?xml version="1.0" encoding="UTF-8" standalone="yes"?>
<Relationships xmlns="http://schemas.openxmlformats.org/package/2006/relationships"><Relationship Id="rId3" Type="http://schemas.openxmlformats.org/officeDocument/2006/relationships/oleObject" Target="file:///C:\Users\111227\AppData\Local\Microsoft\Windows\INetCache\Content.Outlook\4TLBFXNR\DIAGRAMUNDERLAG_kapitelstruktur.xlsm"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6.xml"/></Relationships>
</file>

<file path=ppt/charts/_rels/chart8.xml.rels><?xml version="1.0" encoding="UTF-8" standalone="yes"?>
<Relationships xmlns="http://schemas.openxmlformats.org/package/2006/relationships"><Relationship Id="rId3" Type="http://schemas.openxmlformats.org/officeDocument/2006/relationships/oleObject" Target="file:///C:\Users\111227\AppData\Local\Microsoft\Windows\INetCache\Content.Outlook\4TLBFXNR\DIAGRAMUNDERLAG_kapitelstruktur.xlsm" TargetMode="Externa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7.xml"/></Relationships>
</file>

<file path=ppt/charts/_rels/chart9.xml.rels><?xml version="1.0" encoding="UTF-8" standalone="yes"?>
<Relationships xmlns="http://schemas.openxmlformats.org/package/2006/relationships"><Relationship Id="rId3" Type="http://schemas.openxmlformats.org/officeDocument/2006/relationships/oleObject" Target="file:///C:\Users\111227\AppData\Local\Microsoft\Windows\INetCache\Content.Outlook\4TLBFXNR\DIAGRAMUNDERLAG_kapitelstruktur.xlsm" TargetMode="Externa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020489578091479"/>
          <c:y val="5.6839338909257561E-2"/>
          <c:w val="0.81081024710649685"/>
          <c:h val="0.85944571350824928"/>
        </c:manualLayout>
      </c:layout>
      <c:barChart>
        <c:barDir val="bar"/>
        <c:grouping val="clustered"/>
        <c:varyColors val="0"/>
        <c:ser>
          <c:idx val="0"/>
          <c:order val="0"/>
          <c:spPr>
            <a:solidFill>
              <a:schemeClr val="accent1"/>
            </a:solidFill>
            <a:ln w="9525" cap="flat" cmpd="sng" algn="ctr">
              <a:solidFill>
                <a:sysClr val="windowText" lastClr="000000">
                  <a:lumMod val="100000"/>
                </a:sysClr>
              </a:solidFill>
              <a:prstDash val="solid"/>
              <a:round/>
              <a:headEnd type="none" w="med" len="med"/>
              <a:tailEnd type="none" w="med" len="med"/>
            </a:ln>
            <a:effectLst/>
          </c:spPr>
          <c:invertIfNegative val="0"/>
          <c:dPt>
            <c:idx val="0"/>
            <c:invertIfNegative val="0"/>
            <c:bubble3D val="0"/>
            <c:spPr>
              <a:solidFill>
                <a:schemeClr val="accent1"/>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1-5FE6-4FF7-8EC6-2B85072681ED}"/>
              </c:ext>
            </c:extLst>
          </c:dPt>
          <c:dPt>
            <c:idx val="1"/>
            <c:invertIfNegative val="0"/>
            <c:bubble3D val="0"/>
            <c:spPr>
              <a:solidFill>
                <a:schemeClr val="accent1"/>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3-5FE6-4FF7-8EC6-2B85072681ED}"/>
              </c:ext>
            </c:extLst>
          </c:dPt>
          <c:dPt>
            <c:idx val="2"/>
            <c:invertIfNegative val="0"/>
            <c:bubble3D val="0"/>
            <c:spPr>
              <a:solidFill>
                <a:schemeClr val="accent1"/>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5-5FE6-4FF7-8EC6-2B85072681ED}"/>
              </c:ext>
            </c:extLst>
          </c:dPt>
          <c:dPt>
            <c:idx val="3"/>
            <c:invertIfNegative val="0"/>
            <c:bubble3D val="0"/>
            <c:spPr>
              <a:solidFill>
                <a:schemeClr val="accent1"/>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7-5FE6-4FF7-8EC6-2B85072681ED}"/>
              </c:ext>
            </c:extLst>
          </c:dPt>
          <c:dPt>
            <c:idx val="4"/>
            <c:invertIfNegative val="0"/>
            <c:bubble3D val="0"/>
            <c:spPr>
              <a:solidFill>
                <a:schemeClr val="accent1"/>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9-5FE6-4FF7-8EC6-2B85072681ED}"/>
              </c:ext>
            </c:extLst>
          </c:dPt>
          <c:dPt>
            <c:idx val="5"/>
            <c:invertIfNegative val="0"/>
            <c:bubble3D val="0"/>
            <c:spPr>
              <a:solidFill>
                <a:schemeClr val="accent1"/>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B-5FE6-4FF7-8EC6-2B85072681ED}"/>
              </c:ext>
            </c:extLst>
          </c:dPt>
          <c:dPt>
            <c:idx val="6"/>
            <c:invertIfNegative val="0"/>
            <c:bubble3D val="0"/>
            <c:spPr>
              <a:solidFill>
                <a:schemeClr val="accent1"/>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D-5FE6-4FF7-8EC6-2B85072681ED}"/>
              </c:ext>
            </c:extLst>
          </c:dPt>
          <c:dPt>
            <c:idx val="7"/>
            <c:invertIfNegative val="0"/>
            <c:bubble3D val="0"/>
            <c:spPr>
              <a:solidFill>
                <a:schemeClr val="accent1"/>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F-5FE6-4FF7-8EC6-2B85072681ED}"/>
              </c:ext>
            </c:extLst>
          </c:dPt>
          <c:dPt>
            <c:idx val="8"/>
            <c:invertIfNegative val="0"/>
            <c:bubble3D val="0"/>
            <c:spPr>
              <a:solidFill>
                <a:schemeClr val="accent1"/>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11-5FE6-4FF7-8EC6-2B85072681ED}"/>
              </c:ext>
            </c:extLst>
          </c:dPt>
          <c:dPt>
            <c:idx val="9"/>
            <c:invertIfNegative val="0"/>
            <c:bubble3D val="0"/>
            <c:spPr>
              <a:solidFill>
                <a:schemeClr val="accent1"/>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13-5FE6-4FF7-8EC6-2B85072681ED}"/>
              </c:ext>
            </c:extLst>
          </c:dPt>
          <c:dPt>
            <c:idx val="10"/>
            <c:invertIfNegative val="0"/>
            <c:bubble3D val="0"/>
            <c:spPr>
              <a:solidFill>
                <a:schemeClr val="accent1"/>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15-5FE6-4FF7-8EC6-2B85072681ED}"/>
              </c:ext>
            </c:extLst>
          </c:dPt>
          <c:dPt>
            <c:idx val="11"/>
            <c:invertIfNegative val="0"/>
            <c:bubble3D val="0"/>
            <c:spPr>
              <a:solidFill>
                <a:schemeClr val="accent1"/>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17-5FE6-4FF7-8EC6-2B85072681ED}"/>
              </c:ext>
            </c:extLst>
          </c:dPt>
          <c:dPt>
            <c:idx val="13"/>
            <c:invertIfNegative val="0"/>
            <c:bubble3D val="0"/>
            <c:spPr>
              <a:solidFill>
                <a:schemeClr val="bg2"/>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19-5FE6-4FF7-8EC6-2B85072681ED}"/>
              </c:ext>
            </c:extLst>
          </c:dPt>
          <c:dPt>
            <c:idx val="14"/>
            <c:invertIfNegative val="0"/>
            <c:bubble3D val="0"/>
            <c:spPr>
              <a:solidFill>
                <a:schemeClr val="accent1"/>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1B-5FE6-4FF7-8EC6-2B85072681ED}"/>
              </c:ext>
            </c:extLst>
          </c:dPt>
          <c:cat>
            <c:strRef>
              <c:f>'IVA regioner'!$H$8:$H$29</c:f>
              <c:strCache>
                <c:ptCount val="22"/>
                <c:pt idx="0">
                  <c:v>Västmanland</c:v>
                </c:pt>
                <c:pt idx="1">
                  <c:v>Skåne</c:v>
                </c:pt>
                <c:pt idx="2">
                  <c:v>Blekinge</c:v>
                </c:pt>
                <c:pt idx="3">
                  <c:v>Kalmar</c:v>
                </c:pt>
                <c:pt idx="4">
                  <c:v>Gotland</c:v>
                </c:pt>
                <c:pt idx="5">
                  <c:v>Värmland</c:v>
                </c:pt>
                <c:pt idx="6">
                  <c:v>Västernorrland</c:v>
                </c:pt>
                <c:pt idx="7">
                  <c:v>Stockholm</c:v>
                </c:pt>
                <c:pt idx="8">
                  <c:v>Halland</c:v>
                </c:pt>
                <c:pt idx="9">
                  <c:v>Jönköping</c:v>
                </c:pt>
                <c:pt idx="10">
                  <c:v>Gävleborg</c:v>
                </c:pt>
                <c:pt idx="11">
                  <c:v>Kronoberg</c:v>
                </c:pt>
                <c:pt idx="12">
                  <c:v>Östergötland</c:v>
                </c:pt>
                <c:pt idx="13">
                  <c:v>Riket</c:v>
                </c:pt>
                <c:pt idx="14">
                  <c:v>Dalarna</c:v>
                </c:pt>
                <c:pt idx="15">
                  <c:v>Västra Götaland</c:v>
                </c:pt>
                <c:pt idx="16">
                  <c:v>Jämtland</c:v>
                </c:pt>
                <c:pt idx="17">
                  <c:v>Örebro</c:v>
                </c:pt>
                <c:pt idx="18">
                  <c:v>Norrbotten</c:v>
                </c:pt>
                <c:pt idx="19">
                  <c:v>Södermanland</c:v>
                </c:pt>
                <c:pt idx="20">
                  <c:v>Uppsala</c:v>
                </c:pt>
                <c:pt idx="21">
                  <c:v>Västerbotten</c:v>
                </c:pt>
              </c:strCache>
            </c:strRef>
          </c:cat>
          <c:val>
            <c:numRef>
              <c:f>'IVA regioner'!$I$8:$I$29</c:f>
              <c:numCache>
                <c:formatCode>0.0</c:formatCode>
                <c:ptCount val="22"/>
                <c:pt idx="0">
                  <c:v>7.296733842946491</c:v>
                </c:pt>
                <c:pt idx="1">
                  <c:v>8.1610102604577737</c:v>
                </c:pt>
                <c:pt idx="2">
                  <c:v>9.0744101633393832</c:v>
                </c:pt>
                <c:pt idx="3">
                  <c:v>9.5490716180371358</c:v>
                </c:pt>
                <c:pt idx="4">
                  <c:v>9.67741935483871</c:v>
                </c:pt>
                <c:pt idx="5">
                  <c:v>9.806034482758621</c:v>
                </c:pt>
                <c:pt idx="6">
                  <c:v>9.8207326578332026</c:v>
                </c:pt>
                <c:pt idx="7">
                  <c:v>9.9342585829072316</c:v>
                </c:pt>
                <c:pt idx="8">
                  <c:v>10.204081632653061</c:v>
                </c:pt>
                <c:pt idx="9">
                  <c:v>10.30968247745982</c:v>
                </c:pt>
                <c:pt idx="10">
                  <c:v>10.341207349081365</c:v>
                </c:pt>
                <c:pt idx="11">
                  <c:v>10.476190476190476</c:v>
                </c:pt>
                <c:pt idx="12">
                  <c:v>10.707737440410707</c:v>
                </c:pt>
                <c:pt idx="13">
                  <c:v>10.899462004034969</c:v>
                </c:pt>
                <c:pt idx="14">
                  <c:v>11.532125205930807</c:v>
                </c:pt>
                <c:pt idx="15">
                  <c:v>12.600648332113353</c:v>
                </c:pt>
                <c:pt idx="16">
                  <c:v>12.641083521444695</c:v>
                </c:pt>
                <c:pt idx="17">
                  <c:v>13.320586360739325</c:v>
                </c:pt>
                <c:pt idx="18">
                  <c:v>15.088105726872246</c:v>
                </c:pt>
                <c:pt idx="19">
                  <c:v>15.811965811965813</c:v>
                </c:pt>
                <c:pt idx="20">
                  <c:v>15.971606033717835</c:v>
                </c:pt>
                <c:pt idx="21">
                  <c:v>16.491228070175438</c:v>
                </c:pt>
              </c:numCache>
            </c:numRef>
          </c:val>
          <c:extLst>
            <c:ext xmlns:c16="http://schemas.microsoft.com/office/drawing/2014/chart" uri="{C3380CC4-5D6E-409C-BE32-E72D297353CC}">
              <c16:uniqueId val="{0000001C-5FE6-4FF7-8EC6-2B85072681ED}"/>
            </c:ext>
          </c:extLst>
        </c:ser>
        <c:dLbls>
          <c:showLegendKey val="0"/>
          <c:showVal val="0"/>
          <c:showCatName val="0"/>
          <c:showSerName val="0"/>
          <c:showPercent val="0"/>
          <c:showBubbleSize val="0"/>
        </c:dLbls>
        <c:gapWidth val="25"/>
        <c:axId val="923790816"/>
        <c:axId val="923799672"/>
      </c:barChart>
      <c:catAx>
        <c:axId val="923790816"/>
        <c:scaling>
          <c:orientation val="minMax"/>
        </c:scaling>
        <c:delete val="0"/>
        <c:axPos val="l"/>
        <c:majorGridlines>
          <c:spPr>
            <a:ln w="9525" cap="flat" cmpd="sng" algn="ctr">
              <a:solidFill>
                <a:srgbClr val="FFFFFF">
                  <a:lumMod val="100000"/>
                </a:srgbClr>
              </a:solidFill>
              <a:prstDash val="solid"/>
              <a:round/>
              <a:headEnd type="none" w="med" len="med"/>
              <a:tailEnd type="none" w="med" len="med"/>
            </a:ln>
            <a:effectLst/>
          </c:spPr>
        </c:majorGridlines>
        <c:numFmt formatCode="General"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923799672"/>
        <c:crosses val="autoZero"/>
        <c:auto val="1"/>
        <c:lblAlgn val="ctr"/>
        <c:lblOffset val="100"/>
        <c:noMultiLvlLbl val="0"/>
      </c:catAx>
      <c:valAx>
        <c:axId val="923799672"/>
        <c:scaling>
          <c:orientation val="minMax"/>
        </c:scaling>
        <c:delete val="0"/>
        <c:axPos val="b"/>
        <c:majorGridlines>
          <c:spPr>
            <a:ln w="12700" cap="flat" cmpd="sng" algn="ctr">
              <a:solidFill>
                <a:srgbClr val="FFFFFF">
                  <a:lumMod val="100000"/>
                </a:srgbClr>
              </a:solidFill>
              <a:prstDash val="solid"/>
              <a:round/>
              <a:headEnd type="none" w="med" len="med"/>
              <a:tailEnd type="none" w="med" len="med"/>
            </a:ln>
            <a:effectLst/>
          </c:spPr>
        </c:majorGridlines>
        <c:title>
          <c:tx>
            <c:rich>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r>
                  <a:rPr lang="en-US"/>
                  <a:t>Andel %</a:t>
                </a:r>
              </a:p>
            </c:rich>
          </c:tx>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title>
        <c:numFmt formatCode="0.0"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923790816"/>
        <c:crosses val="autoZero"/>
        <c:crossBetween val="between"/>
      </c:valAx>
      <c:spPr>
        <a:solidFill>
          <a:srgbClr val="F4F5F0">
            <a:lumMod val="100000"/>
          </a:srgbClr>
        </a:solidFill>
        <a:ln>
          <a:noFill/>
        </a:ln>
        <a:effectLst/>
      </c:spPr>
    </c:plotArea>
    <c:plotVisOnly val="1"/>
    <c:dispBlanksAs val="gap"/>
    <c:showDLblsOverMax val="0"/>
  </c:chart>
  <c:spPr>
    <a:solidFill>
      <a:srgbClr val="FFFFFF"/>
    </a:solidFill>
    <a:ln w="9525" cap="flat" cmpd="sng" algn="ctr">
      <a:noFill/>
      <a:round/>
    </a:ln>
    <a:effectLst/>
    <a:extLs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800">
          <a:latin typeface="Arial"/>
          <a:ea typeface="Arial"/>
          <a:cs typeface="Arial"/>
        </a:defRPr>
      </a:pPr>
      <a:endParaRPr lang="sv-SE"/>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933263888888889"/>
          <c:y val="0.1132672222222222"/>
          <c:w val="0.73478888888888894"/>
          <c:h val="0.7510661111111111"/>
        </c:manualLayout>
      </c:layout>
      <c:barChart>
        <c:barDir val="bar"/>
        <c:grouping val="clustered"/>
        <c:varyColors val="0"/>
        <c:ser>
          <c:idx val="0"/>
          <c:order val="0"/>
          <c:tx>
            <c:strRef>
              <c:f>Patientenkät!$I$7</c:f>
              <c:strCache>
                <c:ptCount val="1"/>
                <c:pt idx="0">
                  <c:v>2016</c:v>
                </c:pt>
              </c:strCache>
            </c:strRef>
          </c:tx>
          <c:spPr>
            <a:pattFill prst="dkUpDiag">
              <a:fgClr>
                <a:schemeClr val="accent5"/>
              </a:fgClr>
              <a:bgClr>
                <a:schemeClr val="accent5">
                  <a:lumMod val="75000"/>
                </a:schemeClr>
              </a:bgClr>
            </a:pattFill>
            <a:ln w="9525" cap="flat" cmpd="sng" algn="ctr">
              <a:solidFill>
                <a:sysClr val="windowText" lastClr="000000">
                  <a:lumMod val="100000"/>
                </a:sysClr>
              </a:solidFill>
              <a:prstDash val="solid"/>
              <a:round/>
              <a:headEnd type="none" w="med" len="med"/>
              <a:tailEnd type="none" w="med" len="med"/>
            </a:ln>
            <a:effectLst/>
          </c:spPr>
          <c:invertIfNegative val="0"/>
          <c:cat>
            <c:strRef>
              <c:f>Patientenkät!$H$8:$H$29</c:f>
              <c:strCache>
                <c:ptCount val="22"/>
                <c:pt idx="0">
                  <c:v>Gävleborg</c:v>
                </c:pt>
                <c:pt idx="1">
                  <c:v>Stockholm</c:v>
                </c:pt>
                <c:pt idx="2">
                  <c:v>Sörmland</c:v>
                </c:pt>
                <c:pt idx="3">
                  <c:v>Uppsala</c:v>
                </c:pt>
                <c:pt idx="4">
                  <c:v>Blekinge</c:v>
                </c:pt>
                <c:pt idx="5">
                  <c:v>Skåne</c:v>
                </c:pt>
                <c:pt idx="6">
                  <c:v>Västmanland</c:v>
                </c:pt>
                <c:pt idx="7">
                  <c:v>Riket</c:v>
                </c:pt>
                <c:pt idx="8">
                  <c:v>Gotland</c:v>
                </c:pt>
                <c:pt idx="9">
                  <c:v>Östergötland</c:v>
                </c:pt>
                <c:pt idx="10">
                  <c:v>Västra Götaland</c:v>
                </c:pt>
                <c:pt idx="11">
                  <c:v>Kronoberg</c:v>
                </c:pt>
                <c:pt idx="12">
                  <c:v>Örebro</c:v>
                </c:pt>
                <c:pt idx="13">
                  <c:v>Halland</c:v>
                </c:pt>
                <c:pt idx="14">
                  <c:v>Dalarna</c:v>
                </c:pt>
                <c:pt idx="15">
                  <c:v>Jönköping</c:v>
                </c:pt>
                <c:pt idx="16">
                  <c:v>Västernorrland</c:v>
                </c:pt>
                <c:pt idx="17">
                  <c:v>Norrbotten</c:v>
                </c:pt>
                <c:pt idx="18">
                  <c:v>Värmland</c:v>
                </c:pt>
                <c:pt idx="19">
                  <c:v>Jämtland</c:v>
                </c:pt>
                <c:pt idx="20">
                  <c:v>Kalmar</c:v>
                </c:pt>
                <c:pt idx="21">
                  <c:v>Västerbotten</c:v>
                </c:pt>
              </c:strCache>
            </c:strRef>
          </c:cat>
          <c:val>
            <c:numRef>
              <c:f>Patientenkät!$I$8:$I$29</c:f>
              <c:numCache>
                <c:formatCode>0.0</c:formatCode>
                <c:ptCount val="22"/>
                <c:pt idx="0">
                  <c:v>81.8</c:v>
                </c:pt>
                <c:pt idx="1">
                  <c:v>79.900000000000006</c:v>
                </c:pt>
                <c:pt idx="2">
                  <c:v>79.8</c:v>
                </c:pt>
                <c:pt idx="3">
                  <c:v>79.599999999999994</c:v>
                </c:pt>
                <c:pt idx="4">
                  <c:v>74.099999999999994</c:v>
                </c:pt>
                <c:pt idx="5">
                  <c:v>81.5</c:v>
                </c:pt>
                <c:pt idx="6">
                  <c:v>83.2</c:v>
                </c:pt>
                <c:pt idx="7">
                  <c:v>82.8</c:v>
                </c:pt>
                <c:pt idx="8">
                  <c:v>88.3</c:v>
                </c:pt>
                <c:pt idx="9">
                  <c:v>83</c:v>
                </c:pt>
                <c:pt idx="10">
                  <c:v>81.7</c:v>
                </c:pt>
                <c:pt idx="11">
                  <c:v>86.7</c:v>
                </c:pt>
                <c:pt idx="12">
                  <c:v>86</c:v>
                </c:pt>
                <c:pt idx="13">
                  <c:v>83.9</c:v>
                </c:pt>
                <c:pt idx="14">
                  <c:v>88.4</c:v>
                </c:pt>
                <c:pt idx="15">
                  <c:v>84.4</c:v>
                </c:pt>
                <c:pt idx="16">
                  <c:v>87</c:v>
                </c:pt>
                <c:pt idx="17">
                  <c:v>88.5</c:v>
                </c:pt>
                <c:pt idx="18">
                  <c:v>81.7</c:v>
                </c:pt>
                <c:pt idx="19">
                  <c:v>87.2</c:v>
                </c:pt>
                <c:pt idx="20">
                  <c:v>87.3</c:v>
                </c:pt>
                <c:pt idx="21">
                  <c:v>88</c:v>
                </c:pt>
              </c:numCache>
            </c:numRef>
          </c:val>
          <c:extLst>
            <c:ext xmlns:c16="http://schemas.microsoft.com/office/drawing/2014/chart" uri="{C3380CC4-5D6E-409C-BE32-E72D297353CC}">
              <c16:uniqueId val="{00000000-0EAC-48E6-B596-D53A4CD229DE}"/>
            </c:ext>
          </c:extLst>
        </c:ser>
        <c:ser>
          <c:idx val="1"/>
          <c:order val="1"/>
          <c:tx>
            <c:strRef>
              <c:f>Patientenkät!$J$7</c:f>
              <c:strCache>
                <c:ptCount val="1"/>
                <c:pt idx="0">
                  <c:v>2020</c:v>
                </c:pt>
              </c:strCache>
            </c:strRef>
          </c:tx>
          <c:spPr>
            <a:solidFill>
              <a:schemeClr val="accent1"/>
            </a:solidFill>
            <a:ln w="9525" cap="flat" cmpd="sng" algn="ctr">
              <a:solidFill>
                <a:sysClr val="windowText" lastClr="000000">
                  <a:lumMod val="100000"/>
                </a:sysClr>
              </a:solidFill>
              <a:prstDash val="solid"/>
              <a:round/>
              <a:headEnd type="none" w="med" len="med"/>
              <a:tailEnd type="none" w="med" len="med"/>
            </a:ln>
            <a:effectLst/>
          </c:spPr>
          <c:invertIfNegative val="0"/>
          <c:dPt>
            <c:idx val="7"/>
            <c:invertIfNegative val="0"/>
            <c:bubble3D val="0"/>
            <c:spPr>
              <a:solidFill>
                <a:schemeClr val="accent1">
                  <a:lumMod val="75000"/>
                </a:schemeClr>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2-0EAC-48E6-B596-D53A4CD229DE}"/>
              </c:ext>
            </c:extLst>
          </c:dPt>
          <c:cat>
            <c:strRef>
              <c:f>Patientenkät!$H$8:$H$29</c:f>
              <c:strCache>
                <c:ptCount val="22"/>
                <c:pt idx="0">
                  <c:v>Gävleborg</c:v>
                </c:pt>
                <c:pt idx="1">
                  <c:v>Stockholm</c:v>
                </c:pt>
                <c:pt idx="2">
                  <c:v>Sörmland</c:v>
                </c:pt>
                <c:pt idx="3">
                  <c:v>Uppsala</c:v>
                </c:pt>
                <c:pt idx="4">
                  <c:v>Blekinge</c:v>
                </c:pt>
                <c:pt idx="5">
                  <c:v>Skåne</c:v>
                </c:pt>
                <c:pt idx="6">
                  <c:v>Västmanland</c:v>
                </c:pt>
                <c:pt idx="7">
                  <c:v>Riket</c:v>
                </c:pt>
                <c:pt idx="8">
                  <c:v>Gotland</c:v>
                </c:pt>
                <c:pt idx="9">
                  <c:v>Östergötland</c:v>
                </c:pt>
                <c:pt idx="10">
                  <c:v>Västra Götaland</c:v>
                </c:pt>
                <c:pt idx="11">
                  <c:v>Kronoberg</c:v>
                </c:pt>
                <c:pt idx="12">
                  <c:v>Örebro</c:v>
                </c:pt>
                <c:pt idx="13">
                  <c:v>Halland</c:v>
                </c:pt>
                <c:pt idx="14">
                  <c:v>Dalarna</c:v>
                </c:pt>
                <c:pt idx="15">
                  <c:v>Jönköping</c:v>
                </c:pt>
                <c:pt idx="16">
                  <c:v>Västernorrland</c:v>
                </c:pt>
                <c:pt idx="17">
                  <c:v>Norrbotten</c:v>
                </c:pt>
                <c:pt idx="18">
                  <c:v>Värmland</c:v>
                </c:pt>
                <c:pt idx="19">
                  <c:v>Jämtland</c:v>
                </c:pt>
                <c:pt idx="20">
                  <c:v>Kalmar</c:v>
                </c:pt>
                <c:pt idx="21">
                  <c:v>Västerbotten</c:v>
                </c:pt>
              </c:strCache>
            </c:strRef>
          </c:cat>
          <c:val>
            <c:numRef>
              <c:f>Patientenkät!$J$8:$J$29</c:f>
              <c:numCache>
                <c:formatCode>0.0</c:formatCode>
                <c:ptCount val="22"/>
                <c:pt idx="0">
                  <c:v>82.4</c:v>
                </c:pt>
                <c:pt idx="1">
                  <c:v>82.9</c:v>
                </c:pt>
                <c:pt idx="2">
                  <c:v>83.7</c:v>
                </c:pt>
                <c:pt idx="3">
                  <c:v>83.7</c:v>
                </c:pt>
                <c:pt idx="4">
                  <c:v>85.1</c:v>
                </c:pt>
                <c:pt idx="5">
                  <c:v>85.1</c:v>
                </c:pt>
                <c:pt idx="6">
                  <c:v>85.4</c:v>
                </c:pt>
                <c:pt idx="7">
                  <c:v>85.7</c:v>
                </c:pt>
                <c:pt idx="8">
                  <c:v>85.8</c:v>
                </c:pt>
                <c:pt idx="9">
                  <c:v>85.8</c:v>
                </c:pt>
                <c:pt idx="10">
                  <c:v>86.1</c:v>
                </c:pt>
                <c:pt idx="11">
                  <c:v>86.3</c:v>
                </c:pt>
                <c:pt idx="12">
                  <c:v>86.3</c:v>
                </c:pt>
                <c:pt idx="13">
                  <c:v>86.6</c:v>
                </c:pt>
                <c:pt idx="14">
                  <c:v>87.4</c:v>
                </c:pt>
                <c:pt idx="15">
                  <c:v>87.4</c:v>
                </c:pt>
                <c:pt idx="16">
                  <c:v>87.7</c:v>
                </c:pt>
                <c:pt idx="17">
                  <c:v>87.9</c:v>
                </c:pt>
                <c:pt idx="18">
                  <c:v>87.9</c:v>
                </c:pt>
                <c:pt idx="19">
                  <c:v>88</c:v>
                </c:pt>
                <c:pt idx="20">
                  <c:v>89.4</c:v>
                </c:pt>
                <c:pt idx="21">
                  <c:v>90.4</c:v>
                </c:pt>
              </c:numCache>
            </c:numRef>
          </c:val>
          <c:extLst>
            <c:ext xmlns:c16="http://schemas.microsoft.com/office/drawing/2014/chart" uri="{C3380CC4-5D6E-409C-BE32-E72D297353CC}">
              <c16:uniqueId val="{00000003-0EAC-48E6-B596-D53A4CD229DE}"/>
            </c:ext>
          </c:extLst>
        </c:ser>
        <c:dLbls>
          <c:showLegendKey val="0"/>
          <c:showVal val="0"/>
          <c:showCatName val="0"/>
          <c:showSerName val="0"/>
          <c:showPercent val="0"/>
          <c:showBubbleSize val="0"/>
        </c:dLbls>
        <c:gapWidth val="25"/>
        <c:axId val="1760666936"/>
        <c:axId val="1760672840"/>
      </c:barChart>
      <c:barChart>
        <c:barDir val="bar"/>
        <c:grouping val="clustered"/>
        <c:varyColors val="0"/>
        <c:ser>
          <c:idx val="2"/>
          <c:order val="2"/>
          <c:tx>
            <c:strRef>
              <c:f>Patientenkät!$K$7</c:f>
              <c:strCache>
                <c:ptCount val="1"/>
                <c:pt idx="0">
                  <c:v>Förändring</c:v>
                </c:pt>
              </c:strCache>
            </c:strRef>
          </c:tx>
          <c:spPr>
            <a:solidFill>
              <a:srgbClr val="FDDB93">
                <a:alpha val="69804"/>
              </a:srgbClr>
            </a:solidFill>
            <a:ln>
              <a:noFill/>
            </a:ln>
            <a:effectLst/>
          </c:spPr>
          <c:invertIfNegative val="0"/>
          <c:dLbls>
            <c:dLbl>
              <c:idx val="8"/>
              <c:layout>
                <c:manualLayout>
                  <c:x val="-7.937499999999989E-2"/>
                  <c:y val="-3.5277777777777777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EAC-48E6-B596-D53A4CD229DE}"/>
                </c:ext>
              </c:extLst>
            </c:dLbl>
            <c:dLbl>
              <c:idx val="11"/>
              <c:layout>
                <c:manualLayout>
                  <c:x val="-5.5856481481481479E-2"/>
                  <c:y val="-3.5277777777777777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EAC-48E6-B596-D53A4CD229DE}"/>
                </c:ext>
              </c:extLst>
            </c:dLbl>
            <c:dLbl>
              <c:idx val="14"/>
              <c:layout>
                <c:manualLayout>
                  <c:x val="-6.173611111111111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EAC-48E6-B596-D53A4CD229DE}"/>
                </c:ext>
              </c:extLst>
            </c:dLbl>
            <c:dLbl>
              <c:idx val="17"/>
              <c:layout>
                <c:manualLayout>
                  <c:x val="-7.0555555555555344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EAC-48E6-B596-D53A4CD229DE}"/>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rial"/>
                    <a:ea typeface="Arial"/>
                    <a:cs typeface="Arial"/>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Patientenkät!$K$8:$K$29</c:f>
              <c:numCache>
                <c:formatCode>0.0%</c:formatCode>
                <c:ptCount val="22"/>
                <c:pt idx="0">
                  <c:v>7.3349633251835744E-3</c:v>
                </c:pt>
                <c:pt idx="1">
                  <c:v>3.7546933667083948E-2</c:v>
                </c:pt>
                <c:pt idx="2">
                  <c:v>4.8872180451127845E-2</c:v>
                </c:pt>
                <c:pt idx="3">
                  <c:v>5.1507537688442406E-2</c:v>
                </c:pt>
                <c:pt idx="4">
                  <c:v>0.14844804318488536</c:v>
                </c:pt>
                <c:pt idx="5">
                  <c:v>4.4171779141104262E-2</c:v>
                </c:pt>
                <c:pt idx="6">
                  <c:v>2.6442307692307709E-2</c:v>
                </c:pt>
                <c:pt idx="7">
                  <c:v>3.5024154589372136E-2</c:v>
                </c:pt>
                <c:pt idx="8">
                  <c:v>-2.8312570781426905E-2</c:v>
                </c:pt>
                <c:pt idx="9">
                  <c:v>3.3734939759036076E-2</c:v>
                </c:pt>
                <c:pt idx="10">
                  <c:v>5.3855569155446759E-2</c:v>
                </c:pt>
                <c:pt idx="11">
                  <c:v>-4.6136101499424376E-3</c:v>
                </c:pt>
                <c:pt idx="12">
                  <c:v>3.4883720930232176E-3</c:v>
                </c:pt>
                <c:pt idx="13">
                  <c:v>3.2181168057210829E-2</c:v>
                </c:pt>
                <c:pt idx="14">
                  <c:v>-1.1312217194570096E-2</c:v>
                </c:pt>
                <c:pt idx="15">
                  <c:v>3.5545023696682554E-2</c:v>
                </c:pt>
                <c:pt idx="16">
                  <c:v>8.0459770114942319E-3</c:v>
                </c:pt>
                <c:pt idx="17">
                  <c:v>-6.7796610169490457E-3</c:v>
                </c:pt>
                <c:pt idx="18">
                  <c:v>7.5887392900856776E-2</c:v>
                </c:pt>
                <c:pt idx="19">
                  <c:v>9.1743119266054496E-3</c:v>
                </c:pt>
                <c:pt idx="20">
                  <c:v>2.4054982817869552E-2</c:v>
                </c:pt>
                <c:pt idx="21">
                  <c:v>2.7272727272727337E-2</c:v>
                </c:pt>
              </c:numCache>
            </c:numRef>
          </c:val>
          <c:extLst>
            <c:ext xmlns:c16="http://schemas.microsoft.com/office/drawing/2014/chart" uri="{C3380CC4-5D6E-409C-BE32-E72D297353CC}">
              <c16:uniqueId val="{00000008-0EAC-48E6-B596-D53A4CD229DE}"/>
            </c:ext>
          </c:extLst>
        </c:ser>
        <c:dLbls>
          <c:showLegendKey val="0"/>
          <c:showVal val="0"/>
          <c:showCatName val="0"/>
          <c:showSerName val="0"/>
          <c:showPercent val="0"/>
          <c:showBubbleSize val="0"/>
        </c:dLbls>
        <c:gapWidth val="25"/>
        <c:axId val="1589527736"/>
        <c:axId val="1589535936"/>
      </c:barChart>
      <c:catAx>
        <c:axId val="1760666936"/>
        <c:scaling>
          <c:orientation val="minMax"/>
        </c:scaling>
        <c:delete val="0"/>
        <c:axPos val="l"/>
        <c:majorGridlines>
          <c:spPr>
            <a:ln w="9525" cap="flat" cmpd="sng" algn="ctr">
              <a:solidFill>
                <a:srgbClr val="FFFFFF">
                  <a:lumMod val="100000"/>
                </a:srgbClr>
              </a:solidFill>
              <a:prstDash val="solid"/>
              <a:round/>
              <a:headEnd type="none" w="med" len="med"/>
              <a:tailEnd type="none" w="med" len="med"/>
            </a:ln>
            <a:effectLst/>
          </c:spPr>
        </c:majorGridlines>
        <c:numFmt formatCode="General"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1760672840"/>
        <c:crosses val="autoZero"/>
        <c:auto val="1"/>
        <c:lblAlgn val="ctr"/>
        <c:lblOffset val="100"/>
        <c:noMultiLvlLbl val="0"/>
      </c:catAx>
      <c:valAx>
        <c:axId val="1760672840"/>
        <c:scaling>
          <c:orientation val="minMax"/>
        </c:scaling>
        <c:delete val="0"/>
        <c:axPos val="b"/>
        <c:majorGridlines>
          <c:spPr>
            <a:ln w="12700" cap="flat" cmpd="sng" algn="ctr">
              <a:solidFill>
                <a:srgbClr val="FFFFFF">
                  <a:lumMod val="100000"/>
                </a:srgbClr>
              </a:solidFill>
              <a:prstDash val="solid"/>
              <a:round/>
              <a:headEnd type="none" w="med" len="med"/>
              <a:tailEnd type="none" w="med" len="med"/>
            </a:ln>
            <a:effectLst/>
          </c:spPr>
        </c:majorGridlines>
        <c:title>
          <c:tx>
            <c:rich>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r>
                  <a:rPr lang="sv-SE"/>
                  <a:t>Index</a:t>
                </a:r>
              </a:p>
            </c:rich>
          </c:tx>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title>
        <c:numFmt formatCode="0" sourceLinked="0"/>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1760666936"/>
        <c:crosses val="autoZero"/>
        <c:crossBetween val="between"/>
      </c:valAx>
      <c:valAx>
        <c:axId val="1589535936"/>
        <c:scaling>
          <c:orientation val="minMax"/>
          <c:max val="0.15000000000000002"/>
          <c:min val="-1.8"/>
        </c:scaling>
        <c:delete val="0"/>
        <c:axPos val="t"/>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bg1"/>
                </a:solidFill>
                <a:latin typeface="Arial"/>
                <a:ea typeface="Arial"/>
                <a:cs typeface="Arial"/>
              </a:defRPr>
            </a:pPr>
            <a:endParaRPr lang="sv-SE"/>
          </a:p>
        </c:txPr>
        <c:crossAx val="1589527736"/>
        <c:crosses val="max"/>
        <c:crossBetween val="between"/>
      </c:valAx>
      <c:catAx>
        <c:axId val="1589527736"/>
        <c:scaling>
          <c:orientation val="minMax"/>
        </c:scaling>
        <c:delete val="1"/>
        <c:axPos val="l"/>
        <c:majorTickMark val="out"/>
        <c:minorTickMark val="none"/>
        <c:tickLblPos val="nextTo"/>
        <c:crossAx val="1589535936"/>
        <c:crosses val="autoZero"/>
        <c:auto val="1"/>
        <c:lblAlgn val="ctr"/>
        <c:lblOffset val="100"/>
        <c:noMultiLvlLbl val="0"/>
      </c:catAx>
      <c:spPr>
        <a:solidFill>
          <a:srgbClr val="F4F5F0">
            <a:lumMod val="100000"/>
          </a:srgbClr>
        </a:solidFill>
        <a:ln>
          <a:noFill/>
        </a:ln>
        <a:effectLst/>
      </c:spPr>
    </c:plotArea>
    <c:legend>
      <c:legendPos val="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legend>
    <c:plotVisOnly val="1"/>
    <c:dispBlanksAs val="gap"/>
    <c:showDLblsOverMax val="0"/>
  </c:chart>
  <c:spPr>
    <a:solidFill>
      <a:srgbClr val="FFFFFF"/>
    </a:solidFill>
    <a:ln w="9525" cap="flat" cmpd="sng" algn="ctr">
      <a:noFill/>
      <a:round/>
    </a:ln>
    <a:effectLst/>
    <a:extLs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800">
          <a:latin typeface="Arial"/>
          <a:ea typeface="Arial"/>
          <a:cs typeface="Arial"/>
        </a:defRPr>
      </a:pPr>
      <a:endParaRPr lang="sv-SE"/>
    </a:p>
  </c:txPr>
  <c:externalData r:id="rId3">
    <c:autoUpdate val="0"/>
  </c:externalData>
  <c:userShapes r:id="rId4"/>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'SVF fall'!$M$7</c:f>
              <c:strCache>
                <c:ptCount val="1"/>
                <c:pt idx="0">
                  <c:v>Förväntat 
antal fall</c:v>
                </c:pt>
              </c:strCache>
            </c:strRef>
          </c:tx>
          <c:spPr>
            <a:solidFill>
              <a:schemeClr val="accent3"/>
            </a:solidFill>
            <a:ln w="9525" cap="flat" cmpd="sng" algn="ctr">
              <a:solidFill>
                <a:sysClr val="windowText" lastClr="000000">
                  <a:lumMod val="100000"/>
                </a:sysClr>
              </a:solidFill>
              <a:prstDash val="solid"/>
              <a:round/>
              <a:headEnd type="none" w="med" len="med"/>
              <a:tailEnd type="none" w="med" len="med"/>
            </a:ln>
            <a:effectLst/>
          </c:spPr>
          <c:invertIfNegative val="0"/>
          <c:dLbls>
            <c:dLbl>
              <c:idx val="0"/>
              <c:tx>
                <c:rich>
                  <a:bodyPr/>
                  <a:lstStyle/>
                  <a:p>
                    <a:fld id="{7064C2BE-9E01-4D3C-A82A-2333DE4FC75A}" type="CELLRANGE">
                      <a:rPr lang="en-US"/>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549C-4B22-8D90-1EC829715A74}"/>
                </c:ext>
              </c:extLst>
            </c:dLbl>
            <c:dLbl>
              <c:idx val="1"/>
              <c:tx>
                <c:rich>
                  <a:bodyPr/>
                  <a:lstStyle/>
                  <a:p>
                    <a:fld id="{12161B60-21CD-485C-AE07-A595F93849D7}"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549C-4B22-8D90-1EC829715A74}"/>
                </c:ext>
              </c:extLst>
            </c:dLbl>
            <c:dLbl>
              <c:idx val="2"/>
              <c:tx>
                <c:rich>
                  <a:bodyPr/>
                  <a:lstStyle/>
                  <a:p>
                    <a:fld id="{5F7759BB-CBA6-4A90-AEA7-44CDE38058C2}"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549C-4B22-8D90-1EC829715A74}"/>
                </c:ext>
              </c:extLst>
            </c:dLbl>
            <c:dLbl>
              <c:idx val="3"/>
              <c:tx>
                <c:rich>
                  <a:bodyPr/>
                  <a:lstStyle/>
                  <a:p>
                    <a:fld id="{0F2C3EEB-8E54-4613-8FC0-2C0F768F94C2}"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549C-4B22-8D90-1EC829715A74}"/>
                </c:ext>
              </c:extLst>
            </c:dLbl>
            <c:dLbl>
              <c:idx val="4"/>
              <c:tx>
                <c:rich>
                  <a:bodyPr/>
                  <a:lstStyle/>
                  <a:p>
                    <a:fld id="{4247983D-ACF9-4219-AB2E-28C4B15FBFE8}"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549C-4B22-8D90-1EC829715A74}"/>
                </c:ext>
              </c:extLst>
            </c:dLbl>
            <c:dLbl>
              <c:idx val="5"/>
              <c:tx>
                <c:rich>
                  <a:bodyPr/>
                  <a:lstStyle/>
                  <a:p>
                    <a:fld id="{0D9F3624-236B-4420-90E1-C7D9406CF02A}"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549C-4B22-8D90-1EC829715A74}"/>
                </c:ext>
              </c:extLst>
            </c:dLbl>
            <c:dLbl>
              <c:idx val="6"/>
              <c:tx>
                <c:rich>
                  <a:bodyPr/>
                  <a:lstStyle/>
                  <a:p>
                    <a:fld id="{725A4651-CE9D-4B81-B848-AE36DC78D9DD}"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549C-4B22-8D90-1EC829715A74}"/>
                </c:ext>
              </c:extLst>
            </c:dLbl>
            <c:dLbl>
              <c:idx val="7"/>
              <c:tx>
                <c:rich>
                  <a:bodyPr/>
                  <a:lstStyle/>
                  <a:p>
                    <a:fld id="{7EC1FF36-AA2E-41EE-8F8B-321430BFD7A1}"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549C-4B22-8D90-1EC829715A74}"/>
                </c:ext>
              </c:extLst>
            </c:dLbl>
            <c:dLbl>
              <c:idx val="8"/>
              <c:tx>
                <c:rich>
                  <a:bodyPr/>
                  <a:lstStyle/>
                  <a:p>
                    <a:fld id="{86EAC8B4-8853-40FE-949A-3088D73AE142}"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549C-4B22-8D90-1EC829715A74}"/>
                </c:ext>
              </c:extLst>
            </c:dLbl>
            <c:dLbl>
              <c:idx val="9"/>
              <c:tx>
                <c:rich>
                  <a:bodyPr/>
                  <a:lstStyle/>
                  <a:p>
                    <a:fld id="{17F63A7F-7E51-4DC7-A6CC-BEED1393396D}"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549C-4B22-8D90-1EC829715A74}"/>
                </c:ext>
              </c:extLst>
            </c:dLbl>
            <c:dLbl>
              <c:idx val="10"/>
              <c:tx>
                <c:rich>
                  <a:bodyPr/>
                  <a:lstStyle/>
                  <a:p>
                    <a:fld id="{C85E6FAA-ECD0-4DA0-866F-C3F3F8585C9B}"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A-549C-4B22-8D90-1EC829715A74}"/>
                </c:ext>
              </c:extLst>
            </c:dLbl>
            <c:dLbl>
              <c:idx val="11"/>
              <c:tx>
                <c:rich>
                  <a:bodyPr/>
                  <a:lstStyle/>
                  <a:p>
                    <a:fld id="{5159CE3C-2AB0-48F5-8F5F-96CF6652E8C3}"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B-549C-4B22-8D90-1EC829715A74}"/>
                </c:ext>
              </c:extLst>
            </c:dLbl>
            <c:dLbl>
              <c:idx val="12"/>
              <c:tx>
                <c:rich>
                  <a:bodyPr/>
                  <a:lstStyle/>
                  <a:p>
                    <a:fld id="{79803F5B-E26C-431F-B74B-7D0F30344AD4}"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C-549C-4B22-8D90-1EC829715A74}"/>
                </c:ext>
              </c:extLst>
            </c:dLbl>
            <c:dLbl>
              <c:idx val="13"/>
              <c:tx>
                <c:rich>
                  <a:bodyPr/>
                  <a:lstStyle/>
                  <a:p>
                    <a:fld id="{449888D2-EECF-409B-AF7C-51EA5967566C}"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D-549C-4B22-8D90-1EC829715A74}"/>
                </c:ext>
              </c:extLst>
            </c:dLbl>
            <c:dLbl>
              <c:idx val="14"/>
              <c:tx>
                <c:rich>
                  <a:bodyPr/>
                  <a:lstStyle/>
                  <a:p>
                    <a:fld id="{48C41252-C737-426B-B4AD-0758964BD312}"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E-549C-4B22-8D90-1EC829715A74}"/>
                </c:ext>
              </c:extLst>
            </c:dLbl>
            <c:dLbl>
              <c:idx val="15"/>
              <c:tx>
                <c:rich>
                  <a:bodyPr/>
                  <a:lstStyle/>
                  <a:p>
                    <a:fld id="{AA8D9F65-6E76-4F95-AD8E-453F5A1D56BA}"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F-549C-4B22-8D90-1EC829715A74}"/>
                </c:ext>
              </c:extLst>
            </c:dLbl>
            <c:dLbl>
              <c:idx val="16"/>
              <c:tx>
                <c:rich>
                  <a:bodyPr/>
                  <a:lstStyle/>
                  <a:p>
                    <a:fld id="{F4B85191-068F-44E0-8A9E-0E8039B88596}"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0-549C-4B22-8D90-1EC829715A74}"/>
                </c:ext>
              </c:extLst>
            </c:dLbl>
            <c:dLbl>
              <c:idx val="17"/>
              <c:tx>
                <c:rich>
                  <a:bodyPr/>
                  <a:lstStyle/>
                  <a:p>
                    <a:fld id="{B4AEEA79-528A-4F2A-AF1C-893FCEFB2C28}"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1-549C-4B22-8D90-1EC829715A74}"/>
                </c:ext>
              </c:extLst>
            </c:dLbl>
            <c:dLbl>
              <c:idx val="18"/>
              <c:tx>
                <c:rich>
                  <a:bodyPr/>
                  <a:lstStyle/>
                  <a:p>
                    <a:fld id="{8985571D-B12A-4F4A-8974-CF299B761CEE}"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2-549C-4B22-8D90-1EC829715A74}"/>
                </c:ext>
              </c:extLst>
            </c:dLbl>
            <c:dLbl>
              <c:idx val="19"/>
              <c:tx>
                <c:rich>
                  <a:bodyPr/>
                  <a:lstStyle/>
                  <a:p>
                    <a:fld id="{116C1DF3-1CFD-46C4-BDA0-8A17358F1C29}"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3-549C-4B22-8D90-1EC829715A74}"/>
                </c:ext>
              </c:extLst>
            </c:dLbl>
            <c:dLbl>
              <c:idx val="20"/>
              <c:tx>
                <c:rich>
                  <a:bodyPr/>
                  <a:lstStyle/>
                  <a:p>
                    <a:fld id="{EBFA0223-48ED-424A-9993-CF438DD777A1}"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4-549C-4B22-8D90-1EC829715A74}"/>
                </c:ext>
              </c:extLst>
            </c:dLbl>
            <c:dLbl>
              <c:idx val="21"/>
              <c:tx>
                <c:rich>
                  <a:bodyPr/>
                  <a:lstStyle/>
                  <a:p>
                    <a:fld id="{65D9CA7C-95E0-4297-A333-95B156672A7E}"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5-549C-4B22-8D90-1EC829715A74}"/>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rial"/>
                    <a:ea typeface="Arial"/>
                    <a:cs typeface="Arial"/>
                  </a:defRPr>
                </a:pPr>
                <a:endParaRPr lang="sv-SE"/>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val>
            <c:numRef>
              <c:f>'SVF fall'!$M$8:$M$29</c:f>
              <c:numCache>
                <c:formatCode>General</c:formatCode>
                <c:ptCount val="22"/>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numCache>
            </c:numRef>
          </c:val>
          <c:extLst>
            <c:ext xmlns:c15="http://schemas.microsoft.com/office/drawing/2012/chart" uri="{02D57815-91ED-43cb-92C2-25804820EDAC}">
              <c15:datalabelsRange>
                <c15:f>'SVF fall'!$I$8:$I$29</c15:f>
                <c15:dlblRangeCache>
                  <c:ptCount val="22"/>
                  <c:pt idx="0">
                    <c:v>1721</c:v>
                  </c:pt>
                  <c:pt idx="1">
                    <c:v>2166</c:v>
                  </c:pt>
                  <c:pt idx="2">
                    <c:v>1584</c:v>
                  </c:pt>
                  <c:pt idx="3">
                    <c:v>1716</c:v>
                  </c:pt>
                  <c:pt idx="4">
                    <c:v>1169</c:v>
                  </c:pt>
                  <c:pt idx="5">
                    <c:v>1584</c:v>
                  </c:pt>
                  <c:pt idx="6">
                    <c:v>1827</c:v>
                  </c:pt>
                  <c:pt idx="7">
                    <c:v>8248</c:v>
                  </c:pt>
                  <c:pt idx="8">
                    <c:v>1064</c:v>
                  </c:pt>
                  <c:pt idx="9">
                    <c:v>1951</c:v>
                  </c:pt>
                  <c:pt idx="10">
                    <c:v>1547</c:v>
                  </c:pt>
                  <c:pt idx="11">
                    <c:v>2052</c:v>
                  </c:pt>
                  <c:pt idx="12">
                    <c:v>59284</c:v>
                  </c:pt>
                  <c:pt idx="13">
                    <c:v>417</c:v>
                  </c:pt>
                  <c:pt idx="14">
                    <c:v>10063</c:v>
                  </c:pt>
                  <c:pt idx="15">
                    <c:v>2044</c:v>
                  </c:pt>
                  <c:pt idx="16">
                    <c:v>1693</c:v>
                  </c:pt>
                  <c:pt idx="17">
                    <c:v>11412</c:v>
                  </c:pt>
                  <c:pt idx="18">
                    <c:v>869</c:v>
                  </c:pt>
                  <c:pt idx="19">
                    <c:v>1827</c:v>
                  </c:pt>
                  <c:pt idx="20">
                    <c:v>2964</c:v>
                  </c:pt>
                  <c:pt idx="21">
                    <c:v>1363</c:v>
                  </c:pt>
                </c15:dlblRangeCache>
              </c15:datalabelsRange>
            </c:ext>
            <c:ext xmlns:c16="http://schemas.microsoft.com/office/drawing/2014/chart" uri="{C3380CC4-5D6E-409C-BE32-E72D297353CC}">
              <c16:uniqueId val="{00000016-549C-4B22-8D90-1EC829715A74}"/>
            </c:ext>
          </c:extLst>
        </c:ser>
        <c:ser>
          <c:idx val="1"/>
          <c:order val="1"/>
          <c:tx>
            <c:strRef>
              <c:f>'SVF fall'!$N$7</c:f>
              <c:strCache>
                <c:ptCount val="1"/>
                <c:pt idx="0">
                  <c:v>Antal inkl.</c:v>
                </c:pt>
              </c:strCache>
            </c:strRef>
          </c:tx>
          <c:spPr>
            <a:solidFill>
              <a:schemeClr val="accent5"/>
            </a:solidFill>
            <a:ln w="9525" cap="flat" cmpd="sng" algn="ctr">
              <a:solidFill>
                <a:sysClr val="windowText" lastClr="000000">
                  <a:lumMod val="100000"/>
                </a:sysClr>
              </a:solidFill>
              <a:prstDash val="solid"/>
              <a:round/>
              <a:headEnd type="none" w="med" len="med"/>
              <a:tailEnd type="none" w="med" len="med"/>
            </a:ln>
            <a:effectLst/>
          </c:spPr>
          <c:invertIfNegative val="0"/>
          <c:dLbls>
            <c:dLbl>
              <c:idx val="0"/>
              <c:tx>
                <c:rich>
                  <a:bodyPr/>
                  <a:lstStyle/>
                  <a:p>
                    <a:fld id="{2E7650A3-AFFF-4F92-B828-40777B9CEB21}" type="CELLRANGE">
                      <a:rPr lang="en-US"/>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7-549C-4B22-8D90-1EC829715A74}"/>
                </c:ext>
              </c:extLst>
            </c:dLbl>
            <c:dLbl>
              <c:idx val="1"/>
              <c:tx>
                <c:rich>
                  <a:bodyPr/>
                  <a:lstStyle/>
                  <a:p>
                    <a:fld id="{DFD7235E-795D-44C4-8FE4-38D61B04E814}"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8-549C-4B22-8D90-1EC829715A74}"/>
                </c:ext>
              </c:extLst>
            </c:dLbl>
            <c:dLbl>
              <c:idx val="2"/>
              <c:tx>
                <c:rich>
                  <a:bodyPr/>
                  <a:lstStyle/>
                  <a:p>
                    <a:fld id="{6659CFAE-BFB4-4A34-994F-CDF8CABCAEC7}"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9-549C-4B22-8D90-1EC829715A74}"/>
                </c:ext>
              </c:extLst>
            </c:dLbl>
            <c:dLbl>
              <c:idx val="3"/>
              <c:tx>
                <c:rich>
                  <a:bodyPr/>
                  <a:lstStyle/>
                  <a:p>
                    <a:fld id="{07FF6C4A-7183-45F9-A9ED-EE4A2BC99CF9}"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A-549C-4B22-8D90-1EC829715A74}"/>
                </c:ext>
              </c:extLst>
            </c:dLbl>
            <c:dLbl>
              <c:idx val="4"/>
              <c:tx>
                <c:rich>
                  <a:bodyPr/>
                  <a:lstStyle/>
                  <a:p>
                    <a:fld id="{B63D5B20-4FE0-417C-AE91-5431A890D475}"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B-549C-4B22-8D90-1EC829715A74}"/>
                </c:ext>
              </c:extLst>
            </c:dLbl>
            <c:dLbl>
              <c:idx val="5"/>
              <c:tx>
                <c:rich>
                  <a:bodyPr/>
                  <a:lstStyle/>
                  <a:p>
                    <a:fld id="{64839C57-8FEF-4908-98A6-10DF4538D808}"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C-549C-4B22-8D90-1EC829715A74}"/>
                </c:ext>
              </c:extLst>
            </c:dLbl>
            <c:dLbl>
              <c:idx val="6"/>
              <c:tx>
                <c:rich>
                  <a:bodyPr/>
                  <a:lstStyle/>
                  <a:p>
                    <a:fld id="{4BC103AF-CD75-4091-B2DC-AB1EC8C96423}"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D-549C-4B22-8D90-1EC829715A74}"/>
                </c:ext>
              </c:extLst>
            </c:dLbl>
            <c:dLbl>
              <c:idx val="7"/>
              <c:tx>
                <c:rich>
                  <a:bodyPr/>
                  <a:lstStyle/>
                  <a:p>
                    <a:fld id="{CA56E09B-CA10-441D-8C1E-9297C24AA38A}"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E-549C-4B22-8D90-1EC829715A74}"/>
                </c:ext>
              </c:extLst>
            </c:dLbl>
            <c:dLbl>
              <c:idx val="8"/>
              <c:tx>
                <c:rich>
                  <a:bodyPr/>
                  <a:lstStyle/>
                  <a:p>
                    <a:fld id="{732F2401-826A-442C-A8E3-CB77ABA548DB}"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F-549C-4B22-8D90-1EC829715A74}"/>
                </c:ext>
              </c:extLst>
            </c:dLbl>
            <c:dLbl>
              <c:idx val="9"/>
              <c:tx>
                <c:rich>
                  <a:bodyPr/>
                  <a:lstStyle/>
                  <a:p>
                    <a:fld id="{7C58F55C-B200-44C8-9B7D-38774BEE39A8}"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0-549C-4B22-8D90-1EC829715A74}"/>
                </c:ext>
              </c:extLst>
            </c:dLbl>
            <c:dLbl>
              <c:idx val="10"/>
              <c:tx>
                <c:rich>
                  <a:bodyPr/>
                  <a:lstStyle/>
                  <a:p>
                    <a:fld id="{65F5AAE9-1160-488C-9214-D215AF7D63D6}"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1-549C-4B22-8D90-1EC829715A74}"/>
                </c:ext>
              </c:extLst>
            </c:dLbl>
            <c:dLbl>
              <c:idx val="11"/>
              <c:tx>
                <c:rich>
                  <a:bodyPr/>
                  <a:lstStyle/>
                  <a:p>
                    <a:fld id="{FE1C7FEA-FE55-4F63-B97F-BDF1B39BDDA4}"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2-549C-4B22-8D90-1EC829715A74}"/>
                </c:ext>
              </c:extLst>
            </c:dLbl>
            <c:dLbl>
              <c:idx val="12"/>
              <c:tx>
                <c:rich>
                  <a:bodyPr/>
                  <a:lstStyle/>
                  <a:p>
                    <a:fld id="{AFA4295A-2630-4247-86DF-ADD7C55508CB}"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3-549C-4B22-8D90-1EC829715A74}"/>
                </c:ext>
              </c:extLst>
            </c:dLbl>
            <c:dLbl>
              <c:idx val="13"/>
              <c:tx>
                <c:rich>
                  <a:bodyPr/>
                  <a:lstStyle/>
                  <a:p>
                    <a:fld id="{4FE10ACA-656A-4442-8413-BAA9A4035853}"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4-549C-4B22-8D90-1EC829715A74}"/>
                </c:ext>
              </c:extLst>
            </c:dLbl>
            <c:dLbl>
              <c:idx val="14"/>
              <c:tx>
                <c:rich>
                  <a:bodyPr/>
                  <a:lstStyle/>
                  <a:p>
                    <a:fld id="{080126D5-9EFF-4D18-8928-D862E1ABE666}"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5-549C-4B22-8D90-1EC829715A74}"/>
                </c:ext>
              </c:extLst>
            </c:dLbl>
            <c:dLbl>
              <c:idx val="15"/>
              <c:tx>
                <c:rich>
                  <a:bodyPr/>
                  <a:lstStyle/>
                  <a:p>
                    <a:fld id="{E4B4EAD2-B660-4813-8486-C6CAF91FBE1D}"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6-549C-4B22-8D90-1EC829715A74}"/>
                </c:ext>
              </c:extLst>
            </c:dLbl>
            <c:dLbl>
              <c:idx val="16"/>
              <c:tx>
                <c:rich>
                  <a:bodyPr/>
                  <a:lstStyle/>
                  <a:p>
                    <a:fld id="{075EB32F-6B67-40AA-AFBC-1DDE176DC3FE}"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7-549C-4B22-8D90-1EC829715A74}"/>
                </c:ext>
              </c:extLst>
            </c:dLbl>
            <c:dLbl>
              <c:idx val="17"/>
              <c:tx>
                <c:rich>
                  <a:bodyPr/>
                  <a:lstStyle/>
                  <a:p>
                    <a:fld id="{6014EE99-1A3B-45F4-8FAA-8FB049CC9D53}"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8-549C-4B22-8D90-1EC829715A74}"/>
                </c:ext>
              </c:extLst>
            </c:dLbl>
            <c:dLbl>
              <c:idx val="18"/>
              <c:tx>
                <c:rich>
                  <a:bodyPr/>
                  <a:lstStyle/>
                  <a:p>
                    <a:fld id="{F17A82AB-2973-4BFB-937F-470266895A61}"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9-549C-4B22-8D90-1EC829715A74}"/>
                </c:ext>
              </c:extLst>
            </c:dLbl>
            <c:dLbl>
              <c:idx val="19"/>
              <c:tx>
                <c:rich>
                  <a:bodyPr/>
                  <a:lstStyle/>
                  <a:p>
                    <a:fld id="{2EE0FDB8-E489-46B3-A2FD-73436A3A21BA}"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A-549C-4B22-8D90-1EC829715A74}"/>
                </c:ext>
              </c:extLst>
            </c:dLbl>
            <c:dLbl>
              <c:idx val="20"/>
              <c:tx>
                <c:rich>
                  <a:bodyPr/>
                  <a:lstStyle/>
                  <a:p>
                    <a:fld id="{C8F8F32A-1C28-4BE3-BEF4-97A1E8B5C8F8}"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B-549C-4B22-8D90-1EC829715A74}"/>
                </c:ext>
              </c:extLst>
            </c:dLbl>
            <c:dLbl>
              <c:idx val="21"/>
              <c:tx>
                <c:rich>
                  <a:bodyPr/>
                  <a:lstStyle/>
                  <a:p>
                    <a:fld id="{B9D194CC-F7BD-4632-B7D6-4101D76F3616}"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C-549C-4B22-8D90-1EC829715A74}"/>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rial"/>
                    <a:ea typeface="Arial"/>
                    <a:cs typeface="Arial"/>
                  </a:defRPr>
                </a:pPr>
                <a:endParaRPr lang="sv-SE"/>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val>
            <c:numRef>
              <c:f>'SVF fall'!$N$8:$N$29</c:f>
              <c:numCache>
                <c:formatCode>0.0</c:formatCode>
                <c:ptCount val="22"/>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numCache>
            </c:numRef>
          </c:val>
          <c:extLst>
            <c:ext xmlns:c15="http://schemas.microsoft.com/office/drawing/2012/chart" uri="{02D57815-91ED-43cb-92C2-25804820EDAC}">
              <c15:datalabelsRange>
                <c15:f>'SVF fall'!$J$8:$J$29</c15:f>
                <c15:dlblRangeCache>
                  <c:ptCount val="22"/>
                  <c:pt idx="0">
                    <c:v>1641</c:v>
                  </c:pt>
                  <c:pt idx="1">
                    <c:v>1981</c:v>
                  </c:pt>
                  <c:pt idx="2">
                    <c:v>1387</c:v>
                  </c:pt>
                  <c:pt idx="3">
                    <c:v>1428</c:v>
                  </c:pt>
                  <c:pt idx="4">
                    <c:v>918</c:v>
                  </c:pt>
                  <c:pt idx="5">
                    <c:v>1221</c:v>
                  </c:pt>
                  <c:pt idx="6">
                    <c:v>1382</c:v>
                  </c:pt>
                  <c:pt idx="7">
                    <c:v>6141</c:v>
                  </c:pt>
                  <c:pt idx="8">
                    <c:v>787</c:v>
                  </c:pt>
                  <c:pt idx="9">
                    <c:v>1424</c:v>
                  </c:pt>
                  <c:pt idx="10">
                    <c:v>1124</c:v>
                  </c:pt>
                  <c:pt idx="11">
                    <c:v>1464</c:v>
                  </c:pt>
                  <c:pt idx="12">
                    <c:v>42277</c:v>
                  </c:pt>
                  <c:pt idx="13">
                    <c:v>295</c:v>
                  </c:pt>
                  <c:pt idx="14">
                    <c:v>7118</c:v>
                  </c:pt>
                  <c:pt idx="15">
                    <c:v>1440</c:v>
                  </c:pt>
                  <c:pt idx="16">
                    <c:v>1126</c:v>
                  </c:pt>
                  <c:pt idx="17">
                    <c:v>7469</c:v>
                  </c:pt>
                  <c:pt idx="18">
                    <c:v>538</c:v>
                  </c:pt>
                  <c:pt idx="19">
                    <c:v>1055</c:v>
                  </c:pt>
                  <c:pt idx="20">
                    <c:v>1678</c:v>
                  </c:pt>
                  <c:pt idx="21">
                    <c:v>660</c:v>
                  </c:pt>
                </c15:dlblRangeCache>
              </c15:datalabelsRange>
            </c:ext>
            <c:ext xmlns:c16="http://schemas.microsoft.com/office/drawing/2014/chart" uri="{C3380CC4-5D6E-409C-BE32-E72D297353CC}">
              <c16:uniqueId val="{0000002D-549C-4B22-8D90-1EC829715A74}"/>
            </c:ext>
          </c:extLst>
        </c:ser>
        <c:dLbls>
          <c:showLegendKey val="0"/>
          <c:showVal val="0"/>
          <c:showCatName val="0"/>
          <c:showSerName val="0"/>
          <c:showPercent val="0"/>
          <c:showBubbleSize val="0"/>
        </c:dLbls>
        <c:gapWidth val="0"/>
        <c:overlap val="100"/>
        <c:axId val="924040448"/>
        <c:axId val="924041432"/>
      </c:barChart>
      <c:catAx>
        <c:axId val="924040448"/>
        <c:scaling>
          <c:orientation val="minMax"/>
        </c:scaling>
        <c:delete val="1"/>
        <c:axPos val="l"/>
        <c:majorGridlines>
          <c:spPr>
            <a:ln w="9525" cap="flat" cmpd="sng" algn="ctr">
              <a:solidFill>
                <a:srgbClr val="FFFFFF">
                  <a:lumMod val="100000"/>
                </a:srgbClr>
              </a:solidFill>
              <a:prstDash val="solid"/>
              <a:round/>
              <a:headEnd type="none" w="med" len="med"/>
              <a:tailEnd type="none" w="med" len="med"/>
            </a:ln>
            <a:effectLst/>
          </c:spPr>
        </c:majorGridlines>
        <c:majorTickMark val="none"/>
        <c:minorTickMark val="none"/>
        <c:tickLblPos val="nextTo"/>
        <c:crossAx val="924041432"/>
        <c:crosses val="autoZero"/>
        <c:auto val="1"/>
        <c:lblAlgn val="ctr"/>
        <c:lblOffset val="100"/>
        <c:noMultiLvlLbl val="0"/>
      </c:catAx>
      <c:valAx>
        <c:axId val="924041432"/>
        <c:scaling>
          <c:orientation val="minMax"/>
        </c:scaling>
        <c:delete val="0"/>
        <c:axPos val="b"/>
        <c:majorGridlines>
          <c:spPr>
            <a:ln w="12700" cap="flat" cmpd="sng" algn="ctr">
              <a:solidFill>
                <a:srgbClr val="FFFFFF">
                  <a:lumMod val="100000"/>
                </a:srgbClr>
              </a:solidFill>
              <a:prstDash val="solid"/>
              <a:round/>
              <a:headEnd type="none" w="med" len="med"/>
              <a:tailEnd type="none" w="med" len="med"/>
            </a:ln>
            <a:effectLst/>
          </c:spPr>
        </c:majorGridlines>
        <c:numFmt formatCode="0%"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bg1"/>
                </a:solidFill>
                <a:latin typeface="Arial"/>
                <a:ea typeface="Arial"/>
                <a:cs typeface="Arial"/>
              </a:defRPr>
            </a:pPr>
            <a:endParaRPr lang="sv-SE"/>
          </a:p>
        </c:txPr>
        <c:crossAx val="924040448"/>
        <c:crosses val="autoZero"/>
        <c:crossBetween val="between"/>
      </c:valAx>
      <c:spPr>
        <a:solidFill>
          <a:srgbClr val="F4F5F0">
            <a:lumMod val="100000"/>
          </a:srgbClr>
        </a:solidFill>
        <a:ln>
          <a:noFill/>
        </a:ln>
        <a:effectLst/>
      </c:spPr>
    </c:plotArea>
    <c:legend>
      <c:legendPos val="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legend>
    <c:plotVisOnly val="1"/>
    <c:dispBlanksAs val="gap"/>
    <c:showDLblsOverMax val="0"/>
  </c:chart>
  <c:spPr>
    <a:solidFill>
      <a:srgbClr val="FFFFFF"/>
    </a:solidFill>
    <a:ln w="9525" cap="flat" cmpd="sng" algn="ctr">
      <a:noFill/>
      <a:round/>
    </a:ln>
    <a:effectLst/>
    <a:extLs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800">
          <a:latin typeface="Arial"/>
          <a:ea typeface="Arial"/>
          <a:cs typeface="Arial"/>
        </a:defRPr>
      </a:pPr>
      <a:endParaRPr lang="sv-SE"/>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'SVF fall'!$K$7</c:f>
              <c:strCache>
                <c:ptCount val="1"/>
                <c:pt idx="0">
                  <c:v>2019</c:v>
                </c:pt>
              </c:strCache>
            </c:strRef>
          </c:tx>
          <c:spPr>
            <a:pattFill prst="dkUpDiag">
              <a:fgClr>
                <a:schemeClr val="accent4"/>
              </a:fgClr>
              <a:bgClr>
                <a:schemeClr val="accent4">
                  <a:lumMod val="75000"/>
                </a:schemeClr>
              </a:bgClr>
            </a:pattFill>
            <a:ln w="9525" cap="flat" cmpd="sng" algn="ctr">
              <a:noFill/>
              <a:prstDash val="solid"/>
              <a:round/>
              <a:headEnd type="none" w="med" len="med"/>
              <a:tailEnd type="none" w="med" len="med"/>
            </a:ln>
            <a:effectLst/>
          </c:spPr>
          <c:invertIfNegative val="0"/>
          <c:cat>
            <c:strRef>
              <c:f>'SVF fall'!$H$8:$H$29</c:f>
              <c:strCache>
                <c:ptCount val="22"/>
                <c:pt idx="0">
                  <c:v>Örebro</c:v>
                </c:pt>
                <c:pt idx="1">
                  <c:v>Jönköping</c:v>
                </c:pt>
                <c:pt idx="2">
                  <c:v>Kalmar</c:v>
                </c:pt>
                <c:pt idx="3">
                  <c:v>Dalarna</c:v>
                </c:pt>
                <c:pt idx="4">
                  <c:v>Kronoberg</c:v>
                </c:pt>
                <c:pt idx="5">
                  <c:v>Västerbotten</c:v>
                </c:pt>
                <c:pt idx="6">
                  <c:v>Värmland</c:v>
                </c:pt>
                <c:pt idx="7">
                  <c:v>Skåne</c:v>
                </c:pt>
                <c:pt idx="8">
                  <c:v>Blekinge</c:v>
                </c:pt>
                <c:pt idx="9">
                  <c:v>Gävleborg</c:v>
                </c:pt>
                <c:pt idx="10">
                  <c:v>Västernorrland</c:v>
                </c:pt>
                <c:pt idx="11">
                  <c:v>Uppsala</c:v>
                </c:pt>
                <c:pt idx="12">
                  <c:v>Riket</c:v>
                </c:pt>
                <c:pt idx="13">
                  <c:v>Gotland</c:v>
                </c:pt>
                <c:pt idx="14">
                  <c:v>Västra Götaland</c:v>
                </c:pt>
                <c:pt idx="15">
                  <c:v>Halland</c:v>
                </c:pt>
                <c:pt idx="16">
                  <c:v>Västmanland</c:v>
                </c:pt>
                <c:pt idx="17">
                  <c:v>Stockholm</c:v>
                </c:pt>
                <c:pt idx="18">
                  <c:v>Jämtland</c:v>
                </c:pt>
                <c:pt idx="19">
                  <c:v>Sörmland</c:v>
                </c:pt>
                <c:pt idx="20">
                  <c:v>Östergötland</c:v>
                </c:pt>
                <c:pt idx="21">
                  <c:v>Norrbotten</c:v>
                </c:pt>
              </c:strCache>
            </c:strRef>
          </c:cat>
          <c:val>
            <c:numRef>
              <c:f>'SVF fall'!$K$8:$K$29</c:f>
              <c:numCache>
                <c:formatCode>0.0</c:formatCode>
                <c:ptCount val="22"/>
                <c:pt idx="0">
                  <c:v>91.705607476635507</c:v>
                </c:pt>
                <c:pt idx="1">
                  <c:v>86.515291936978684</c:v>
                </c:pt>
                <c:pt idx="2">
                  <c:v>82.280927835051543</c:v>
                </c:pt>
                <c:pt idx="3">
                  <c:v>93.75772558714462</c:v>
                </c:pt>
                <c:pt idx="4">
                  <c:v>87.421383647798748</c:v>
                </c:pt>
                <c:pt idx="5">
                  <c:v>73.381770145310426</c:v>
                </c:pt>
                <c:pt idx="6">
                  <c:v>78.663101604278069</c:v>
                </c:pt>
                <c:pt idx="7">
                  <c:v>81.118966357874214</c:v>
                </c:pt>
                <c:pt idx="8">
                  <c:v>65.377358490566039</c:v>
                </c:pt>
                <c:pt idx="9">
                  <c:v>86.884396060134776</c:v>
                </c:pt>
                <c:pt idx="10">
                  <c:v>82.788525683789189</c:v>
                </c:pt>
                <c:pt idx="11">
                  <c:v>71.938522558254832</c:v>
                </c:pt>
                <c:pt idx="12">
                  <c:v>76.010975818898984</c:v>
                </c:pt>
                <c:pt idx="13">
                  <c:v>88.557213930348254</c:v>
                </c:pt>
                <c:pt idx="14">
                  <c:v>71.278529589981815</c:v>
                </c:pt>
                <c:pt idx="15">
                  <c:v>80.678981527708444</c:v>
                </c:pt>
                <c:pt idx="16">
                  <c:v>75.696969696969703</c:v>
                </c:pt>
                <c:pt idx="17">
                  <c:v>75.024416230134079</c:v>
                </c:pt>
                <c:pt idx="18">
                  <c:v>61.566265060240966</c:v>
                </c:pt>
                <c:pt idx="19">
                  <c:v>68.717653824036802</c:v>
                </c:pt>
                <c:pt idx="20">
                  <c:v>57.566565554432081</c:v>
                </c:pt>
                <c:pt idx="21">
                  <c:v>51.249053747161241</c:v>
                </c:pt>
              </c:numCache>
            </c:numRef>
          </c:val>
          <c:extLst>
            <c:ext xmlns:c16="http://schemas.microsoft.com/office/drawing/2014/chart" uri="{C3380CC4-5D6E-409C-BE32-E72D297353CC}">
              <c16:uniqueId val="{00000000-4899-4A25-8057-2298E7A5272A}"/>
            </c:ext>
          </c:extLst>
        </c:ser>
        <c:ser>
          <c:idx val="1"/>
          <c:order val="1"/>
          <c:tx>
            <c:strRef>
              <c:f>'SVF fall'!$L$7</c:f>
              <c:strCache>
                <c:ptCount val="1"/>
                <c:pt idx="0">
                  <c:v>Måluppfyllelse 
2020</c:v>
                </c:pt>
              </c:strCache>
            </c:strRef>
          </c:tx>
          <c:spPr>
            <a:solidFill>
              <a:srgbClr val="5590B1"/>
            </a:solidFill>
            <a:ln w="9525" cap="flat" cmpd="sng" algn="ctr">
              <a:solidFill>
                <a:sysClr val="windowText" lastClr="000000">
                  <a:lumMod val="100000"/>
                </a:sysClr>
              </a:solidFill>
              <a:prstDash val="solid"/>
              <a:round/>
              <a:headEnd type="none" w="med" len="med"/>
              <a:tailEnd type="none" w="med" len="med"/>
            </a:ln>
            <a:effectLst/>
          </c:spPr>
          <c:invertIfNegative val="0"/>
          <c:dPt>
            <c:idx val="12"/>
            <c:invertIfNegative val="0"/>
            <c:bubble3D val="0"/>
            <c:spPr>
              <a:solidFill>
                <a:schemeClr val="tx2">
                  <a:lumMod val="75000"/>
                </a:schemeClr>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2-4899-4A25-8057-2298E7A5272A}"/>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rial"/>
                    <a:ea typeface="Arial"/>
                    <a:cs typeface="Aria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'SVF fall'!$H$8:$H$29</c:f>
              <c:strCache>
                <c:ptCount val="22"/>
                <c:pt idx="0">
                  <c:v>Örebro</c:v>
                </c:pt>
                <c:pt idx="1">
                  <c:v>Jönköping</c:v>
                </c:pt>
                <c:pt idx="2">
                  <c:v>Kalmar</c:v>
                </c:pt>
                <c:pt idx="3">
                  <c:v>Dalarna</c:v>
                </c:pt>
                <c:pt idx="4">
                  <c:v>Kronoberg</c:v>
                </c:pt>
                <c:pt idx="5">
                  <c:v>Västerbotten</c:v>
                </c:pt>
                <c:pt idx="6">
                  <c:v>Värmland</c:v>
                </c:pt>
                <c:pt idx="7">
                  <c:v>Skåne</c:v>
                </c:pt>
                <c:pt idx="8">
                  <c:v>Blekinge</c:v>
                </c:pt>
                <c:pt idx="9">
                  <c:v>Gävleborg</c:v>
                </c:pt>
                <c:pt idx="10">
                  <c:v>Västernorrland</c:v>
                </c:pt>
                <c:pt idx="11">
                  <c:v>Uppsala</c:v>
                </c:pt>
                <c:pt idx="12">
                  <c:v>Riket</c:v>
                </c:pt>
                <c:pt idx="13">
                  <c:v>Gotland</c:v>
                </c:pt>
                <c:pt idx="14">
                  <c:v>Västra Götaland</c:v>
                </c:pt>
                <c:pt idx="15">
                  <c:v>Halland</c:v>
                </c:pt>
                <c:pt idx="16">
                  <c:v>Västmanland</c:v>
                </c:pt>
                <c:pt idx="17">
                  <c:v>Stockholm</c:v>
                </c:pt>
                <c:pt idx="18">
                  <c:v>Jämtland</c:v>
                </c:pt>
                <c:pt idx="19">
                  <c:v>Sörmland</c:v>
                </c:pt>
                <c:pt idx="20">
                  <c:v>Östergötland</c:v>
                </c:pt>
                <c:pt idx="21">
                  <c:v>Norrbotten</c:v>
                </c:pt>
              </c:strCache>
            </c:strRef>
          </c:cat>
          <c:val>
            <c:numRef>
              <c:f>'SVF fall'!$L$8:$L$29</c:f>
              <c:numCache>
                <c:formatCode>0.0</c:formatCode>
                <c:ptCount val="22"/>
                <c:pt idx="0">
                  <c:v>95.351539802440442</c:v>
                </c:pt>
                <c:pt idx="1">
                  <c:v>91.458910433979696</c:v>
                </c:pt>
                <c:pt idx="2">
                  <c:v>87.563131313131322</c:v>
                </c:pt>
                <c:pt idx="3">
                  <c:v>83.216783216783213</c:v>
                </c:pt>
                <c:pt idx="4">
                  <c:v>78.528656971770744</c:v>
                </c:pt>
                <c:pt idx="5">
                  <c:v>77.083333333333343</c:v>
                </c:pt>
                <c:pt idx="6">
                  <c:v>75.643130815544609</c:v>
                </c:pt>
                <c:pt idx="7">
                  <c:v>74.454413191076625</c:v>
                </c:pt>
                <c:pt idx="8">
                  <c:v>73.96616541353383</c:v>
                </c:pt>
                <c:pt idx="9">
                  <c:v>72.988211173757051</c:v>
                </c:pt>
                <c:pt idx="10">
                  <c:v>72.656755009696184</c:v>
                </c:pt>
                <c:pt idx="11">
                  <c:v>71.345029239766077</c:v>
                </c:pt>
                <c:pt idx="12">
                  <c:v>71.312664462586866</c:v>
                </c:pt>
                <c:pt idx="13">
                  <c:v>70.743405275779381</c:v>
                </c:pt>
                <c:pt idx="14">
                  <c:v>70.734373447282124</c:v>
                </c:pt>
                <c:pt idx="15">
                  <c:v>70.450097847358123</c:v>
                </c:pt>
                <c:pt idx="16">
                  <c:v>66.509155345540464</c:v>
                </c:pt>
                <c:pt idx="17">
                  <c:v>65.448650543287769</c:v>
                </c:pt>
                <c:pt idx="18">
                  <c:v>61.910241657077101</c:v>
                </c:pt>
                <c:pt idx="19">
                  <c:v>57.744937055281888</c:v>
                </c:pt>
                <c:pt idx="20">
                  <c:v>56.612685560053976</c:v>
                </c:pt>
                <c:pt idx="21">
                  <c:v>48.422597212032279</c:v>
                </c:pt>
              </c:numCache>
            </c:numRef>
          </c:val>
          <c:extLst>
            <c:ext xmlns:c16="http://schemas.microsoft.com/office/drawing/2014/chart" uri="{C3380CC4-5D6E-409C-BE32-E72D297353CC}">
              <c16:uniqueId val="{00000003-4899-4A25-8057-2298E7A5272A}"/>
            </c:ext>
          </c:extLst>
        </c:ser>
        <c:dLbls>
          <c:showLegendKey val="0"/>
          <c:showVal val="0"/>
          <c:showCatName val="0"/>
          <c:showSerName val="0"/>
          <c:showPercent val="0"/>
          <c:showBubbleSize val="0"/>
        </c:dLbls>
        <c:gapWidth val="25"/>
        <c:overlap val="30"/>
        <c:axId val="864668640"/>
        <c:axId val="864668312"/>
      </c:barChart>
      <c:scatterChart>
        <c:scatterStyle val="lineMarker"/>
        <c:varyColors val="0"/>
        <c:ser>
          <c:idx val="2"/>
          <c:order val="2"/>
          <c:tx>
            <c:strRef>
              <c:f>'SVF fall'!$P$7</c:f>
              <c:strCache>
                <c:ptCount val="1"/>
                <c:pt idx="0">
                  <c:v>Målvärde</c:v>
                </c:pt>
              </c:strCache>
            </c:strRef>
          </c:tx>
          <c:spPr>
            <a:ln w="19050" cap="rnd">
              <a:solidFill>
                <a:srgbClr val="C00000"/>
              </a:solidFill>
              <a:prstDash val="sysDash"/>
              <a:round/>
            </a:ln>
            <a:effectLst/>
          </c:spPr>
          <c:marker>
            <c:symbol val="none"/>
          </c:marker>
          <c:xVal>
            <c:numRef>
              <c:f>'SVF fall'!$P$8:$P$9</c:f>
              <c:numCache>
                <c:formatCode>General</c:formatCode>
                <c:ptCount val="2"/>
                <c:pt idx="0">
                  <c:v>70</c:v>
                </c:pt>
                <c:pt idx="1">
                  <c:v>70</c:v>
                </c:pt>
              </c:numCache>
            </c:numRef>
          </c:xVal>
          <c:yVal>
            <c:numRef>
              <c:f>'SVF fall'!$O$8:$O$9</c:f>
              <c:numCache>
                <c:formatCode>General</c:formatCode>
                <c:ptCount val="2"/>
                <c:pt idx="0">
                  <c:v>0</c:v>
                </c:pt>
                <c:pt idx="1">
                  <c:v>1</c:v>
                </c:pt>
              </c:numCache>
            </c:numRef>
          </c:yVal>
          <c:smooth val="0"/>
          <c:extLst>
            <c:ext xmlns:c16="http://schemas.microsoft.com/office/drawing/2014/chart" uri="{C3380CC4-5D6E-409C-BE32-E72D297353CC}">
              <c16:uniqueId val="{00000004-4899-4A25-8057-2298E7A5272A}"/>
            </c:ext>
          </c:extLst>
        </c:ser>
        <c:dLbls>
          <c:showLegendKey val="0"/>
          <c:showVal val="0"/>
          <c:showCatName val="0"/>
          <c:showSerName val="0"/>
          <c:showPercent val="0"/>
          <c:showBubbleSize val="0"/>
        </c:dLbls>
        <c:axId val="924081448"/>
        <c:axId val="924087680"/>
      </c:scatterChart>
      <c:valAx>
        <c:axId val="924081448"/>
        <c:scaling>
          <c:orientation val="minMax"/>
          <c:max val="100"/>
        </c:scaling>
        <c:delete val="0"/>
        <c:axPos val="b"/>
        <c:majorGridlines>
          <c:spPr>
            <a:ln w="9525" cap="flat" cmpd="sng" algn="ctr">
              <a:solidFill>
                <a:srgbClr val="FFFFFF">
                  <a:lumMod val="100000"/>
                </a:srgbClr>
              </a:solidFill>
              <a:prstDash val="solid"/>
              <a:round/>
              <a:headEnd type="none" w="med" len="med"/>
              <a:tailEnd type="none" w="med" len="med"/>
            </a:ln>
            <a:effectLst/>
          </c:spPr>
        </c:majorGridlines>
        <c:numFmt formatCode="General"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924087680"/>
        <c:crosses val="autoZero"/>
        <c:crossBetween val="midCat"/>
        <c:majorUnit val="10"/>
      </c:valAx>
      <c:valAx>
        <c:axId val="924087680"/>
        <c:scaling>
          <c:orientation val="minMax"/>
          <c:max val="1"/>
        </c:scaling>
        <c:delete val="1"/>
        <c:axPos val="l"/>
        <c:majorGridlines>
          <c:spPr>
            <a:ln w="12700" cap="flat" cmpd="sng" algn="ctr">
              <a:solidFill>
                <a:srgbClr val="FFFFFF">
                  <a:lumMod val="100000"/>
                </a:srgbClr>
              </a:solidFill>
              <a:prstDash val="solid"/>
              <a:round/>
              <a:headEnd type="none" w="med" len="med"/>
              <a:tailEnd type="none" w="med" len="med"/>
            </a:ln>
            <a:effectLst/>
          </c:spPr>
        </c:majorGridlines>
        <c:numFmt formatCode="General" sourceLinked="1"/>
        <c:majorTickMark val="none"/>
        <c:minorTickMark val="none"/>
        <c:tickLblPos val="high"/>
        <c:crossAx val="924081448"/>
        <c:crosses val="autoZero"/>
        <c:crossBetween val="midCat"/>
      </c:valAx>
      <c:valAx>
        <c:axId val="864668312"/>
        <c:scaling>
          <c:orientation val="minMax"/>
          <c:max val="100"/>
        </c:scaling>
        <c:delete val="1"/>
        <c:axPos val="t"/>
        <c:numFmt formatCode="0.0" sourceLinked="1"/>
        <c:majorTickMark val="out"/>
        <c:minorTickMark val="none"/>
        <c:tickLblPos val="nextTo"/>
        <c:crossAx val="864668640"/>
        <c:crosses val="max"/>
        <c:crossBetween val="between"/>
      </c:valAx>
      <c:catAx>
        <c:axId val="864668640"/>
        <c:scaling>
          <c:orientation val="minMax"/>
        </c:scaling>
        <c:delete val="0"/>
        <c:axPos val="r"/>
        <c:numFmt formatCode="General"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864668312"/>
        <c:crosses val="max"/>
        <c:auto val="1"/>
        <c:lblAlgn val="ctr"/>
        <c:lblOffset val="100"/>
        <c:noMultiLvlLbl val="0"/>
      </c:catAx>
      <c:spPr>
        <a:solidFill>
          <a:srgbClr val="F4F5F0">
            <a:lumMod val="100000"/>
          </a:srgbClr>
        </a:solidFill>
        <a:ln>
          <a:noFill/>
        </a:ln>
        <a:effectLst/>
      </c:spPr>
    </c:plotArea>
    <c:legend>
      <c:legendPos val="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legend>
    <c:plotVisOnly val="1"/>
    <c:dispBlanksAs val="gap"/>
    <c:showDLblsOverMax val="0"/>
  </c:chart>
  <c:spPr>
    <a:solidFill>
      <a:srgbClr val="FFFFFF"/>
    </a:solidFill>
    <a:ln w="9525" cap="flat" cmpd="sng" algn="ctr">
      <a:noFill/>
      <a:round/>
    </a:ln>
    <a:effectLst/>
    <a:extLs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800">
          <a:latin typeface="Arial"/>
          <a:ea typeface="Arial"/>
          <a:cs typeface="Arial"/>
        </a:defRPr>
      </a:pPr>
      <a:endParaRPr lang="sv-SE"/>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'SVF fullföljs'!$N$8</c:f>
              <c:strCache>
                <c:ptCount val="1"/>
                <c:pt idx="0">
                  <c:v>Antal 2019</c:v>
                </c:pt>
              </c:strCache>
            </c:strRef>
          </c:tx>
          <c:spPr>
            <a:solidFill>
              <a:schemeClr val="accent5"/>
            </a:solidFill>
            <a:ln w="9525" cap="flat" cmpd="sng" algn="ctr">
              <a:solidFill>
                <a:sysClr val="windowText" lastClr="000000">
                  <a:lumMod val="100000"/>
                </a:sysClr>
              </a:solidFill>
              <a:prstDash val="solid"/>
              <a:round/>
              <a:headEnd type="none" w="med" len="med"/>
              <a:tailEnd type="none" w="med" len="med"/>
            </a:ln>
            <a:effectLst/>
          </c:spPr>
          <c:invertIfNegative val="0"/>
          <c:dLbls>
            <c:dLbl>
              <c:idx val="0"/>
              <c:tx>
                <c:rich>
                  <a:bodyPr/>
                  <a:lstStyle/>
                  <a:p>
                    <a:fld id="{FFB84B46-6CC9-464A-A629-8E1D48C18C1C}" type="CELLRANGE">
                      <a:rPr lang="en-US"/>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D562-4898-98FF-7CDB4C0C487C}"/>
                </c:ext>
              </c:extLst>
            </c:dLbl>
            <c:dLbl>
              <c:idx val="1"/>
              <c:tx>
                <c:rich>
                  <a:bodyPr/>
                  <a:lstStyle/>
                  <a:p>
                    <a:fld id="{5A911285-7CC6-45BF-A3B5-3DF78DE203BE}"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D562-4898-98FF-7CDB4C0C487C}"/>
                </c:ext>
              </c:extLst>
            </c:dLbl>
            <c:dLbl>
              <c:idx val="2"/>
              <c:tx>
                <c:rich>
                  <a:bodyPr/>
                  <a:lstStyle/>
                  <a:p>
                    <a:fld id="{96CD7775-00AD-4C14-8125-AFC734F906FC}"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D562-4898-98FF-7CDB4C0C487C}"/>
                </c:ext>
              </c:extLst>
            </c:dLbl>
            <c:dLbl>
              <c:idx val="3"/>
              <c:tx>
                <c:rich>
                  <a:bodyPr/>
                  <a:lstStyle/>
                  <a:p>
                    <a:fld id="{656436A2-DFCF-4F4D-9B80-5B3482C88169}"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D562-4898-98FF-7CDB4C0C487C}"/>
                </c:ext>
              </c:extLst>
            </c:dLbl>
            <c:dLbl>
              <c:idx val="4"/>
              <c:tx>
                <c:rich>
                  <a:bodyPr/>
                  <a:lstStyle/>
                  <a:p>
                    <a:fld id="{2A06C4D6-A1E2-400E-B854-903B0017D173}"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D562-4898-98FF-7CDB4C0C487C}"/>
                </c:ext>
              </c:extLst>
            </c:dLbl>
            <c:dLbl>
              <c:idx val="5"/>
              <c:tx>
                <c:rich>
                  <a:bodyPr/>
                  <a:lstStyle/>
                  <a:p>
                    <a:fld id="{275AD3E8-F4EE-4D9E-8143-27E3C17B3B00}"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D562-4898-98FF-7CDB4C0C487C}"/>
                </c:ext>
              </c:extLst>
            </c:dLbl>
            <c:dLbl>
              <c:idx val="6"/>
              <c:tx>
                <c:rich>
                  <a:bodyPr/>
                  <a:lstStyle/>
                  <a:p>
                    <a:fld id="{622576FF-44B6-4E08-BD0B-5A78AE2956B1}"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D562-4898-98FF-7CDB4C0C487C}"/>
                </c:ext>
              </c:extLst>
            </c:dLbl>
            <c:dLbl>
              <c:idx val="7"/>
              <c:tx>
                <c:rich>
                  <a:bodyPr/>
                  <a:lstStyle/>
                  <a:p>
                    <a:fld id="{CC83BFA3-4770-4A2B-AB3F-22E48EE19782}"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D562-4898-98FF-7CDB4C0C487C}"/>
                </c:ext>
              </c:extLst>
            </c:dLbl>
            <c:dLbl>
              <c:idx val="8"/>
              <c:tx>
                <c:rich>
                  <a:bodyPr/>
                  <a:lstStyle/>
                  <a:p>
                    <a:fld id="{3C35A29F-8CF4-4FD6-B4B6-B2DA90165D5D}"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D562-4898-98FF-7CDB4C0C487C}"/>
                </c:ext>
              </c:extLst>
            </c:dLbl>
            <c:dLbl>
              <c:idx val="9"/>
              <c:tx>
                <c:rich>
                  <a:bodyPr/>
                  <a:lstStyle/>
                  <a:p>
                    <a:fld id="{8A77329F-59AF-4120-A150-50090901187D}"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D562-4898-98FF-7CDB4C0C487C}"/>
                </c:ext>
              </c:extLst>
            </c:dLbl>
            <c:dLbl>
              <c:idx val="10"/>
              <c:tx>
                <c:rich>
                  <a:bodyPr/>
                  <a:lstStyle/>
                  <a:p>
                    <a:fld id="{7A20134E-23E4-4B4F-BB0E-03F37D5CD929}"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A-D562-4898-98FF-7CDB4C0C487C}"/>
                </c:ext>
              </c:extLst>
            </c:dLbl>
            <c:dLbl>
              <c:idx val="11"/>
              <c:tx>
                <c:rich>
                  <a:bodyPr/>
                  <a:lstStyle/>
                  <a:p>
                    <a:fld id="{00718A02-985F-417B-894A-E8822AC6129B}"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B-D562-4898-98FF-7CDB4C0C487C}"/>
                </c:ext>
              </c:extLst>
            </c:dLbl>
            <c:dLbl>
              <c:idx val="12"/>
              <c:tx>
                <c:rich>
                  <a:bodyPr/>
                  <a:lstStyle/>
                  <a:p>
                    <a:fld id="{469BBCCC-591D-453B-A3FF-126C73AA5258}"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C-D562-4898-98FF-7CDB4C0C487C}"/>
                </c:ext>
              </c:extLst>
            </c:dLbl>
            <c:dLbl>
              <c:idx val="13"/>
              <c:tx>
                <c:rich>
                  <a:bodyPr/>
                  <a:lstStyle/>
                  <a:p>
                    <a:fld id="{28F3F047-F4CC-442F-B958-C1839CE10BAE}"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D-D562-4898-98FF-7CDB4C0C487C}"/>
                </c:ext>
              </c:extLst>
            </c:dLbl>
            <c:dLbl>
              <c:idx val="14"/>
              <c:tx>
                <c:rich>
                  <a:bodyPr/>
                  <a:lstStyle/>
                  <a:p>
                    <a:fld id="{19DCC577-740B-48CB-AA86-A6EB6BBF7F91}"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E-D562-4898-98FF-7CDB4C0C487C}"/>
                </c:ext>
              </c:extLst>
            </c:dLbl>
            <c:dLbl>
              <c:idx val="15"/>
              <c:tx>
                <c:rich>
                  <a:bodyPr/>
                  <a:lstStyle/>
                  <a:p>
                    <a:fld id="{7C80F673-A021-4197-BB72-4437407E5FA3}"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F-D562-4898-98FF-7CDB4C0C487C}"/>
                </c:ext>
              </c:extLst>
            </c:dLbl>
            <c:dLbl>
              <c:idx val="16"/>
              <c:tx>
                <c:rich>
                  <a:bodyPr/>
                  <a:lstStyle/>
                  <a:p>
                    <a:fld id="{211CAA3E-1C1C-484A-9FEA-2965C881439A}"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0-D562-4898-98FF-7CDB4C0C487C}"/>
                </c:ext>
              </c:extLst>
            </c:dLbl>
            <c:dLbl>
              <c:idx val="17"/>
              <c:tx>
                <c:rich>
                  <a:bodyPr/>
                  <a:lstStyle/>
                  <a:p>
                    <a:fld id="{735738DF-26F7-417D-91AA-26EE0BC15E21}"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1-D562-4898-98FF-7CDB4C0C487C}"/>
                </c:ext>
              </c:extLst>
            </c:dLbl>
            <c:dLbl>
              <c:idx val="18"/>
              <c:tx>
                <c:rich>
                  <a:bodyPr/>
                  <a:lstStyle/>
                  <a:p>
                    <a:fld id="{D9747EA4-EBC3-4300-A673-959929F8D0AF}"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2-D562-4898-98FF-7CDB4C0C487C}"/>
                </c:ext>
              </c:extLst>
            </c:dLbl>
            <c:dLbl>
              <c:idx val="19"/>
              <c:tx>
                <c:rich>
                  <a:bodyPr/>
                  <a:lstStyle/>
                  <a:p>
                    <a:fld id="{1ADB29D9-131E-44D5-A47F-5E691E6C3BB0}"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3-D562-4898-98FF-7CDB4C0C487C}"/>
                </c:ext>
              </c:extLst>
            </c:dLbl>
            <c:dLbl>
              <c:idx val="20"/>
              <c:tx>
                <c:rich>
                  <a:bodyPr/>
                  <a:lstStyle/>
                  <a:p>
                    <a:fld id="{4BFE0777-43D2-473B-8F8C-43F455EA2FC7}"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4-D562-4898-98FF-7CDB4C0C487C}"/>
                </c:ext>
              </c:extLst>
            </c:dLbl>
            <c:dLbl>
              <c:idx val="21"/>
              <c:tx>
                <c:rich>
                  <a:bodyPr/>
                  <a:lstStyle/>
                  <a:p>
                    <a:fld id="{785E2944-8E0B-4BFD-A9A1-0189D81EC88F}"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5-D562-4898-98FF-7CDB4C0C487C}"/>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rial"/>
                    <a:ea typeface="Arial"/>
                    <a:cs typeface="Arial"/>
                  </a:defRPr>
                </a:pPr>
                <a:endParaRPr lang="sv-SE"/>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'SVF fullföljs'!$H$9:$H$30</c:f>
              <c:strCache>
                <c:ptCount val="22"/>
                <c:pt idx="0">
                  <c:v>Gotland</c:v>
                </c:pt>
                <c:pt idx="1">
                  <c:v>Norrbotten</c:v>
                </c:pt>
                <c:pt idx="2">
                  <c:v>Västernorrland</c:v>
                </c:pt>
                <c:pt idx="3">
                  <c:v>Stockholm</c:v>
                </c:pt>
                <c:pt idx="4">
                  <c:v>Halland</c:v>
                </c:pt>
                <c:pt idx="5">
                  <c:v>Västmanland</c:v>
                </c:pt>
                <c:pt idx="6">
                  <c:v>Värmland</c:v>
                </c:pt>
                <c:pt idx="7">
                  <c:v>Örebro</c:v>
                </c:pt>
                <c:pt idx="8">
                  <c:v>Kalmar</c:v>
                </c:pt>
                <c:pt idx="9">
                  <c:v>Uppsala</c:v>
                </c:pt>
                <c:pt idx="10">
                  <c:v>Riket</c:v>
                </c:pt>
                <c:pt idx="11">
                  <c:v>Sörmland</c:v>
                </c:pt>
                <c:pt idx="12">
                  <c:v>Blekinge</c:v>
                </c:pt>
                <c:pt idx="13">
                  <c:v>Dalarna</c:v>
                </c:pt>
                <c:pt idx="14">
                  <c:v>Gävleborg</c:v>
                </c:pt>
                <c:pt idx="15">
                  <c:v>Jönköping</c:v>
                </c:pt>
                <c:pt idx="16">
                  <c:v>Västerbotten</c:v>
                </c:pt>
                <c:pt idx="17">
                  <c:v>Västra Götaland</c:v>
                </c:pt>
                <c:pt idx="18">
                  <c:v>Kronoberg</c:v>
                </c:pt>
                <c:pt idx="19">
                  <c:v>Skåne</c:v>
                </c:pt>
                <c:pt idx="20">
                  <c:v>Östergötland</c:v>
                </c:pt>
                <c:pt idx="21">
                  <c:v>Jämtland</c:v>
                </c:pt>
              </c:strCache>
            </c:strRef>
          </c:cat>
          <c:val>
            <c:numRef>
              <c:f>'SVF fullföljs'!$N$9:$N$30</c:f>
              <c:numCache>
                <c:formatCode>General</c:formatCode>
                <c:ptCount val="22"/>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numCache>
            </c:numRef>
          </c:val>
          <c:extLst>
            <c:ext xmlns:c15="http://schemas.microsoft.com/office/drawing/2012/chart" uri="{02D57815-91ED-43cb-92C2-25804820EDAC}">
              <c15:datalabelsRange>
                <c15:f>'SVF fullföljs'!$I$9:$I$30</c15:f>
                <c15:dlblRangeCache>
                  <c:ptCount val="22"/>
                  <c:pt idx="0">
                    <c:v>361</c:v>
                  </c:pt>
                  <c:pt idx="1">
                    <c:v>680</c:v>
                  </c:pt>
                  <c:pt idx="2">
                    <c:v>1 231</c:v>
                  </c:pt>
                  <c:pt idx="3">
                    <c:v>8 664</c:v>
                  </c:pt>
                  <c:pt idx="4">
                    <c:v>1 661</c:v>
                  </c:pt>
                  <c:pt idx="5">
                    <c:v>1 292</c:v>
                  </c:pt>
                  <c:pt idx="6">
                    <c:v>1 492</c:v>
                  </c:pt>
                  <c:pt idx="7">
                    <c:v>1 595</c:v>
                  </c:pt>
                  <c:pt idx="8">
                    <c:v>1 286</c:v>
                  </c:pt>
                  <c:pt idx="9">
                    <c:v>1 432</c:v>
                  </c:pt>
                  <c:pt idx="10">
                    <c:v>45 657</c:v>
                  </c:pt>
                  <c:pt idx="11">
                    <c:v>1 248</c:v>
                  </c:pt>
                  <c:pt idx="12">
                    <c:v>700</c:v>
                  </c:pt>
                  <c:pt idx="13">
                    <c:v>1 559</c:v>
                  </c:pt>
                  <c:pt idx="14">
                    <c:v>1 677</c:v>
                  </c:pt>
                  <c:pt idx="15">
                    <c:v>1 899</c:v>
                  </c:pt>
                  <c:pt idx="16">
                    <c:v>1 135</c:v>
                  </c:pt>
                  <c:pt idx="17">
                    <c:v>7 260</c:v>
                  </c:pt>
                  <c:pt idx="18">
                    <c:v>985</c:v>
                  </c:pt>
                  <c:pt idx="19">
                    <c:v>6 976</c:v>
                  </c:pt>
                  <c:pt idx="20">
                    <c:v>1 972</c:v>
                  </c:pt>
                  <c:pt idx="21">
                    <c:v>552</c:v>
                  </c:pt>
                </c15:dlblRangeCache>
              </c15:datalabelsRange>
            </c:ext>
            <c:ext xmlns:c16="http://schemas.microsoft.com/office/drawing/2014/chart" uri="{C3380CC4-5D6E-409C-BE32-E72D297353CC}">
              <c16:uniqueId val="{00000016-D562-4898-98FF-7CDB4C0C487C}"/>
            </c:ext>
          </c:extLst>
        </c:ser>
        <c:ser>
          <c:idx val="1"/>
          <c:order val="1"/>
          <c:tx>
            <c:strRef>
              <c:f>'SVF fullföljs'!$O$8</c:f>
              <c:strCache>
                <c:ptCount val="1"/>
                <c:pt idx="0">
                  <c:v>Antal 2020</c:v>
                </c:pt>
              </c:strCache>
            </c:strRef>
          </c:tx>
          <c:spPr>
            <a:solidFill>
              <a:schemeClr val="accent3"/>
            </a:solidFill>
            <a:ln w="9525" cap="flat" cmpd="sng" algn="ctr">
              <a:solidFill>
                <a:sysClr val="windowText" lastClr="000000">
                  <a:lumMod val="100000"/>
                </a:sysClr>
              </a:solidFill>
              <a:prstDash val="solid"/>
              <a:round/>
              <a:headEnd type="none" w="med" len="med"/>
              <a:tailEnd type="none" w="med" len="med"/>
            </a:ln>
            <a:effectLst/>
          </c:spPr>
          <c:invertIfNegative val="0"/>
          <c:dLbls>
            <c:dLbl>
              <c:idx val="0"/>
              <c:tx>
                <c:rich>
                  <a:bodyPr/>
                  <a:lstStyle/>
                  <a:p>
                    <a:fld id="{05903D6F-B42A-4E5F-B7A5-FA0041E0016A}" type="CELLRANGE">
                      <a:rPr lang="en-US"/>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7-D562-4898-98FF-7CDB4C0C487C}"/>
                </c:ext>
              </c:extLst>
            </c:dLbl>
            <c:dLbl>
              <c:idx val="1"/>
              <c:tx>
                <c:rich>
                  <a:bodyPr/>
                  <a:lstStyle/>
                  <a:p>
                    <a:fld id="{55A3C3DE-436D-4429-B5CE-ACA1FD8F568B}"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8-D562-4898-98FF-7CDB4C0C487C}"/>
                </c:ext>
              </c:extLst>
            </c:dLbl>
            <c:dLbl>
              <c:idx val="2"/>
              <c:tx>
                <c:rich>
                  <a:bodyPr/>
                  <a:lstStyle/>
                  <a:p>
                    <a:fld id="{FA61AC2D-05E4-4CDA-BBB3-A12061D755C7}"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9-D562-4898-98FF-7CDB4C0C487C}"/>
                </c:ext>
              </c:extLst>
            </c:dLbl>
            <c:dLbl>
              <c:idx val="3"/>
              <c:tx>
                <c:rich>
                  <a:bodyPr/>
                  <a:lstStyle/>
                  <a:p>
                    <a:fld id="{B9BD944F-ACC8-4B4B-8903-03E9BF572B09}"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A-D562-4898-98FF-7CDB4C0C487C}"/>
                </c:ext>
              </c:extLst>
            </c:dLbl>
            <c:dLbl>
              <c:idx val="4"/>
              <c:tx>
                <c:rich>
                  <a:bodyPr/>
                  <a:lstStyle/>
                  <a:p>
                    <a:fld id="{539366B9-FD00-439E-9445-BB402C6BA676}"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B-D562-4898-98FF-7CDB4C0C487C}"/>
                </c:ext>
              </c:extLst>
            </c:dLbl>
            <c:dLbl>
              <c:idx val="5"/>
              <c:tx>
                <c:rich>
                  <a:bodyPr/>
                  <a:lstStyle/>
                  <a:p>
                    <a:fld id="{9D758267-4E3E-41D3-8104-EC4BAB8D5C30}"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C-D562-4898-98FF-7CDB4C0C487C}"/>
                </c:ext>
              </c:extLst>
            </c:dLbl>
            <c:dLbl>
              <c:idx val="6"/>
              <c:tx>
                <c:rich>
                  <a:bodyPr/>
                  <a:lstStyle/>
                  <a:p>
                    <a:fld id="{6601F362-2957-4BD5-A170-31CA264BD53E}"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D-D562-4898-98FF-7CDB4C0C487C}"/>
                </c:ext>
              </c:extLst>
            </c:dLbl>
            <c:dLbl>
              <c:idx val="7"/>
              <c:tx>
                <c:rich>
                  <a:bodyPr/>
                  <a:lstStyle/>
                  <a:p>
                    <a:fld id="{8EBF5E01-2998-4B0B-8D3F-477211FF39A9}"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E-D562-4898-98FF-7CDB4C0C487C}"/>
                </c:ext>
              </c:extLst>
            </c:dLbl>
            <c:dLbl>
              <c:idx val="8"/>
              <c:tx>
                <c:rich>
                  <a:bodyPr/>
                  <a:lstStyle/>
                  <a:p>
                    <a:fld id="{5EC86FDE-7E72-42B3-A8C4-F8CA38A14986}"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F-D562-4898-98FF-7CDB4C0C487C}"/>
                </c:ext>
              </c:extLst>
            </c:dLbl>
            <c:dLbl>
              <c:idx val="9"/>
              <c:tx>
                <c:rich>
                  <a:bodyPr/>
                  <a:lstStyle/>
                  <a:p>
                    <a:fld id="{B92D4184-E872-4274-B12B-CA2DA16A630B}"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0-D562-4898-98FF-7CDB4C0C487C}"/>
                </c:ext>
              </c:extLst>
            </c:dLbl>
            <c:dLbl>
              <c:idx val="10"/>
              <c:tx>
                <c:rich>
                  <a:bodyPr/>
                  <a:lstStyle/>
                  <a:p>
                    <a:fld id="{C4317750-109D-461B-B72F-5C54CD7E031C}"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1-D562-4898-98FF-7CDB4C0C487C}"/>
                </c:ext>
              </c:extLst>
            </c:dLbl>
            <c:dLbl>
              <c:idx val="11"/>
              <c:tx>
                <c:rich>
                  <a:bodyPr/>
                  <a:lstStyle/>
                  <a:p>
                    <a:fld id="{91476049-CEE9-4F20-A4F5-D4970032E140}"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2-D562-4898-98FF-7CDB4C0C487C}"/>
                </c:ext>
              </c:extLst>
            </c:dLbl>
            <c:dLbl>
              <c:idx val="12"/>
              <c:tx>
                <c:rich>
                  <a:bodyPr/>
                  <a:lstStyle/>
                  <a:p>
                    <a:fld id="{C345E222-EF70-4D7C-BE28-222FB9FDEBAD}"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3-D562-4898-98FF-7CDB4C0C487C}"/>
                </c:ext>
              </c:extLst>
            </c:dLbl>
            <c:dLbl>
              <c:idx val="13"/>
              <c:tx>
                <c:rich>
                  <a:bodyPr/>
                  <a:lstStyle/>
                  <a:p>
                    <a:fld id="{A4089007-35F8-4620-8B56-41F5B2D6F62E}"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4-D562-4898-98FF-7CDB4C0C487C}"/>
                </c:ext>
              </c:extLst>
            </c:dLbl>
            <c:dLbl>
              <c:idx val="14"/>
              <c:tx>
                <c:rich>
                  <a:bodyPr/>
                  <a:lstStyle/>
                  <a:p>
                    <a:fld id="{57BEF081-7949-45F7-BABE-CED258A83932}"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5-D562-4898-98FF-7CDB4C0C487C}"/>
                </c:ext>
              </c:extLst>
            </c:dLbl>
            <c:dLbl>
              <c:idx val="15"/>
              <c:tx>
                <c:rich>
                  <a:bodyPr/>
                  <a:lstStyle/>
                  <a:p>
                    <a:fld id="{D6F3A56B-9349-4362-89D2-8F8CDC1CCD6A}"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6-D562-4898-98FF-7CDB4C0C487C}"/>
                </c:ext>
              </c:extLst>
            </c:dLbl>
            <c:dLbl>
              <c:idx val="16"/>
              <c:tx>
                <c:rich>
                  <a:bodyPr/>
                  <a:lstStyle/>
                  <a:p>
                    <a:fld id="{6277881F-89C3-442C-825E-11675CD92412}"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7-D562-4898-98FF-7CDB4C0C487C}"/>
                </c:ext>
              </c:extLst>
            </c:dLbl>
            <c:dLbl>
              <c:idx val="17"/>
              <c:tx>
                <c:rich>
                  <a:bodyPr/>
                  <a:lstStyle/>
                  <a:p>
                    <a:fld id="{83C218D4-A7F0-423B-9583-E5E47DEC7C1D}"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8-D562-4898-98FF-7CDB4C0C487C}"/>
                </c:ext>
              </c:extLst>
            </c:dLbl>
            <c:dLbl>
              <c:idx val="18"/>
              <c:tx>
                <c:rich>
                  <a:bodyPr/>
                  <a:lstStyle/>
                  <a:p>
                    <a:fld id="{7B564728-EC82-4C49-A439-9427FB482CD2}"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9-D562-4898-98FF-7CDB4C0C487C}"/>
                </c:ext>
              </c:extLst>
            </c:dLbl>
            <c:dLbl>
              <c:idx val="19"/>
              <c:tx>
                <c:rich>
                  <a:bodyPr/>
                  <a:lstStyle/>
                  <a:p>
                    <a:fld id="{DFF5B00F-41C9-44BF-B8C3-8BFC3374C00C}"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A-D562-4898-98FF-7CDB4C0C487C}"/>
                </c:ext>
              </c:extLst>
            </c:dLbl>
            <c:dLbl>
              <c:idx val="20"/>
              <c:tx>
                <c:rich>
                  <a:bodyPr/>
                  <a:lstStyle/>
                  <a:p>
                    <a:fld id="{68500AB4-EE0E-4DC2-AFD8-27D9DEA595BB}"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B-D562-4898-98FF-7CDB4C0C487C}"/>
                </c:ext>
              </c:extLst>
            </c:dLbl>
            <c:dLbl>
              <c:idx val="21"/>
              <c:tx>
                <c:rich>
                  <a:bodyPr/>
                  <a:lstStyle/>
                  <a:p>
                    <a:fld id="{BA5A0B9C-ABDB-4028-9ABD-99F8E5FFAE41}" type="CELLRANGE">
                      <a:rPr lang="sv-SE"/>
                      <a:pPr/>
                      <a:t>[CELLRANGE]</a:t>
                    </a:fld>
                    <a:endParaRPr lang="sv-SE"/>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C-D562-4898-98FF-7CDB4C0C487C}"/>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rial"/>
                    <a:ea typeface="Arial"/>
                    <a:cs typeface="Arial"/>
                  </a:defRPr>
                </a:pPr>
                <a:endParaRPr lang="sv-SE"/>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'SVF fullföljs'!$H$9:$H$30</c:f>
              <c:strCache>
                <c:ptCount val="22"/>
                <c:pt idx="0">
                  <c:v>Gotland</c:v>
                </c:pt>
                <c:pt idx="1">
                  <c:v>Norrbotten</c:v>
                </c:pt>
                <c:pt idx="2">
                  <c:v>Västernorrland</c:v>
                </c:pt>
                <c:pt idx="3">
                  <c:v>Stockholm</c:v>
                </c:pt>
                <c:pt idx="4">
                  <c:v>Halland</c:v>
                </c:pt>
                <c:pt idx="5">
                  <c:v>Västmanland</c:v>
                </c:pt>
                <c:pt idx="6">
                  <c:v>Värmland</c:v>
                </c:pt>
                <c:pt idx="7">
                  <c:v>Örebro</c:v>
                </c:pt>
                <c:pt idx="8">
                  <c:v>Kalmar</c:v>
                </c:pt>
                <c:pt idx="9">
                  <c:v>Uppsala</c:v>
                </c:pt>
                <c:pt idx="10">
                  <c:v>Riket</c:v>
                </c:pt>
                <c:pt idx="11">
                  <c:v>Sörmland</c:v>
                </c:pt>
                <c:pt idx="12">
                  <c:v>Blekinge</c:v>
                </c:pt>
                <c:pt idx="13">
                  <c:v>Dalarna</c:v>
                </c:pt>
                <c:pt idx="14">
                  <c:v>Gävleborg</c:v>
                </c:pt>
                <c:pt idx="15">
                  <c:v>Jönköping</c:v>
                </c:pt>
                <c:pt idx="16">
                  <c:v>Västerbotten</c:v>
                </c:pt>
                <c:pt idx="17">
                  <c:v>Västra Götaland</c:v>
                </c:pt>
                <c:pt idx="18">
                  <c:v>Kronoberg</c:v>
                </c:pt>
                <c:pt idx="19">
                  <c:v>Skåne</c:v>
                </c:pt>
                <c:pt idx="20">
                  <c:v>Östergötland</c:v>
                </c:pt>
                <c:pt idx="21">
                  <c:v>Jämtland</c:v>
                </c:pt>
              </c:strCache>
            </c:strRef>
          </c:cat>
          <c:val>
            <c:numRef>
              <c:f>'SVF fullföljs'!$O$9:$O$30</c:f>
              <c:numCache>
                <c:formatCode>General</c:formatCode>
                <c:ptCount val="22"/>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numCache>
            </c:numRef>
          </c:val>
          <c:extLst>
            <c:ext xmlns:c15="http://schemas.microsoft.com/office/drawing/2012/chart" uri="{02D57815-91ED-43cb-92C2-25804820EDAC}">
              <c15:datalabelsRange>
                <c15:f>'SVF fullföljs'!$J$9:$J$30</c15:f>
                <c15:dlblRangeCache>
                  <c:ptCount val="22"/>
                  <c:pt idx="0">
                    <c:v>301</c:v>
                  </c:pt>
                  <c:pt idx="1">
                    <c:v>659</c:v>
                  </c:pt>
                  <c:pt idx="2">
                    <c:v>1 135</c:v>
                  </c:pt>
                  <c:pt idx="3">
                    <c:v>7 674</c:v>
                  </c:pt>
                  <c:pt idx="4">
                    <c:v>1 484</c:v>
                  </c:pt>
                  <c:pt idx="5">
                    <c:v>1 178</c:v>
                  </c:pt>
                  <c:pt idx="6">
                    <c:v>1 413</c:v>
                  </c:pt>
                  <c:pt idx="7">
                    <c:v>1 676</c:v>
                  </c:pt>
                  <c:pt idx="8">
                    <c:v>1 399</c:v>
                  </c:pt>
                  <c:pt idx="9">
                    <c:v>1 441</c:v>
                  </c:pt>
                  <c:pt idx="10">
                    <c:v>43 472</c:v>
                  </c:pt>
                  <c:pt idx="11">
                    <c:v>1 095</c:v>
                  </c:pt>
                  <c:pt idx="12">
                    <c:v>795</c:v>
                  </c:pt>
                  <c:pt idx="13">
                    <c:v>1 467</c:v>
                  </c:pt>
                  <c:pt idx="14">
                    <c:v>1 424</c:v>
                  </c:pt>
                  <c:pt idx="15">
                    <c:v>1 991</c:v>
                  </c:pt>
                  <c:pt idx="16">
                    <c:v>1 236</c:v>
                  </c:pt>
                  <c:pt idx="17">
                    <c:v>7 339</c:v>
                  </c:pt>
                  <c:pt idx="18">
                    <c:v>921</c:v>
                  </c:pt>
                  <c:pt idx="19">
                    <c:v>6 440</c:v>
                  </c:pt>
                  <c:pt idx="20">
                    <c:v>1 853</c:v>
                  </c:pt>
                  <c:pt idx="21">
                    <c:v>551</c:v>
                  </c:pt>
                </c15:dlblRangeCache>
              </c15:datalabelsRange>
            </c:ext>
            <c:ext xmlns:c16="http://schemas.microsoft.com/office/drawing/2014/chart" uri="{C3380CC4-5D6E-409C-BE32-E72D297353CC}">
              <c16:uniqueId val="{0000002D-D562-4898-98FF-7CDB4C0C487C}"/>
            </c:ext>
          </c:extLst>
        </c:ser>
        <c:dLbls>
          <c:showLegendKey val="0"/>
          <c:showVal val="0"/>
          <c:showCatName val="0"/>
          <c:showSerName val="0"/>
          <c:showPercent val="0"/>
          <c:showBubbleSize val="0"/>
        </c:dLbls>
        <c:gapWidth val="0"/>
        <c:overlap val="100"/>
        <c:axId val="870827296"/>
        <c:axId val="870837136"/>
      </c:barChart>
      <c:catAx>
        <c:axId val="870827296"/>
        <c:scaling>
          <c:orientation val="minMax"/>
        </c:scaling>
        <c:delete val="1"/>
        <c:axPos val="l"/>
        <c:majorGridlines>
          <c:spPr>
            <a:ln w="9525" cap="flat" cmpd="sng" algn="ctr">
              <a:solidFill>
                <a:srgbClr val="FFFFFF">
                  <a:lumMod val="100000"/>
                </a:srgbClr>
              </a:solidFill>
              <a:prstDash val="solid"/>
              <a:round/>
              <a:headEnd type="none" w="med" len="med"/>
              <a:tailEnd type="none" w="med" len="med"/>
            </a:ln>
            <a:effectLst/>
          </c:spPr>
        </c:majorGridlines>
        <c:numFmt formatCode="General" sourceLinked="1"/>
        <c:majorTickMark val="none"/>
        <c:minorTickMark val="none"/>
        <c:tickLblPos val="nextTo"/>
        <c:crossAx val="870837136"/>
        <c:crosses val="autoZero"/>
        <c:auto val="1"/>
        <c:lblAlgn val="ctr"/>
        <c:lblOffset val="100"/>
        <c:noMultiLvlLbl val="0"/>
      </c:catAx>
      <c:valAx>
        <c:axId val="870837136"/>
        <c:scaling>
          <c:orientation val="minMax"/>
        </c:scaling>
        <c:delete val="0"/>
        <c:axPos val="b"/>
        <c:majorGridlines>
          <c:spPr>
            <a:ln w="12700" cap="flat" cmpd="sng" algn="ctr">
              <a:solidFill>
                <a:srgbClr val="FFFFFF">
                  <a:lumMod val="100000"/>
                </a:srgbClr>
              </a:solidFill>
              <a:prstDash val="solid"/>
              <a:round/>
              <a:headEnd type="none" w="med" len="med"/>
              <a:tailEnd type="none" w="med" len="med"/>
            </a:ln>
            <a:effectLst/>
          </c:spPr>
        </c:majorGridlines>
        <c:title>
          <c:overlay val="0"/>
          <c:spPr>
            <a:noFill/>
            <a:ln>
              <a:noFill/>
            </a:ln>
            <a:effectLst/>
          </c:spPr>
          <c:txPr>
            <a:bodyPr rot="0" spcFirstLastPara="1" vertOverflow="ellipsis" vert="horz" wrap="square" anchor="ctr" anchorCtr="1"/>
            <a:lstStyle/>
            <a:p>
              <a:pPr>
                <a:defRPr sz="800" b="0" i="0" u="none" strike="noStrike" kern="1200" baseline="0">
                  <a:solidFill>
                    <a:schemeClr val="bg1"/>
                  </a:solidFill>
                  <a:latin typeface="Arial"/>
                  <a:ea typeface="Arial"/>
                  <a:cs typeface="Arial"/>
                </a:defRPr>
              </a:pPr>
              <a:endParaRPr lang="sv-SE"/>
            </a:p>
          </c:txPr>
        </c:title>
        <c:numFmt formatCode="0%"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bg1"/>
                </a:solidFill>
                <a:latin typeface="Arial"/>
                <a:ea typeface="Arial"/>
                <a:cs typeface="Arial"/>
              </a:defRPr>
            </a:pPr>
            <a:endParaRPr lang="sv-SE"/>
          </a:p>
        </c:txPr>
        <c:crossAx val="870827296"/>
        <c:crosses val="autoZero"/>
        <c:crossBetween val="between"/>
      </c:valAx>
      <c:spPr>
        <a:solidFill>
          <a:srgbClr val="F4F5F0">
            <a:lumMod val="100000"/>
          </a:srgbClr>
        </a:solidFill>
        <a:ln>
          <a:noFill/>
        </a:ln>
        <a:effectLst/>
      </c:spPr>
    </c:plotArea>
    <c:legend>
      <c:legendPos val="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legend>
    <c:plotVisOnly val="1"/>
    <c:dispBlanksAs val="gap"/>
    <c:showDLblsOverMax val="0"/>
  </c:chart>
  <c:spPr>
    <a:noFill/>
    <a:ln w="9525" cap="flat" cmpd="sng" algn="ctr">
      <a:noFill/>
      <a:round/>
    </a:ln>
    <a:effectLst/>
    <a:extLs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800">
          <a:latin typeface="Arial"/>
          <a:ea typeface="Arial"/>
          <a:cs typeface="Arial"/>
        </a:defRPr>
      </a:pPr>
      <a:endParaRPr lang="sv-SE"/>
    </a:p>
  </c:txPr>
  <c:externalData r:id="rId3">
    <c:autoUpdate val="0"/>
  </c:externalData>
  <c:userShapes r:id="rId4"/>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'SVF fullföljs'!$K$8</c:f>
              <c:strCache>
                <c:ptCount val="1"/>
                <c:pt idx="0">
                  <c:v>2019</c:v>
                </c:pt>
              </c:strCache>
            </c:strRef>
          </c:tx>
          <c:spPr>
            <a:pattFill prst="dkUpDiag">
              <a:fgClr>
                <a:schemeClr val="accent2"/>
              </a:fgClr>
              <a:bgClr>
                <a:schemeClr val="accent3"/>
              </a:bgClr>
            </a:pattFill>
            <a:ln w="9525" cap="flat" cmpd="sng" algn="ctr">
              <a:noFill/>
              <a:prstDash val="solid"/>
              <a:round/>
              <a:headEnd type="none" w="med" len="med"/>
              <a:tailEnd type="none" w="med" len="med"/>
            </a:ln>
            <a:effectLst/>
          </c:spPr>
          <c:invertIfNegative val="0"/>
          <c:cat>
            <c:strRef>
              <c:f>'SVF fullföljs'!$H$9:$H$30</c:f>
              <c:strCache>
                <c:ptCount val="22"/>
                <c:pt idx="0">
                  <c:v>Gotland</c:v>
                </c:pt>
                <c:pt idx="1">
                  <c:v>Norrbotten</c:v>
                </c:pt>
                <c:pt idx="2">
                  <c:v>Västernorrland</c:v>
                </c:pt>
                <c:pt idx="3">
                  <c:v>Stockholm</c:v>
                </c:pt>
                <c:pt idx="4">
                  <c:v>Halland</c:v>
                </c:pt>
                <c:pt idx="5">
                  <c:v>Västmanland</c:v>
                </c:pt>
                <c:pt idx="6">
                  <c:v>Värmland</c:v>
                </c:pt>
                <c:pt idx="7">
                  <c:v>Örebro</c:v>
                </c:pt>
                <c:pt idx="8">
                  <c:v>Kalmar</c:v>
                </c:pt>
                <c:pt idx="9">
                  <c:v>Uppsala</c:v>
                </c:pt>
                <c:pt idx="10">
                  <c:v>Riket</c:v>
                </c:pt>
                <c:pt idx="11">
                  <c:v>Sörmland</c:v>
                </c:pt>
                <c:pt idx="12">
                  <c:v>Blekinge</c:v>
                </c:pt>
                <c:pt idx="13">
                  <c:v>Dalarna</c:v>
                </c:pt>
                <c:pt idx="14">
                  <c:v>Gävleborg</c:v>
                </c:pt>
                <c:pt idx="15">
                  <c:v>Jönköping</c:v>
                </c:pt>
                <c:pt idx="16">
                  <c:v>Västerbotten</c:v>
                </c:pt>
                <c:pt idx="17">
                  <c:v>Västra Götaland</c:v>
                </c:pt>
                <c:pt idx="18">
                  <c:v>Kronoberg</c:v>
                </c:pt>
                <c:pt idx="19">
                  <c:v>Skåne</c:v>
                </c:pt>
                <c:pt idx="20">
                  <c:v>Östergötland</c:v>
                </c:pt>
                <c:pt idx="21">
                  <c:v>Jämtland</c:v>
                </c:pt>
              </c:strCache>
            </c:strRef>
          </c:cat>
          <c:val>
            <c:numRef>
              <c:f>'SVF fullföljs'!$K$9:$K$30</c:f>
              <c:numCache>
                <c:formatCode>0.0</c:formatCode>
                <c:ptCount val="22"/>
                <c:pt idx="0">
                  <c:v>57.340720221606603</c:v>
                </c:pt>
                <c:pt idx="1">
                  <c:v>60.735294117647101</c:v>
                </c:pt>
                <c:pt idx="2">
                  <c:v>50.203086921202299</c:v>
                </c:pt>
                <c:pt idx="3">
                  <c:v>47.1606648199446</c:v>
                </c:pt>
                <c:pt idx="4">
                  <c:v>55.3281155930163</c:v>
                </c:pt>
                <c:pt idx="5">
                  <c:v>48.065015479876202</c:v>
                </c:pt>
                <c:pt idx="6">
                  <c:v>51.809651474530803</c:v>
                </c:pt>
                <c:pt idx="7">
                  <c:v>47.335423197492197</c:v>
                </c:pt>
                <c:pt idx="8">
                  <c:v>49.9222395023328</c:v>
                </c:pt>
                <c:pt idx="9">
                  <c:v>43.924581005586596</c:v>
                </c:pt>
                <c:pt idx="10">
                  <c:v>43.574917318264497</c:v>
                </c:pt>
                <c:pt idx="11">
                  <c:v>44.631410256410298</c:v>
                </c:pt>
                <c:pt idx="12">
                  <c:v>48.428571428571402</c:v>
                </c:pt>
                <c:pt idx="13">
                  <c:v>45.991019884541402</c:v>
                </c:pt>
                <c:pt idx="14">
                  <c:v>46.094215861657702</c:v>
                </c:pt>
                <c:pt idx="15">
                  <c:v>37.967351237493403</c:v>
                </c:pt>
                <c:pt idx="16">
                  <c:v>42.555066079295202</c:v>
                </c:pt>
                <c:pt idx="17">
                  <c:v>39.118457300275502</c:v>
                </c:pt>
                <c:pt idx="18">
                  <c:v>43.959390862944197</c:v>
                </c:pt>
                <c:pt idx="19">
                  <c:v>36.181192660550501</c:v>
                </c:pt>
                <c:pt idx="20">
                  <c:v>32.150101419878304</c:v>
                </c:pt>
                <c:pt idx="21">
                  <c:v>38.2246376811594</c:v>
                </c:pt>
              </c:numCache>
            </c:numRef>
          </c:val>
          <c:extLst>
            <c:ext xmlns:c16="http://schemas.microsoft.com/office/drawing/2014/chart" uri="{C3380CC4-5D6E-409C-BE32-E72D297353CC}">
              <c16:uniqueId val="{00000000-B101-4AB2-965E-113468CF4542}"/>
            </c:ext>
          </c:extLst>
        </c:ser>
        <c:ser>
          <c:idx val="1"/>
          <c:order val="1"/>
          <c:tx>
            <c:strRef>
              <c:f>'SVF fullföljs'!$L$8</c:f>
              <c:strCache>
                <c:ptCount val="1"/>
                <c:pt idx="0">
                  <c:v> Måluppfyllelse 2020</c:v>
                </c:pt>
              </c:strCache>
            </c:strRef>
          </c:tx>
          <c:spPr>
            <a:solidFill>
              <a:schemeClr val="bg2"/>
            </a:solidFill>
            <a:ln w="9525" cap="flat" cmpd="sng" algn="ctr">
              <a:solidFill>
                <a:sysClr val="windowText" lastClr="000000">
                  <a:lumMod val="100000"/>
                </a:sysClr>
              </a:solidFill>
              <a:prstDash val="solid"/>
              <a:round/>
              <a:headEnd type="none" w="med" len="med"/>
              <a:tailEnd type="none" w="med" len="med"/>
            </a:ln>
            <a:effectLst/>
          </c:spPr>
          <c:invertIfNegative val="0"/>
          <c:dPt>
            <c:idx val="10"/>
            <c:invertIfNegative val="0"/>
            <c:bubble3D val="0"/>
            <c:spPr>
              <a:solidFill>
                <a:schemeClr val="bg2">
                  <a:lumMod val="75000"/>
                </a:schemeClr>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2-B101-4AB2-965E-113468CF4542}"/>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rial"/>
                    <a:ea typeface="Arial"/>
                    <a:cs typeface="Aria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'SVF fullföljs'!$H$9:$H$30</c:f>
              <c:strCache>
                <c:ptCount val="22"/>
                <c:pt idx="0">
                  <c:v>Gotland</c:v>
                </c:pt>
                <c:pt idx="1">
                  <c:v>Norrbotten</c:v>
                </c:pt>
                <c:pt idx="2">
                  <c:v>Västernorrland</c:v>
                </c:pt>
                <c:pt idx="3">
                  <c:v>Stockholm</c:v>
                </c:pt>
                <c:pt idx="4">
                  <c:v>Halland</c:v>
                </c:pt>
                <c:pt idx="5">
                  <c:v>Västmanland</c:v>
                </c:pt>
                <c:pt idx="6">
                  <c:v>Värmland</c:v>
                </c:pt>
                <c:pt idx="7">
                  <c:v>Örebro</c:v>
                </c:pt>
                <c:pt idx="8">
                  <c:v>Kalmar</c:v>
                </c:pt>
                <c:pt idx="9">
                  <c:v>Uppsala</c:v>
                </c:pt>
                <c:pt idx="10">
                  <c:v>Riket</c:v>
                </c:pt>
                <c:pt idx="11">
                  <c:v>Sörmland</c:v>
                </c:pt>
                <c:pt idx="12">
                  <c:v>Blekinge</c:v>
                </c:pt>
                <c:pt idx="13">
                  <c:v>Dalarna</c:v>
                </c:pt>
                <c:pt idx="14">
                  <c:v>Gävleborg</c:v>
                </c:pt>
                <c:pt idx="15">
                  <c:v>Jönköping</c:v>
                </c:pt>
                <c:pt idx="16">
                  <c:v>Västerbotten</c:v>
                </c:pt>
                <c:pt idx="17">
                  <c:v>Västra Götaland</c:v>
                </c:pt>
                <c:pt idx="18">
                  <c:v>Kronoberg</c:v>
                </c:pt>
                <c:pt idx="19">
                  <c:v>Skåne</c:v>
                </c:pt>
                <c:pt idx="20">
                  <c:v>Östergötland</c:v>
                </c:pt>
                <c:pt idx="21">
                  <c:v>Jämtland</c:v>
                </c:pt>
              </c:strCache>
            </c:strRef>
          </c:cat>
          <c:val>
            <c:numRef>
              <c:f>'SVF fullföljs'!$L$9:$L$30</c:f>
              <c:numCache>
                <c:formatCode>0.0</c:formatCode>
                <c:ptCount val="22"/>
                <c:pt idx="0">
                  <c:v>67.441860465116292</c:v>
                </c:pt>
                <c:pt idx="1">
                  <c:v>62.518968133535701</c:v>
                </c:pt>
                <c:pt idx="2">
                  <c:v>60</c:v>
                </c:pt>
                <c:pt idx="3">
                  <c:v>59.799322387281691</c:v>
                </c:pt>
                <c:pt idx="4">
                  <c:v>59.770889487870605</c:v>
                </c:pt>
                <c:pt idx="5">
                  <c:v>57.215619694397304</c:v>
                </c:pt>
                <c:pt idx="6">
                  <c:v>56.970983722576094</c:v>
                </c:pt>
                <c:pt idx="7">
                  <c:v>55.966587112171794</c:v>
                </c:pt>
                <c:pt idx="8">
                  <c:v>51.107934238742004</c:v>
                </c:pt>
                <c:pt idx="9">
                  <c:v>51.006245662734194</c:v>
                </c:pt>
                <c:pt idx="10">
                  <c:v>50.644092749355899</c:v>
                </c:pt>
                <c:pt idx="11">
                  <c:v>50.228310502283101</c:v>
                </c:pt>
                <c:pt idx="12">
                  <c:v>50.188679245282998</c:v>
                </c:pt>
                <c:pt idx="13">
                  <c:v>49.761417859577399</c:v>
                </c:pt>
                <c:pt idx="14">
                  <c:v>49.648876404494402</c:v>
                </c:pt>
                <c:pt idx="15">
                  <c:v>49.221496735308904</c:v>
                </c:pt>
                <c:pt idx="16">
                  <c:v>47.006472491909399</c:v>
                </c:pt>
                <c:pt idx="17">
                  <c:v>45.333151655538899</c:v>
                </c:pt>
                <c:pt idx="18">
                  <c:v>42.888165038002199</c:v>
                </c:pt>
                <c:pt idx="19">
                  <c:v>42.2826086956522</c:v>
                </c:pt>
                <c:pt idx="20">
                  <c:v>41.122504047490601</c:v>
                </c:pt>
                <c:pt idx="21">
                  <c:v>40.471869328493597</c:v>
                </c:pt>
              </c:numCache>
            </c:numRef>
          </c:val>
          <c:extLst>
            <c:ext xmlns:c16="http://schemas.microsoft.com/office/drawing/2014/chart" uri="{C3380CC4-5D6E-409C-BE32-E72D297353CC}">
              <c16:uniqueId val="{00000003-B101-4AB2-965E-113468CF4542}"/>
            </c:ext>
          </c:extLst>
        </c:ser>
        <c:dLbls>
          <c:showLegendKey val="0"/>
          <c:showVal val="0"/>
          <c:showCatName val="0"/>
          <c:showSerName val="0"/>
          <c:showPercent val="0"/>
          <c:showBubbleSize val="0"/>
        </c:dLbls>
        <c:gapWidth val="25"/>
        <c:overlap val="30"/>
        <c:axId val="681653984"/>
        <c:axId val="681647752"/>
      </c:barChart>
      <c:scatterChart>
        <c:scatterStyle val="lineMarker"/>
        <c:varyColors val="0"/>
        <c:ser>
          <c:idx val="2"/>
          <c:order val="2"/>
          <c:tx>
            <c:strRef>
              <c:f>'SVF fullföljs'!$Q$8</c:f>
              <c:strCache>
                <c:ptCount val="1"/>
                <c:pt idx="0">
                  <c:v>Målvärde</c:v>
                </c:pt>
              </c:strCache>
            </c:strRef>
          </c:tx>
          <c:spPr>
            <a:ln w="19050" cap="rnd">
              <a:solidFill>
                <a:srgbClr val="C00000"/>
              </a:solidFill>
              <a:prstDash val="sysDot"/>
              <a:round/>
            </a:ln>
            <a:effectLst/>
          </c:spPr>
          <c:marker>
            <c:symbol val="none"/>
          </c:marker>
          <c:dLbls>
            <c:dLbl>
              <c:idx val="1"/>
              <c:layout>
                <c:manualLayout>
                  <c:x val="-0.17050925925925925"/>
                  <c:y val="0.11994444444444441"/>
                </c:manualLayout>
              </c:layout>
              <c:showLegendKey val="0"/>
              <c:showVal val="0"/>
              <c:showCatName val="1"/>
              <c:showSerName val="1"/>
              <c:showPercent val="0"/>
              <c:showBubbleSize val="0"/>
              <c:extLst>
                <c:ext xmlns:c15="http://schemas.microsoft.com/office/drawing/2012/chart" uri="{CE6537A1-D6FC-4f65-9D91-7224C49458BB}"/>
                <c:ext xmlns:c16="http://schemas.microsoft.com/office/drawing/2014/chart" uri="{C3380CC4-5D6E-409C-BE32-E72D297353CC}">
                  <c16:uniqueId val="{00000004-B101-4AB2-965E-113468CF4542}"/>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rial"/>
                    <a:ea typeface="Arial"/>
                    <a:cs typeface="Arial"/>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'SVF fullföljs'!$Q$9:$Q$10</c:f>
              <c:numCache>
                <c:formatCode>General</c:formatCode>
                <c:ptCount val="2"/>
                <c:pt idx="0">
                  <c:v>80</c:v>
                </c:pt>
                <c:pt idx="1">
                  <c:v>80</c:v>
                </c:pt>
              </c:numCache>
            </c:numRef>
          </c:xVal>
          <c:yVal>
            <c:numRef>
              <c:f>'SVF fullföljs'!$P$9:$P$10</c:f>
              <c:numCache>
                <c:formatCode>General</c:formatCode>
                <c:ptCount val="2"/>
                <c:pt idx="0">
                  <c:v>0</c:v>
                </c:pt>
                <c:pt idx="1">
                  <c:v>1</c:v>
                </c:pt>
              </c:numCache>
            </c:numRef>
          </c:yVal>
          <c:smooth val="0"/>
          <c:extLst>
            <c:ext xmlns:c16="http://schemas.microsoft.com/office/drawing/2014/chart" uri="{C3380CC4-5D6E-409C-BE32-E72D297353CC}">
              <c16:uniqueId val="{00000005-B101-4AB2-965E-113468CF4542}"/>
            </c:ext>
          </c:extLst>
        </c:ser>
        <c:dLbls>
          <c:showLegendKey val="0"/>
          <c:showVal val="0"/>
          <c:showCatName val="0"/>
          <c:showSerName val="0"/>
          <c:showPercent val="0"/>
          <c:showBubbleSize val="0"/>
        </c:dLbls>
        <c:axId val="681737624"/>
        <c:axId val="681731064"/>
      </c:scatterChart>
      <c:valAx>
        <c:axId val="681737624"/>
        <c:scaling>
          <c:orientation val="minMax"/>
        </c:scaling>
        <c:delete val="0"/>
        <c:axPos val="b"/>
        <c:majorGridlines>
          <c:spPr>
            <a:ln w="9525" cap="flat" cmpd="sng" algn="ctr">
              <a:solidFill>
                <a:srgbClr val="FFFFFF">
                  <a:lumMod val="100000"/>
                </a:srgbClr>
              </a:solidFill>
              <a:prstDash val="solid"/>
              <a:round/>
              <a:headEnd type="none" w="med" len="med"/>
              <a:tailEnd type="none" w="med" len="med"/>
            </a:ln>
            <a:effectLst/>
          </c:spPr>
        </c:majorGridlines>
        <c:title>
          <c:tx>
            <c:rich>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r>
                  <a:rPr lang="sv-SE"/>
                  <a:t>Måluppfyllelse</a:t>
                </a:r>
              </a:p>
            </c:rich>
          </c:tx>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title>
        <c:numFmt formatCode="General" sourceLinked="1"/>
        <c:majorTickMark val="out"/>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681731064"/>
        <c:crosses val="autoZero"/>
        <c:crossBetween val="midCat"/>
      </c:valAx>
      <c:valAx>
        <c:axId val="681731064"/>
        <c:scaling>
          <c:orientation val="minMax"/>
          <c:max val="1"/>
        </c:scaling>
        <c:delete val="1"/>
        <c:axPos val="l"/>
        <c:majorGridlines>
          <c:spPr>
            <a:ln w="12700" cap="flat" cmpd="sng" algn="ctr">
              <a:solidFill>
                <a:srgbClr val="FFFFFF">
                  <a:lumMod val="100000"/>
                </a:srgbClr>
              </a:solidFill>
              <a:prstDash val="solid"/>
              <a:round/>
              <a:headEnd type="none" w="med" len="med"/>
              <a:tailEnd type="none" w="med" len="med"/>
            </a:ln>
            <a:effectLst/>
          </c:spPr>
        </c:majorGridlines>
        <c:numFmt formatCode="General" sourceLinked="1"/>
        <c:majorTickMark val="out"/>
        <c:minorTickMark val="none"/>
        <c:tickLblPos val="nextTo"/>
        <c:crossAx val="681737624"/>
        <c:crosses val="autoZero"/>
        <c:crossBetween val="midCat"/>
      </c:valAx>
      <c:valAx>
        <c:axId val="681647752"/>
        <c:scaling>
          <c:orientation val="minMax"/>
        </c:scaling>
        <c:delete val="1"/>
        <c:axPos val="t"/>
        <c:numFmt formatCode="0.0" sourceLinked="1"/>
        <c:majorTickMark val="out"/>
        <c:minorTickMark val="none"/>
        <c:tickLblPos val="nextTo"/>
        <c:crossAx val="681653984"/>
        <c:crosses val="max"/>
        <c:crossBetween val="between"/>
      </c:valAx>
      <c:catAx>
        <c:axId val="681653984"/>
        <c:scaling>
          <c:orientation val="minMax"/>
        </c:scaling>
        <c:delete val="0"/>
        <c:axPos val="r"/>
        <c:numFmt formatCode="General"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681647752"/>
        <c:crosses val="max"/>
        <c:auto val="1"/>
        <c:lblAlgn val="ctr"/>
        <c:lblOffset val="100"/>
        <c:noMultiLvlLbl val="0"/>
      </c:catAx>
      <c:spPr>
        <a:solidFill>
          <a:srgbClr val="F4F5F0">
            <a:lumMod val="100000"/>
          </a:srgbClr>
        </a:solidFill>
        <a:ln>
          <a:noFill/>
        </a:ln>
        <a:effectLst/>
      </c:spPr>
    </c:plotArea>
    <c:legend>
      <c:legendPos val="t"/>
      <c:legendEntry>
        <c:idx val="2"/>
        <c:delete val="1"/>
      </c:legendEntry>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legend>
    <c:plotVisOnly val="1"/>
    <c:dispBlanksAs val="gap"/>
    <c:showDLblsOverMax val="0"/>
  </c:chart>
  <c:spPr>
    <a:noFill/>
    <a:ln w="9525" cap="flat" cmpd="sng" algn="ctr">
      <a:noFill/>
      <a:round/>
    </a:ln>
    <a:effectLst/>
    <a:extLs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800">
          <a:latin typeface="Arial"/>
          <a:ea typeface="Arial"/>
          <a:cs typeface="Arial"/>
        </a:defRPr>
      </a:pPr>
      <a:endParaRPr lang="sv-SE"/>
    </a:p>
  </c:txPr>
  <c:externalData r:id="rId3">
    <c:autoUpdate val="0"/>
  </c:externalData>
  <c:userShapes r:id="rId4"/>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'Hjärtinfarkt 19 20'!$J$8</c:f>
              <c:strCache>
                <c:ptCount val="1"/>
                <c:pt idx="0">
                  <c:v>2020</c:v>
                </c:pt>
              </c:strCache>
            </c:strRef>
          </c:tx>
          <c:spPr>
            <a:ln w="19050" cap="rnd" cmpd="sng" algn="ctr">
              <a:solidFill>
                <a:srgbClr val="DA4215">
                  <a:lumMod val="100000"/>
                </a:srgbClr>
              </a:solidFill>
              <a:prstDash val="solid"/>
              <a:round/>
              <a:headEnd type="none" w="med" len="med"/>
              <a:tailEnd type="none" w="med" len="med"/>
            </a:ln>
            <a:effectLst/>
          </c:spPr>
          <c:marker>
            <c:symbol val="none"/>
          </c:marker>
          <c:cat>
            <c:numRef>
              <c:f>'Hjärtinfarkt 19 20'!$H$9:$H$59</c:f>
              <c:numCache>
                <c:formatCode>General</c:formatCode>
                <c:ptCount val="51"/>
                <c:pt idx="0">
                  <c:v>2</c:v>
                </c:pt>
                <c:pt idx="1">
                  <c:v>3</c:v>
                </c:pt>
                <c:pt idx="2">
                  <c:v>4</c:v>
                </c:pt>
                <c:pt idx="3">
                  <c:v>5</c:v>
                </c:pt>
                <c:pt idx="4">
                  <c:v>6</c:v>
                </c:pt>
                <c:pt idx="5">
                  <c:v>7</c:v>
                </c:pt>
                <c:pt idx="6">
                  <c:v>8</c:v>
                </c:pt>
                <c:pt idx="7">
                  <c:v>9</c:v>
                </c:pt>
                <c:pt idx="8">
                  <c:v>10</c:v>
                </c:pt>
                <c:pt idx="9">
                  <c:v>11</c:v>
                </c:pt>
                <c:pt idx="10">
                  <c:v>12</c:v>
                </c:pt>
                <c:pt idx="11">
                  <c:v>13</c:v>
                </c:pt>
                <c:pt idx="12">
                  <c:v>14</c:v>
                </c:pt>
                <c:pt idx="13">
                  <c:v>15</c:v>
                </c:pt>
                <c:pt idx="14">
                  <c:v>16</c:v>
                </c:pt>
                <c:pt idx="15">
                  <c:v>17</c:v>
                </c:pt>
                <c:pt idx="16">
                  <c:v>18</c:v>
                </c:pt>
                <c:pt idx="17">
                  <c:v>19</c:v>
                </c:pt>
                <c:pt idx="18">
                  <c:v>20</c:v>
                </c:pt>
                <c:pt idx="19">
                  <c:v>21</c:v>
                </c:pt>
                <c:pt idx="20">
                  <c:v>22</c:v>
                </c:pt>
                <c:pt idx="21">
                  <c:v>23</c:v>
                </c:pt>
                <c:pt idx="22">
                  <c:v>24</c:v>
                </c:pt>
                <c:pt idx="23">
                  <c:v>25</c:v>
                </c:pt>
                <c:pt idx="24">
                  <c:v>26</c:v>
                </c:pt>
                <c:pt idx="25">
                  <c:v>27</c:v>
                </c:pt>
                <c:pt idx="26">
                  <c:v>28</c:v>
                </c:pt>
                <c:pt idx="27">
                  <c:v>29</c:v>
                </c:pt>
                <c:pt idx="28">
                  <c:v>30</c:v>
                </c:pt>
                <c:pt idx="29">
                  <c:v>31</c:v>
                </c:pt>
                <c:pt idx="30">
                  <c:v>32</c:v>
                </c:pt>
                <c:pt idx="31">
                  <c:v>33</c:v>
                </c:pt>
                <c:pt idx="32">
                  <c:v>34</c:v>
                </c:pt>
                <c:pt idx="33">
                  <c:v>35</c:v>
                </c:pt>
                <c:pt idx="34">
                  <c:v>36</c:v>
                </c:pt>
                <c:pt idx="35">
                  <c:v>37</c:v>
                </c:pt>
                <c:pt idx="36">
                  <c:v>38</c:v>
                </c:pt>
                <c:pt idx="37">
                  <c:v>39</c:v>
                </c:pt>
                <c:pt idx="38">
                  <c:v>40</c:v>
                </c:pt>
                <c:pt idx="39">
                  <c:v>41</c:v>
                </c:pt>
                <c:pt idx="40">
                  <c:v>42</c:v>
                </c:pt>
                <c:pt idx="41">
                  <c:v>43</c:v>
                </c:pt>
                <c:pt idx="42">
                  <c:v>44</c:v>
                </c:pt>
                <c:pt idx="43">
                  <c:v>45</c:v>
                </c:pt>
                <c:pt idx="44">
                  <c:v>46</c:v>
                </c:pt>
                <c:pt idx="45">
                  <c:v>47</c:v>
                </c:pt>
                <c:pt idx="46">
                  <c:v>48</c:v>
                </c:pt>
                <c:pt idx="47">
                  <c:v>49</c:v>
                </c:pt>
                <c:pt idx="48">
                  <c:v>50</c:v>
                </c:pt>
                <c:pt idx="49">
                  <c:v>51</c:v>
                </c:pt>
                <c:pt idx="50">
                  <c:v>52</c:v>
                </c:pt>
              </c:numCache>
            </c:numRef>
          </c:cat>
          <c:val>
            <c:numRef>
              <c:f>'Hjärtinfarkt 19 20'!$J$9:$J$59</c:f>
              <c:numCache>
                <c:formatCode>General</c:formatCode>
                <c:ptCount val="51"/>
                <c:pt idx="0">
                  <c:v>342</c:v>
                </c:pt>
                <c:pt idx="1">
                  <c:v>293</c:v>
                </c:pt>
                <c:pt idx="2">
                  <c:v>305</c:v>
                </c:pt>
                <c:pt idx="3">
                  <c:v>322</c:v>
                </c:pt>
                <c:pt idx="4">
                  <c:v>306</c:v>
                </c:pt>
                <c:pt idx="5">
                  <c:v>348</c:v>
                </c:pt>
                <c:pt idx="6">
                  <c:v>364</c:v>
                </c:pt>
                <c:pt idx="7">
                  <c:v>354</c:v>
                </c:pt>
                <c:pt idx="8">
                  <c:v>322</c:v>
                </c:pt>
                <c:pt idx="9">
                  <c:v>312</c:v>
                </c:pt>
                <c:pt idx="10">
                  <c:v>246</c:v>
                </c:pt>
                <c:pt idx="11">
                  <c:v>251</c:v>
                </c:pt>
                <c:pt idx="12">
                  <c:v>248</c:v>
                </c:pt>
                <c:pt idx="13">
                  <c:v>259</c:v>
                </c:pt>
                <c:pt idx="14">
                  <c:v>304</c:v>
                </c:pt>
                <c:pt idx="15">
                  <c:v>264</c:v>
                </c:pt>
                <c:pt idx="16">
                  <c:v>266</c:v>
                </c:pt>
                <c:pt idx="17">
                  <c:v>282</c:v>
                </c:pt>
                <c:pt idx="18">
                  <c:v>304</c:v>
                </c:pt>
                <c:pt idx="19">
                  <c:v>276</c:v>
                </c:pt>
                <c:pt idx="20">
                  <c:v>301</c:v>
                </c:pt>
                <c:pt idx="21">
                  <c:v>290</c:v>
                </c:pt>
                <c:pt idx="22">
                  <c:v>301</c:v>
                </c:pt>
                <c:pt idx="23">
                  <c:v>288</c:v>
                </c:pt>
                <c:pt idx="24">
                  <c:v>290</c:v>
                </c:pt>
                <c:pt idx="25">
                  <c:v>266</c:v>
                </c:pt>
                <c:pt idx="26">
                  <c:v>271</c:v>
                </c:pt>
                <c:pt idx="27">
                  <c:v>277</c:v>
                </c:pt>
                <c:pt idx="28">
                  <c:v>287</c:v>
                </c:pt>
                <c:pt idx="29">
                  <c:v>296</c:v>
                </c:pt>
                <c:pt idx="30">
                  <c:v>304</c:v>
                </c:pt>
                <c:pt idx="31">
                  <c:v>302</c:v>
                </c:pt>
                <c:pt idx="32">
                  <c:v>313</c:v>
                </c:pt>
                <c:pt idx="33">
                  <c:v>296</c:v>
                </c:pt>
                <c:pt idx="34">
                  <c:v>300</c:v>
                </c:pt>
                <c:pt idx="35">
                  <c:v>329</c:v>
                </c:pt>
                <c:pt idx="36">
                  <c:v>291</c:v>
                </c:pt>
                <c:pt idx="37">
                  <c:v>298</c:v>
                </c:pt>
                <c:pt idx="38">
                  <c:v>335</c:v>
                </c:pt>
                <c:pt idx="39">
                  <c:v>334</c:v>
                </c:pt>
                <c:pt idx="40">
                  <c:v>294</c:v>
                </c:pt>
                <c:pt idx="41">
                  <c:v>353</c:v>
                </c:pt>
                <c:pt idx="42">
                  <c:v>323</c:v>
                </c:pt>
                <c:pt idx="43">
                  <c:v>308</c:v>
                </c:pt>
                <c:pt idx="44">
                  <c:v>291</c:v>
                </c:pt>
                <c:pt idx="45">
                  <c:v>282</c:v>
                </c:pt>
                <c:pt idx="46">
                  <c:v>295</c:v>
                </c:pt>
                <c:pt idx="47">
                  <c:v>303</c:v>
                </c:pt>
                <c:pt idx="48">
                  <c:v>295</c:v>
                </c:pt>
                <c:pt idx="49">
                  <c:v>299</c:v>
                </c:pt>
                <c:pt idx="50">
                  <c:v>291</c:v>
                </c:pt>
              </c:numCache>
            </c:numRef>
          </c:val>
          <c:smooth val="0"/>
          <c:extLst>
            <c:ext xmlns:c16="http://schemas.microsoft.com/office/drawing/2014/chart" uri="{C3380CC4-5D6E-409C-BE32-E72D297353CC}">
              <c16:uniqueId val="{00000000-1369-4971-8F61-7DA9600034EE}"/>
            </c:ext>
          </c:extLst>
        </c:ser>
        <c:ser>
          <c:idx val="0"/>
          <c:order val="1"/>
          <c:tx>
            <c:strRef>
              <c:f>'Hjärtinfarkt 19 20'!$I$8</c:f>
              <c:strCache>
                <c:ptCount val="1"/>
                <c:pt idx="0">
                  <c:v>2019</c:v>
                </c:pt>
              </c:strCache>
            </c:strRef>
          </c:tx>
          <c:spPr>
            <a:ln w="19050" cap="rnd" cmpd="sng" algn="ctr">
              <a:solidFill>
                <a:srgbClr val="000000">
                  <a:lumMod val="100000"/>
                </a:srgbClr>
              </a:solidFill>
              <a:prstDash val="sysDash"/>
              <a:round/>
              <a:headEnd type="none" w="med" len="med"/>
              <a:tailEnd type="none" w="med" len="med"/>
            </a:ln>
            <a:effectLst/>
          </c:spPr>
          <c:marker>
            <c:symbol val="none"/>
          </c:marker>
          <c:cat>
            <c:numRef>
              <c:f>'Hjärtinfarkt 19 20'!$H$9:$H$59</c:f>
              <c:numCache>
                <c:formatCode>General</c:formatCode>
                <c:ptCount val="51"/>
                <c:pt idx="0">
                  <c:v>2</c:v>
                </c:pt>
                <c:pt idx="1">
                  <c:v>3</c:v>
                </c:pt>
                <c:pt idx="2">
                  <c:v>4</c:v>
                </c:pt>
                <c:pt idx="3">
                  <c:v>5</c:v>
                </c:pt>
                <c:pt idx="4">
                  <c:v>6</c:v>
                </c:pt>
                <c:pt idx="5">
                  <c:v>7</c:v>
                </c:pt>
                <c:pt idx="6">
                  <c:v>8</c:v>
                </c:pt>
                <c:pt idx="7">
                  <c:v>9</c:v>
                </c:pt>
                <c:pt idx="8">
                  <c:v>10</c:v>
                </c:pt>
                <c:pt idx="9">
                  <c:v>11</c:v>
                </c:pt>
                <c:pt idx="10">
                  <c:v>12</c:v>
                </c:pt>
                <c:pt idx="11">
                  <c:v>13</c:v>
                </c:pt>
                <c:pt idx="12">
                  <c:v>14</c:v>
                </c:pt>
                <c:pt idx="13">
                  <c:v>15</c:v>
                </c:pt>
                <c:pt idx="14">
                  <c:v>16</c:v>
                </c:pt>
                <c:pt idx="15">
                  <c:v>17</c:v>
                </c:pt>
                <c:pt idx="16">
                  <c:v>18</c:v>
                </c:pt>
                <c:pt idx="17">
                  <c:v>19</c:v>
                </c:pt>
                <c:pt idx="18">
                  <c:v>20</c:v>
                </c:pt>
                <c:pt idx="19">
                  <c:v>21</c:v>
                </c:pt>
                <c:pt idx="20">
                  <c:v>22</c:v>
                </c:pt>
                <c:pt idx="21">
                  <c:v>23</c:v>
                </c:pt>
                <c:pt idx="22">
                  <c:v>24</c:v>
                </c:pt>
                <c:pt idx="23">
                  <c:v>25</c:v>
                </c:pt>
                <c:pt idx="24">
                  <c:v>26</c:v>
                </c:pt>
                <c:pt idx="25">
                  <c:v>27</c:v>
                </c:pt>
                <c:pt idx="26">
                  <c:v>28</c:v>
                </c:pt>
                <c:pt idx="27">
                  <c:v>29</c:v>
                </c:pt>
                <c:pt idx="28">
                  <c:v>30</c:v>
                </c:pt>
                <c:pt idx="29">
                  <c:v>31</c:v>
                </c:pt>
                <c:pt idx="30">
                  <c:v>32</c:v>
                </c:pt>
                <c:pt idx="31">
                  <c:v>33</c:v>
                </c:pt>
                <c:pt idx="32">
                  <c:v>34</c:v>
                </c:pt>
                <c:pt idx="33">
                  <c:v>35</c:v>
                </c:pt>
                <c:pt idx="34">
                  <c:v>36</c:v>
                </c:pt>
                <c:pt idx="35">
                  <c:v>37</c:v>
                </c:pt>
                <c:pt idx="36">
                  <c:v>38</c:v>
                </c:pt>
                <c:pt idx="37">
                  <c:v>39</c:v>
                </c:pt>
                <c:pt idx="38">
                  <c:v>40</c:v>
                </c:pt>
                <c:pt idx="39">
                  <c:v>41</c:v>
                </c:pt>
                <c:pt idx="40">
                  <c:v>42</c:v>
                </c:pt>
                <c:pt idx="41">
                  <c:v>43</c:v>
                </c:pt>
                <c:pt idx="42">
                  <c:v>44</c:v>
                </c:pt>
                <c:pt idx="43">
                  <c:v>45</c:v>
                </c:pt>
                <c:pt idx="44">
                  <c:v>46</c:v>
                </c:pt>
                <c:pt idx="45">
                  <c:v>47</c:v>
                </c:pt>
                <c:pt idx="46">
                  <c:v>48</c:v>
                </c:pt>
                <c:pt idx="47">
                  <c:v>49</c:v>
                </c:pt>
                <c:pt idx="48">
                  <c:v>50</c:v>
                </c:pt>
                <c:pt idx="49">
                  <c:v>51</c:v>
                </c:pt>
                <c:pt idx="50">
                  <c:v>52</c:v>
                </c:pt>
              </c:numCache>
            </c:numRef>
          </c:cat>
          <c:val>
            <c:numRef>
              <c:f>'Hjärtinfarkt 19 20'!$I$9:$I$59</c:f>
              <c:numCache>
                <c:formatCode>General</c:formatCode>
                <c:ptCount val="51"/>
                <c:pt idx="0">
                  <c:v>383</c:v>
                </c:pt>
                <c:pt idx="1">
                  <c:v>325</c:v>
                </c:pt>
                <c:pt idx="2">
                  <c:v>354</c:v>
                </c:pt>
                <c:pt idx="3">
                  <c:v>391</c:v>
                </c:pt>
                <c:pt idx="4">
                  <c:v>337</c:v>
                </c:pt>
                <c:pt idx="5">
                  <c:v>326</c:v>
                </c:pt>
                <c:pt idx="6">
                  <c:v>329</c:v>
                </c:pt>
                <c:pt idx="7">
                  <c:v>332</c:v>
                </c:pt>
                <c:pt idx="8">
                  <c:v>353</c:v>
                </c:pt>
                <c:pt idx="9">
                  <c:v>336</c:v>
                </c:pt>
                <c:pt idx="10">
                  <c:v>377</c:v>
                </c:pt>
                <c:pt idx="11">
                  <c:v>309</c:v>
                </c:pt>
                <c:pt idx="12">
                  <c:v>344</c:v>
                </c:pt>
                <c:pt idx="13">
                  <c:v>302</c:v>
                </c:pt>
                <c:pt idx="14">
                  <c:v>340</c:v>
                </c:pt>
                <c:pt idx="15">
                  <c:v>346</c:v>
                </c:pt>
                <c:pt idx="16">
                  <c:v>338</c:v>
                </c:pt>
                <c:pt idx="17">
                  <c:v>315</c:v>
                </c:pt>
                <c:pt idx="18">
                  <c:v>339</c:v>
                </c:pt>
                <c:pt idx="19">
                  <c:v>365</c:v>
                </c:pt>
                <c:pt idx="20">
                  <c:v>348</c:v>
                </c:pt>
                <c:pt idx="21">
                  <c:v>292</c:v>
                </c:pt>
                <c:pt idx="22">
                  <c:v>300</c:v>
                </c:pt>
                <c:pt idx="23">
                  <c:v>302</c:v>
                </c:pt>
                <c:pt idx="24">
                  <c:v>327</c:v>
                </c:pt>
                <c:pt idx="25">
                  <c:v>311</c:v>
                </c:pt>
                <c:pt idx="26">
                  <c:v>320</c:v>
                </c:pt>
                <c:pt idx="27">
                  <c:v>300</c:v>
                </c:pt>
                <c:pt idx="28">
                  <c:v>329</c:v>
                </c:pt>
                <c:pt idx="29">
                  <c:v>294</c:v>
                </c:pt>
                <c:pt idx="30">
                  <c:v>305</c:v>
                </c:pt>
                <c:pt idx="31">
                  <c:v>335</c:v>
                </c:pt>
                <c:pt idx="32">
                  <c:v>335</c:v>
                </c:pt>
                <c:pt idx="33">
                  <c:v>333</c:v>
                </c:pt>
                <c:pt idx="34">
                  <c:v>325</c:v>
                </c:pt>
                <c:pt idx="35">
                  <c:v>338</c:v>
                </c:pt>
                <c:pt idx="36">
                  <c:v>285</c:v>
                </c:pt>
                <c:pt idx="37">
                  <c:v>319</c:v>
                </c:pt>
                <c:pt idx="38">
                  <c:v>381</c:v>
                </c:pt>
                <c:pt idx="39">
                  <c:v>345</c:v>
                </c:pt>
                <c:pt idx="40">
                  <c:v>309</c:v>
                </c:pt>
                <c:pt idx="41">
                  <c:v>326</c:v>
                </c:pt>
                <c:pt idx="42">
                  <c:v>325</c:v>
                </c:pt>
                <c:pt idx="43">
                  <c:v>332</c:v>
                </c:pt>
                <c:pt idx="44">
                  <c:v>300</c:v>
                </c:pt>
                <c:pt idx="45">
                  <c:v>359</c:v>
                </c:pt>
                <c:pt idx="46">
                  <c:v>326</c:v>
                </c:pt>
                <c:pt idx="47">
                  <c:v>358</c:v>
                </c:pt>
                <c:pt idx="48">
                  <c:v>338</c:v>
                </c:pt>
                <c:pt idx="49">
                  <c:v>326</c:v>
                </c:pt>
                <c:pt idx="50">
                  <c:v>358</c:v>
                </c:pt>
              </c:numCache>
            </c:numRef>
          </c:val>
          <c:smooth val="0"/>
          <c:extLst>
            <c:ext xmlns:c16="http://schemas.microsoft.com/office/drawing/2014/chart" uri="{C3380CC4-5D6E-409C-BE32-E72D297353CC}">
              <c16:uniqueId val="{00000001-1369-4971-8F61-7DA9600034EE}"/>
            </c:ext>
          </c:extLst>
        </c:ser>
        <c:dLbls>
          <c:showLegendKey val="0"/>
          <c:showVal val="0"/>
          <c:showCatName val="0"/>
          <c:showSerName val="0"/>
          <c:showPercent val="0"/>
          <c:showBubbleSize val="0"/>
        </c:dLbls>
        <c:smooth val="0"/>
        <c:axId val="1001279808"/>
        <c:axId val="1001282104"/>
      </c:lineChart>
      <c:catAx>
        <c:axId val="1001279808"/>
        <c:scaling>
          <c:orientation val="minMax"/>
        </c:scaling>
        <c:delete val="0"/>
        <c:axPos val="b"/>
        <c:majorGridlines>
          <c:spPr>
            <a:ln w="9525" cap="flat" cmpd="sng" algn="ctr">
              <a:solidFill>
                <a:srgbClr val="FFFFFF">
                  <a:lumMod val="100000"/>
                </a:srgbClr>
              </a:solidFill>
              <a:prstDash val="solid"/>
              <a:round/>
              <a:headEnd type="none" w="med" len="med"/>
              <a:tailEnd type="none" w="med" len="med"/>
            </a:ln>
            <a:effectLst/>
          </c:spPr>
        </c:majorGridlines>
        <c:title>
          <c:tx>
            <c:rich>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r>
                  <a:rPr lang="sv-SE"/>
                  <a:t>Vecka</a:t>
                </a:r>
              </a:p>
            </c:rich>
          </c:tx>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title>
        <c:numFmt formatCode="General"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1001282104"/>
        <c:crosses val="autoZero"/>
        <c:auto val="1"/>
        <c:lblAlgn val="ctr"/>
        <c:lblOffset val="100"/>
        <c:noMultiLvlLbl val="0"/>
      </c:catAx>
      <c:valAx>
        <c:axId val="1001282104"/>
        <c:scaling>
          <c:orientation val="minMax"/>
        </c:scaling>
        <c:delete val="0"/>
        <c:axPos val="l"/>
        <c:majorGridlines>
          <c:spPr>
            <a:ln w="12700" cap="flat" cmpd="sng" algn="ctr">
              <a:solidFill>
                <a:srgbClr val="FFFFFF">
                  <a:lumMod val="100000"/>
                </a:srgbClr>
              </a:solidFill>
              <a:prstDash val="solid"/>
              <a:round/>
              <a:headEnd type="none" w="med" len="med"/>
              <a:tailEnd type="none" w="med" len="med"/>
            </a:ln>
            <a:effectLst/>
          </c:spPr>
        </c:majorGridlines>
        <c:title>
          <c:tx>
            <c:rich>
              <a:bodyPr rot="-54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r>
                  <a:rPr lang="en-US"/>
                  <a:t>Antal hjärtinfarkter</a:t>
                </a:r>
              </a:p>
            </c:rich>
          </c:tx>
          <c:overlay val="0"/>
          <c:spPr>
            <a:noFill/>
            <a:ln>
              <a:noFill/>
            </a:ln>
            <a:effectLst/>
          </c:spPr>
          <c:txPr>
            <a:bodyPr rot="-54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title>
        <c:numFmt formatCode="General"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1001279808"/>
        <c:crosses val="autoZero"/>
        <c:crossBetween val="between"/>
      </c:valAx>
      <c:spPr>
        <a:solidFill>
          <a:srgbClr val="F4F5F0">
            <a:lumMod val="100000"/>
          </a:srgbClr>
        </a:solidFill>
        <a:ln>
          <a:noFill/>
        </a:ln>
        <a:effectLst/>
      </c:spPr>
    </c:plotArea>
    <c:legend>
      <c:legendPos val="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legend>
    <c:plotVisOnly val="1"/>
    <c:dispBlanksAs val="gap"/>
    <c:showDLblsOverMax val="0"/>
  </c:chart>
  <c:spPr>
    <a:solidFill>
      <a:srgbClr val="FFFFFF"/>
    </a:solidFill>
    <a:ln w="9525" cap="flat" cmpd="sng" algn="ctr">
      <a:noFill/>
      <a:round/>
    </a:ln>
    <a:effectLst/>
    <a:extLs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800">
          <a:latin typeface="Arial"/>
          <a:ea typeface="Arial"/>
          <a:cs typeface="Arial"/>
        </a:defRPr>
      </a:pPr>
      <a:endParaRPr lang="sv-SE"/>
    </a:p>
  </c:txPr>
  <c:externalData r:id="rId3">
    <c:autoUpdate val="0"/>
  </c:externalData>
  <c:userShapes r:id="rId4"/>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'Hjärtinfarkt 00 20'!$I$7</c:f>
              <c:strCache>
                <c:ptCount val="1"/>
                <c:pt idx="0">
                  <c:v>Antal hjärtinfarkter</c:v>
                </c:pt>
              </c:strCache>
            </c:strRef>
          </c:tx>
          <c:spPr>
            <a:ln w="19050" cap="rnd" cmpd="sng" algn="ctr">
              <a:solidFill>
                <a:srgbClr val="DA4215">
                  <a:lumMod val="100000"/>
                </a:srgbClr>
              </a:solidFill>
              <a:prstDash val="solid"/>
              <a:round/>
              <a:headEnd type="none" w="med" len="med"/>
              <a:tailEnd type="none" w="med" len="med"/>
            </a:ln>
            <a:effectLst/>
          </c:spPr>
          <c:marker>
            <c:symbol val="none"/>
          </c:marker>
          <c:dPt>
            <c:idx val="0"/>
            <c:marker>
              <c:symbol val="none"/>
            </c:marker>
            <c:bubble3D val="0"/>
            <c:spPr>
              <a:ln w="19050" cap="rnd" cmpd="sng" algn="ctr">
                <a:solidFill>
                  <a:srgbClr val="DA4215">
                    <a:lumMod val="100000"/>
                  </a:srgbClr>
                </a:solidFill>
                <a:prstDash val="solid"/>
                <a:round/>
                <a:headEnd type="none" w="med" len="med"/>
                <a:tailEnd type="none" w="med" len="med"/>
              </a:ln>
              <a:effectLst/>
            </c:spPr>
            <c:extLst>
              <c:ext xmlns:c16="http://schemas.microsoft.com/office/drawing/2014/chart" uri="{C3380CC4-5D6E-409C-BE32-E72D297353CC}">
                <c16:uniqueId val="{00000001-967B-4843-9DC7-6D3424E63154}"/>
              </c:ext>
            </c:extLst>
          </c:dPt>
          <c:dPt>
            <c:idx val="1"/>
            <c:marker>
              <c:symbol val="none"/>
            </c:marker>
            <c:bubble3D val="0"/>
            <c:spPr>
              <a:ln w="19050" cap="rnd" cmpd="sng" algn="ctr">
                <a:solidFill>
                  <a:srgbClr val="DA4215">
                    <a:lumMod val="100000"/>
                  </a:srgbClr>
                </a:solidFill>
                <a:prstDash val="solid"/>
                <a:round/>
                <a:headEnd type="none" w="med" len="med"/>
                <a:tailEnd type="none" w="med" len="med"/>
              </a:ln>
              <a:effectLst/>
            </c:spPr>
            <c:extLst>
              <c:ext xmlns:c16="http://schemas.microsoft.com/office/drawing/2014/chart" uri="{C3380CC4-5D6E-409C-BE32-E72D297353CC}">
                <c16:uniqueId val="{00000003-967B-4843-9DC7-6D3424E63154}"/>
              </c:ext>
            </c:extLst>
          </c:dPt>
          <c:dPt>
            <c:idx val="2"/>
            <c:marker>
              <c:symbol val="none"/>
            </c:marker>
            <c:bubble3D val="0"/>
            <c:spPr>
              <a:ln w="19050" cap="rnd" cmpd="sng" algn="ctr">
                <a:solidFill>
                  <a:srgbClr val="DA4215">
                    <a:lumMod val="100000"/>
                  </a:srgbClr>
                </a:solidFill>
                <a:prstDash val="solid"/>
                <a:round/>
                <a:headEnd type="none" w="med" len="med"/>
                <a:tailEnd type="none" w="med" len="med"/>
              </a:ln>
              <a:effectLst/>
            </c:spPr>
            <c:extLst>
              <c:ext xmlns:c16="http://schemas.microsoft.com/office/drawing/2014/chart" uri="{C3380CC4-5D6E-409C-BE32-E72D297353CC}">
                <c16:uniqueId val="{00000005-967B-4843-9DC7-6D3424E63154}"/>
              </c:ext>
            </c:extLst>
          </c:dPt>
          <c:dPt>
            <c:idx val="3"/>
            <c:marker>
              <c:symbol val="none"/>
            </c:marker>
            <c:bubble3D val="0"/>
            <c:spPr>
              <a:ln w="19050" cap="rnd" cmpd="sng" algn="ctr">
                <a:solidFill>
                  <a:srgbClr val="DA4215">
                    <a:lumMod val="100000"/>
                  </a:srgbClr>
                </a:solidFill>
                <a:prstDash val="solid"/>
                <a:round/>
                <a:headEnd type="none" w="med" len="med"/>
                <a:tailEnd type="none" w="med" len="med"/>
              </a:ln>
              <a:effectLst/>
            </c:spPr>
            <c:extLst>
              <c:ext xmlns:c16="http://schemas.microsoft.com/office/drawing/2014/chart" uri="{C3380CC4-5D6E-409C-BE32-E72D297353CC}">
                <c16:uniqueId val="{00000007-967B-4843-9DC7-6D3424E63154}"/>
              </c:ext>
            </c:extLst>
          </c:dPt>
          <c:dPt>
            <c:idx val="4"/>
            <c:marker>
              <c:symbol val="none"/>
            </c:marker>
            <c:bubble3D val="0"/>
            <c:spPr>
              <a:ln w="19050" cap="rnd" cmpd="sng" algn="ctr">
                <a:solidFill>
                  <a:srgbClr val="DA4215">
                    <a:lumMod val="100000"/>
                  </a:srgbClr>
                </a:solidFill>
                <a:prstDash val="solid"/>
                <a:round/>
                <a:headEnd type="none" w="med" len="med"/>
                <a:tailEnd type="none" w="med" len="med"/>
              </a:ln>
              <a:effectLst/>
            </c:spPr>
            <c:extLst>
              <c:ext xmlns:c16="http://schemas.microsoft.com/office/drawing/2014/chart" uri="{C3380CC4-5D6E-409C-BE32-E72D297353CC}">
                <c16:uniqueId val="{00000009-967B-4843-9DC7-6D3424E63154}"/>
              </c:ext>
            </c:extLst>
          </c:dPt>
          <c:dPt>
            <c:idx val="5"/>
            <c:marker>
              <c:symbol val="none"/>
            </c:marker>
            <c:bubble3D val="0"/>
            <c:spPr>
              <a:ln w="19050" cap="rnd" cmpd="sng" algn="ctr">
                <a:solidFill>
                  <a:srgbClr val="DA4215">
                    <a:lumMod val="100000"/>
                  </a:srgbClr>
                </a:solidFill>
                <a:prstDash val="solid"/>
                <a:round/>
                <a:headEnd type="none" w="med" len="med"/>
                <a:tailEnd type="none" w="med" len="med"/>
              </a:ln>
              <a:effectLst/>
            </c:spPr>
            <c:extLst>
              <c:ext xmlns:c16="http://schemas.microsoft.com/office/drawing/2014/chart" uri="{C3380CC4-5D6E-409C-BE32-E72D297353CC}">
                <c16:uniqueId val="{0000000B-967B-4843-9DC7-6D3424E63154}"/>
              </c:ext>
            </c:extLst>
          </c:dPt>
          <c:dPt>
            <c:idx val="6"/>
            <c:marker>
              <c:symbol val="none"/>
            </c:marker>
            <c:bubble3D val="0"/>
            <c:spPr>
              <a:ln w="19050" cap="rnd" cmpd="sng" algn="ctr">
                <a:solidFill>
                  <a:srgbClr val="DA4215">
                    <a:lumMod val="100000"/>
                  </a:srgbClr>
                </a:solidFill>
                <a:prstDash val="solid"/>
                <a:round/>
                <a:headEnd type="none" w="med" len="med"/>
                <a:tailEnd type="none" w="med" len="med"/>
              </a:ln>
              <a:effectLst/>
            </c:spPr>
            <c:extLst>
              <c:ext xmlns:c16="http://schemas.microsoft.com/office/drawing/2014/chart" uri="{C3380CC4-5D6E-409C-BE32-E72D297353CC}">
                <c16:uniqueId val="{0000000D-967B-4843-9DC7-6D3424E63154}"/>
              </c:ext>
            </c:extLst>
          </c:dPt>
          <c:dPt>
            <c:idx val="7"/>
            <c:marker>
              <c:symbol val="none"/>
            </c:marker>
            <c:bubble3D val="0"/>
            <c:spPr>
              <a:ln w="19050" cap="rnd" cmpd="sng" algn="ctr">
                <a:solidFill>
                  <a:srgbClr val="DA4215">
                    <a:lumMod val="100000"/>
                  </a:srgbClr>
                </a:solidFill>
                <a:prstDash val="solid"/>
                <a:round/>
                <a:headEnd type="none" w="med" len="med"/>
                <a:tailEnd type="none" w="med" len="med"/>
              </a:ln>
              <a:effectLst/>
            </c:spPr>
            <c:extLst>
              <c:ext xmlns:c16="http://schemas.microsoft.com/office/drawing/2014/chart" uri="{C3380CC4-5D6E-409C-BE32-E72D297353CC}">
                <c16:uniqueId val="{0000000F-967B-4843-9DC7-6D3424E63154}"/>
              </c:ext>
            </c:extLst>
          </c:dPt>
          <c:dPt>
            <c:idx val="8"/>
            <c:marker>
              <c:symbol val="none"/>
            </c:marker>
            <c:bubble3D val="0"/>
            <c:spPr>
              <a:ln w="19050" cap="rnd" cmpd="sng" algn="ctr">
                <a:solidFill>
                  <a:srgbClr val="DA4215">
                    <a:lumMod val="100000"/>
                  </a:srgbClr>
                </a:solidFill>
                <a:prstDash val="solid"/>
                <a:round/>
                <a:headEnd type="none" w="med" len="med"/>
                <a:tailEnd type="none" w="med" len="med"/>
              </a:ln>
              <a:effectLst/>
            </c:spPr>
            <c:extLst>
              <c:ext xmlns:c16="http://schemas.microsoft.com/office/drawing/2014/chart" uri="{C3380CC4-5D6E-409C-BE32-E72D297353CC}">
                <c16:uniqueId val="{00000011-967B-4843-9DC7-6D3424E63154}"/>
              </c:ext>
            </c:extLst>
          </c:dPt>
          <c:dPt>
            <c:idx val="9"/>
            <c:marker>
              <c:symbol val="none"/>
            </c:marker>
            <c:bubble3D val="0"/>
            <c:spPr>
              <a:ln w="19050" cap="rnd" cmpd="sng" algn="ctr">
                <a:solidFill>
                  <a:srgbClr val="DA4215">
                    <a:lumMod val="100000"/>
                  </a:srgbClr>
                </a:solidFill>
                <a:prstDash val="solid"/>
                <a:round/>
                <a:headEnd type="none" w="med" len="med"/>
                <a:tailEnd type="none" w="med" len="med"/>
              </a:ln>
              <a:effectLst/>
            </c:spPr>
            <c:extLst>
              <c:ext xmlns:c16="http://schemas.microsoft.com/office/drawing/2014/chart" uri="{C3380CC4-5D6E-409C-BE32-E72D297353CC}">
                <c16:uniqueId val="{00000013-967B-4843-9DC7-6D3424E63154}"/>
              </c:ext>
            </c:extLst>
          </c:dPt>
          <c:dPt>
            <c:idx val="10"/>
            <c:marker>
              <c:symbol val="none"/>
            </c:marker>
            <c:bubble3D val="0"/>
            <c:spPr>
              <a:ln w="19050" cap="rnd" cmpd="sng" algn="ctr">
                <a:solidFill>
                  <a:srgbClr val="DA4215">
                    <a:lumMod val="100000"/>
                  </a:srgbClr>
                </a:solidFill>
                <a:prstDash val="solid"/>
                <a:round/>
                <a:headEnd type="none" w="med" len="med"/>
                <a:tailEnd type="none" w="med" len="med"/>
              </a:ln>
              <a:effectLst/>
            </c:spPr>
            <c:extLst>
              <c:ext xmlns:c16="http://schemas.microsoft.com/office/drawing/2014/chart" uri="{C3380CC4-5D6E-409C-BE32-E72D297353CC}">
                <c16:uniqueId val="{00000015-967B-4843-9DC7-6D3424E63154}"/>
              </c:ext>
            </c:extLst>
          </c:dPt>
          <c:dPt>
            <c:idx val="11"/>
            <c:marker>
              <c:symbol val="none"/>
            </c:marker>
            <c:bubble3D val="0"/>
            <c:spPr>
              <a:ln w="19050" cap="rnd" cmpd="sng" algn="ctr">
                <a:solidFill>
                  <a:srgbClr val="DA4215">
                    <a:lumMod val="100000"/>
                  </a:srgbClr>
                </a:solidFill>
                <a:prstDash val="solid"/>
                <a:round/>
                <a:headEnd type="none" w="med" len="med"/>
                <a:tailEnd type="none" w="med" len="med"/>
              </a:ln>
              <a:effectLst/>
            </c:spPr>
            <c:extLst>
              <c:ext xmlns:c16="http://schemas.microsoft.com/office/drawing/2014/chart" uri="{C3380CC4-5D6E-409C-BE32-E72D297353CC}">
                <c16:uniqueId val="{00000017-967B-4843-9DC7-6D3424E63154}"/>
              </c:ext>
            </c:extLst>
          </c:dPt>
          <c:cat>
            <c:numRef>
              <c:f>'Hjärtinfarkt 00 20'!$H$8:$H$28</c:f>
              <c:numCache>
                <c:formatCode>@</c:formatCod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numCache>
            </c:numRef>
          </c:cat>
          <c:val>
            <c:numRef>
              <c:f>'Hjärtinfarkt 00 20'!$I$8:$I$28</c:f>
              <c:numCache>
                <c:formatCode>#,##0</c:formatCode>
                <c:ptCount val="21"/>
                <c:pt idx="0">
                  <c:v>17556</c:v>
                </c:pt>
                <c:pt idx="1">
                  <c:v>19897</c:v>
                </c:pt>
                <c:pt idx="2">
                  <c:v>20301</c:v>
                </c:pt>
                <c:pt idx="3">
                  <c:v>20612</c:v>
                </c:pt>
                <c:pt idx="4">
                  <c:v>19790</c:v>
                </c:pt>
                <c:pt idx="5">
                  <c:v>19243</c:v>
                </c:pt>
                <c:pt idx="6">
                  <c:v>19167</c:v>
                </c:pt>
                <c:pt idx="7">
                  <c:v>20371</c:v>
                </c:pt>
                <c:pt idx="8">
                  <c:v>19593</c:v>
                </c:pt>
                <c:pt idx="9">
                  <c:v>18669</c:v>
                </c:pt>
                <c:pt idx="10">
                  <c:v>19140</c:v>
                </c:pt>
                <c:pt idx="11">
                  <c:v>19332</c:v>
                </c:pt>
                <c:pt idx="12">
                  <c:v>19637</c:v>
                </c:pt>
                <c:pt idx="13">
                  <c:v>18522</c:v>
                </c:pt>
                <c:pt idx="14">
                  <c:v>18429</c:v>
                </c:pt>
                <c:pt idx="15">
                  <c:v>18490</c:v>
                </c:pt>
                <c:pt idx="16">
                  <c:v>18281</c:v>
                </c:pt>
                <c:pt idx="17">
                  <c:v>17962</c:v>
                </c:pt>
                <c:pt idx="18">
                  <c:v>17475</c:v>
                </c:pt>
                <c:pt idx="19">
                  <c:v>17199</c:v>
                </c:pt>
                <c:pt idx="20">
                  <c:v>15471</c:v>
                </c:pt>
              </c:numCache>
            </c:numRef>
          </c:val>
          <c:smooth val="0"/>
          <c:extLst>
            <c:ext xmlns:c16="http://schemas.microsoft.com/office/drawing/2014/chart" uri="{C3380CC4-5D6E-409C-BE32-E72D297353CC}">
              <c16:uniqueId val="{00000018-967B-4843-9DC7-6D3424E63154}"/>
            </c:ext>
          </c:extLst>
        </c:ser>
        <c:dLbls>
          <c:showLegendKey val="0"/>
          <c:showVal val="0"/>
          <c:showCatName val="0"/>
          <c:showSerName val="0"/>
          <c:showPercent val="0"/>
          <c:showBubbleSize val="0"/>
        </c:dLbls>
        <c:smooth val="0"/>
        <c:axId val="1001372304"/>
        <c:axId val="1001372632"/>
      </c:lineChart>
      <c:catAx>
        <c:axId val="1001372304"/>
        <c:scaling>
          <c:orientation val="minMax"/>
        </c:scaling>
        <c:delete val="0"/>
        <c:axPos val="b"/>
        <c:majorGridlines>
          <c:spPr>
            <a:ln w="9525" cap="flat" cmpd="sng" algn="ctr">
              <a:solidFill>
                <a:srgbClr val="FFFFFF">
                  <a:lumMod val="100000"/>
                </a:srgbClr>
              </a:solidFill>
              <a:prstDash val="solid"/>
              <a:round/>
              <a:headEnd type="none" w="med" len="med"/>
              <a:tailEnd type="none" w="med" len="med"/>
            </a:ln>
            <a:effectLst/>
          </c:spPr>
        </c:majorGridlines>
        <c:numFmt formatCode="@"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1001372632"/>
        <c:crosses val="autoZero"/>
        <c:auto val="1"/>
        <c:lblAlgn val="ctr"/>
        <c:lblOffset val="100"/>
        <c:noMultiLvlLbl val="0"/>
      </c:catAx>
      <c:valAx>
        <c:axId val="1001372632"/>
        <c:scaling>
          <c:orientation val="minMax"/>
        </c:scaling>
        <c:delete val="0"/>
        <c:axPos val="l"/>
        <c:majorGridlines>
          <c:spPr>
            <a:ln w="12700" cap="flat" cmpd="sng" algn="ctr">
              <a:solidFill>
                <a:srgbClr val="FFFFFF">
                  <a:lumMod val="100000"/>
                </a:srgbClr>
              </a:solidFill>
              <a:prstDash val="solid"/>
              <a:round/>
              <a:headEnd type="none" w="med" len="med"/>
              <a:tailEnd type="none" w="med" len="med"/>
            </a:ln>
            <a:effectLst/>
          </c:spPr>
        </c:majorGridlines>
        <c:title>
          <c:tx>
            <c:rich>
              <a:bodyPr rot="-54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r>
                  <a:rPr lang="en-US"/>
                  <a:t>Antal hjärtinfarkter</a:t>
                </a:r>
              </a:p>
            </c:rich>
          </c:tx>
          <c:overlay val="0"/>
          <c:spPr>
            <a:noFill/>
            <a:ln>
              <a:noFill/>
            </a:ln>
            <a:effectLst/>
          </c:spPr>
          <c:txPr>
            <a:bodyPr rot="-54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title>
        <c:numFmt formatCode="#,##0"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1001372304"/>
        <c:crosses val="autoZero"/>
        <c:crossBetween val="between"/>
      </c:valAx>
      <c:spPr>
        <a:solidFill>
          <a:srgbClr val="F4F5F0">
            <a:lumMod val="100000"/>
          </a:srgbClr>
        </a:solidFill>
        <a:ln>
          <a:noFill/>
        </a:ln>
        <a:effectLst/>
      </c:spPr>
    </c:plotArea>
    <c:plotVisOnly val="1"/>
    <c:dispBlanksAs val="gap"/>
    <c:showDLblsOverMax val="0"/>
  </c:chart>
  <c:spPr>
    <a:solidFill>
      <a:srgbClr val="FFFFFF"/>
    </a:solidFill>
    <a:ln w="9525" cap="flat" cmpd="sng" algn="ctr">
      <a:noFill/>
      <a:round/>
    </a:ln>
    <a:effectLst/>
    <a:extLs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800">
          <a:latin typeface="Arial"/>
          <a:ea typeface="Arial"/>
          <a:cs typeface="Arial"/>
        </a:defRPr>
      </a:pPr>
      <a:endParaRPr lang="sv-SE"/>
    </a:p>
  </c:txPr>
  <c:externalData r:id="rId3">
    <c:autoUpdate val="0"/>
  </c:externalData>
  <c:userShapes r:id="rId4"/>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855162037037037"/>
          <c:y val="9.5628333333333329E-2"/>
          <c:w val="0.63556990740740738"/>
          <c:h val="0.80816333333333334"/>
        </c:manualLayout>
      </c:layout>
      <c:barChart>
        <c:barDir val="bar"/>
        <c:grouping val="clustered"/>
        <c:varyColors val="0"/>
        <c:ser>
          <c:idx val="0"/>
          <c:order val="0"/>
          <c:tx>
            <c:strRef>
              <c:f>'Swedhearts kvalitetsindex'!$I$8</c:f>
              <c:strCache>
                <c:ptCount val="1"/>
                <c:pt idx="0">
                  <c:v>2019</c:v>
                </c:pt>
              </c:strCache>
            </c:strRef>
          </c:tx>
          <c:spPr>
            <a:pattFill prst="dkUpDiag">
              <a:fgClr>
                <a:schemeClr val="tx2">
                  <a:lumMod val="20000"/>
                  <a:lumOff val="80000"/>
                </a:schemeClr>
              </a:fgClr>
              <a:bgClr>
                <a:schemeClr val="accent4">
                  <a:lumMod val="90000"/>
                </a:schemeClr>
              </a:bgClr>
            </a:pattFill>
            <a:ln w="9525" cap="flat" cmpd="sng" algn="ctr">
              <a:noFill/>
              <a:prstDash val="solid"/>
              <a:round/>
              <a:headEnd type="none" w="med" len="med"/>
              <a:tailEnd type="none" w="med" len="med"/>
            </a:ln>
            <a:effectLst/>
          </c:spPr>
          <c:invertIfNegative val="0"/>
          <c:cat>
            <c:strRef>
              <c:f>'Swedhearts kvalitetsindex'!$H$9:$H$30</c:f>
              <c:strCache>
                <c:ptCount val="22"/>
                <c:pt idx="0">
                  <c:v>Kalmar</c:v>
                </c:pt>
                <c:pt idx="1">
                  <c:v>Uppsala</c:v>
                </c:pt>
                <c:pt idx="2">
                  <c:v>Gotland</c:v>
                </c:pt>
                <c:pt idx="3">
                  <c:v>Kronoberg</c:v>
                </c:pt>
                <c:pt idx="4">
                  <c:v>Halland</c:v>
                </c:pt>
                <c:pt idx="5">
                  <c:v>Örebro</c:v>
                </c:pt>
                <c:pt idx="6">
                  <c:v>Jämtland Härjedalen</c:v>
                </c:pt>
                <c:pt idx="7">
                  <c:v>Västerbotten</c:v>
                </c:pt>
                <c:pt idx="8">
                  <c:v>Norrbotten</c:v>
                </c:pt>
                <c:pt idx="9">
                  <c:v>Västra Götaland</c:v>
                </c:pt>
                <c:pt idx="10">
                  <c:v>Dalarna</c:v>
                </c:pt>
                <c:pt idx="11">
                  <c:v>Gävleborg</c:v>
                </c:pt>
                <c:pt idx="12">
                  <c:v>Sörmland</c:v>
                </c:pt>
                <c:pt idx="13">
                  <c:v>Östergötland</c:v>
                </c:pt>
                <c:pt idx="14">
                  <c:v>Jönköping</c:v>
                </c:pt>
                <c:pt idx="15">
                  <c:v>Blekinge</c:v>
                </c:pt>
                <c:pt idx="16">
                  <c:v>Skåne</c:v>
                </c:pt>
                <c:pt idx="17">
                  <c:v>Riket</c:v>
                </c:pt>
                <c:pt idx="18">
                  <c:v>Värmland</c:v>
                </c:pt>
                <c:pt idx="19">
                  <c:v>Västmanland</c:v>
                </c:pt>
                <c:pt idx="20">
                  <c:v>Västernorrland</c:v>
                </c:pt>
                <c:pt idx="21">
                  <c:v>Stockholm</c:v>
                </c:pt>
              </c:strCache>
            </c:strRef>
          </c:cat>
          <c:val>
            <c:numRef>
              <c:f>'Swedhearts kvalitetsindex'!$I$9:$I$30</c:f>
              <c:numCache>
                <c:formatCode>0.0</c:formatCode>
                <c:ptCount val="22"/>
                <c:pt idx="0">
                  <c:v>6.5</c:v>
                </c:pt>
                <c:pt idx="1">
                  <c:v>6</c:v>
                </c:pt>
                <c:pt idx="2">
                  <c:v>5.5</c:v>
                </c:pt>
                <c:pt idx="3">
                  <c:v>7</c:v>
                </c:pt>
                <c:pt idx="4">
                  <c:v>7</c:v>
                </c:pt>
                <c:pt idx="5">
                  <c:v>8</c:v>
                </c:pt>
                <c:pt idx="6">
                  <c:v>6</c:v>
                </c:pt>
                <c:pt idx="7">
                  <c:v>6</c:v>
                </c:pt>
                <c:pt idx="8">
                  <c:v>6.5</c:v>
                </c:pt>
                <c:pt idx="9">
                  <c:v>7.5</c:v>
                </c:pt>
                <c:pt idx="10">
                  <c:v>7</c:v>
                </c:pt>
                <c:pt idx="11">
                  <c:v>7</c:v>
                </c:pt>
                <c:pt idx="12">
                  <c:v>6.5</c:v>
                </c:pt>
                <c:pt idx="13">
                  <c:v>7</c:v>
                </c:pt>
                <c:pt idx="14">
                  <c:v>7</c:v>
                </c:pt>
                <c:pt idx="15">
                  <c:v>7</c:v>
                </c:pt>
                <c:pt idx="16">
                  <c:v>7</c:v>
                </c:pt>
                <c:pt idx="17">
                  <c:v>7.5</c:v>
                </c:pt>
                <c:pt idx="18">
                  <c:v>6.5</c:v>
                </c:pt>
                <c:pt idx="19">
                  <c:v>9</c:v>
                </c:pt>
                <c:pt idx="20">
                  <c:v>8</c:v>
                </c:pt>
                <c:pt idx="21">
                  <c:v>8.5</c:v>
                </c:pt>
              </c:numCache>
            </c:numRef>
          </c:val>
          <c:extLst>
            <c:ext xmlns:c16="http://schemas.microsoft.com/office/drawing/2014/chart" uri="{C3380CC4-5D6E-409C-BE32-E72D297353CC}">
              <c16:uniqueId val="{00000000-3204-4C8B-BEEF-9B290E21E106}"/>
            </c:ext>
          </c:extLst>
        </c:ser>
        <c:ser>
          <c:idx val="1"/>
          <c:order val="1"/>
          <c:tx>
            <c:strRef>
              <c:f>'Swedhearts kvalitetsindex'!$J$8</c:f>
              <c:strCache>
                <c:ptCount val="1"/>
                <c:pt idx="0">
                  <c:v>2020</c:v>
                </c:pt>
              </c:strCache>
            </c:strRef>
          </c:tx>
          <c:spPr>
            <a:solidFill>
              <a:srgbClr val="5590B1"/>
            </a:solidFill>
            <a:ln w="9525" cap="flat" cmpd="sng" algn="ctr">
              <a:solidFill>
                <a:sysClr val="windowText" lastClr="000000">
                  <a:lumMod val="100000"/>
                </a:sysClr>
              </a:solidFill>
              <a:prstDash val="solid"/>
              <a:round/>
              <a:headEnd type="none" w="med" len="med"/>
              <a:tailEnd type="none" w="med" len="med"/>
            </a:ln>
            <a:effectLst/>
          </c:spPr>
          <c:invertIfNegative val="0"/>
          <c:cat>
            <c:strRef>
              <c:f>'Swedhearts kvalitetsindex'!$H$9:$H$30</c:f>
              <c:strCache>
                <c:ptCount val="22"/>
                <c:pt idx="0">
                  <c:v>Kalmar</c:v>
                </c:pt>
                <c:pt idx="1">
                  <c:v>Uppsala</c:v>
                </c:pt>
                <c:pt idx="2">
                  <c:v>Gotland</c:v>
                </c:pt>
                <c:pt idx="3">
                  <c:v>Kronoberg</c:v>
                </c:pt>
                <c:pt idx="4">
                  <c:v>Halland</c:v>
                </c:pt>
                <c:pt idx="5">
                  <c:v>Örebro</c:v>
                </c:pt>
                <c:pt idx="6">
                  <c:v>Jämtland Härjedalen</c:v>
                </c:pt>
                <c:pt idx="7">
                  <c:v>Västerbotten</c:v>
                </c:pt>
                <c:pt idx="8">
                  <c:v>Norrbotten</c:v>
                </c:pt>
                <c:pt idx="9">
                  <c:v>Västra Götaland</c:v>
                </c:pt>
                <c:pt idx="10">
                  <c:v>Dalarna</c:v>
                </c:pt>
                <c:pt idx="11">
                  <c:v>Gävleborg</c:v>
                </c:pt>
                <c:pt idx="12">
                  <c:v>Sörmland</c:v>
                </c:pt>
                <c:pt idx="13">
                  <c:v>Östergötland</c:v>
                </c:pt>
                <c:pt idx="14">
                  <c:v>Jönköping</c:v>
                </c:pt>
                <c:pt idx="15">
                  <c:v>Blekinge</c:v>
                </c:pt>
                <c:pt idx="16">
                  <c:v>Skåne</c:v>
                </c:pt>
                <c:pt idx="17">
                  <c:v>Riket</c:v>
                </c:pt>
                <c:pt idx="18">
                  <c:v>Värmland</c:v>
                </c:pt>
                <c:pt idx="19">
                  <c:v>Västmanland</c:v>
                </c:pt>
                <c:pt idx="20">
                  <c:v>Västernorrland</c:v>
                </c:pt>
                <c:pt idx="21">
                  <c:v>Stockholm</c:v>
                </c:pt>
              </c:strCache>
            </c:strRef>
          </c:cat>
          <c:val>
            <c:numRef>
              <c:f>'Swedhearts kvalitetsindex'!$J$9:$J$30</c:f>
              <c:numCache>
                <c:formatCode>0.0</c:formatCode>
                <c:ptCount val="22"/>
                <c:pt idx="0">
                  <c:v>4</c:v>
                </c:pt>
                <c:pt idx="1">
                  <c:v>5</c:v>
                </c:pt>
                <c:pt idx="2">
                  <c:v>5</c:v>
                </c:pt>
                <c:pt idx="3">
                  <c:v>6</c:v>
                </c:pt>
                <c:pt idx="4">
                  <c:v>6</c:v>
                </c:pt>
                <c:pt idx="5">
                  <c:v>6</c:v>
                </c:pt>
                <c:pt idx="6">
                  <c:v>6</c:v>
                </c:pt>
                <c:pt idx="7">
                  <c:v>6.5</c:v>
                </c:pt>
                <c:pt idx="8">
                  <c:v>6.5</c:v>
                </c:pt>
                <c:pt idx="9">
                  <c:v>7</c:v>
                </c:pt>
                <c:pt idx="10">
                  <c:v>7</c:v>
                </c:pt>
                <c:pt idx="11">
                  <c:v>7</c:v>
                </c:pt>
                <c:pt idx="12">
                  <c:v>7.5</c:v>
                </c:pt>
                <c:pt idx="13">
                  <c:v>7.5</c:v>
                </c:pt>
                <c:pt idx="14">
                  <c:v>7.5</c:v>
                </c:pt>
                <c:pt idx="15">
                  <c:v>7.5</c:v>
                </c:pt>
                <c:pt idx="16">
                  <c:v>7.5</c:v>
                </c:pt>
                <c:pt idx="17">
                  <c:v>7.5</c:v>
                </c:pt>
                <c:pt idx="18">
                  <c:v>8</c:v>
                </c:pt>
                <c:pt idx="19">
                  <c:v>8.5</c:v>
                </c:pt>
                <c:pt idx="20">
                  <c:v>8.5</c:v>
                </c:pt>
                <c:pt idx="21">
                  <c:v>9</c:v>
                </c:pt>
              </c:numCache>
            </c:numRef>
          </c:val>
          <c:extLst>
            <c:ext xmlns:c16="http://schemas.microsoft.com/office/drawing/2014/chart" uri="{C3380CC4-5D6E-409C-BE32-E72D297353CC}">
              <c16:uniqueId val="{00000001-3204-4C8B-BEEF-9B290E21E106}"/>
            </c:ext>
          </c:extLst>
        </c:ser>
        <c:dLbls>
          <c:showLegendKey val="0"/>
          <c:showVal val="0"/>
          <c:showCatName val="0"/>
          <c:showSerName val="0"/>
          <c:showPercent val="0"/>
          <c:showBubbleSize val="0"/>
        </c:dLbls>
        <c:gapWidth val="25"/>
        <c:overlap val="30"/>
        <c:axId val="717797192"/>
        <c:axId val="717801456"/>
      </c:barChart>
      <c:barChart>
        <c:barDir val="bar"/>
        <c:grouping val="clustered"/>
        <c:varyColors val="0"/>
        <c:ser>
          <c:idx val="2"/>
          <c:order val="2"/>
          <c:tx>
            <c:strRef>
              <c:f>'Swedhearts kvalitetsindex'!$K$8</c:f>
              <c:strCache>
                <c:ptCount val="1"/>
                <c:pt idx="0">
                  <c:v>förändring</c:v>
                </c:pt>
              </c:strCache>
            </c:strRef>
          </c:tx>
          <c:spPr>
            <a:solidFill>
              <a:srgbClr val="FDDB93">
                <a:alpha val="69804"/>
              </a:srgbClr>
            </a:solidFill>
            <a:ln w="9525" cap="flat" cmpd="sng" algn="ctr">
              <a:noFill/>
              <a:prstDash val="solid"/>
              <a:round/>
              <a:headEnd type="none" w="med" len="med"/>
              <a:tailEnd type="none" w="med" len="med"/>
            </a:ln>
            <a:effectLst/>
          </c:spPr>
          <c:invertIfNegative val="0"/>
          <c:dLbls>
            <c:dLbl>
              <c:idx val="5"/>
              <c:layout>
                <c:manualLayout>
                  <c:x val="-4.4097222222222225E-2"/>
                  <c:y val="-3.5277777777777777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204-4C8B-BEEF-9B290E21E106}"/>
                </c:ext>
              </c:extLst>
            </c:dLbl>
            <c:dLbl>
              <c:idx val="19"/>
              <c:layout>
                <c:manualLayout>
                  <c:x val="-6.4675925925925928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204-4C8B-BEEF-9B290E21E106}"/>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rial"/>
                    <a:ea typeface="Arial"/>
                    <a:cs typeface="Arial"/>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'Swedhearts kvalitetsindex'!$H$9:$H$30</c:f>
              <c:strCache>
                <c:ptCount val="22"/>
                <c:pt idx="0">
                  <c:v>Kalmar</c:v>
                </c:pt>
                <c:pt idx="1">
                  <c:v>Uppsala</c:v>
                </c:pt>
                <c:pt idx="2">
                  <c:v>Gotland</c:v>
                </c:pt>
                <c:pt idx="3">
                  <c:v>Kronoberg</c:v>
                </c:pt>
                <c:pt idx="4">
                  <c:v>Halland</c:v>
                </c:pt>
                <c:pt idx="5">
                  <c:v>Örebro</c:v>
                </c:pt>
                <c:pt idx="6">
                  <c:v>Jämtland Härjedalen</c:v>
                </c:pt>
                <c:pt idx="7">
                  <c:v>Västerbotten</c:v>
                </c:pt>
                <c:pt idx="8">
                  <c:v>Norrbotten</c:v>
                </c:pt>
                <c:pt idx="9">
                  <c:v>Västra Götaland</c:v>
                </c:pt>
                <c:pt idx="10">
                  <c:v>Dalarna</c:v>
                </c:pt>
                <c:pt idx="11">
                  <c:v>Gävleborg</c:v>
                </c:pt>
                <c:pt idx="12">
                  <c:v>Sörmland</c:v>
                </c:pt>
                <c:pt idx="13">
                  <c:v>Östergötland</c:v>
                </c:pt>
                <c:pt idx="14">
                  <c:v>Jönköping</c:v>
                </c:pt>
                <c:pt idx="15">
                  <c:v>Blekinge</c:v>
                </c:pt>
                <c:pt idx="16">
                  <c:v>Skåne</c:v>
                </c:pt>
                <c:pt idx="17">
                  <c:v>Riket</c:v>
                </c:pt>
                <c:pt idx="18">
                  <c:v>Värmland</c:v>
                </c:pt>
                <c:pt idx="19">
                  <c:v>Västmanland</c:v>
                </c:pt>
                <c:pt idx="20">
                  <c:v>Västernorrland</c:v>
                </c:pt>
                <c:pt idx="21">
                  <c:v>Stockholm</c:v>
                </c:pt>
              </c:strCache>
            </c:strRef>
          </c:cat>
          <c:val>
            <c:numRef>
              <c:f>'Swedhearts kvalitetsindex'!$K$9:$K$30</c:f>
              <c:numCache>
                <c:formatCode>0%</c:formatCode>
                <c:ptCount val="22"/>
                <c:pt idx="0">
                  <c:v>-0.38461538461538458</c:v>
                </c:pt>
                <c:pt idx="1">
                  <c:v>-0.16666666666666663</c:v>
                </c:pt>
                <c:pt idx="2">
                  <c:v>-9.0909090909090939E-2</c:v>
                </c:pt>
                <c:pt idx="3">
                  <c:v>-0.1428571428571429</c:v>
                </c:pt>
                <c:pt idx="4">
                  <c:v>-0.1428571428571429</c:v>
                </c:pt>
                <c:pt idx="5">
                  <c:v>-0.25</c:v>
                </c:pt>
                <c:pt idx="6">
                  <c:v>0</c:v>
                </c:pt>
                <c:pt idx="7">
                  <c:v>8.3333333333333259E-2</c:v>
                </c:pt>
                <c:pt idx="8">
                  <c:v>0</c:v>
                </c:pt>
                <c:pt idx="9">
                  <c:v>-6.6666666666666652E-2</c:v>
                </c:pt>
                <c:pt idx="10">
                  <c:v>0</c:v>
                </c:pt>
                <c:pt idx="11">
                  <c:v>0</c:v>
                </c:pt>
                <c:pt idx="12">
                  <c:v>0.15384615384615374</c:v>
                </c:pt>
                <c:pt idx="13">
                  <c:v>7.1428571428571397E-2</c:v>
                </c:pt>
                <c:pt idx="14">
                  <c:v>7.1428571428571397E-2</c:v>
                </c:pt>
                <c:pt idx="15">
                  <c:v>7.1428571428571397E-2</c:v>
                </c:pt>
                <c:pt idx="16">
                  <c:v>7.1428571428571397E-2</c:v>
                </c:pt>
                <c:pt idx="17">
                  <c:v>0</c:v>
                </c:pt>
                <c:pt idx="18">
                  <c:v>0.23076923076923084</c:v>
                </c:pt>
                <c:pt idx="19">
                  <c:v>-5.555555555555558E-2</c:v>
                </c:pt>
                <c:pt idx="20">
                  <c:v>6.25E-2</c:v>
                </c:pt>
                <c:pt idx="21">
                  <c:v>5.8823529411764719E-2</c:v>
                </c:pt>
              </c:numCache>
            </c:numRef>
          </c:val>
          <c:extLst>
            <c:ext xmlns:c16="http://schemas.microsoft.com/office/drawing/2014/chart" uri="{C3380CC4-5D6E-409C-BE32-E72D297353CC}">
              <c16:uniqueId val="{00000004-3204-4C8B-BEEF-9B290E21E106}"/>
            </c:ext>
          </c:extLst>
        </c:ser>
        <c:dLbls>
          <c:showLegendKey val="0"/>
          <c:showVal val="0"/>
          <c:showCatName val="0"/>
          <c:showSerName val="0"/>
          <c:showPercent val="0"/>
          <c:showBubbleSize val="0"/>
        </c:dLbls>
        <c:gapWidth val="25"/>
        <c:axId val="1752996064"/>
        <c:axId val="1752979336"/>
      </c:barChart>
      <c:catAx>
        <c:axId val="717797192"/>
        <c:scaling>
          <c:orientation val="minMax"/>
        </c:scaling>
        <c:delete val="0"/>
        <c:axPos val="l"/>
        <c:majorGridlines>
          <c:spPr>
            <a:ln w="9525" cap="flat" cmpd="sng" algn="ctr">
              <a:solidFill>
                <a:srgbClr val="FFFFFF">
                  <a:lumMod val="100000"/>
                </a:srgbClr>
              </a:solidFill>
              <a:prstDash val="solid"/>
              <a:round/>
              <a:headEnd type="none" w="med" len="med"/>
              <a:tailEnd type="none" w="med" len="med"/>
            </a:ln>
            <a:effectLst/>
          </c:spPr>
        </c:majorGridlines>
        <c:numFmt formatCode="General"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717801456"/>
        <c:crosses val="autoZero"/>
        <c:auto val="1"/>
        <c:lblAlgn val="ctr"/>
        <c:lblOffset val="100"/>
        <c:noMultiLvlLbl val="0"/>
      </c:catAx>
      <c:valAx>
        <c:axId val="717801456"/>
        <c:scaling>
          <c:orientation val="minMax"/>
        </c:scaling>
        <c:delete val="0"/>
        <c:axPos val="b"/>
        <c:majorGridlines>
          <c:spPr>
            <a:ln w="12700" cap="flat" cmpd="sng" algn="ctr">
              <a:solidFill>
                <a:srgbClr val="FFFFFF">
                  <a:lumMod val="100000"/>
                </a:srgbClr>
              </a:solidFill>
              <a:prstDash val="solid"/>
              <a:round/>
              <a:headEnd type="none" w="med" len="med"/>
              <a:tailEnd type="none" w="med" len="med"/>
            </a:ln>
            <a:effectLst/>
          </c:spPr>
        </c:majorGridlines>
        <c:title>
          <c:tx>
            <c:rich>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r>
                  <a:rPr lang="en-US"/>
                  <a:t>Index</a:t>
                </a:r>
              </a:p>
            </c:rich>
          </c:tx>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title>
        <c:numFmt formatCode="0" sourceLinked="0"/>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717797192"/>
        <c:crosses val="autoZero"/>
        <c:crossBetween val="between"/>
      </c:valAx>
      <c:valAx>
        <c:axId val="1752979336"/>
        <c:scaling>
          <c:orientation val="minMax"/>
          <c:max val="0.25"/>
          <c:min val="-3.5"/>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bg1"/>
                </a:solidFill>
                <a:latin typeface="Arial"/>
                <a:ea typeface="Arial"/>
                <a:cs typeface="Arial"/>
              </a:defRPr>
            </a:pPr>
            <a:endParaRPr lang="sv-SE"/>
          </a:p>
        </c:txPr>
        <c:crossAx val="1752996064"/>
        <c:crosses val="max"/>
        <c:crossBetween val="between"/>
      </c:valAx>
      <c:catAx>
        <c:axId val="1752996064"/>
        <c:scaling>
          <c:orientation val="minMax"/>
        </c:scaling>
        <c:delete val="1"/>
        <c:axPos val="l"/>
        <c:numFmt formatCode="General" sourceLinked="1"/>
        <c:majorTickMark val="out"/>
        <c:minorTickMark val="none"/>
        <c:tickLblPos val="nextTo"/>
        <c:crossAx val="1752979336"/>
        <c:crosses val="autoZero"/>
        <c:auto val="1"/>
        <c:lblAlgn val="ctr"/>
        <c:lblOffset val="100"/>
        <c:noMultiLvlLbl val="0"/>
      </c:catAx>
      <c:spPr>
        <a:solidFill>
          <a:srgbClr val="F4F5F0">
            <a:lumMod val="100000"/>
          </a:srgbClr>
        </a:solidFill>
        <a:ln>
          <a:noFill/>
        </a:ln>
        <a:effectLst/>
      </c:spPr>
    </c:plotArea>
    <c:legend>
      <c:legendPos val="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legend>
    <c:plotVisOnly val="1"/>
    <c:dispBlanksAs val="gap"/>
    <c:showDLblsOverMax val="0"/>
  </c:chart>
  <c:spPr>
    <a:solidFill>
      <a:srgbClr val="FFFFFF"/>
    </a:solidFill>
    <a:ln w="9525" cap="flat" cmpd="sng" algn="ctr">
      <a:noFill/>
      <a:round/>
    </a:ln>
    <a:effectLst/>
    <a:extLs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800">
          <a:latin typeface="Arial"/>
          <a:ea typeface="Arial"/>
          <a:cs typeface="Arial"/>
        </a:defRPr>
      </a:pPr>
      <a:endParaRPr lang="sv-SE"/>
    </a:p>
  </c:txPr>
  <c:externalData r:id="rId3">
    <c:autoUpdate val="0"/>
  </c:externalData>
  <c:userShapes r:id="rId4"/>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Strokevården!$J$8</c:f>
              <c:strCache>
                <c:ptCount val="1"/>
                <c:pt idx="0">
                  <c:v>2020</c:v>
                </c:pt>
              </c:strCache>
            </c:strRef>
          </c:tx>
          <c:spPr>
            <a:ln w="19050" cap="rnd" cmpd="sng" algn="ctr">
              <a:solidFill>
                <a:srgbClr val="DA4215">
                  <a:lumMod val="100000"/>
                </a:srgbClr>
              </a:solidFill>
              <a:prstDash val="solid"/>
              <a:round/>
              <a:headEnd type="none" w="med" len="med"/>
              <a:tailEnd type="none" w="med" len="med"/>
            </a:ln>
            <a:effectLst/>
          </c:spPr>
          <c:marker>
            <c:symbol val="none"/>
          </c:marker>
          <c:dLbls>
            <c:dLbl>
              <c:idx val="11"/>
              <c:layout>
                <c:manualLayout>
                  <c:x val="-5.585648148148159E-2"/>
                  <c:y val="8.0901944444444443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38DF-4ACC-93DE-DEFEE9DE2FC4}"/>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rial"/>
                    <a:ea typeface="Arial"/>
                    <a:cs typeface="Arial"/>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Strokevården!$H$9:$H$20</c:f>
              <c:strCache>
                <c:ptCount val="12"/>
                <c:pt idx="0">
                  <c:v>jan</c:v>
                </c:pt>
                <c:pt idx="1">
                  <c:v>feb</c:v>
                </c:pt>
                <c:pt idx="2">
                  <c:v>mar</c:v>
                </c:pt>
                <c:pt idx="3">
                  <c:v>apr</c:v>
                </c:pt>
                <c:pt idx="4">
                  <c:v>maj</c:v>
                </c:pt>
                <c:pt idx="5">
                  <c:v>jun</c:v>
                </c:pt>
                <c:pt idx="6">
                  <c:v>jul</c:v>
                </c:pt>
                <c:pt idx="7">
                  <c:v>aug</c:v>
                </c:pt>
                <c:pt idx="8">
                  <c:v>sep</c:v>
                </c:pt>
                <c:pt idx="9">
                  <c:v>okt</c:v>
                </c:pt>
                <c:pt idx="10">
                  <c:v>nov</c:v>
                </c:pt>
                <c:pt idx="11">
                  <c:v>dec</c:v>
                </c:pt>
              </c:strCache>
            </c:strRef>
          </c:cat>
          <c:val>
            <c:numRef>
              <c:f>Strokevården!$J$9:$J$20</c:f>
              <c:numCache>
                <c:formatCode>#,##0</c:formatCode>
                <c:ptCount val="12"/>
                <c:pt idx="0">
                  <c:v>1779</c:v>
                </c:pt>
                <c:pt idx="1">
                  <c:v>1598</c:v>
                </c:pt>
                <c:pt idx="2">
                  <c:v>1646</c:v>
                </c:pt>
                <c:pt idx="3">
                  <c:v>1532</c:v>
                </c:pt>
                <c:pt idx="4">
                  <c:v>1607</c:v>
                </c:pt>
                <c:pt idx="5">
                  <c:v>1552</c:v>
                </c:pt>
                <c:pt idx="6">
                  <c:v>1634</c:v>
                </c:pt>
                <c:pt idx="7">
                  <c:v>1604</c:v>
                </c:pt>
                <c:pt idx="8">
                  <c:v>1637</c:v>
                </c:pt>
                <c:pt idx="9">
                  <c:v>1675</c:v>
                </c:pt>
                <c:pt idx="10">
                  <c:v>1560</c:v>
                </c:pt>
                <c:pt idx="11">
                  <c:v>1571</c:v>
                </c:pt>
              </c:numCache>
            </c:numRef>
          </c:val>
          <c:smooth val="0"/>
          <c:extLst>
            <c:ext xmlns:c16="http://schemas.microsoft.com/office/drawing/2014/chart" uri="{C3380CC4-5D6E-409C-BE32-E72D297353CC}">
              <c16:uniqueId val="{00000001-38DF-4ACC-93DE-DEFEE9DE2FC4}"/>
            </c:ext>
          </c:extLst>
        </c:ser>
        <c:ser>
          <c:idx val="0"/>
          <c:order val="1"/>
          <c:tx>
            <c:strRef>
              <c:f>Strokevården!$I$8</c:f>
              <c:strCache>
                <c:ptCount val="1"/>
                <c:pt idx="0">
                  <c:v>2019</c:v>
                </c:pt>
              </c:strCache>
            </c:strRef>
          </c:tx>
          <c:spPr>
            <a:ln w="19050" cap="rnd" cmpd="sng" algn="ctr">
              <a:solidFill>
                <a:srgbClr val="000000">
                  <a:lumMod val="100000"/>
                </a:srgbClr>
              </a:solidFill>
              <a:prstDash val="sysDash"/>
              <a:round/>
              <a:headEnd type="none" w="med" len="med"/>
              <a:tailEnd type="none" w="med" len="med"/>
            </a:ln>
            <a:effectLst/>
          </c:spPr>
          <c:marker>
            <c:symbol val="none"/>
          </c:marker>
          <c:dLbls>
            <c:dLbl>
              <c:idx val="11"/>
              <c:layout>
                <c:manualLayout>
                  <c:x val="-4.7037037037037037E-2"/>
                  <c:y val="-8.6428055555555577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38DF-4ACC-93DE-DEFEE9DE2FC4}"/>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rial"/>
                    <a:ea typeface="Arial"/>
                    <a:cs typeface="Arial"/>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Strokevården!$H$9:$H$20</c:f>
              <c:strCache>
                <c:ptCount val="12"/>
                <c:pt idx="0">
                  <c:v>jan</c:v>
                </c:pt>
                <c:pt idx="1">
                  <c:v>feb</c:v>
                </c:pt>
                <c:pt idx="2">
                  <c:v>mar</c:v>
                </c:pt>
                <c:pt idx="3">
                  <c:v>apr</c:v>
                </c:pt>
                <c:pt idx="4">
                  <c:v>maj</c:v>
                </c:pt>
                <c:pt idx="5">
                  <c:v>jun</c:v>
                </c:pt>
                <c:pt idx="6">
                  <c:v>jul</c:v>
                </c:pt>
                <c:pt idx="7">
                  <c:v>aug</c:v>
                </c:pt>
                <c:pt idx="8">
                  <c:v>sep</c:v>
                </c:pt>
                <c:pt idx="9">
                  <c:v>okt</c:v>
                </c:pt>
                <c:pt idx="10">
                  <c:v>nov</c:v>
                </c:pt>
                <c:pt idx="11">
                  <c:v>dec</c:v>
                </c:pt>
              </c:strCache>
            </c:strRef>
          </c:cat>
          <c:val>
            <c:numRef>
              <c:f>Strokevården!$I$9:$I$20</c:f>
              <c:numCache>
                <c:formatCode>#,##0</c:formatCode>
                <c:ptCount val="12"/>
                <c:pt idx="0">
                  <c:v>1696</c:v>
                </c:pt>
                <c:pt idx="1">
                  <c:v>1599</c:v>
                </c:pt>
                <c:pt idx="2">
                  <c:v>1866</c:v>
                </c:pt>
                <c:pt idx="3">
                  <c:v>1681</c:v>
                </c:pt>
                <c:pt idx="4">
                  <c:v>1817</c:v>
                </c:pt>
                <c:pt idx="5">
                  <c:v>1565</c:v>
                </c:pt>
                <c:pt idx="6">
                  <c:v>1648</c:v>
                </c:pt>
                <c:pt idx="7">
                  <c:v>1770</c:v>
                </c:pt>
                <c:pt idx="8">
                  <c:v>1714</c:v>
                </c:pt>
                <c:pt idx="9">
                  <c:v>1758</c:v>
                </c:pt>
                <c:pt idx="10">
                  <c:v>1673</c:v>
                </c:pt>
                <c:pt idx="11">
                  <c:v>1671</c:v>
                </c:pt>
              </c:numCache>
            </c:numRef>
          </c:val>
          <c:smooth val="0"/>
          <c:extLst>
            <c:ext xmlns:c16="http://schemas.microsoft.com/office/drawing/2014/chart" uri="{C3380CC4-5D6E-409C-BE32-E72D297353CC}">
              <c16:uniqueId val="{00000003-38DF-4ACC-93DE-DEFEE9DE2FC4}"/>
            </c:ext>
          </c:extLst>
        </c:ser>
        <c:dLbls>
          <c:showLegendKey val="0"/>
          <c:showVal val="0"/>
          <c:showCatName val="0"/>
          <c:showSerName val="0"/>
          <c:showPercent val="0"/>
          <c:showBubbleSize val="0"/>
        </c:dLbls>
        <c:smooth val="0"/>
        <c:axId val="1001271280"/>
        <c:axId val="1001271936"/>
      </c:lineChart>
      <c:catAx>
        <c:axId val="1001271280"/>
        <c:scaling>
          <c:orientation val="minMax"/>
        </c:scaling>
        <c:delete val="0"/>
        <c:axPos val="b"/>
        <c:majorGridlines>
          <c:spPr>
            <a:ln w="9525" cap="flat" cmpd="sng" algn="ctr">
              <a:solidFill>
                <a:srgbClr val="FFFFFF">
                  <a:lumMod val="100000"/>
                </a:srgbClr>
              </a:solidFill>
              <a:prstDash val="solid"/>
              <a:round/>
              <a:headEnd type="none" w="med" len="med"/>
              <a:tailEnd type="none" w="med" len="med"/>
            </a:ln>
            <a:effectLst/>
          </c:spPr>
        </c:majorGridlines>
        <c:numFmt formatCode="General"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1001271936"/>
        <c:crosses val="autoZero"/>
        <c:auto val="1"/>
        <c:lblAlgn val="ctr"/>
        <c:lblOffset val="100"/>
        <c:noMultiLvlLbl val="0"/>
      </c:catAx>
      <c:valAx>
        <c:axId val="1001271936"/>
        <c:scaling>
          <c:orientation val="minMax"/>
        </c:scaling>
        <c:delete val="0"/>
        <c:axPos val="l"/>
        <c:majorGridlines>
          <c:spPr>
            <a:ln w="12700" cap="flat" cmpd="sng" algn="ctr">
              <a:solidFill>
                <a:srgbClr val="FFFFFF">
                  <a:lumMod val="100000"/>
                </a:srgbClr>
              </a:solidFill>
              <a:prstDash val="solid"/>
              <a:round/>
              <a:headEnd type="none" w="med" len="med"/>
              <a:tailEnd type="none" w="med" len="med"/>
            </a:ln>
            <a:effectLst/>
          </c:spPr>
        </c:majorGridlines>
        <c:title>
          <c:tx>
            <c:rich>
              <a:bodyPr rot="-54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r>
                  <a:rPr lang="en-US"/>
                  <a:t>Antal fall av stroke</a:t>
                </a:r>
              </a:p>
            </c:rich>
          </c:tx>
          <c:overlay val="0"/>
          <c:spPr>
            <a:noFill/>
            <a:ln>
              <a:noFill/>
            </a:ln>
            <a:effectLst/>
          </c:spPr>
          <c:txPr>
            <a:bodyPr rot="-54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title>
        <c:numFmt formatCode="#,##0"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1001271280"/>
        <c:crosses val="autoZero"/>
        <c:crossBetween val="between"/>
      </c:valAx>
      <c:spPr>
        <a:solidFill>
          <a:srgbClr val="F4F5F0">
            <a:lumMod val="100000"/>
          </a:srgbClr>
        </a:solidFill>
        <a:ln>
          <a:noFill/>
        </a:ln>
        <a:effectLst/>
      </c:spPr>
    </c:plotArea>
    <c:plotVisOnly val="1"/>
    <c:dispBlanksAs val="gap"/>
    <c:showDLblsOverMax val="0"/>
  </c:chart>
  <c:spPr>
    <a:solidFill>
      <a:srgbClr val="FFFFFF"/>
    </a:solidFill>
    <a:ln w="9525" cap="flat" cmpd="sng" algn="ctr">
      <a:noFill/>
      <a:round/>
    </a:ln>
    <a:effectLst/>
    <a:extLs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800">
          <a:latin typeface="Arial"/>
          <a:ea typeface="Arial"/>
          <a:cs typeface="Arial"/>
        </a:defRPr>
      </a:pPr>
      <a:endParaRPr lang="sv-SE"/>
    </a:p>
  </c:txPr>
  <c:externalData r:id="rId3">
    <c:autoUpdate val="0"/>
  </c:externalData>
  <c:userShapes r:id="rId4"/>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Diabetesvården!$I$7</c:f>
              <c:strCache>
                <c:ptCount val="1"/>
                <c:pt idx="0">
                  <c:v>Minskning</c:v>
                </c:pt>
              </c:strCache>
            </c:strRef>
          </c:tx>
          <c:spPr>
            <a:solidFill>
              <a:schemeClr val="bg2"/>
            </a:solidFill>
            <a:ln w="9525" cap="flat" cmpd="sng" algn="ctr">
              <a:solidFill>
                <a:sysClr val="windowText" lastClr="000000">
                  <a:lumMod val="100000"/>
                </a:sysClr>
              </a:solidFill>
              <a:prstDash val="solid"/>
              <a:round/>
              <a:headEnd type="none" w="med" len="med"/>
              <a:tailEnd type="none" w="med" len="med"/>
            </a:ln>
            <a:effectLst/>
          </c:spPr>
          <c:invertIfNegative val="0"/>
          <c:dPt>
            <c:idx val="9"/>
            <c:invertIfNegative val="0"/>
            <c:bubble3D val="0"/>
            <c:spPr>
              <a:pattFill prst="dkUpDiag">
                <a:fgClr>
                  <a:schemeClr val="bg2"/>
                </a:fgClr>
                <a:bgClr>
                  <a:schemeClr val="bg2">
                    <a:lumMod val="50000"/>
                  </a:schemeClr>
                </a:bgClr>
              </a:patt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1-7C3E-426D-91DC-5996325D1620}"/>
              </c:ext>
            </c:extLst>
          </c:dPt>
          <c:dPt>
            <c:idx val="20"/>
            <c:invertIfNegative val="0"/>
            <c:bubble3D val="0"/>
            <c:spPr>
              <a:solidFill>
                <a:schemeClr val="accent4"/>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3-7C3E-426D-91DC-5996325D1620}"/>
              </c:ext>
            </c:extLst>
          </c:dPt>
          <c:dPt>
            <c:idx val="21"/>
            <c:invertIfNegative val="0"/>
            <c:bubble3D val="0"/>
            <c:spPr>
              <a:solidFill>
                <a:schemeClr val="accent4"/>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5-7C3E-426D-91DC-5996325D1620}"/>
              </c:ext>
            </c:extLst>
          </c:dPt>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rial"/>
                    <a:ea typeface="Arial"/>
                    <a:cs typeface="Aria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Diabetesvården!$H$8:$H$29</c:f>
              <c:strCache>
                <c:ptCount val="22"/>
                <c:pt idx="0">
                  <c:v>Blekinge</c:v>
                </c:pt>
                <c:pt idx="1">
                  <c:v>Norrbotten</c:v>
                </c:pt>
                <c:pt idx="2">
                  <c:v>Jönköping</c:v>
                </c:pt>
                <c:pt idx="3">
                  <c:v>Örebro</c:v>
                </c:pt>
                <c:pt idx="4">
                  <c:v>Östergötland</c:v>
                </c:pt>
                <c:pt idx="5">
                  <c:v>Gävleborg</c:v>
                </c:pt>
                <c:pt idx="6">
                  <c:v>Kronoberg</c:v>
                </c:pt>
                <c:pt idx="7">
                  <c:v>Dalarna</c:v>
                </c:pt>
                <c:pt idx="8">
                  <c:v>Stockholm</c:v>
                </c:pt>
                <c:pt idx="9">
                  <c:v>Riket</c:v>
                </c:pt>
                <c:pt idx="10">
                  <c:v>Västmanland</c:v>
                </c:pt>
                <c:pt idx="11">
                  <c:v>Västernorrland</c:v>
                </c:pt>
                <c:pt idx="12">
                  <c:v>Västerbotten</c:v>
                </c:pt>
                <c:pt idx="13">
                  <c:v>Västra Götaland</c:v>
                </c:pt>
                <c:pt idx="14">
                  <c:v>Halland</c:v>
                </c:pt>
                <c:pt idx="15">
                  <c:v>Skåne</c:v>
                </c:pt>
                <c:pt idx="16">
                  <c:v>Jämtland</c:v>
                </c:pt>
                <c:pt idx="17">
                  <c:v>Uppsala</c:v>
                </c:pt>
                <c:pt idx="18">
                  <c:v>Värmland</c:v>
                </c:pt>
                <c:pt idx="19">
                  <c:v>Kalmar</c:v>
                </c:pt>
                <c:pt idx="20">
                  <c:v>Sörmland</c:v>
                </c:pt>
                <c:pt idx="21">
                  <c:v>Gotland</c:v>
                </c:pt>
              </c:strCache>
            </c:strRef>
          </c:cat>
          <c:val>
            <c:numRef>
              <c:f>Diabetesvården!$I$8:$I$29</c:f>
              <c:numCache>
                <c:formatCode>0%</c:formatCode>
                <c:ptCount val="22"/>
                <c:pt idx="0">
                  <c:v>-0.22650375939849623</c:v>
                </c:pt>
                <c:pt idx="1">
                  <c:v>-0.20063694267515925</c:v>
                </c:pt>
                <c:pt idx="2">
                  <c:v>-0.12203823371028541</c:v>
                </c:pt>
                <c:pt idx="3">
                  <c:v>-0.119802931987503</c:v>
                </c:pt>
                <c:pt idx="4">
                  <c:v>-0.11206759126414793</c:v>
                </c:pt>
                <c:pt idx="5">
                  <c:v>-0.10420928646705102</c:v>
                </c:pt>
                <c:pt idx="6">
                  <c:v>-9.9110413396127681E-2</c:v>
                </c:pt>
                <c:pt idx="7">
                  <c:v>-8.7884350619550258E-2</c:v>
                </c:pt>
                <c:pt idx="8">
                  <c:v>-8.4239313930717805E-2</c:v>
                </c:pt>
                <c:pt idx="9">
                  <c:v>-6.9591986403938294E-2</c:v>
                </c:pt>
                <c:pt idx="10">
                  <c:v>-6.8058076225045366E-2</c:v>
                </c:pt>
                <c:pt idx="11">
                  <c:v>-6.3681868743047834E-2</c:v>
                </c:pt>
                <c:pt idx="12">
                  <c:v>-5.9785522788203753E-2</c:v>
                </c:pt>
                <c:pt idx="13">
                  <c:v>-5.8381220198068226E-2</c:v>
                </c:pt>
                <c:pt idx="14">
                  <c:v>-5.6230877367071858E-2</c:v>
                </c:pt>
                <c:pt idx="15">
                  <c:v>-4.816742914234632E-2</c:v>
                </c:pt>
                <c:pt idx="16">
                  <c:v>-4.6540880503144651E-2</c:v>
                </c:pt>
                <c:pt idx="17">
                  <c:v>-3.2751091703056769E-2</c:v>
                </c:pt>
                <c:pt idx="18">
                  <c:v>-1.1684255869050184E-2</c:v>
                </c:pt>
                <c:pt idx="19">
                  <c:v>-4.2927823050058211E-3</c:v>
                </c:pt>
                <c:pt idx="20">
                  <c:v>3.6356038445465942E-2</c:v>
                </c:pt>
                <c:pt idx="21">
                  <c:v>6.4016883573689759E-2</c:v>
                </c:pt>
              </c:numCache>
            </c:numRef>
          </c:val>
          <c:extLst>
            <c:ext xmlns:c16="http://schemas.microsoft.com/office/drawing/2014/chart" uri="{C3380CC4-5D6E-409C-BE32-E72D297353CC}">
              <c16:uniqueId val="{00000006-7C3E-426D-91DC-5996325D1620}"/>
            </c:ext>
          </c:extLst>
        </c:ser>
        <c:dLbls>
          <c:showLegendKey val="0"/>
          <c:showVal val="0"/>
          <c:showCatName val="0"/>
          <c:showSerName val="0"/>
          <c:showPercent val="0"/>
          <c:showBubbleSize val="0"/>
        </c:dLbls>
        <c:gapWidth val="25"/>
        <c:axId val="464740072"/>
        <c:axId val="464744008"/>
      </c:barChart>
      <c:catAx>
        <c:axId val="464740072"/>
        <c:scaling>
          <c:orientation val="minMax"/>
        </c:scaling>
        <c:delete val="0"/>
        <c:axPos val="l"/>
        <c:majorGridlines>
          <c:spPr>
            <a:ln w="9525" cap="flat" cmpd="sng" algn="ctr">
              <a:solidFill>
                <a:srgbClr val="FFFFFF">
                  <a:lumMod val="100000"/>
                </a:srgbClr>
              </a:solidFill>
              <a:prstDash val="solid"/>
              <a:round/>
              <a:headEnd type="none" w="med" len="med"/>
              <a:tailEnd type="none" w="med" len="med"/>
            </a:ln>
            <a:effectLst/>
          </c:spPr>
        </c:majorGridlines>
        <c:numFmt formatCode="General" sourceLinked="1"/>
        <c:majorTickMark val="none"/>
        <c:minorTickMark val="none"/>
        <c:tickLblPos val="low"/>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464744008"/>
        <c:crosses val="autoZero"/>
        <c:auto val="1"/>
        <c:lblAlgn val="ctr"/>
        <c:lblOffset val="100"/>
        <c:noMultiLvlLbl val="0"/>
      </c:catAx>
      <c:valAx>
        <c:axId val="464744008"/>
        <c:scaling>
          <c:orientation val="minMax"/>
        </c:scaling>
        <c:delete val="0"/>
        <c:axPos val="b"/>
        <c:majorGridlines>
          <c:spPr>
            <a:ln w="12700" cap="flat" cmpd="sng" algn="ctr">
              <a:solidFill>
                <a:srgbClr val="FFFFFF">
                  <a:lumMod val="100000"/>
                </a:srgbClr>
              </a:solidFill>
              <a:prstDash val="solid"/>
              <a:round/>
              <a:headEnd type="none" w="med" len="med"/>
              <a:tailEnd type="none" w="med" len="med"/>
            </a:ln>
            <a:effectLst/>
          </c:spPr>
        </c:majorGridlines>
        <c:title>
          <c:tx>
            <c:rich>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r>
                  <a:rPr lang="en-US"/>
                  <a:t>Procent minskning 2019 och 2020</a:t>
                </a:r>
              </a:p>
            </c:rich>
          </c:tx>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title>
        <c:numFmt formatCode="0%"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464740072"/>
        <c:crosses val="autoZero"/>
        <c:crossBetween val="between"/>
      </c:valAx>
      <c:spPr>
        <a:solidFill>
          <a:srgbClr val="F4F5F0">
            <a:lumMod val="100000"/>
          </a:srgbClr>
        </a:solidFill>
        <a:ln>
          <a:noFill/>
        </a:ln>
        <a:effectLst/>
      </c:spPr>
    </c:plotArea>
    <c:plotVisOnly val="1"/>
    <c:dispBlanksAs val="gap"/>
    <c:showDLblsOverMax val="0"/>
  </c:chart>
  <c:spPr>
    <a:solidFill>
      <a:srgbClr val="FFFFFF"/>
    </a:solidFill>
    <a:ln w="9525" cap="flat" cmpd="sng" algn="ctr">
      <a:noFill/>
      <a:round/>
    </a:ln>
    <a:effectLst/>
    <a:extLs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800">
          <a:latin typeface="Arial"/>
          <a:ea typeface="Arial"/>
          <a:cs typeface="Arial"/>
        </a:defRPr>
      </a:pPr>
      <a:endParaRPr lang="sv-SE"/>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sv-SE"/>
              <a:t>Antal per 100 000 invånare</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sv-SE"/>
        </a:p>
      </c:txPr>
    </c:title>
    <c:autoTitleDeleted val="0"/>
    <c:plotArea>
      <c:layout/>
      <c:lineChart>
        <c:grouping val="standard"/>
        <c:varyColors val="0"/>
        <c:ser>
          <c:idx val="0"/>
          <c:order val="0"/>
          <c:tx>
            <c:v>Skåne</c:v>
          </c:tx>
          <c:spPr>
            <a:ln w="31750" cap="rnd">
              <a:solidFill>
                <a:schemeClr val="accent2"/>
              </a:solidFill>
              <a:round/>
            </a:ln>
            <a:effectLst/>
          </c:spPr>
          <c:marker>
            <c:symbol val="none"/>
          </c:marker>
          <c:cat>
            <c:numRef>
              <c:f>'inom intensivvårdsavdelning'!$M$2:$M$500</c:f>
              <c:numCache>
                <c:formatCode>m/d/yyyy</c:formatCode>
                <c:ptCount val="499"/>
                <c:pt idx="0">
                  <c:v>43888</c:v>
                </c:pt>
                <c:pt idx="1">
                  <c:v>43889</c:v>
                </c:pt>
                <c:pt idx="2">
                  <c:v>43890</c:v>
                </c:pt>
                <c:pt idx="3">
                  <c:v>43891</c:v>
                </c:pt>
                <c:pt idx="4">
                  <c:v>43892</c:v>
                </c:pt>
                <c:pt idx="5">
                  <c:v>43893</c:v>
                </c:pt>
                <c:pt idx="6">
                  <c:v>43894</c:v>
                </c:pt>
                <c:pt idx="7">
                  <c:v>43895</c:v>
                </c:pt>
                <c:pt idx="8">
                  <c:v>43896</c:v>
                </c:pt>
                <c:pt idx="9">
                  <c:v>43897</c:v>
                </c:pt>
                <c:pt idx="10">
                  <c:v>43898</c:v>
                </c:pt>
                <c:pt idx="11">
                  <c:v>43899</c:v>
                </c:pt>
                <c:pt idx="12">
                  <c:v>43900</c:v>
                </c:pt>
                <c:pt idx="13">
                  <c:v>43901</c:v>
                </c:pt>
                <c:pt idx="14">
                  <c:v>43902</c:v>
                </c:pt>
                <c:pt idx="15">
                  <c:v>43903</c:v>
                </c:pt>
                <c:pt idx="16">
                  <c:v>43904</c:v>
                </c:pt>
                <c:pt idx="17">
                  <c:v>43905</c:v>
                </c:pt>
                <c:pt idx="18">
                  <c:v>43906</c:v>
                </c:pt>
                <c:pt idx="19">
                  <c:v>43907</c:v>
                </c:pt>
                <c:pt idx="20">
                  <c:v>43908</c:v>
                </c:pt>
                <c:pt idx="21">
                  <c:v>43909</c:v>
                </c:pt>
                <c:pt idx="22">
                  <c:v>43910</c:v>
                </c:pt>
                <c:pt idx="23">
                  <c:v>43911</c:v>
                </c:pt>
                <c:pt idx="24">
                  <c:v>43912</c:v>
                </c:pt>
                <c:pt idx="25">
                  <c:v>43913</c:v>
                </c:pt>
                <c:pt idx="26">
                  <c:v>43914</c:v>
                </c:pt>
                <c:pt idx="27">
                  <c:v>43915</c:v>
                </c:pt>
                <c:pt idx="28">
                  <c:v>43916</c:v>
                </c:pt>
                <c:pt idx="29">
                  <c:v>43917</c:v>
                </c:pt>
                <c:pt idx="30">
                  <c:v>43918</c:v>
                </c:pt>
                <c:pt idx="31">
                  <c:v>43919</c:v>
                </c:pt>
                <c:pt idx="32">
                  <c:v>43920</c:v>
                </c:pt>
                <c:pt idx="33">
                  <c:v>43921</c:v>
                </c:pt>
                <c:pt idx="34">
                  <c:v>43922</c:v>
                </c:pt>
                <c:pt idx="35">
                  <c:v>43923</c:v>
                </c:pt>
                <c:pt idx="36">
                  <c:v>43924</c:v>
                </c:pt>
                <c:pt idx="37">
                  <c:v>43925</c:v>
                </c:pt>
                <c:pt idx="38">
                  <c:v>43926</c:v>
                </c:pt>
                <c:pt idx="39">
                  <c:v>43927</c:v>
                </c:pt>
                <c:pt idx="40">
                  <c:v>43928</c:v>
                </c:pt>
                <c:pt idx="41">
                  <c:v>43929</c:v>
                </c:pt>
                <c:pt idx="42">
                  <c:v>43930</c:v>
                </c:pt>
                <c:pt idx="43">
                  <c:v>43931</c:v>
                </c:pt>
                <c:pt idx="44">
                  <c:v>43932</c:v>
                </c:pt>
                <c:pt idx="45">
                  <c:v>43933</c:v>
                </c:pt>
                <c:pt idx="46">
                  <c:v>43934</c:v>
                </c:pt>
                <c:pt idx="47">
                  <c:v>43935</c:v>
                </c:pt>
                <c:pt idx="48">
                  <c:v>43936</c:v>
                </c:pt>
                <c:pt idx="49">
                  <c:v>43937</c:v>
                </c:pt>
                <c:pt idx="50">
                  <c:v>43938</c:v>
                </c:pt>
                <c:pt idx="51">
                  <c:v>43939</c:v>
                </c:pt>
                <c:pt idx="52">
                  <c:v>43940</c:v>
                </c:pt>
                <c:pt idx="53">
                  <c:v>43941</c:v>
                </c:pt>
                <c:pt idx="54">
                  <c:v>43942</c:v>
                </c:pt>
                <c:pt idx="55">
                  <c:v>43943</c:v>
                </c:pt>
                <c:pt idx="56">
                  <c:v>43944</c:v>
                </c:pt>
                <c:pt idx="57">
                  <c:v>43945</c:v>
                </c:pt>
                <c:pt idx="58">
                  <c:v>43946</c:v>
                </c:pt>
                <c:pt idx="59">
                  <c:v>43947</c:v>
                </c:pt>
                <c:pt idx="60">
                  <c:v>43948</c:v>
                </c:pt>
                <c:pt idx="61">
                  <c:v>43949</c:v>
                </c:pt>
                <c:pt idx="62">
                  <c:v>43950</c:v>
                </c:pt>
                <c:pt idx="63">
                  <c:v>43951</c:v>
                </c:pt>
                <c:pt idx="64">
                  <c:v>43952</c:v>
                </c:pt>
                <c:pt idx="65">
                  <c:v>43953</c:v>
                </c:pt>
                <c:pt idx="66">
                  <c:v>43954</c:v>
                </c:pt>
                <c:pt idx="67">
                  <c:v>43955</c:v>
                </c:pt>
                <c:pt idx="68">
                  <c:v>43956</c:v>
                </c:pt>
                <c:pt idx="69">
                  <c:v>43957</c:v>
                </c:pt>
                <c:pt idx="70">
                  <c:v>43958</c:v>
                </c:pt>
                <c:pt idx="71">
                  <c:v>43959</c:v>
                </c:pt>
                <c:pt idx="72">
                  <c:v>43960</c:v>
                </c:pt>
                <c:pt idx="73">
                  <c:v>43961</c:v>
                </c:pt>
                <c:pt idx="74">
                  <c:v>43962</c:v>
                </c:pt>
                <c:pt idx="75">
                  <c:v>43963</c:v>
                </c:pt>
                <c:pt idx="76">
                  <c:v>43964</c:v>
                </c:pt>
                <c:pt idx="77">
                  <c:v>43965</c:v>
                </c:pt>
                <c:pt idx="78">
                  <c:v>43966</c:v>
                </c:pt>
                <c:pt idx="79">
                  <c:v>43967</c:v>
                </c:pt>
                <c:pt idx="80">
                  <c:v>43968</c:v>
                </c:pt>
                <c:pt idx="81">
                  <c:v>43969</c:v>
                </c:pt>
                <c:pt idx="82">
                  <c:v>43970</c:v>
                </c:pt>
                <c:pt idx="83">
                  <c:v>43971</c:v>
                </c:pt>
                <c:pt idx="84">
                  <c:v>43972</c:v>
                </c:pt>
                <c:pt idx="85">
                  <c:v>43973</c:v>
                </c:pt>
                <c:pt idx="86">
                  <c:v>43974</c:v>
                </c:pt>
                <c:pt idx="87">
                  <c:v>43975</c:v>
                </c:pt>
                <c:pt idx="88">
                  <c:v>43976</c:v>
                </c:pt>
                <c:pt idx="89">
                  <c:v>43977</c:v>
                </c:pt>
                <c:pt idx="90">
                  <c:v>43978</c:v>
                </c:pt>
                <c:pt idx="91">
                  <c:v>43979</c:v>
                </c:pt>
                <c:pt idx="92">
                  <c:v>43980</c:v>
                </c:pt>
                <c:pt idx="93">
                  <c:v>43981</c:v>
                </c:pt>
                <c:pt idx="94">
                  <c:v>43982</c:v>
                </c:pt>
                <c:pt idx="95">
                  <c:v>43983</c:v>
                </c:pt>
                <c:pt idx="96">
                  <c:v>43984</c:v>
                </c:pt>
                <c:pt idx="97">
                  <c:v>43985</c:v>
                </c:pt>
                <c:pt idx="98">
                  <c:v>43986</c:v>
                </c:pt>
                <c:pt idx="99">
                  <c:v>43987</c:v>
                </c:pt>
                <c:pt idx="100">
                  <c:v>43988</c:v>
                </c:pt>
                <c:pt idx="101">
                  <c:v>43989</c:v>
                </c:pt>
                <c:pt idx="102">
                  <c:v>43990</c:v>
                </c:pt>
                <c:pt idx="103">
                  <c:v>43991</c:v>
                </c:pt>
                <c:pt idx="104">
                  <c:v>43992</c:v>
                </c:pt>
                <c:pt idx="105">
                  <c:v>43993</c:v>
                </c:pt>
                <c:pt idx="106">
                  <c:v>43994</c:v>
                </c:pt>
                <c:pt idx="107">
                  <c:v>43995</c:v>
                </c:pt>
                <c:pt idx="108">
                  <c:v>43996</c:v>
                </c:pt>
                <c:pt idx="109">
                  <c:v>43997</c:v>
                </c:pt>
                <c:pt idx="110">
                  <c:v>43998</c:v>
                </c:pt>
                <c:pt idx="111">
                  <c:v>43999</c:v>
                </c:pt>
                <c:pt idx="112">
                  <c:v>44000</c:v>
                </c:pt>
                <c:pt idx="113">
                  <c:v>44001</c:v>
                </c:pt>
                <c:pt idx="114">
                  <c:v>44002</c:v>
                </c:pt>
                <c:pt idx="115">
                  <c:v>44003</c:v>
                </c:pt>
                <c:pt idx="116">
                  <c:v>44004</c:v>
                </c:pt>
                <c:pt idx="117">
                  <c:v>44005</c:v>
                </c:pt>
                <c:pt idx="118">
                  <c:v>44006</c:v>
                </c:pt>
                <c:pt idx="119">
                  <c:v>44007</c:v>
                </c:pt>
                <c:pt idx="120">
                  <c:v>44008</c:v>
                </c:pt>
                <c:pt idx="121">
                  <c:v>44009</c:v>
                </c:pt>
                <c:pt idx="122">
                  <c:v>44010</c:v>
                </c:pt>
                <c:pt idx="123">
                  <c:v>44011</c:v>
                </c:pt>
                <c:pt idx="124">
                  <c:v>44012</c:v>
                </c:pt>
                <c:pt idx="125">
                  <c:v>44013</c:v>
                </c:pt>
                <c:pt idx="126">
                  <c:v>44014</c:v>
                </c:pt>
                <c:pt idx="127">
                  <c:v>44015</c:v>
                </c:pt>
                <c:pt idx="128">
                  <c:v>44016</c:v>
                </c:pt>
                <c:pt idx="129">
                  <c:v>44017</c:v>
                </c:pt>
                <c:pt idx="130">
                  <c:v>44018</c:v>
                </c:pt>
                <c:pt idx="131">
                  <c:v>44019</c:v>
                </c:pt>
                <c:pt idx="132">
                  <c:v>44020</c:v>
                </c:pt>
                <c:pt idx="133">
                  <c:v>44021</c:v>
                </c:pt>
                <c:pt idx="134">
                  <c:v>44022</c:v>
                </c:pt>
                <c:pt idx="135">
                  <c:v>44023</c:v>
                </c:pt>
                <c:pt idx="136">
                  <c:v>44024</c:v>
                </c:pt>
                <c:pt idx="137">
                  <c:v>44025</c:v>
                </c:pt>
                <c:pt idx="138">
                  <c:v>44026</c:v>
                </c:pt>
                <c:pt idx="139">
                  <c:v>44027</c:v>
                </c:pt>
                <c:pt idx="140">
                  <c:v>44028</c:v>
                </c:pt>
                <c:pt idx="141">
                  <c:v>44029</c:v>
                </c:pt>
                <c:pt idx="142">
                  <c:v>44030</c:v>
                </c:pt>
                <c:pt idx="143">
                  <c:v>44031</c:v>
                </c:pt>
                <c:pt idx="144">
                  <c:v>44032</c:v>
                </c:pt>
                <c:pt idx="145">
                  <c:v>44033</c:v>
                </c:pt>
                <c:pt idx="146">
                  <c:v>44034</c:v>
                </c:pt>
                <c:pt idx="147">
                  <c:v>44035</c:v>
                </c:pt>
                <c:pt idx="148">
                  <c:v>44036</c:v>
                </c:pt>
                <c:pt idx="149">
                  <c:v>44037</c:v>
                </c:pt>
                <c:pt idx="150">
                  <c:v>44038</c:v>
                </c:pt>
                <c:pt idx="151">
                  <c:v>44039</c:v>
                </c:pt>
                <c:pt idx="152">
                  <c:v>44040</c:v>
                </c:pt>
                <c:pt idx="153">
                  <c:v>44041</c:v>
                </c:pt>
                <c:pt idx="154">
                  <c:v>44042</c:v>
                </c:pt>
                <c:pt idx="155">
                  <c:v>44043</c:v>
                </c:pt>
                <c:pt idx="156">
                  <c:v>44044</c:v>
                </c:pt>
                <c:pt idx="157">
                  <c:v>44045</c:v>
                </c:pt>
                <c:pt idx="158">
                  <c:v>44046</c:v>
                </c:pt>
                <c:pt idx="159">
                  <c:v>44047</c:v>
                </c:pt>
                <c:pt idx="160">
                  <c:v>44048</c:v>
                </c:pt>
                <c:pt idx="161">
                  <c:v>44049</c:v>
                </c:pt>
                <c:pt idx="162">
                  <c:v>44050</c:v>
                </c:pt>
                <c:pt idx="163">
                  <c:v>44051</c:v>
                </c:pt>
                <c:pt idx="164">
                  <c:v>44052</c:v>
                </c:pt>
                <c:pt idx="165">
                  <c:v>44053</c:v>
                </c:pt>
                <c:pt idx="166">
                  <c:v>44054</c:v>
                </c:pt>
                <c:pt idx="167">
                  <c:v>44055</c:v>
                </c:pt>
                <c:pt idx="168">
                  <c:v>44056</c:v>
                </c:pt>
                <c:pt idx="169">
                  <c:v>44057</c:v>
                </c:pt>
                <c:pt idx="170">
                  <c:v>44058</c:v>
                </c:pt>
                <c:pt idx="171">
                  <c:v>44059</c:v>
                </c:pt>
                <c:pt idx="172">
                  <c:v>44060</c:v>
                </c:pt>
                <c:pt idx="173">
                  <c:v>44061</c:v>
                </c:pt>
                <c:pt idx="174">
                  <c:v>44062</c:v>
                </c:pt>
                <c:pt idx="175">
                  <c:v>44063</c:v>
                </c:pt>
                <c:pt idx="176">
                  <c:v>44064</c:v>
                </c:pt>
                <c:pt idx="177">
                  <c:v>44065</c:v>
                </c:pt>
                <c:pt idx="178">
                  <c:v>44066</c:v>
                </c:pt>
                <c:pt idx="179">
                  <c:v>44067</c:v>
                </c:pt>
                <c:pt idx="180">
                  <c:v>44068</c:v>
                </c:pt>
                <c:pt idx="181">
                  <c:v>44069</c:v>
                </c:pt>
                <c:pt idx="182">
                  <c:v>44070</c:v>
                </c:pt>
                <c:pt idx="183">
                  <c:v>44071</c:v>
                </c:pt>
                <c:pt idx="184">
                  <c:v>44072</c:v>
                </c:pt>
                <c:pt idx="185">
                  <c:v>44073</c:v>
                </c:pt>
                <c:pt idx="186">
                  <c:v>44074</c:v>
                </c:pt>
                <c:pt idx="187">
                  <c:v>44075</c:v>
                </c:pt>
                <c:pt idx="188">
                  <c:v>44076</c:v>
                </c:pt>
                <c:pt idx="189">
                  <c:v>44077</c:v>
                </c:pt>
                <c:pt idx="190">
                  <c:v>44078</c:v>
                </c:pt>
                <c:pt idx="191">
                  <c:v>44079</c:v>
                </c:pt>
                <c:pt idx="192">
                  <c:v>44080</c:v>
                </c:pt>
                <c:pt idx="193">
                  <c:v>44081</c:v>
                </c:pt>
                <c:pt idx="194">
                  <c:v>44082</c:v>
                </c:pt>
                <c:pt idx="195">
                  <c:v>44083</c:v>
                </c:pt>
                <c:pt idx="196">
                  <c:v>44084</c:v>
                </c:pt>
                <c:pt idx="197">
                  <c:v>44085</c:v>
                </c:pt>
                <c:pt idx="198">
                  <c:v>44086</c:v>
                </c:pt>
                <c:pt idx="199">
                  <c:v>44087</c:v>
                </c:pt>
                <c:pt idx="200">
                  <c:v>44088</c:v>
                </c:pt>
                <c:pt idx="201">
                  <c:v>44089</c:v>
                </c:pt>
                <c:pt idx="202">
                  <c:v>44090</c:v>
                </c:pt>
                <c:pt idx="203">
                  <c:v>44091</c:v>
                </c:pt>
                <c:pt idx="204">
                  <c:v>44092</c:v>
                </c:pt>
                <c:pt idx="205">
                  <c:v>44093</c:v>
                </c:pt>
                <c:pt idx="206">
                  <c:v>44094</c:v>
                </c:pt>
                <c:pt idx="207">
                  <c:v>44095</c:v>
                </c:pt>
                <c:pt idx="208">
                  <c:v>44096</c:v>
                </c:pt>
                <c:pt idx="209">
                  <c:v>44097</c:v>
                </c:pt>
                <c:pt idx="210">
                  <c:v>44098</c:v>
                </c:pt>
                <c:pt idx="211">
                  <c:v>44099</c:v>
                </c:pt>
                <c:pt idx="212">
                  <c:v>44100</c:v>
                </c:pt>
                <c:pt idx="213">
                  <c:v>44101</c:v>
                </c:pt>
                <c:pt idx="214">
                  <c:v>44102</c:v>
                </c:pt>
                <c:pt idx="215">
                  <c:v>44103</c:v>
                </c:pt>
                <c:pt idx="216">
                  <c:v>44104</c:v>
                </c:pt>
                <c:pt idx="217">
                  <c:v>44105</c:v>
                </c:pt>
                <c:pt idx="218">
                  <c:v>44106</c:v>
                </c:pt>
                <c:pt idx="219">
                  <c:v>44107</c:v>
                </c:pt>
                <c:pt idx="220">
                  <c:v>44108</c:v>
                </c:pt>
                <c:pt idx="221">
                  <c:v>44109</c:v>
                </c:pt>
                <c:pt idx="222">
                  <c:v>44110</c:v>
                </c:pt>
                <c:pt idx="223">
                  <c:v>44111</c:v>
                </c:pt>
                <c:pt idx="224">
                  <c:v>44112</c:v>
                </c:pt>
                <c:pt idx="225">
                  <c:v>44113</c:v>
                </c:pt>
                <c:pt idx="226">
                  <c:v>44114</c:v>
                </c:pt>
                <c:pt idx="227">
                  <c:v>44115</c:v>
                </c:pt>
                <c:pt idx="228">
                  <c:v>44116</c:v>
                </c:pt>
                <c:pt idx="229">
                  <c:v>44117</c:v>
                </c:pt>
                <c:pt idx="230">
                  <c:v>44118</c:v>
                </c:pt>
                <c:pt idx="231">
                  <c:v>44119</c:v>
                </c:pt>
                <c:pt idx="232">
                  <c:v>44120</c:v>
                </c:pt>
                <c:pt idx="233">
                  <c:v>44121</c:v>
                </c:pt>
                <c:pt idx="234">
                  <c:v>44122</c:v>
                </c:pt>
                <c:pt idx="235">
                  <c:v>44123</c:v>
                </c:pt>
                <c:pt idx="236">
                  <c:v>44124</c:v>
                </c:pt>
                <c:pt idx="237">
                  <c:v>44125</c:v>
                </c:pt>
                <c:pt idx="238">
                  <c:v>44126</c:v>
                </c:pt>
                <c:pt idx="239">
                  <c:v>44127</c:v>
                </c:pt>
                <c:pt idx="240">
                  <c:v>44128</c:v>
                </c:pt>
                <c:pt idx="241">
                  <c:v>44129</c:v>
                </c:pt>
                <c:pt idx="242">
                  <c:v>44130</c:v>
                </c:pt>
                <c:pt idx="243">
                  <c:v>44131</c:v>
                </c:pt>
                <c:pt idx="244">
                  <c:v>44132</c:v>
                </c:pt>
                <c:pt idx="245">
                  <c:v>44133</c:v>
                </c:pt>
                <c:pt idx="246">
                  <c:v>44134</c:v>
                </c:pt>
                <c:pt idx="247">
                  <c:v>44135</c:v>
                </c:pt>
                <c:pt idx="248">
                  <c:v>44136</c:v>
                </c:pt>
                <c:pt idx="249">
                  <c:v>44137</c:v>
                </c:pt>
                <c:pt idx="250">
                  <c:v>44138</c:v>
                </c:pt>
                <c:pt idx="251">
                  <c:v>44139</c:v>
                </c:pt>
                <c:pt idx="252">
                  <c:v>44140</c:v>
                </c:pt>
                <c:pt idx="253">
                  <c:v>44141</c:v>
                </c:pt>
                <c:pt idx="254">
                  <c:v>44142</c:v>
                </c:pt>
                <c:pt idx="255">
                  <c:v>44143</c:v>
                </c:pt>
                <c:pt idx="256">
                  <c:v>44144</c:v>
                </c:pt>
                <c:pt idx="257">
                  <c:v>44145</c:v>
                </c:pt>
                <c:pt idx="258">
                  <c:v>44146</c:v>
                </c:pt>
                <c:pt idx="259">
                  <c:v>44147</c:v>
                </c:pt>
                <c:pt idx="260">
                  <c:v>44148</c:v>
                </c:pt>
                <c:pt idx="261">
                  <c:v>44149</c:v>
                </c:pt>
                <c:pt idx="262">
                  <c:v>44150</c:v>
                </c:pt>
                <c:pt idx="263">
                  <c:v>44151</c:v>
                </c:pt>
                <c:pt idx="264">
                  <c:v>44152</c:v>
                </c:pt>
                <c:pt idx="265">
                  <c:v>44153</c:v>
                </c:pt>
                <c:pt idx="266">
                  <c:v>44154</c:v>
                </c:pt>
                <c:pt idx="267">
                  <c:v>44155</c:v>
                </c:pt>
                <c:pt idx="268">
                  <c:v>44156</c:v>
                </c:pt>
                <c:pt idx="269">
                  <c:v>44157</c:v>
                </c:pt>
                <c:pt idx="270">
                  <c:v>44158</c:v>
                </c:pt>
                <c:pt idx="271">
                  <c:v>44159</c:v>
                </c:pt>
                <c:pt idx="272">
                  <c:v>44160</c:v>
                </c:pt>
                <c:pt idx="273">
                  <c:v>44161</c:v>
                </c:pt>
                <c:pt idx="274">
                  <c:v>44162</c:v>
                </c:pt>
                <c:pt idx="275">
                  <c:v>44163</c:v>
                </c:pt>
                <c:pt idx="276">
                  <c:v>44164</c:v>
                </c:pt>
                <c:pt idx="277">
                  <c:v>44165</c:v>
                </c:pt>
                <c:pt idx="278">
                  <c:v>44166</c:v>
                </c:pt>
                <c:pt idx="279">
                  <c:v>44167</c:v>
                </c:pt>
                <c:pt idx="280">
                  <c:v>44168</c:v>
                </c:pt>
                <c:pt idx="281">
                  <c:v>44169</c:v>
                </c:pt>
                <c:pt idx="282">
                  <c:v>44170</c:v>
                </c:pt>
                <c:pt idx="283">
                  <c:v>44171</c:v>
                </c:pt>
                <c:pt idx="284">
                  <c:v>44172</c:v>
                </c:pt>
                <c:pt idx="285">
                  <c:v>44173</c:v>
                </c:pt>
                <c:pt idx="286">
                  <c:v>44174</c:v>
                </c:pt>
                <c:pt idx="287">
                  <c:v>44175</c:v>
                </c:pt>
                <c:pt idx="288">
                  <c:v>44176</c:v>
                </c:pt>
                <c:pt idx="289">
                  <c:v>44177</c:v>
                </c:pt>
                <c:pt idx="290">
                  <c:v>44178</c:v>
                </c:pt>
                <c:pt idx="291">
                  <c:v>44179</c:v>
                </c:pt>
                <c:pt idx="292">
                  <c:v>44180</c:v>
                </c:pt>
                <c:pt idx="293">
                  <c:v>44181</c:v>
                </c:pt>
                <c:pt idx="294">
                  <c:v>44182</c:v>
                </c:pt>
                <c:pt idx="295">
                  <c:v>44183</c:v>
                </c:pt>
                <c:pt idx="296">
                  <c:v>44184</c:v>
                </c:pt>
                <c:pt idx="297">
                  <c:v>44185</c:v>
                </c:pt>
                <c:pt idx="298">
                  <c:v>44186</c:v>
                </c:pt>
                <c:pt idx="299">
                  <c:v>44187</c:v>
                </c:pt>
                <c:pt idx="300">
                  <c:v>44188</c:v>
                </c:pt>
                <c:pt idx="301">
                  <c:v>44189</c:v>
                </c:pt>
                <c:pt idx="302">
                  <c:v>44190</c:v>
                </c:pt>
                <c:pt idx="303">
                  <c:v>44191</c:v>
                </c:pt>
                <c:pt idx="304">
                  <c:v>44192</c:v>
                </c:pt>
                <c:pt idx="305">
                  <c:v>44193</c:v>
                </c:pt>
                <c:pt idx="306">
                  <c:v>44194</c:v>
                </c:pt>
                <c:pt idx="307">
                  <c:v>44195</c:v>
                </c:pt>
                <c:pt idx="308">
                  <c:v>44196</c:v>
                </c:pt>
                <c:pt idx="309">
                  <c:v>44197</c:v>
                </c:pt>
                <c:pt idx="310">
                  <c:v>44198</c:v>
                </c:pt>
                <c:pt idx="311">
                  <c:v>44199</c:v>
                </c:pt>
                <c:pt idx="312">
                  <c:v>44200</c:v>
                </c:pt>
                <c:pt idx="313">
                  <c:v>44201</c:v>
                </c:pt>
                <c:pt idx="314">
                  <c:v>44202</c:v>
                </c:pt>
                <c:pt idx="315">
                  <c:v>44203</c:v>
                </c:pt>
                <c:pt idx="316">
                  <c:v>44204</c:v>
                </c:pt>
                <c:pt idx="317">
                  <c:v>44205</c:v>
                </c:pt>
                <c:pt idx="318">
                  <c:v>44206</c:v>
                </c:pt>
                <c:pt idx="319">
                  <c:v>44207</c:v>
                </c:pt>
                <c:pt idx="320">
                  <c:v>44208</c:v>
                </c:pt>
                <c:pt idx="321">
                  <c:v>44209</c:v>
                </c:pt>
                <c:pt idx="322">
                  <c:v>44210</c:v>
                </c:pt>
                <c:pt idx="323">
                  <c:v>44211</c:v>
                </c:pt>
                <c:pt idx="324">
                  <c:v>44212</c:v>
                </c:pt>
                <c:pt idx="325">
                  <c:v>44213</c:v>
                </c:pt>
                <c:pt idx="326">
                  <c:v>44214</c:v>
                </c:pt>
                <c:pt idx="327">
                  <c:v>44215</c:v>
                </c:pt>
                <c:pt idx="328">
                  <c:v>44216</c:v>
                </c:pt>
                <c:pt idx="329">
                  <c:v>44217</c:v>
                </c:pt>
                <c:pt idx="330">
                  <c:v>44218</c:v>
                </c:pt>
                <c:pt idx="331">
                  <c:v>44219</c:v>
                </c:pt>
                <c:pt idx="332">
                  <c:v>44220</c:v>
                </c:pt>
                <c:pt idx="333">
                  <c:v>44221</c:v>
                </c:pt>
                <c:pt idx="334">
                  <c:v>44222</c:v>
                </c:pt>
                <c:pt idx="335">
                  <c:v>44223</c:v>
                </c:pt>
                <c:pt idx="336">
                  <c:v>44224</c:v>
                </c:pt>
                <c:pt idx="337">
                  <c:v>44225</c:v>
                </c:pt>
                <c:pt idx="338">
                  <c:v>44226</c:v>
                </c:pt>
                <c:pt idx="339">
                  <c:v>44227</c:v>
                </c:pt>
                <c:pt idx="340">
                  <c:v>44228</c:v>
                </c:pt>
                <c:pt idx="341">
                  <c:v>44229</c:v>
                </c:pt>
                <c:pt idx="342">
                  <c:v>44230</c:v>
                </c:pt>
                <c:pt idx="343">
                  <c:v>44231</c:v>
                </c:pt>
                <c:pt idx="344">
                  <c:v>44232</c:v>
                </c:pt>
                <c:pt idx="345">
                  <c:v>44233</c:v>
                </c:pt>
                <c:pt idx="346">
                  <c:v>44234</c:v>
                </c:pt>
                <c:pt idx="347">
                  <c:v>44235</c:v>
                </c:pt>
                <c:pt idx="348">
                  <c:v>44236</c:v>
                </c:pt>
                <c:pt idx="349">
                  <c:v>44237</c:v>
                </c:pt>
                <c:pt idx="350">
                  <c:v>44238</c:v>
                </c:pt>
                <c:pt idx="351">
                  <c:v>44239</c:v>
                </c:pt>
                <c:pt idx="352">
                  <c:v>44240</c:v>
                </c:pt>
                <c:pt idx="353">
                  <c:v>44241</c:v>
                </c:pt>
                <c:pt idx="354">
                  <c:v>44242</c:v>
                </c:pt>
                <c:pt idx="355">
                  <c:v>44243</c:v>
                </c:pt>
                <c:pt idx="356">
                  <c:v>44244</c:v>
                </c:pt>
                <c:pt idx="357">
                  <c:v>44245</c:v>
                </c:pt>
                <c:pt idx="358">
                  <c:v>44246</c:v>
                </c:pt>
                <c:pt idx="359">
                  <c:v>44247</c:v>
                </c:pt>
                <c:pt idx="360">
                  <c:v>44248</c:v>
                </c:pt>
                <c:pt idx="361">
                  <c:v>44249</c:v>
                </c:pt>
                <c:pt idx="362">
                  <c:v>44250</c:v>
                </c:pt>
                <c:pt idx="363">
                  <c:v>44251</c:v>
                </c:pt>
                <c:pt idx="364">
                  <c:v>44252</c:v>
                </c:pt>
                <c:pt idx="365">
                  <c:v>44253</c:v>
                </c:pt>
                <c:pt idx="366">
                  <c:v>44254</c:v>
                </c:pt>
                <c:pt idx="367">
                  <c:v>44255</c:v>
                </c:pt>
                <c:pt idx="368">
                  <c:v>44256</c:v>
                </c:pt>
                <c:pt idx="369">
                  <c:v>44257</c:v>
                </c:pt>
                <c:pt idx="370">
                  <c:v>44258</c:v>
                </c:pt>
                <c:pt idx="371">
                  <c:v>44259</c:v>
                </c:pt>
                <c:pt idx="372">
                  <c:v>44260</c:v>
                </c:pt>
                <c:pt idx="373">
                  <c:v>44261</c:v>
                </c:pt>
                <c:pt idx="374">
                  <c:v>44262</c:v>
                </c:pt>
                <c:pt idx="375">
                  <c:v>44263</c:v>
                </c:pt>
                <c:pt idx="376">
                  <c:v>44264</c:v>
                </c:pt>
                <c:pt idx="377">
                  <c:v>44265</c:v>
                </c:pt>
                <c:pt idx="378">
                  <c:v>44266</c:v>
                </c:pt>
                <c:pt idx="379">
                  <c:v>44267</c:v>
                </c:pt>
                <c:pt idx="380">
                  <c:v>44268</c:v>
                </c:pt>
                <c:pt idx="381">
                  <c:v>44269</c:v>
                </c:pt>
                <c:pt idx="382">
                  <c:v>44270</c:v>
                </c:pt>
                <c:pt idx="383">
                  <c:v>44271</c:v>
                </c:pt>
                <c:pt idx="384">
                  <c:v>44272</c:v>
                </c:pt>
                <c:pt idx="385">
                  <c:v>44273</c:v>
                </c:pt>
                <c:pt idx="386">
                  <c:v>44274</c:v>
                </c:pt>
                <c:pt idx="387">
                  <c:v>44275</c:v>
                </c:pt>
                <c:pt idx="388">
                  <c:v>44276</c:v>
                </c:pt>
                <c:pt idx="389">
                  <c:v>44277</c:v>
                </c:pt>
                <c:pt idx="390">
                  <c:v>44278</c:v>
                </c:pt>
                <c:pt idx="391">
                  <c:v>44279</c:v>
                </c:pt>
                <c:pt idx="392">
                  <c:v>44280</c:v>
                </c:pt>
                <c:pt idx="393">
                  <c:v>44281</c:v>
                </c:pt>
                <c:pt idx="394">
                  <c:v>44282</c:v>
                </c:pt>
                <c:pt idx="395">
                  <c:v>44283</c:v>
                </c:pt>
                <c:pt idx="396">
                  <c:v>44284</c:v>
                </c:pt>
                <c:pt idx="397">
                  <c:v>44285</c:v>
                </c:pt>
                <c:pt idx="398">
                  <c:v>44286</c:v>
                </c:pt>
                <c:pt idx="399">
                  <c:v>44287</c:v>
                </c:pt>
                <c:pt idx="400">
                  <c:v>44288</c:v>
                </c:pt>
                <c:pt idx="401">
                  <c:v>44289</c:v>
                </c:pt>
                <c:pt idx="402">
                  <c:v>44290</c:v>
                </c:pt>
                <c:pt idx="403">
                  <c:v>44291</c:v>
                </c:pt>
                <c:pt idx="404">
                  <c:v>44292</c:v>
                </c:pt>
                <c:pt idx="405">
                  <c:v>44293</c:v>
                </c:pt>
                <c:pt idx="406">
                  <c:v>44294</c:v>
                </c:pt>
                <c:pt idx="407">
                  <c:v>44295</c:v>
                </c:pt>
                <c:pt idx="408">
                  <c:v>44296</c:v>
                </c:pt>
                <c:pt idx="409">
                  <c:v>44297</c:v>
                </c:pt>
                <c:pt idx="410">
                  <c:v>44298</c:v>
                </c:pt>
                <c:pt idx="411">
                  <c:v>44299</c:v>
                </c:pt>
                <c:pt idx="412">
                  <c:v>44300</c:v>
                </c:pt>
                <c:pt idx="413">
                  <c:v>44301</c:v>
                </c:pt>
                <c:pt idx="414">
                  <c:v>44302</c:v>
                </c:pt>
                <c:pt idx="415">
                  <c:v>44303</c:v>
                </c:pt>
                <c:pt idx="416">
                  <c:v>44304</c:v>
                </c:pt>
                <c:pt idx="417">
                  <c:v>44305</c:v>
                </c:pt>
                <c:pt idx="418">
                  <c:v>44306</c:v>
                </c:pt>
                <c:pt idx="419">
                  <c:v>44307</c:v>
                </c:pt>
                <c:pt idx="420">
                  <c:v>44308</c:v>
                </c:pt>
                <c:pt idx="421">
                  <c:v>44309</c:v>
                </c:pt>
                <c:pt idx="422">
                  <c:v>44310</c:v>
                </c:pt>
                <c:pt idx="423">
                  <c:v>44311</c:v>
                </c:pt>
                <c:pt idx="424">
                  <c:v>44312</c:v>
                </c:pt>
                <c:pt idx="425">
                  <c:v>44313</c:v>
                </c:pt>
                <c:pt idx="426">
                  <c:v>44314</c:v>
                </c:pt>
                <c:pt idx="427">
                  <c:v>44315</c:v>
                </c:pt>
                <c:pt idx="428">
                  <c:v>44316</c:v>
                </c:pt>
                <c:pt idx="429">
                  <c:v>44317</c:v>
                </c:pt>
                <c:pt idx="430">
                  <c:v>44318</c:v>
                </c:pt>
                <c:pt idx="431">
                  <c:v>44319</c:v>
                </c:pt>
                <c:pt idx="432">
                  <c:v>44320</c:v>
                </c:pt>
                <c:pt idx="433">
                  <c:v>44321</c:v>
                </c:pt>
                <c:pt idx="434">
                  <c:v>44322</c:v>
                </c:pt>
                <c:pt idx="435">
                  <c:v>44323</c:v>
                </c:pt>
                <c:pt idx="436">
                  <c:v>44324</c:v>
                </c:pt>
                <c:pt idx="437">
                  <c:v>44325</c:v>
                </c:pt>
                <c:pt idx="438">
                  <c:v>44326</c:v>
                </c:pt>
                <c:pt idx="439">
                  <c:v>44327</c:v>
                </c:pt>
                <c:pt idx="440">
                  <c:v>44328</c:v>
                </c:pt>
                <c:pt idx="441">
                  <c:v>44329</c:v>
                </c:pt>
                <c:pt idx="442">
                  <c:v>44330</c:v>
                </c:pt>
                <c:pt idx="443">
                  <c:v>44331</c:v>
                </c:pt>
                <c:pt idx="444">
                  <c:v>44332</c:v>
                </c:pt>
                <c:pt idx="445">
                  <c:v>44333</c:v>
                </c:pt>
                <c:pt idx="446">
                  <c:v>44334</c:v>
                </c:pt>
                <c:pt idx="447">
                  <c:v>44335</c:v>
                </c:pt>
                <c:pt idx="448">
                  <c:v>44336</c:v>
                </c:pt>
                <c:pt idx="449">
                  <c:v>44337</c:v>
                </c:pt>
                <c:pt idx="450">
                  <c:v>44338</c:v>
                </c:pt>
                <c:pt idx="451">
                  <c:v>44339</c:v>
                </c:pt>
                <c:pt idx="452">
                  <c:v>44340</c:v>
                </c:pt>
                <c:pt idx="453">
                  <c:v>44341</c:v>
                </c:pt>
                <c:pt idx="454">
                  <c:v>44342</c:v>
                </c:pt>
                <c:pt idx="455">
                  <c:v>44343</c:v>
                </c:pt>
                <c:pt idx="456">
                  <c:v>44344</c:v>
                </c:pt>
                <c:pt idx="457">
                  <c:v>44345</c:v>
                </c:pt>
                <c:pt idx="458">
                  <c:v>44346</c:v>
                </c:pt>
                <c:pt idx="459">
                  <c:v>44347</c:v>
                </c:pt>
                <c:pt idx="460">
                  <c:v>44348</c:v>
                </c:pt>
                <c:pt idx="461">
                  <c:v>44349</c:v>
                </c:pt>
                <c:pt idx="462">
                  <c:v>44350</c:v>
                </c:pt>
                <c:pt idx="463">
                  <c:v>44351</c:v>
                </c:pt>
                <c:pt idx="464">
                  <c:v>44352</c:v>
                </c:pt>
                <c:pt idx="465">
                  <c:v>44353</c:v>
                </c:pt>
                <c:pt idx="466">
                  <c:v>44354</c:v>
                </c:pt>
                <c:pt idx="467">
                  <c:v>44355</c:v>
                </c:pt>
                <c:pt idx="468">
                  <c:v>44356</c:v>
                </c:pt>
                <c:pt idx="469">
                  <c:v>44357</c:v>
                </c:pt>
                <c:pt idx="470">
                  <c:v>44358</c:v>
                </c:pt>
                <c:pt idx="471">
                  <c:v>44359</c:v>
                </c:pt>
                <c:pt idx="472">
                  <c:v>44360</c:v>
                </c:pt>
                <c:pt idx="473">
                  <c:v>44361</c:v>
                </c:pt>
                <c:pt idx="474">
                  <c:v>44362</c:v>
                </c:pt>
                <c:pt idx="475">
                  <c:v>44363</c:v>
                </c:pt>
                <c:pt idx="476">
                  <c:v>44364</c:v>
                </c:pt>
                <c:pt idx="477">
                  <c:v>44365</c:v>
                </c:pt>
                <c:pt idx="478">
                  <c:v>44366</c:v>
                </c:pt>
                <c:pt idx="479">
                  <c:v>44367</c:v>
                </c:pt>
                <c:pt idx="480">
                  <c:v>44368</c:v>
                </c:pt>
                <c:pt idx="481">
                  <c:v>44369</c:v>
                </c:pt>
                <c:pt idx="482">
                  <c:v>44370</c:v>
                </c:pt>
                <c:pt idx="483">
                  <c:v>44371</c:v>
                </c:pt>
                <c:pt idx="484">
                  <c:v>44372</c:v>
                </c:pt>
                <c:pt idx="485">
                  <c:v>44373</c:v>
                </c:pt>
                <c:pt idx="486">
                  <c:v>44374</c:v>
                </c:pt>
                <c:pt idx="487">
                  <c:v>44375</c:v>
                </c:pt>
                <c:pt idx="488">
                  <c:v>44376</c:v>
                </c:pt>
                <c:pt idx="489">
                  <c:v>44377</c:v>
                </c:pt>
                <c:pt idx="490">
                  <c:v>44378</c:v>
                </c:pt>
                <c:pt idx="491">
                  <c:v>44379</c:v>
                </c:pt>
                <c:pt idx="492">
                  <c:v>44380</c:v>
                </c:pt>
                <c:pt idx="493">
                  <c:v>44381</c:v>
                </c:pt>
                <c:pt idx="494">
                  <c:v>44382</c:v>
                </c:pt>
                <c:pt idx="495">
                  <c:v>44383</c:v>
                </c:pt>
                <c:pt idx="496">
                  <c:v>44384</c:v>
                </c:pt>
                <c:pt idx="497">
                  <c:v>44385</c:v>
                </c:pt>
                <c:pt idx="498">
                  <c:v>44386</c:v>
                </c:pt>
              </c:numCache>
            </c:numRef>
          </c:cat>
          <c:val>
            <c:numRef>
              <c:f>'inom intensivvårdsavdelning'!$H$2:$H$500</c:f>
              <c:numCache>
                <c:formatCode>0</c:formatCode>
                <c:ptCount val="499"/>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0.21428571428571427</c:v>
                </c:pt>
                <c:pt idx="21">
                  <c:v>0.21428571428571427</c:v>
                </c:pt>
                <c:pt idx="22">
                  <c:v>0.21428571428571427</c:v>
                </c:pt>
                <c:pt idx="23">
                  <c:v>0.2857142857142857</c:v>
                </c:pt>
                <c:pt idx="24">
                  <c:v>0.21428571428571427</c:v>
                </c:pt>
                <c:pt idx="25">
                  <c:v>0.21428571428571427</c:v>
                </c:pt>
                <c:pt idx="26">
                  <c:v>0.42857142857142855</c:v>
                </c:pt>
                <c:pt idx="27">
                  <c:v>0.35714285714285715</c:v>
                </c:pt>
                <c:pt idx="28">
                  <c:v>0.42857142857142855</c:v>
                </c:pt>
                <c:pt idx="29">
                  <c:v>0.2857142857142857</c:v>
                </c:pt>
                <c:pt idx="30">
                  <c:v>0.2857142857142857</c:v>
                </c:pt>
                <c:pt idx="31">
                  <c:v>0.42857142857142855</c:v>
                </c:pt>
                <c:pt idx="32">
                  <c:v>0.42857142857142855</c:v>
                </c:pt>
                <c:pt idx="33">
                  <c:v>0.6428571428571429</c:v>
                </c:pt>
                <c:pt idx="34">
                  <c:v>0.7142857142857143</c:v>
                </c:pt>
                <c:pt idx="35">
                  <c:v>0.8571428571428571</c:v>
                </c:pt>
                <c:pt idx="36">
                  <c:v>0.78571428571428581</c:v>
                </c:pt>
                <c:pt idx="37">
                  <c:v>0.9285714285714286</c:v>
                </c:pt>
                <c:pt idx="38">
                  <c:v>1.1428571428571428</c:v>
                </c:pt>
                <c:pt idx="39">
                  <c:v>1</c:v>
                </c:pt>
                <c:pt idx="40">
                  <c:v>1</c:v>
                </c:pt>
                <c:pt idx="41">
                  <c:v>1.2142857142857142</c:v>
                </c:pt>
                <c:pt idx="42">
                  <c:v>1.1428571428571428</c:v>
                </c:pt>
                <c:pt idx="43">
                  <c:v>1.2857142857142858</c:v>
                </c:pt>
                <c:pt idx="44">
                  <c:v>1.4285714285714286</c:v>
                </c:pt>
                <c:pt idx="45">
                  <c:v>1.5</c:v>
                </c:pt>
                <c:pt idx="46">
                  <c:v>1.6428571428571428</c:v>
                </c:pt>
                <c:pt idx="47">
                  <c:v>1.5714285714285716</c:v>
                </c:pt>
                <c:pt idx="48">
                  <c:v>1.6428571428571428</c:v>
                </c:pt>
                <c:pt idx="49">
                  <c:v>1.5714285714285716</c:v>
                </c:pt>
                <c:pt idx="50">
                  <c:v>1.3571428571428572</c:v>
                </c:pt>
                <c:pt idx="51">
                  <c:v>1.6428571428571428</c:v>
                </c:pt>
                <c:pt idx="52">
                  <c:v>1.5714285714285716</c:v>
                </c:pt>
                <c:pt idx="53">
                  <c:v>1.5714285714285716</c:v>
                </c:pt>
                <c:pt idx="54">
                  <c:v>1.5</c:v>
                </c:pt>
                <c:pt idx="55">
                  <c:v>1.5714285714285716</c:v>
                </c:pt>
                <c:pt idx="56">
                  <c:v>1.7142857142857142</c:v>
                </c:pt>
                <c:pt idx="57">
                  <c:v>1.5</c:v>
                </c:pt>
                <c:pt idx="58">
                  <c:v>1.6428571428571428</c:v>
                </c:pt>
                <c:pt idx="59">
                  <c:v>1.5714285714285716</c:v>
                </c:pt>
                <c:pt idx="60">
                  <c:v>1.4285714285714286</c:v>
                </c:pt>
                <c:pt idx="61">
                  <c:v>1.5714285714285716</c:v>
                </c:pt>
                <c:pt idx="62">
                  <c:v>1.5</c:v>
                </c:pt>
                <c:pt idx="63">
                  <c:v>1.5714285714285716</c:v>
                </c:pt>
                <c:pt idx="64">
                  <c:v>1.5714285714285716</c:v>
                </c:pt>
                <c:pt idx="65">
                  <c:v>1.4285714285714286</c:v>
                </c:pt>
                <c:pt idx="66">
                  <c:v>1.5</c:v>
                </c:pt>
                <c:pt idx="67">
                  <c:v>1.3571428571428572</c:v>
                </c:pt>
                <c:pt idx="68">
                  <c:v>1.3571428571428572</c:v>
                </c:pt>
                <c:pt idx="69">
                  <c:v>1.3571428571428572</c:v>
                </c:pt>
                <c:pt idx="70">
                  <c:v>1.4285714285714286</c:v>
                </c:pt>
                <c:pt idx="71">
                  <c:v>1.5714285714285716</c:v>
                </c:pt>
                <c:pt idx="72">
                  <c:v>1.7142857142857142</c:v>
                </c:pt>
                <c:pt idx="73">
                  <c:v>1.4285714285714286</c:v>
                </c:pt>
                <c:pt idx="74">
                  <c:v>1.6428571428571428</c:v>
                </c:pt>
                <c:pt idx="75">
                  <c:v>1.4285714285714286</c:v>
                </c:pt>
                <c:pt idx="76">
                  <c:v>1.5</c:v>
                </c:pt>
                <c:pt idx="77">
                  <c:v>1.5</c:v>
                </c:pt>
                <c:pt idx="78">
                  <c:v>1.2857142857142858</c:v>
                </c:pt>
                <c:pt idx="79">
                  <c:v>1.3571428571428572</c:v>
                </c:pt>
                <c:pt idx="80">
                  <c:v>1.2857142857142858</c:v>
                </c:pt>
                <c:pt idx="81">
                  <c:v>1.3571428571428572</c:v>
                </c:pt>
                <c:pt idx="82">
                  <c:v>1.2857142857142858</c:v>
                </c:pt>
                <c:pt idx="83">
                  <c:v>1.2857142857142858</c:v>
                </c:pt>
                <c:pt idx="84">
                  <c:v>1.2142857142857142</c:v>
                </c:pt>
                <c:pt idx="85">
                  <c:v>1.1428571428571428</c:v>
                </c:pt>
                <c:pt idx="86">
                  <c:v>1.2857142857142858</c:v>
                </c:pt>
                <c:pt idx="87">
                  <c:v>1.5</c:v>
                </c:pt>
                <c:pt idx="88">
                  <c:v>1.5</c:v>
                </c:pt>
                <c:pt idx="89">
                  <c:v>1.4285714285714286</c:v>
                </c:pt>
                <c:pt idx="90">
                  <c:v>1.2857142857142858</c:v>
                </c:pt>
                <c:pt idx="91">
                  <c:v>1.3571428571428572</c:v>
                </c:pt>
                <c:pt idx="92">
                  <c:v>1.3571428571428572</c:v>
                </c:pt>
                <c:pt idx="93">
                  <c:v>1.1428571428571428</c:v>
                </c:pt>
                <c:pt idx="94">
                  <c:v>1.1428571428571428</c:v>
                </c:pt>
                <c:pt idx="95">
                  <c:v>0.8571428571428571</c:v>
                </c:pt>
                <c:pt idx="96">
                  <c:v>1</c:v>
                </c:pt>
                <c:pt idx="97">
                  <c:v>1.1428571428571428</c:v>
                </c:pt>
                <c:pt idx="98">
                  <c:v>1.0714285714285714</c:v>
                </c:pt>
                <c:pt idx="99">
                  <c:v>1</c:v>
                </c:pt>
                <c:pt idx="100">
                  <c:v>1.2857142857142858</c:v>
                </c:pt>
                <c:pt idx="101">
                  <c:v>1.0714285714285714</c:v>
                </c:pt>
                <c:pt idx="102">
                  <c:v>1.0714285714285714</c:v>
                </c:pt>
                <c:pt idx="103">
                  <c:v>1.2142857142857142</c:v>
                </c:pt>
                <c:pt idx="104">
                  <c:v>1.3571428571428572</c:v>
                </c:pt>
                <c:pt idx="105">
                  <c:v>1.2142857142857142</c:v>
                </c:pt>
                <c:pt idx="106">
                  <c:v>1.2857142857142858</c:v>
                </c:pt>
                <c:pt idx="107">
                  <c:v>1</c:v>
                </c:pt>
                <c:pt idx="108">
                  <c:v>1.0714285714285714</c:v>
                </c:pt>
                <c:pt idx="109">
                  <c:v>1</c:v>
                </c:pt>
                <c:pt idx="110">
                  <c:v>1.0714285714285714</c:v>
                </c:pt>
                <c:pt idx="111">
                  <c:v>1</c:v>
                </c:pt>
                <c:pt idx="112">
                  <c:v>1.0714285714285714</c:v>
                </c:pt>
                <c:pt idx="113">
                  <c:v>0.8571428571428571</c:v>
                </c:pt>
                <c:pt idx="114">
                  <c:v>1</c:v>
                </c:pt>
                <c:pt idx="115">
                  <c:v>0.9285714285714286</c:v>
                </c:pt>
                <c:pt idx="116">
                  <c:v>1</c:v>
                </c:pt>
                <c:pt idx="117">
                  <c:v>1.2142857142857142</c:v>
                </c:pt>
                <c:pt idx="118">
                  <c:v>0.9285714285714286</c:v>
                </c:pt>
                <c:pt idx="119">
                  <c:v>0.78571428571428581</c:v>
                </c:pt>
                <c:pt idx="120">
                  <c:v>0.6428571428571429</c:v>
                </c:pt>
                <c:pt idx="121">
                  <c:v>0.5714285714285714</c:v>
                </c:pt>
                <c:pt idx="122">
                  <c:v>0.6428571428571429</c:v>
                </c:pt>
                <c:pt idx="123">
                  <c:v>0.5</c:v>
                </c:pt>
                <c:pt idx="124">
                  <c:v>0.5</c:v>
                </c:pt>
                <c:pt idx="125">
                  <c:v>0.35714285714285715</c:v>
                </c:pt>
                <c:pt idx="126">
                  <c:v>0.2857142857142857</c:v>
                </c:pt>
                <c:pt idx="127">
                  <c:v>0.42857142857142855</c:v>
                </c:pt>
                <c:pt idx="128">
                  <c:v>0.42857142857142855</c:v>
                </c:pt>
                <c:pt idx="129">
                  <c:v>0.42857142857142855</c:v>
                </c:pt>
                <c:pt idx="130">
                  <c:v>0.35714285714285715</c:v>
                </c:pt>
                <c:pt idx="131">
                  <c:v>0.35714285714285715</c:v>
                </c:pt>
                <c:pt idx="132">
                  <c:v>0.2857142857142857</c:v>
                </c:pt>
                <c:pt idx="133">
                  <c:v>0.2857142857142857</c:v>
                </c:pt>
                <c:pt idx="134">
                  <c:v>0.2857142857142857</c:v>
                </c:pt>
                <c:pt idx="135">
                  <c:v>0.14285714285714285</c:v>
                </c:pt>
                <c:pt idx="136">
                  <c:v>0.21428571428571427</c:v>
                </c:pt>
                <c:pt idx="137">
                  <c:v>0.2857142857142857</c:v>
                </c:pt>
                <c:pt idx="138">
                  <c:v>0.42857142857142855</c:v>
                </c:pt>
                <c:pt idx="139">
                  <c:v>0.21428571428571427</c:v>
                </c:pt>
                <c:pt idx="140">
                  <c:v>0.14285714285714285</c:v>
                </c:pt>
                <c:pt idx="141">
                  <c:v>0.21428571428571427</c:v>
                </c:pt>
                <c:pt idx="142">
                  <c:v>0.14285714285714285</c:v>
                </c:pt>
                <c:pt idx="143">
                  <c:v>0.21428571428571427</c:v>
                </c:pt>
                <c:pt idx="144">
                  <c:v>0.14285714285714285</c:v>
                </c:pt>
                <c:pt idx="145">
                  <c:v>0.14285714285714285</c:v>
                </c:pt>
                <c:pt idx="146">
                  <c:v>0.14285714285714285</c:v>
                </c:pt>
                <c:pt idx="147">
                  <c:v>0.14285714285714285</c:v>
                </c:pt>
                <c:pt idx="148">
                  <c:v>7.1428571428571425E-2</c:v>
                </c:pt>
                <c:pt idx="149">
                  <c:v>0.14285714285714285</c:v>
                </c:pt>
                <c:pt idx="150">
                  <c:v>7.1428571428571425E-2</c:v>
                </c:pt>
                <c:pt idx="151">
                  <c:v>0.14285714285714285</c:v>
                </c:pt>
                <c:pt idx="152">
                  <c:v>7.1428571428571425E-2</c:v>
                </c:pt>
                <c:pt idx="153">
                  <c:v>7.1428571428571425E-2</c:v>
                </c:pt>
                <c:pt idx="154">
                  <c:v>0.14285714285714285</c:v>
                </c:pt>
                <c:pt idx="155">
                  <c:v>0.14285714285714285</c:v>
                </c:pt>
                <c:pt idx="156">
                  <c:v>0.14285714285714285</c:v>
                </c:pt>
                <c:pt idx="157">
                  <c:v>0.14285714285714285</c:v>
                </c:pt>
                <c:pt idx="158">
                  <c:v>0.14285714285714285</c:v>
                </c:pt>
                <c:pt idx="159">
                  <c:v>0.14285714285714285</c:v>
                </c:pt>
                <c:pt idx="160">
                  <c:v>0.14285714285714285</c:v>
                </c:pt>
                <c:pt idx="161">
                  <c:v>0.21428571428571427</c:v>
                </c:pt>
                <c:pt idx="162">
                  <c:v>0.14285714285714285</c:v>
                </c:pt>
                <c:pt idx="163">
                  <c:v>0.14285714285714285</c:v>
                </c:pt>
                <c:pt idx="164">
                  <c:v>0.14285714285714285</c:v>
                </c:pt>
                <c:pt idx="165">
                  <c:v>0.21428571428571427</c:v>
                </c:pt>
                <c:pt idx="166">
                  <c:v>0.2857142857142857</c:v>
                </c:pt>
                <c:pt idx="167">
                  <c:v>0.35714285714285715</c:v>
                </c:pt>
                <c:pt idx="168">
                  <c:v>0.2857142857142857</c:v>
                </c:pt>
                <c:pt idx="169">
                  <c:v>0.2857142857142857</c:v>
                </c:pt>
                <c:pt idx="170">
                  <c:v>0.2857142857142857</c:v>
                </c:pt>
                <c:pt idx="171">
                  <c:v>0.2857142857142857</c:v>
                </c:pt>
                <c:pt idx="172">
                  <c:v>0.2857142857142857</c:v>
                </c:pt>
                <c:pt idx="173">
                  <c:v>0.21428571428571427</c:v>
                </c:pt>
                <c:pt idx="174">
                  <c:v>0.21428571428571427</c:v>
                </c:pt>
                <c:pt idx="175">
                  <c:v>0.21428571428571427</c:v>
                </c:pt>
                <c:pt idx="176">
                  <c:v>0.21428571428571427</c:v>
                </c:pt>
                <c:pt idx="177">
                  <c:v>0.21428571428571427</c:v>
                </c:pt>
                <c:pt idx="178">
                  <c:v>0.21428571428571427</c:v>
                </c:pt>
                <c:pt idx="179">
                  <c:v>0.21428571428571427</c:v>
                </c:pt>
                <c:pt idx="180">
                  <c:v>0.21428571428571427</c:v>
                </c:pt>
                <c:pt idx="181">
                  <c:v>0.21428571428571427</c:v>
                </c:pt>
                <c:pt idx="182">
                  <c:v>0.21428571428571427</c:v>
                </c:pt>
                <c:pt idx="183">
                  <c:v>0.21428571428571427</c:v>
                </c:pt>
                <c:pt idx="184">
                  <c:v>0.21428571428571427</c:v>
                </c:pt>
                <c:pt idx="185">
                  <c:v>0.21428571428571427</c:v>
                </c:pt>
                <c:pt idx="186">
                  <c:v>0.21428571428571427</c:v>
                </c:pt>
                <c:pt idx="187">
                  <c:v>0.21428571428571427</c:v>
                </c:pt>
                <c:pt idx="188">
                  <c:v>0.14285714285714285</c:v>
                </c:pt>
                <c:pt idx="189">
                  <c:v>0.21428571428571427</c:v>
                </c:pt>
                <c:pt idx="190">
                  <c:v>0.21428571428571427</c:v>
                </c:pt>
                <c:pt idx="191">
                  <c:v>0.21428571428571427</c:v>
                </c:pt>
                <c:pt idx="192">
                  <c:v>0.21428571428571427</c:v>
                </c:pt>
                <c:pt idx="193">
                  <c:v>0.21428571428571427</c:v>
                </c:pt>
                <c:pt idx="194">
                  <c:v>0.21428571428571427</c:v>
                </c:pt>
                <c:pt idx="195">
                  <c:v>0.2857142857142857</c:v>
                </c:pt>
                <c:pt idx="196">
                  <c:v>0.21428571428571427</c:v>
                </c:pt>
                <c:pt idx="197">
                  <c:v>0.21428571428571427</c:v>
                </c:pt>
                <c:pt idx="198">
                  <c:v>0.2857142857142857</c:v>
                </c:pt>
                <c:pt idx="199">
                  <c:v>0.2857142857142857</c:v>
                </c:pt>
                <c:pt idx="200">
                  <c:v>0.21428571428571427</c:v>
                </c:pt>
                <c:pt idx="201">
                  <c:v>0.21428571428571427</c:v>
                </c:pt>
                <c:pt idx="202">
                  <c:v>0.2857142857142857</c:v>
                </c:pt>
                <c:pt idx="203">
                  <c:v>0.21428571428571427</c:v>
                </c:pt>
                <c:pt idx="204">
                  <c:v>0.21428571428571427</c:v>
                </c:pt>
                <c:pt idx="205">
                  <c:v>0.21428571428571427</c:v>
                </c:pt>
                <c:pt idx="206">
                  <c:v>0.21428571428571427</c:v>
                </c:pt>
                <c:pt idx="207">
                  <c:v>0.21428571428571427</c:v>
                </c:pt>
                <c:pt idx="208">
                  <c:v>0.21428571428571427</c:v>
                </c:pt>
                <c:pt idx="209">
                  <c:v>0.14285714285714285</c:v>
                </c:pt>
                <c:pt idx="210">
                  <c:v>0.21428571428571427</c:v>
                </c:pt>
                <c:pt idx="211">
                  <c:v>0.21428571428571427</c:v>
                </c:pt>
                <c:pt idx="212">
                  <c:v>0.14285714285714285</c:v>
                </c:pt>
                <c:pt idx="213">
                  <c:v>0.14285714285714285</c:v>
                </c:pt>
                <c:pt idx="214">
                  <c:v>0.14285714285714285</c:v>
                </c:pt>
                <c:pt idx="215">
                  <c:v>0.14285714285714285</c:v>
                </c:pt>
                <c:pt idx="216">
                  <c:v>0.14285714285714285</c:v>
                </c:pt>
                <c:pt idx="217">
                  <c:v>7.1428571428571425E-2</c:v>
                </c:pt>
                <c:pt idx="218">
                  <c:v>0.14285714285714285</c:v>
                </c:pt>
                <c:pt idx="219">
                  <c:v>0.14285714285714285</c:v>
                </c:pt>
                <c:pt idx="220">
                  <c:v>0.14285714285714285</c:v>
                </c:pt>
                <c:pt idx="221">
                  <c:v>0.14285714285714285</c:v>
                </c:pt>
                <c:pt idx="222">
                  <c:v>0.21428571428571427</c:v>
                </c:pt>
                <c:pt idx="223">
                  <c:v>0.2857142857142857</c:v>
                </c:pt>
                <c:pt idx="224">
                  <c:v>0.14285714285714285</c:v>
                </c:pt>
                <c:pt idx="225">
                  <c:v>0.14285714285714285</c:v>
                </c:pt>
                <c:pt idx="226">
                  <c:v>0.14285714285714285</c:v>
                </c:pt>
                <c:pt idx="227">
                  <c:v>7.1428571428571425E-2</c:v>
                </c:pt>
                <c:pt idx="228">
                  <c:v>7.1428571428571425E-2</c:v>
                </c:pt>
                <c:pt idx="229">
                  <c:v>7.1428571428571425E-2</c:v>
                </c:pt>
                <c:pt idx="230">
                  <c:v>7.1428571428571425E-2</c:v>
                </c:pt>
                <c:pt idx="231">
                  <c:v>0.14285714285714285</c:v>
                </c:pt>
                <c:pt idx="232">
                  <c:v>0.14285714285714285</c:v>
                </c:pt>
                <c:pt idx="233">
                  <c:v>0.14285714285714285</c:v>
                </c:pt>
                <c:pt idx="234">
                  <c:v>0.14285714285714285</c:v>
                </c:pt>
                <c:pt idx="235">
                  <c:v>0.14285714285714285</c:v>
                </c:pt>
                <c:pt idx="236">
                  <c:v>0.14285714285714285</c:v>
                </c:pt>
                <c:pt idx="237">
                  <c:v>0.21428571428571427</c:v>
                </c:pt>
                <c:pt idx="238">
                  <c:v>0.2857142857142857</c:v>
                </c:pt>
                <c:pt idx="239">
                  <c:v>0.35714285714285715</c:v>
                </c:pt>
                <c:pt idx="240">
                  <c:v>0.5</c:v>
                </c:pt>
                <c:pt idx="241">
                  <c:v>0.35714285714285715</c:v>
                </c:pt>
                <c:pt idx="242">
                  <c:v>0.35714285714285715</c:v>
                </c:pt>
                <c:pt idx="243">
                  <c:v>0.42857142857142855</c:v>
                </c:pt>
                <c:pt idx="244">
                  <c:v>0.35714285714285715</c:v>
                </c:pt>
                <c:pt idx="245">
                  <c:v>0.42857142857142855</c:v>
                </c:pt>
                <c:pt idx="246">
                  <c:v>0.35714285714285715</c:v>
                </c:pt>
                <c:pt idx="247">
                  <c:v>0.42857142857142855</c:v>
                </c:pt>
                <c:pt idx="248">
                  <c:v>0.42857142857142855</c:v>
                </c:pt>
                <c:pt idx="249">
                  <c:v>0.35714285714285715</c:v>
                </c:pt>
                <c:pt idx="250">
                  <c:v>0.35714285714285715</c:v>
                </c:pt>
                <c:pt idx="251">
                  <c:v>0.5</c:v>
                </c:pt>
                <c:pt idx="252">
                  <c:v>0.6428571428571429</c:v>
                </c:pt>
                <c:pt idx="253">
                  <c:v>0.6428571428571429</c:v>
                </c:pt>
                <c:pt idx="254">
                  <c:v>1.0714285714285714</c:v>
                </c:pt>
                <c:pt idx="255">
                  <c:v>1.0714285714285714</c:v>
                </c:pt>
                <c:pt idx="256">
                  <c:v>1.2142857142857142</c:v>
                </c:pt>
                <c:pt idx="257">
                  <c:v>1.1428571428571428</c:v>
                </c:pt>
                <c:pt idx="258">
                  <c:v>0.9285714285714286</c:v>
                </c:pt>
                <c:pt idx="259">
                  <c:v>1.0714285714285714</c:v>
                </c:pt>
                <c:pt idx="260">
                  <c:v>1.0714285714285714</c:v>
                </c:pt>
                <c:pt idx="261">
                  <c:v>1.0714285714285714</c:v>
                </c:pt>
                <c:pt idx="262">
                  <c:v>1.0714285714285714</c:v>
                </c:pt>
                <c:pt idx="263">
                  <c:v>1.0714285714285714</c:v>
                </c:pt>
                <c:pt idx="264">
                  <c:v>1.1428571428571428</c:v>
                </c:pt>
                <c:pt idx="265">
                  <c:v>1.0714285714285714</c:v>
                </c:pt>
                <c:pt idx="266">
                  <c:v>1.5</c:v>
                </c:pt>
                <c:pt idx="267">
                  <c:v>1.5714285714285716</c:v>
                </c:pt>
                <c:pt idx="268">
                  <c:v>1.5714285714285716</c:v>
                </c:pt>
                <c:pt idx="269">
                  <c:v>1.5714285714285716</c:v>
                </c:pt>
                <c:pt idx="270">
                  <c:v>1.4285714285714286</c:v>
                </c:pt>
                <c:pt idx="271">
                  <c:v>1.4285714285714286</c:v>
                </c:pt>
                <c:pt idx="272">
                  <c:v>1.5</c:v>
                </c:pt>
                <c:pt idx="273">
                  <c:v>2.0714285714285716</c:v>
                </c:pt>
                <c:pt idx="274">
                  <c:v>1.8571428571428572</c:v>
                </c:pt>
                <c:pt idx="275">
                  <c:v>1.8571428571428572</c:v>
                </c:pt>
                <c:pt idx="276">
                  <c:v>1.8571428571428572</c:v>
                </c:pt>
                <c:pt idx="277">
                  <c:v>2.0714285714285716</c:v>
                </c:pt>
                <c:pt idx="278">
                  <c:v>1.7857142857142858</c:v>
                </c:pt>
                <c:pt idx="279">
                  <c:v>1.9285714285714286</c:v>
                </c:pt>
                <c:pt idx="280">
                  <c:v>2.0714285714285716</c:v>
                </c:pt>
                <c:pt idx="281">
                  <c:v>2.0714285714285716</c:v>
                </c:pt>
                <c:pt idx="282">
                  <c:v>2.0714285714285716</c:v>
                </c:pt>
                <c:pt idx="283">
                  <c:v>2.0714285714285716</c:v>
                </c:pt>
                <c:pt idx="284">
                  <c:v>2.3571428571428572</c:v>
                </c:pt>
                <c:pt idx="285">
                  <c:v>2.214285714285714</c:v>
                </c:pt>
                <c:pt idx="286">
                  <c:v>2.1428571428571428</c:v>
                </c:pt>
                <c:pt idx="287">
                  <c:v>2.1428571428571428</c:v>
                </c:pt>
                <c:pt idx="288">
                  <c:v>1.9285714285714286</c:v>
                </c:pt>
                <c:pt idx="289">
                  <c:v>1.9285714285714286</c:v>
                </c:pt>
                <c:pt idx="290">
                  <c:v>1.9285714285714286</c:v>
                </c:pt>
                <c:pt idx="291">
                  <c:v>1.8571428571428572</c:v>
                </c:pt>
                <c:pt idx="292">
                  <c:v>2.0714285714285716</c:v>
                </c:pt>
                <c:pt idx="293">
                  <c:v>2.214285714285714</c:v>
                </c:pt>
                <c:pt idx="294">
                  <c:v>2.7142857142857144</c:v>
                </c:pt>
                <c:pt idx="295">
                  <c:v>2.8571428571428572</c:v>
                </c:pt>
                <c:pt idx="296">
                  <c:v>2.8571428571428572</c:v>
                </c:pt>
                <c:pt idx="297">
                  <c:v>2.8571428571428572</c:v>
                </c:pt>
                <c:pt idx="298">
                  <c:v>3.2857142857142856</c:v>
                </c:pt>
                <c:pt idx="299">
                  <c:v>3.4285714285714284</c:v>
                </c:pt>
                <c:pt idx="300">
                  <c:v>3.5714285714285716</c:v>
                </c:pt>
                <c:pt idx="301">
                  <c:v>3.5714285714285716</c:v>
                </c:pt>
                <c:pt idx="302">
                  <c:v>3.5714285714285716</c:v>
                </c:pt>
                <c:pt idx="303">
                  <c:v>3.5714285714285716</c:v>
                </c:pt>
                <c:pt idx="304">
                  <c:v>3.5714285714285716</c:v>
                </c:pt>
                <c:pt idx="305">
                  <c:v>3.6428571428571432</c:v>
                </c:pt>
                <c:pt idx="306">
                  <c:v>3.9285714285714284</c:v>
                </c:pt>
                <c:pt idx="307">
                  <c:v>4</c:v>
                </c:pt>
                <c:pt idx="308">
                  <c:v>4</c:v>
                </c:pt>
                <c:pt idx="309">
                  <c:v>4</c:v>
                </c:pt>
                <c:pt idx="310">
                  <c:v>4</c:v>
                </c:pt>
                <c:pt idx="311">
                  <c:v>4</c:v>
                </c:pt>
                <c:pt idx="312">
                  <c:v>4.2142857142857144</c:v>
                </c:pt>
                <c:pt idx="313">
                  <c:v>4.1428571428571432</c:v>
                </c:pt>
                <c:pt idx="314">
                  <c:v>4.1428571428571432</c:v>
                </c:pt>
                <c:pt idx="315">
                  <c:v>4.4285714285714279</c:v>
                </c:pt>
                <c:pt idx="316">
                  <c:v>4.2857142857142856</c:v>
                </c:pt>
                <c:pt idx="317">
                  <c:v>4.2857142857142856</c:v>
                </c:pt>
                <c:pt idx="318">
                  <c:v>4.2857142857142856</c:v>
                </c:pt>
                <c:pt idx="319">
                  <c:v>4.4285714285714279</c:v>
                </c:pt>
                <c:pt idx="320">
                  <c:v>4.2857142857142856</c:v>
                </c:pt>
                <c:pt idx="321">
                  <c:v>4.2142857142857144</c:v>
                </c:pt>
                <c:pt idx="322">
                  <c:v>4.3571428571428568</c:v>
                </c:pt>
                <c:pt idx="323">
                  <c:v>4.3571428571428568</c:v>
                </c:pt>
                <c:pt idx="324">
                  <c:v>4.3571428571428568</c:v>
                </c:pt>
                <c:pt idx="325">
                  <c:v>4.3571428571428568</c:v>
                </c:pt>
                <c:pt idx="326">
                  <c:v>4.3571428571428568</c:v>
                </c:pt>
                <c:pt idx="327">
                  <c:v>4.3571428571428568</c:v>
                </c:pt>
                <c:pt idx="328">
                  <c:v>4.3571428571428568</c:v>
                </c:pt>
                <c:pt idx="329">
                  <c:v>4.2142857142857144</c:v>
                </c:pt>
                <c:pt idx="330">
                  <c:v>4</c:v>
                </c:pt>
                <c:pt idx="331">
                  <c:v>4</c:v>
                </c:pt>
                <c:pt idx="332">
                  <c:v>4</c:v>
                </c:pt>
                <c:pt idx="333">
                  <c:v>3.8571428571428572</c:v>
                </c:pt>
                <c:pt idx="334">
                  <c:v>3.7857142857142856</c:v>
                </c:pt>
                <c:pt idx="335">
                  <c:v>4.0714285714285721</c:v>
                </c:pt>
                <c:pt idx="336">
                  <c:v>4</c:v>
                </c:pt>
                <c:pt idx="337">
                  <c:v>3.9285714285714284</c:v>
                </c:pt>
                <c:pt idx="338">
                  <c:v>3.9285714285714284</c:v>
                </c:pt>
                <c:pt idx="339">
                  <c:v>3.9285714285714284</c:v>
                </c:pt>
                <c:pt idx="340">
                  <c:v>3.4285714285714284</c:v>
                </c:pt>
                <c:pt idx="341">
                  <c:v>3.4285714285714284</c:v>
                </c:pt>
                <c:pt idx="342">
                  <c:v>3.1428571428571432</c:v>
                </c:pt>
                <c:pt idx="343">
                  <c:v>3.1428571428571432</c:v>
                </c:pt>
                <c:pt idx="344">
                  <c:v>3.1428571428571432</c:v>
                </c:pt>
                <c:pt idx="345">
                  <c:v>3.1428571428571432</c:v>
                </c:pt>
                <c:pt idx="346">
                  <c:v>3.1428571428571432</c:v>
                </c:pt>
                <c:pt idx="347">
                  <c:v>3.1428571428571432</c:v>
                </c:pt>
                <c:pt idx="348">
                  <c:v>3</c:v>
                </c:pt>
                <c:pt idx="349">
                  <c:v>2.7142857142857144</c:v>
                </c:pt>
                <c:pt idx="350">
                  <c:v>2.7857142857142856</c:v>
                </c:pt>
                <c:pt idx="351">
                  <c:v>2.5</c:v>
                </c:pt>
                <c:pt idx="352">
                  <c:v>2.5</c:v>
                </c:pt>
                <c:pt idx="353">
                  <c:v>2.5</c:v>
                </c:pt>
                <c:pt idx="354">
                  <c:v>2.5714285714285716</c:v>
                </c:pt>
                <c:pt idx="355">
                  <c:v>2.5</c:v>
                </c:pt>
                <c:pt idx="356">
                  <c:v>2.214285714285714</c:v>
                </c:pt>
                <c:pt idx="357">
                  <c:v>2.1428571428571428</c:v>
                </c:pt>
                <c:pt idx="358">
                  <c:v>2.0714285714285716</c:v>
                </c:pt>
                <c:pt idx="359">
                  <c:v>2.0714285714285716</c:v>
                </c:pt>
                <c:pt idx="360">
                  <c:v>2.0714285714285716</c:v>
                </c:pt>
                <c:pt idx="361">
                  <c:v>1.9285714285714286</c:v>
                </c:pt>
                <c:pt idx="362">
                  <c:v>2.1428571428571428</c:v>
                </c:pt>
                <c:pt idx="363">
                  <c:v>2.1428571428571428</c:v>
                </c:pt>
                <c:pt idx="364">
                  <c:v>2.214285714285714</c:v>
                </c:pt>
                <c:pt idx="365">
                  <c:v>2.1428571428571428</c:v>
                </c:pt>
                <c:pt idx="366">
                  <c:v>2.1428571428571428</c:v>
                </c:pt>
                <c:pt idx="367">
                  <c:v>2.1428571428571428</c:v>
                </c:pt>
                <c:pt idx="368">
                  <c:v>2.1428571428571428</c:v>
                </c:pt>
                <c:pt idx="369">
                  <c:v>2.0714285714285716</c:v>
                </c:pt>
                <c:pt idx="370">
                  <c:v>2</c:v>
                </c:pt>
                <c:pt idx="371">
                  <c:v>2.0714285714285716</c:v>
                </c:pt>
                <c:pt idx="372">
                  <c:v>2.2857142857142856</c:v>
                </c:pt>
                <c:pt idx="373">
                  <c:v>2.2857142857142856</c:v>
                </c:pt>
                <c:pt idx="374">
                  <c:v>2.2857142857142856</c:v>
                </c:pt>
                <c:pt idx="375">
                  <c:v>1.9285714285714286</c:v>
                </c:pt>
                <c:pt idx="376">
                  <c:v>1.6428571428571428</c:v>
                </c:pt>
                <c:pt idx="377">
                  <c:v>1.5</c:v>
                </c:pt>
                <c:pt idx="378">
                  <c:v>1.4285714285714286</c:v>
                </c:pt>
                <c:pt idx="379">
                  <c:v>1.5</c:v>
                </c:pt>
                <c:pt idx="380">
                  <c:v>1.5</c:v>
                </c:pt>
                <c:pt idx="381">
                  <c:v>1.5</c:v>
                </c:pt>
                <c:pt idx="382">
                  <c:v>1.4285714285714286</c:v>
                </c:pt>
                <c:pt idx="383">
                  <c:v>1.5714285714285716</c:v>
                </c:pt>
                <c:pt idx="384">
                  <c:v>1.5714285714285716</c:v>
                </c:pt>
                <c:pt idx="385">
                  <c:v>1.5714285714285716</c:v>
                </c:pt>
                <c:pt idx="386">
                  <c:v>1.5714285714285716</c:v>
                </c:pt>
                <c:pt idx="387">
                  <c:v>1.5714285714285716</c:v>
                </c:pt>
                <c:pt idx="388">
                  <c:v>1.5714285714285716</c:v>
                </c:pt>
                <c:pt idx="389">
                  <c:v>1.5</c:v>
                </c:pt>
                <c:pt idx="390">
                  <c:v>1.3571428571428572</c:v>
                </c:pt>
                <c:pt idx="391">
                  <c:v>1.3571428571428572</c:v>
                </c:pt>
                <c:pt idx="392">
                  <c:v>1.2142857142857142</c:v>
                </c:pt>
                <c:pt idx="393">
                  <c:v>1.0714285714285714</c:v>
                </c:pt>
                <c:pt idx="394">
                  <c:v>1.0714285714285714</c:v>
                </c:pt>
                <c:pt idx="395">
                  <c:v>1.0714285714285714</c:v>
                </c:pt>
                <c:pt idx="396">
                  <c:v>1.2142857142857142</c:v>
                </c:pt>
                <c:pt idx="397">
                  <c:v>1.2142857142857142</c:v>
                </c:pt>
                <c:pt idx="398">
                  <c:v>1.4285714285714286</c:v>
                </c:pt>
                <c:pt idx="399">
                  <c:v>1.2142857142857142</c:v>
                </c:pt>
                <c:pt idx="400">
                  <c:v>1.2142857142857142</c:v>
                </c:pt>
                <c:pt idx="401">
                  <c:v>1.2142857142857142</c:v>
                </c:pt>
                <c:pt idx="402">
                  <c:v>1.2142857142857142</c:v>
                </c:pt>
                <c:pt idx="403">
                  <c:v>1.2142857142857142</c:v>
                </c:pt>
                <c:pt idx="404">
                  <c:v>1.4285714285714286</c:v>
                </c:pt>
                <c:pt idx="405">
                  <c:v>1.3571428571428572</c:v>
                </c:pt>
                <c:pt idx="406">
                  <c:v>1.4285714285714286</c:v>
                </c:pt>
                <c:pt idx="407">
                  <c:v>1.2857142857142858</c:v>
                </c:pt>
                <c:pt idx="408">
                  <c:v>1.2857142857142858</c:v>
                </c:pt>
                <c:pt idx="409">
                  <c:v>1.2857142857142858</c:v>
                </c:pt>
                <c:pt idx="410">
                  <c:v>1.4285714285714286</c:v>
                </c:pt>
                <c:pt idx="411">
                  <c:v>1.2142857142857142</c:v>
                </c:pt>
                <c:pt idx="412">
                  <c:v>1.0714285714285714</c:v>
                </c:pt>
                <c:pt idx="413">
                  <c:v>1.0714285714285714</c:v>
                </c:pt>
                <c:pt idx="414">
                  <c:v>1.2857142857142858</c:v>
                </c:pt>
                <c:pt idx="415">
                  <c:v>1.2857142857142858</c:v>
                </c:pt>
                <c:pt idx="416">
                  <c:v>1.2857142857142858</c:v>
                </c:pt>
                <c:pt idx="417">
                  <c:v>1.7142857142857142</c:v>
                </c:pt>
                <c:pt idx="418">
                  <c:v>1.7857142857142858</c:v>
                </c:pt>
                <c:pt idx="419">
                  <c:v>1.7142857142857142</c:v>
                </c:pt>
                <c:pt idx="420">
                  <c:v>1.7857142857142858</c:v>
                </c:pt>
                <c:pt idx="421">
                  <c:v>1.8571428571428572</c:v>
                </c:pt>
                <c:pt idx="422">
                  <c:v>1.8571428571428572</c:v>
                </c:pt>
                <c:pt idx="423">
                  <c:v>1.8571428571428572</c:v>
                </c:pt>
                <c:pt idx="424">
                  <c:v>2.0714285714285716</c:v>
                </c:pt>
                <c:pt idx="425">
                  <c:v>1.8571428571428572</c:v>
                </c:pt>
                <c:pt idx="426">
                  <c:v>1.7857142857142858</c:v>
                </c:pt>
                <c:pt idx="427">
                  <c:v>1.5</c:v>
                </c:pt>
                <c:pt idx="428">
                  <c:v>1.5</c:v>
                </c:pt>
                <c:pt idx="429">
                  <c:v>1.5</c:v>
                </c:pt>
                <c:pt idx="430">
                  <c:v>1.5</c:v>
                </c:pt>
                <c:pt idx="431">
                  <c:v>1.7142857142857142</c:v>
                </c:pt>
                <c:pt idx="432">
                  <c:v>2</c:v>
                </c:pt>
                <c:pt idx="433">
                  <c:v>1.9285714285714286</c:v>
                </c:pt>
                <c:pt idx="434">
                  <c:v>1.9285714285714286</c:v>
                </c:pt>
                <c:pt idx="435">
                  <c:v>2.4285714285714284</c:v>
                </c:pt>
                <c:pt idx="436">
                  <c:v>2.4285714285714284</c:v>
                </c:pt>
                <c:pt idx="437">
                  <c:v>2.4285714285714284</c:v>
                </c:pt>
                <c:pt idx="438">
                  <c:v>2.5</c:v>
                </c:pt>
                <c:pt idx="439">
                  <c:v>2.5</c:v>
                </c:pt>
                <c:pt idx="440">
                  <c:v>2.4285714285714284</c:v>
                </c:pt>
                <c:pt idx="441">
                  <c:v>2.4285714285714284</c:v>
                </c:pt>
                <c:pt idx="442">
                  <c:v>2.3571428571428572</c:v>
                </c:pt>
                <c:pt idx="443">
                  <c:v>2.3571428571428572</c:v>
                </c:pt>
                <c:pt idx="444">
                  <c:v>1.6428571428571428</c:v>
                </c:pt>
                <c:pt idx="445">
                  <c:v>1.5714285714285716</c:v>
                </c:pt>
                <c:pt idx="446">
                  <c:v>1.2857142857142858</c:v>
                </c:pt>
                <c:pt idx="447">
                  <c:v>1.6428571428571428</c:v>
                </c:pt>
                <c:pt idx="448">
                  <c:v>1.6428571428571428</c:v>
                </c:pt>
                <c:pt idx="449">
                  <c:v>1.5714285714285716</c:v>
                </c:pt>
                <c:pt idx="450">
                  <c:v>1.5714285714285716</c:v>
                </c:pt>
                <c:pt idx="451">
                  <c:v>1.6428571428571428</c:v>
                </c:pt>
                <c:pt idx="452">
                  <c:v>1.5</c:v>
                </c:pt>
                <c:pt idx="453">
                  <c:v>1.5</c:v>
                </c:pt>
                <c:pt idx="454">
                  <c:v>1.4285714285714286</c:v>
                </c:pt>
                <c:pt idx="455">
                  <c:v>1.1428571428571428</c:v>
                </c:pt>
                <c:pt idx="456">
                  <c:v>1.1428571428571428</c:v>
                </c:pt>
                <c:pt idx="457">
                  <c:v>1.2857142857142858</c:v>
                </c:pt>
                <c:pt idx="458">
                  <c:v>1.2857142857142858</c:v>
                </c:pt>
                <c:pt idx="459">
                  <c:v>1.1428571428571428</c:v>
                </c:pt>
                <c:pt idx="460">
                  <c:v>1.2857142857142858</c:v>
                </c:pt>
                <c:pt idx="461">
                  <c:v>1.1428571428571428</c:v>
                </c:pt>
                <c:pt idx="462">
                  <c:v>1.1428571428571428</c:v>
                </c:pt>
                <c:pt idx="463">
                  <c:v>1.2857142857142858</c:v>
                </c:pt>
                <c:pt idx="464">
                  <c:v>1.2857142857142858</c:v>
                </c:pt>
                <c:pt idx="465">
                  <c:v>1.2857142857142858</c:v>
                </c:pt>
                <c:pt idx="466">
                  <c:v>1.2857142857142858</c:v>
                </c:pt>
                <c:pt idx="467">
                  <c:v>1.2142857142857142</c:v>
                </c:pt>
                <c:pt idx="468">
                  <c:v>1.0714285714285714</c:v>
                </c:pt>
                <c:pt idx="469">
                  <c:v>1.2142857142857142</c:v>
                </c:pt>
                <c:pt idx="470">
                  <c:v>1</c:v>
                </c:pt>
                <c:pt idx="471">
                  <c:v>1</c:v>
                </c:pt>
                <c:pt idx="472">
                  <c:v>1</c:v>
                </c:pt>
                <c:pt idx="473">
                  <c:v>1</c:v>
                </c:pt>
              </c:numCache>
            </c:numRef>
          </c:val>
          <c:smooth val="0"/>
          <c:extLst>
            <c:ext xmlns:c16="http://schemas.microsoft.com/office/drawing/2014/chart" uri="{C3380CC4-5D6E-409C-BE32-E72D297353CC}">
              <c16:uniqueId val="{00000000-5A2B-4D2D-AFF5-C1D901B2F187}"/>
            </c:ext>
          </c:extLst>
        </c:ser>
        <c:ser>
          <c:idx val="1"/>
          <c:order val="1"/>
          <c:tx>
            <c:v>Stockholm</c:v>
          </c:tx>
          <c:spPr>
            <a:ln w="31750" cap="rnd">
              <a:solidFill>
                <a:schemeClr val="accent4"/>
              </a:solidFill>
              <a:round/>
            </a:ln>
            <a:effectLst/>
          </c:spPr>
          <c:marker>
            <c:symbol val="none"/>
          </c:marker>
          <c:cat>
            <c:numRef>
              <c:f>'inom intensivvårdsavdelning'!$M$2:$M$500</c:f>
              <c:numCache>
                <c:formatCode>m/d/yyyy</c:formatCode>
                <c:ptCount val="499"/>
                <c:pt idx="0">
                  <c:v>43888</c:v>
                </c:pt>
                <c:pt idx="1">
                  <c:v>43889</c:v>
                </c:pt>
                <c:pt idx="2">
                  <c:v>43890</c:v>
                </c:pt>
                <c:pt idx="3">
                  <c:v>43891</c:v>
                </c:pt>
                <c:pt idx="4">
                  <c:v>43892</c:v>
                </c:pt>
                <c:pt idx="5">
                  <c:v>43893</c:v>
                </c:pt>
                <c:pt idx="6">
                  <c:v>43894</c:v>
                </c:pt>
                <c:pt idx="7">
                  <c:v>43895</c:v>
                </c:pt>
                <c:pt idx="8">
                  <c:v>43896</c:v>
                </c:pt>
                <c:pt idx="9">
                  <c:v>43897</c:v>
                </c:pt>
                <c:pt idx="10">
                  <c:v>43898</c:v>
                </c:pt>
                <c:pt idx="11">
                  <c:v>43899</c:v>
                </c:pt>
                <c:pt idx="12">
                  <c:v>43900</c:v>
                </c:pt>
                <c:pt idx="13">
                  <c:v>43901</c:v>
                </c:pt>
                <c:pt idx="14">
                  <c:v>43902</c:v>
                </c:pt>
                <c:pt idx="15">
                  <c:v>43903</c:v>
                </c:pt>
                <c:pt idx="16">
                  <c:v>43904</c:v>
                </c:pt>
                <c:pt idx="17">
                  <c:v>43905</c:v>
                </c:pt>
                <c:pt idx="18">
                  <c:v>43906</c:v>
                </c:pt>
                <c:pt idx="19">
                  <c:v>43907</c:v>
                </c:pt>
                <c:pt idx="20">
                  <c:v>43908</c:v>
                </c:pt>
                <c:pt idx="21">
                  <c:v>43909</c:v>
                </c:pt>
                <c:pt idx="22">
                  <c:v>43910</c:v>
                </c:pt>
                <c:pt idx="23">
                  <c:v>43911</c:v>
                </c:pt>
                <c:pt idx="24">
                  <c:v>43912</c:v>
                </c:pt>
                <c:pt idx="25">
                  <c:v>43913</c:v>
                </c:pt>
                <c:pt idx="26">
                  <c:v>43914</c:v>
                </c:pt>
                <c:pt idx="27">
                  <c:v>43915</c:v>
                </c:pt>
                <c:pt idx="28">
                  <c:v>43916</c:v>
                </c:pt>
                <c:pt idx="29">
                  <c:v>43917</c:v>
                </c:pt>
                <c:pt idx="30">
                  <c:v>43918</c:v>
                </c:pt>
                <c:pt idx="31">
                  <c:v>43919</c:v>
                </c:pt>
                <c:pt idx="32">
                  <c:v>43920</c:v>
                </c:pt>
                <c:pt idx="33">
                  <c:v>43921</c:v>
                </c:pt>
                <c:pt idx="34">
                  <c:v>43922</c:v>
                </c:pt>
                <c:pt idx="35">
                  <c:v>43923</c:v>
                </c:pt>
                <c:pt idx="36">
                  <c:v>43924</c:v>
                </c:pt>
                <c:pt idx="37">
                  <c:v>43925</c:v>
                </c:pt>
                <c:pt idx="38">
                  <c:v>43926</c:v>
                </c:pt>
                <c:pt idx="39">
                  <c:v>43927</c:v>
                </c:pt>
                <c:pt idx="40">
                  <c:v>43928</c:v>
                </c:pt>
                <c:pt idx="41">
                  <c:v>43929</c:v>
                </c:pt>
                <c:pt idx="42">
                  <c:v>43930</c:v>
                </c:pt>
                <c:pt idx="43">
                  <c:v>43931</c:v>
                </c:pt>
                <c:pt idx="44">
                  <c:v>43932</c:v>
                </c:pt>
                <c:pt idx="45">
                  <c:v>43933</c:v>
                </c:pt>
                <c:pt idx="46">
                  <c:v>43934</c:v>
                </c:pt>
                <c:pt idx="47">
                  <c:v>43935</c:v>
                </c:pt>
                <c:pt idx="48">
                  <c:v>43936</c:v>
                </c:pt>
                <c:pt idx="49">
                  <c:v>43937</c:v>
                </c:pt>
                <c:pt idx="50">
                  <c:v>43938</c:v>
                </c:pt>
                <c:pt idx="51">
                  <c:v>43939</c:v>
                </c:pt>
                <c:pt idx="52">
                  <c:v>43940</c:v>
                </c:pt>
                <c:pt idx="53">
                  <c:v>43941</c:v>
                </c:pt>
                <c:pt idx="54">
                  <c:v>43942</c:v>
                </c:pt>
                <c:pt idx="55">
                  <c:v>43943</c:v>
                </c:pt>
                <c:pt idx="56">
                  <c:v>43944</c:v>
                </c:pt>
                <c:pt idx="57">
                  <c:v>43945</c:v>
                </c:pt>
                <c:pt idx="58">
                  <c:v>43946</c:v>
                </c:pt>
                <c:pt idx="59">
                  <c:v>43947</c:v>
                </c:pt>
                <c:pt idx="60">
                  <c:v>43948</c:v>
                </c:pt>
                <c:pt idx="61">
                  <c:v>43949</c:v>
                </c:pt>
                <c:pt idx="62">
                  <c:v>43950</c:v>
                </c:pt>
                <c:pt idx="63">
                  <c:v>43951</c:v>
                </c:pt>
                <c:pt idx="64">
                  <c:v>43952</c:v>
                </c:pt>
                <c:pt idx="65">
                  <c:v>43953</c:v>
                </c:pt>
                <c:pt idx="66">
                  <c:v>43954</c:v>
                </c:pt>
                <c:pt idx="67">
                  <c:v>43955</c:v>
                </c:pt>
                <c:pt idx="68">
                  <c:v>43956</c:v>
                </c:pt>
                <c:pt idx="69">
                  <c:v>43957</c:v>
                </c:pt>
                <c:pt idx="70">
                  <c:v>43958</c:v>
                </c:pt>
                <c:pt idx="71">
                  <c:v>43959</c:v>
                </c:pt>
                <c:pt idx="72">
                  <c:v>43960</c:v>
                </c:pt>
                <c:pt idx="73">
                  <c:v>43961</c:v>
                </c:pt>
                <c:pt idx="74">
                  <c:v>43962</c:v>
                </c:pt>
                <c:pt idx="75">
                  <c:v>43963</c:v>
                </c:pt>
                <c:pt idx="76">
                  <c:v>43964</c:v>
                </c:pt>
                <c:pt idx="77">
                  <c:v>43965</c:v>
                </c:pt>
                <c:pt idx="78">
                  <c:v>43966</c:v>
                </c:pt>
                <c:pt idx="79">
                  <c:v>43967</c:v>
                </c:pt>
                <c:pt idx="80">
                  <c:v>43968</c:v>
                </c:pt>
                <c:pt idx="81">
                  <c:v>43969</c:v>
                </c:pt>
                <c:pt idx="82">
                  <c:v>43970</c:v>
                </c:pt>
                <c:pt idx="83">
                  <c:v>43971</c:v>
                </c:pt>
                <c:pt idx="84">
                  <c:v>43972</c:v>
                </c:pt>
                <c:pt idx="85">
                  <c:v>43973</c:v>
                </c:pt>
                <c:pt idx="86">
                  <c:v>43974</c:v>
                </c:pt>
                <c:pt idx="87">
                  <c:v>43975</c:v>
                </c:pt>
                <c:pt idx="88">
                  <c:v>43976</c:v>
                </c:pt>
                <c:pt idx="89">
                  <c:v>43977</c:v>
                </c:pt>
                <c:pt idx="90">
                  <c:v>43978</c:v>
                </c:pt>
                <c:pt idx="91">
                  <c:v>43979</c:v>
                </c:pt>
                <c:pt idx="92">
                  <c:v>43980</c:v>
                </c:pt>
                <c:pt idx="93">
                  <c:v>43981</c:v>
                </c:pt>
                <c:pt idx="94">
                  <c:v>43982</c:v>
                </c:pt>
                <c:pt idx="95">
                  <c:v>43983</c:v>
                </c:pt>
                <c:pt idx="96">
                  <c:v>43984</c:v>
                </c:pt>
                <c:pt idx="97">
                  <c:v>43985</c:v>
                </c:pt>
                <c:pt idx="98">
                  <c:v>43986</c:v>
                </c:pt>
                <c:pt idx="99">
                  <c:v>43987</c:v>
                </c:pt>
                <c:pt idx="100">
                  <c:v>43988</c:v>
                </c:pt>
                <c:pt idx="101">
                  <c:v>43989</c:v>
                </c:pt>
                <c:pt idx="102">
                  <c:v>43990</c:v>
                </c:pt>
                <c:pt idx="103">
                  <c:v>43991</c:v>
                </c:pt>
                <c:pt idx="104">
                  <c:v>43992</c:v>
                </c:pt>
                <c:pt idx="105">
                  <c:v>43993</c:v>
                </c:pt>
                <c:pt idx="106">
                  <c:v>43994</c:v>
                </c:pt>
                <c:pt idx="107">
                  <c:v>43995</c:v>
                </c:pt>
                <c:pt idx="108">
                  <c:v>43996</c:v>
                </c:pt>
                <c:pt idx="109">
                  <c:v>43997</c:v>
                </c:pt>
                <c:pt idx="110">
                  <c:v>43998</c:v>
                </c:pt>
                <c:pt idx="111">
                  <c:v>43999</c:v>
                </c:pt>
                <c:pt idx="112">
                  <c:v>44000</c:v>
                </c:pt>
                <c:pt idx="113">
                  <c:v>44001</c:v>
                </c:pt>
                <c:pt idx="114">
                  <c:v>44002</c:v>
                </c:pt>
                <c:pt idx="115">
                  <c:v>44003</c:v>
                </c:pt>
                <c:pt idx="116">
                  <c:v>44004</c:v>
                </c:pt>
                <c:pt idx="117">
                  <c:v>44005</c:v>
                </c:pt>
                <c:pt idx="118">
                  <c:v>44006</c:v>
                </c:pt>
                <c:pt idx="119">
                  <c:v>44007</c:v>
                </c:pt>
                <c:pt idx="120">
                  <c:v>44008</c:v>
                </c:pt>
                <c:pt idx="121">
                  <c:v>44009</c:v>
                </c:pt>
                <c:pt idx="122">
                  <c:v>44010</c:v>
                </c:pt>
                <c:pt idx="123">
                  <c:v>44011</c:v>
                </c:pt>
                <c:pt idx="124">
                  <c:v>44012</c:v>
                </c:pt>
                <c:pt idx="125">
                  <c:v>44013</c:v>
                </c:pt>
                <c:pt idx="126">
                  <c:v>44014</c:v>
                </c:pt>
                <c:pt idx="127">
                  <c:v>44015</c:v>
                </c:pt>
                <c:pt idx="128">
                  <c:v>44016</c:v>
                </c:pt>
                <c:pt idx="129">
                  <c:v>44017</c:v>
                </c:pt>
                <c:pt idx="130">
                  <c:v>44018</c:v>
                </c:pt>
                <c:pt idx="131">
                  <c:v>44019</c:v>
                </c:pt>
                <c:pt idx="132">
                  <c:v>44020</c:v>
                </c:pt>
                <c:pt idx="133">
                  <c:v>44021</c:v>
                </c:pt>
                <c:pt idx="134">
                  <c:v>44022</c:v>
                </c:pt>
                <c:pt idx="135">
                  <c:v>44023</c:v>
                </c:pt>
                <c:pt idx="136">
                  <c:v>44024</c:v>
                </c:pt>
                <c:pt idx="137">
                  <c:v>44025</c:v>
                </c:pt>
                <c:pt idx="138">
                  <c:v>44026</c:v>
                </c:pt>
                <c:pt idx="139">
                  <c:v>44027</c:v>
                </c:pt>
                <c:pt idx="140">
                  <c:v>44028</c:v>
                </c:pt>
                <c:pt idx="141">
                  <c:v>44029</c:v>
                </c:pt>
                <c:pt idx="142">
                  <c:v>44030</c:v>
                </c:pt>
                <c:pt idx="143">
                  <c:v>44031</c:v>
                </c:pt>
                <c:pt idx="144">
                  <c:v>44032</c:v>
                </c:pt>
                <c:pt idx="145">
                  <c:v>44033</c:v>
                </c:pt>
                <c:pt idx="146">
                  <c:v>44034</c:v>
                </c:pt>
                <c:pt idx="147">
                  <c:v>44035</c:v>
                </c:pt>
                <c:pt idx="148">
                  <c:v>44036</c:v>
                </c:pt>
                <c:pt idx="149">
                  <c:v>44037</c:v>
                </c:pt>
                <c:pt idx="150">
                  <c:v>44038</c:v>
                </c:pt>
                <c:pt idx="151">
                  <c:v>44039</c:v>
                </c:pt>
                <c:pt idx="152">
                  <c:v>44040</c:v>
                </c:pt>
                <c:pt idx="153">
                  <c:v>44041</c:v>
                </c:pt>
                <c:pt idx="154">
                  <c:v>44042</c:v>
                </c:pt>
                <c:pt idx="155">
                  <c:v>44043</c:v>
                </c:pt>
                <c:pt idx="156">
                  <c:v>44044</c:v>
                </c:pt>
                <c:pt idx="157">
                  <c:v>44045</c:v>
                </c:pt>
                <c:pt idx="158">
                  <c:v>44046</c:v>
                </c:pt>
                <c:pt idx="159">
                  <c:v>44047</c:v>
                </c:pt>
                <c:pt idx="160">
                  <c:v>44048</c:v>
                </c:pt>
                <c:pt idx="161">
                  <c:v>44049</c:v>
                </c:pt>
                <c:pt idx="162">
                  <c:v>44050</c:v>
                </c:pt>
                <c:pt idx="163">
                  <c:v>44051</c:v>
                </c:pt>
                <c:pt idx="164">
                  <c:v>44052</c:v>
                </c:pt>
                <c:pt idx="165">
                  <c:v>44053</c:v>
                </c:pt>
                <c:pt idx="166">
                  <c:v>44054</c:v>
                </c:pt>
                <c:pt idx="167">
                  <c:v>44055</c:v>
                </c:pt>
                <c:pt idx="168">
                  <c:v>44056</c:v>
                </c:pt>
                <c:pt idx="169">
                  <c:v>44057</c:v>
                </c:pt>
                <c:pt idx="170">
                  <c:v>44058</c:v>
                </c:pt>
                <c:pt idx="171">
                  <c:v>44059</c:v>
                </c:pt>
                <c:pt idx="172">
                  <c:v>44060</c:v>
                </c:pt>
                <c:pt idx="173">
                  <c:v>44061</c:v>
                </c:pt>
                <c:pt idx="174">
                  <c:v>44062</c:v>
                </c:pt>
                <c:pt idx="175">
                  <c:v>44063</c:v>
                </c:pt>
                <c:pt idx="176">
                  <c:v>44064</c:v>
                </c:pt>
                <c:pt idx="177">
                  <c:v>44065</c:v>
                </c:pt>
                <c:pt idx="178">
                  <c:v>44066</c:v>
                </c:pt>
                <c:pt idx="179">
                  <c:v>44067</c:v>
                </c:pt>
                <c:pt idx="180">
                  <c:v>44068</c:v>
                </c:pt>
                <c:pt idx="181">
                  <c:v>44069</c:v>
                </c:pt>
                <c:pt idx="182">
                  <c:v>44070</c:v>
                </c:pt>
                <c:pt idx="183">
                  <c:v>44071</c:v>
                </c:pt>
                <c:pt idx="184">
                  <c:v>44072</c:v>
                </c:pt>
                <c:pt idx="185">
                  <c:v>44073</c:v>
                </c:pt>
                <c:pt idx="186">
                  <c:v>44074</c:v>
                </c:pt>
                <c:pt idx="187">
                  <c:v>44075</c:v>
                </c:pt>
                <c:pt idx="188">
                  <c:v>44076</c:v>
                </c:pt>
                <c:pt idx="189">
                  <c:v>44077</c:v>
                </c:pt>
                <c:pt idx="190">
                  <c:v>44078</c:v>
                </c:pt>
                <c:pt idx="191">
                  <c:v>44079</c:v>
                </c:pt>
                <c:pt idx="192">
                  <c:v>44080</c:v>
                </c:pt>
                <c:pt idx="193">
                  <c:v>44081</c:v>
                </c:pt>
                <c:pt idx="194">
                  <c:v>44082</c:v>
                </c:pt>
                <c:pt idx="195">
                  <c:v>44083</c:v>
                </c:pt>
                <c:pt idx="196">
                  <c:v>44084</c:v>
                </c:pt>
                <c:pt idx="197">
                  <c:v>44085</c:v>
                </c:pt>
                <c:pt idx="198">
                  <c:v>44086</c:v>
                </c:pt>
                <c:pt idx="199">
                  <c:v>44087</c:v>
                </c:pt>
                <c:pt idx="200">
                  <c:v>44088</c:v>
                </c:pt>
                <c:pt idx="201">
                  <c:v>44089</c:v>
                </c:pt>
                <c:pt idx="202">
                  <c:v>44090</c:v>
                </c:pt>
                <c:pt idx="203">
                  <c:v>44091</c:v>
                </c:pt>
                <c:pt idx="204">
                  <c:v>44092</c:v>
                </c:pt>
                <c:pt idx="205">
                  <c:v>44093</c:v>
                </c:pt>
                <c:pt idx="206">
                  <c:v>44094</c:v>
                </c:pt>
                <c:pt idx="207">
                  <c:v>44095</c:v>
                </c:pt>
                <c:pt idx="208">
                  <c:v>44096</c:v>
                </c:pt>
                <c:pt idx="209">
                  <c:v>44097</c:v>
                </c:pt>
                <c:pt idx="210">
                  <c:v>44098</c:v>
                </c:pt>
                <c:pt idx="211">
                  <c:v>44099</c:v>
                </c:pt>
                <c:pt idx="212">
                  <c:v>44100</c:v>
                </c:pt>
                <c:pt idx="213">
                  <c:v>44101</c:v>
                </c:pt>
                <c:pt idx="214">
                  <c:v>44102</c:v>
                </c:pt>
                <c:pt idx="215">
                  <c:v>44103</c:v>
                </c:pt>
                <c:pt idx="216">
                  <c:v>44104</c:v>
                </c:pt>
                <c:pt idx="217">
                  <c:v>44105</c:v>
                </c:pt>
                <c:pt idx="218">
                  <c:v>44106</c:v>
                </c:pt>
                <c:pt idx="219">
                  <c:v>44107</c:v>
                </c:pt>
                <c:pt idx="220">
                  <c:v>44108</c:v>
                </c:pt>
                <c:pt idx="221">
                  <c:v>44109</c:v>
                </c:pt>
                <c:pt idx="222">
                  <c:v>44110</c:v>
                </c:pt>
                <c:pt idx="223">
                  <c:v>44111</c:v>
                </c:pt>
                <c:pt idx="224">
                  <c:v>44112</c:v>
                </c:pt>
                <c:pt idx="225">
                  <c:v>44113</c:v>
                </c:pt>
                <c:pt idx="226">
                  <c:v>44114</c:v>
                </c:pt>
                <c:pt idx="227">
                  <c:v>44115</c:v>
                </c:pt>
                <c:pt idx="228">
                  <c:v>44116</c:v>
                </c:pt>
                <c:pt idx="229">
                  <c:v>44117</c:v>
                </c:pt>
                <c:pt idx="230">
                  <c:v>44118</c:v>
                </c:pt>
                <c:pt idx="231">
                  <c:v>44119</c:v>
                </c:pt>
                <c:pt idx="232">
                  <c:v>44120</c:v>
                </c:pt>
                <c:pt idx="233">
                  <c:v>44121</c:v>
                </c:pt>
                <c:pt idx="234">
                  <c:v>44122</c:v>
                </c:pt>
                <c:pt idx="235">
                  <c:v>44123</c:v>
                </c:pt>
                <c:pt idx="236">
                  <c:v>44124</c:v>
                </c:pt>
                <c:pt idx="237">
                  <c:v>44125</c:v>
                </c:pt>
                <c:pt idx="238">
                  <c:v>44126</c:v>
                </c:pt>
                <c:pt idx="239">
                  <c:v>44127</c:v>
                </c:pt>
                <c:pt idx="240">
                  <c:v>44128</c:v>
                </c:pt>
                <c:pt idx="241">
                  <c:v>44129</c:v>
                </c:pt>
                <c:pt idx="242">
                  <c:v>44130</c:v>
                </c:pt>
                <c:pt idx="243">
                  <c:v>44131</c:v>
                </c:pt>
                <c:pt idx="244">
                  <c:v>44132</c:v>
                </c:pt>
                <c:pt idx="245">
                  <c:v>44133</c:v>
                </c:pt>
                <c:pt idx="246">
                  <c:v>44134</c:v>
                </c:pt>
                <c:pt idx="247">
                  <c:v>44135</c:v>
                </c:pt>
                <c:pt idx="248">
                  <c:v>44136</c:v>
                </c:pt>
                <c:pt idx="249">
                  <c:v>44137</c:v>
                </c:pt>
                <c:pt idx="250">
                  <c:v>44138</c:v>
                </c:pt>
                <c:pt idx="251">
                  <c:v>44139</c:v>
                </c:pt>
                <c:pt idx="252">
                  <c:v>44140</c:v>
                </c:pt>
                <c:pt idx="253">
                  <c:v>44141</c:v>
                </c:pt>
                <c:pt idx="254">
                  <c:v>44142</c:v>
                </c:pt>
                <c:pt idx="255">
                  <c:v>44143</c:v>
                </c:pt>
                <c:pt idx="256">
                  <c:v>44144</c:v>
                </c:pt>
                <c:pt idx="257">
                  <c:v>44145</c:v>
                </c:pt>
                <c:pt idx="258">
                  <c:v>44146</c:v>
                </c:pt>
                <c:pt idx="259">
                  <c:v>44147</c:v>
                </c:pt>
                <c:pt idx="260">
                  <c:v>44148</c:v>
                </c:pt>
                <c:pt idx="261">
                  <c:v>44149</c:v>
                </c:pt>
                <c:pt idx="262">
                  <c:v>44150</c:v>
                </c:pt>
                <c:pt idx="263">
                  <c:v>44151</c:v>
                </c:pt>
                <c:pt idx="264">
                  <c:v>44152</c:v>
                </c:pt>
                <c:pt idx="265">
                  <c:v>44153</c:v>
                </c:pt>
                <c:pt idx="266">
                  <c:v>44154</c:v>
                </c:pt>
                <c:pt idx="267">
                  <c:v>44155</c:v>
                </c:pt>
                <c:pt idx="268">
                  <c:v>44156</c:v>
                </c:pt>
                <c:pt idx="269">
                  <c:v>44157</c:v>
                </c:pt>
                <c:pt idx="270">
                  <c:v>44158</c:v>
                </c:pt>
                <c:pt idx="271">
                  <c:v>44159</c:v>
                </c:pt>
                <c:pt idx="272">
                  <c:v>44160</c:v>
                </c:pt>
                <c:pt idx="273">
                  <c:v>44161</c:v>
                </c:pt>
                <c:pt idx="274">
                  <c:v>44162</c:v>
                </c:pt>
                <c:pt idx="275">
                  <c:v>44163</c:v>
                </c:pt>
                <c:pt idx="276">
                  <c:v>44164</c:v>
                </c:pt>
                <c:pt idx="277">
                  <c:v>44165</c:v>
                </c:pt>
                <c:pt idx="278">
                  <c:v>44166</c:v>
                </c:pt>
                <c:pt idx="279">
                  <c:v>44167</c:v>
                </c:pt>
                <c:pt idx="280">
                  <c:v>44168</c:v>
                </c:pt>
                <c:pt idx="281">
                  <c:v>44169</c:v>
                </c:pt>
                <c:pt idx="282">
                  <c:v>44170</c:v>
                </c:pt>
                <c:pt idx="283">
                  <c:v>44171</c:v>
                </c:pt>
                <c:pt idx="284">
                  <c:v>44172</c:v>
                </c:pt>
                <c:pt idx="285">
                  <c:v>44173</c:v>
                </c:pt>
                <c:pt idx="286">
                  <c:v>44174</c:v>
                </c:pt>
                <c:pt idx="287">
                  <c:v>44175</c:v>
                </c:pt>
                <c:pt idx="288">
                  <c:v>44176</c:v>
                </c:pt>
                <c:pt idx="289">
                  <c:v>44177</c:v>
                </c:pt>
                <c:pt idx="290">
                  <c:v>44178</c:v>
                </c:pt>
                <c:pt idx="291">
                  <c:v>44179</c:v>
                </c:pt>
                <c:pt idx="292">
                  <c:v>44180</c:v>
                </c:pt>
                <c:pt idx="293">
                  <c:v>44181</c:v>
                </c:pt>
                <c:pt idx="294">
                  <c:v>44182</c:v>
                </c:pt>
                <c:pt idx="295">
                  <c:v>44183</c:v>
                </c:pt>
                <c:pt idx="296">
                  <c:v>44184</c:v>
                </c:pt>
                <c:pt idx="297">
                  <c:v>44185</c:v>
                </c:pt>
                <c:pt idx="298">
                  <c:v>44186</c:v>
                </c:pt>
                <c:pt idx="299">
                  <c:v>44187</c:v>
                </c:pt>
                <c:pt idx="300">
                  <c:v>44188</c:v>
                </c:pt>
                <c:pt idx="301">
                  <c:v>44189</c:v>
                </c:pt>
                <c:pt idx="302">
                  <c:v>44190</c:v>
                </c:pt>
                <c:pt idx="303">
                  <c:v>44191</c:v>
                </c:pt>
                <c:pt idx="304">
                  <c:v>44192</c:v>
                </c:pt>
                <c:pt idx="305">
                  <c:v>44193</c:v>
                </c:pt>
                <c:pt idx="306">
                  <c:v>44194</c:v>
                </c:pt>
                <c:pt idx="307">
                  <c:v>44195</c:v>
                </c:pt>
                <c:pt idx="308">
                  <c:v>44196</c:v>
                </c:pt>
                <c:pt idx="309">
                  <c:v>44197</c:v>
                </c:pt>
                <c:pt idx="310">
                  <c:v>44198</c:v>
                </c:pt>
                <c:pt idx="311">
                  <c:v>44199</c:v>
                </c:pt>
                <c:pt idx="312">
                  <c:v>44200</c:v>
                </c:pt>
                <c:pt idx="313">
                  <c:v>44201</c:v>
                </c:pt>
                <c:pt idx="314">
                  <c:v>44202</c:v>
                </c:pt>
                <c:pt idx="315">
                  <c:v>44203</c:v>
                </c:pt>
                <c:pt idx="316">
                  <c:v>44204</c:v>
                </c:pt>
                <c:pt idx="317">
                  <c:v>44205</c:v>
                </c:pt>
                <c:pt idx="318">
                  <c:v>44206</c:v>
                </c:pt>
                <c:pt idx="319">
                  <c:v>44207</c:v>
                </c:pt>
                <c:pt idx="320">
                  <c:v>44208</c:v>
                </c:pt>
                <c:pt idx="321">
                  <c:v>44209</c:v>
                </c:pt>
                <c:pt idx="322">
                  <c:v>44210</c:v>
                </c:pt>
                <c:pt idx="323">
                  <c:v>44211</c:v>
                </c:pt>
                <c:pt idx="324">
                  <c:v>44212</c:v>
                </c:pt>
                <c:pt idx="325">
                  <c:v>44213</c:v>
                </c:pt>
                <c:pt idx="326">
                  <c:v>44214</c:v>
                </c:pt>
                <c:pt idx="327">
                  <c:v>44215</c:v>
                </c:pt>
                <c:pt idx="328">
                  <c:v>44216</c:v>
                </c:pt>
                <c:pt idx="329">
                  <c:v>44217</c:v>
                </c:pt>
                <c:pt idx="330">
                  <c:v>44218</c:v>
                </c:pt>
                <c:pt idx="331">
                  <c:v>44219</c:v>
                </c:pt>
                <c:pt idx="332">
                  <c:v>44220</c:v>
                </c:pt>
                <c:pt idx="333">
                  <c:v>44221</c:v>
                </c:pt>
                <c:pt idx="334">
                  <c:v>44222</c:v>
                </c:pt>
                <c:pt idx="335">
                  <c:v>44223</c:v>
                </c:pt>
                <c:pt idx="336">
                  <c:v>44224</c:v>
                </c:pt>
                <c:pt idx="337">
                  <c:v>44225</c:v>
                </c:pt>
                <c:pt idx="338">
                  <c:v>44226</c:v>
                </c:pt>
                <c:pt idx="339">
                  <c:v>44227</c:v>
                </c:pt>
                <c:pt idx="340">
                  <c:v>44228</c:v>
                </c:pt>
                <c:pt idx="341">
                  <c:v>44229</c:v>
                </c:pt>
                <c:pt idx="342">
                  <c:v>44230</c:v>
                </c:pt>
                <c:pt idx="343">
                  <c:v>44231</c:v>
                </c:pt>
                <c:pt idx="344">
                  <c:v>44232</c:v>
                </c:pt>
                <c:pt idx="345">
                  <c:v>44233</c:v>
                </c:pt>
                <c:pt idx="346">
                  <c:v>44234</c:v>
                </c:pt>
                <c:pt idx="347">
                  <c:v>44235</c:v>
                </c:pt>
                <c:pt idx="348">
                  <c:v>44236</c:v>
                </c:pt>
                <c:pt idx="349">
                  <c:v>44237</c:v>
                </c:pt>
                <c:pt idx="350">
                  <c:v>44238</c:v>
                </c:pt>
                <c:pt idx="351">
                  <c:v>44239</c:v>
                </c:pt>
                <c:pt idx="352">
                  <c:v>44240</c:v>
                </c:pt>
                <c:pt idx="353">
                  <c:v>44241</c:v>
                </c:pt>
                <c:pt idx="354">
                  <c:v>44242</c:v>
                </c:pt>
                <c:pt idx="355">
                  <c:v>44243</c:v>
                </c:pt>
                <c:pt idx="356">
                  <c:v>44244</c:v>
                </c:pt>
                <c:pt idx="357">
                  <c:v>44245</c:v>
                </c:pt>
                <c:pt idx="358">
                  <c:v>44246</c:v>
                </c:pt>
                <c:pt idx="359">
                  <c:v>44247</c:v>
                </c:pt>
                <c:pt idx="360">
                  <c:v>44248</c:v>
                </c:pt>
                <c:pt idx="361">
                  <c:v>44249</c:v>
                </c:pt>
                <c:pt idx="362">
                  <c:v>44250</c:v>
                </c:pt>
                <c:pt idx="363">
                  <c:v>44251</c:v>
                </c:pt>
                <c:pt idx="364">
                  <c:v>44252</c:v>
                </c:pt>
                <c:pt idx="365">
                  <c:v>44253</c:v>
                </c:pt>
                <c:pt idx="366">
                  <c:v>44254</c:v>
                </c:pt>
                <c:pt idx="367">
                  <c:v>44255</c:v>
                </c:pt>
                <c:pt idx="368">
                  <c:v>44256</c:v>
                </c:pt>
                <c:pt idx="369">
                  <c:v>44257</c:v>
                </c:pt>
                <c:pt idx="370">
                  <c:v>44258</c:v>
                </c:pt>
                <c:pt idx="371">
                  <c:v>44259</c:v>
                </c:pt>
                <c:pt idx="372">
                  <c:v>44260</c:v>
                </c:pt>
                <c:pt idx="373">
                  <c:v>44261</c:v>
                </c:pt>
                <c:pt idx="374">
                  <c:v>44262</c:v>
                </c:pt>
                <c:pt idx="375">
                  <c:v>44263</c:v>
                </c:pt>
                <c:pt idx="376">
                  <c:v>44264</c:v>
                </c:pt>
                <c:pt idx="377">
                  <c:v>44265</c:v>
                </c:pt>
                <c:pt idx="378">
                  <c:v>44266</c:v>
                </c:pt>
                <c:pt idx="379">
                  <c:v>44267</c:v>
                </c:pt>
                <c:pt idx="380">
                  <c:v>44268</c:v>
                </c:pt>
                <c:pt idx="381">
                  <c:v>44269</c:v>
                </c:pt>
                <c:pt idx="382">
                  <c:v>44270</c:v>
                </c:pt>
                <c:pt idx="383">
                  <c:v>44271</c:v>
                </c:pt>
                <c:pt idx="384">
                  <c:v>44272</c:v>
                </c:pt>
                <c:pt idx="385">
                  <c:v>44273</c:v>
                </c:pt>
                <c:pt idx="386">
                  <c:v>44274</c:v>
                </c:pt>
                <c:pt idx="387">
                  <c:v>44275</c:v>
                </c:pt>
                <c:pt idx="388">
                  <c:v>44276</c:v>
                </c:pt>
                <c:pt idx="389">
                  <c:v>44277</c:v>
                </c:pt>
                <c:pt idx="390">
                  <c:v>44278</c:v>
                </c:pt>
                <c:pt idx="391">
                  <c:v>44279</c:v>
                </c:pt>
                <c:pt idx="392">
                  <c:v>44280</c:v>
                </c:pt>
                <c:pt idx="393">
                  <c:v>44281</c:v>
                </c:pt>
                <c:pt idx="394">
                  <c:v>44282</c:v>
                </c:pt>
                <c:pt idx="395">
                  <c:v>44283</c:v>
                </c:pt>
                <c:pt idx="396">
                  <c:v>44284</c:v>
                </c:pt>
                <c:pt idx="397">
                  <c:v>44285</c:v>
                </c:pt>
                <c:pt idx="398">
                  <c:v>44286</c:v>
                </c:pt>
                <c:pt idx="399">
                  <c:v>44287</c:v>
                </c:pt>
                <c:pt idx="400">
                  <c:v>44288</c:v>
                </c:pt>
                <c:pt idx="401">
                  <c:v>44289</c:v>
                </c:pt>
                <c:pt idx="402">
                  <c:v>44290</c:v>
                </c:pt>
                <c:pt idx="403">
                  <c:v>44291</c:v>
                </c:pt>
                <c:pt idx="404">
                  <c:v>44292</c:v>
                </c:pt>
                <c:pt idx="405">
                  <c:v>44293</c:v>
                </c:pt>
                <c:pt idx="406">
                  <c:v>44294</c:v>
                </c:pt>
                <c:pt idx="407">
                  <c:v>44295</c:v>
                </c:pt>
                <c:pt idx="408">
                  <c:v>44296</c:v>
                </c:pt>
                <c:pt idx="409">
                  <c:v>44297</c:v>
                </c:pt>
                <c:pt idx="410">
                  <c:v>44298</c:v>
                </c:pt>
                <c:pt idx="411">
                  <c:v>44299</c:v>
                </c:pt>
                <c:pt idx="412">
                  <c:v>44300</c:v>
                </c:pt>
                <c:pt idx="413">
                  <c:v>44301</c:v>
                </c:pt>
                <c:pt idx="414">
                  <c:v>44302</c:v>
                </c:pt>
                <c:pt idx="415">
                  <c:v>44303</c:v>
                </c:pt>
                <c:pt idx="416">
                  <c:v>44304</c:v>
                </c:pt>
                <c:pt idx="417">
                  <c:v>44305</c:v>
                </c:pt>
                <c:pt idx="418">
                  <c:v>44306</c:v>
                </c:pt>
                <c:pt idx="419">
                  <c:v>44307</c:v>
                </c:pt>
                <c:pt idx="420">
                  <c:v>44308</c:v>
                </c:pt>
                <c:pt idx="421">
                  <c:v>44309</c:v>
                </c:pt>
                <c:pt idx="422">
                  <c:v>44310</c:v>
                </c:pt>
                <c:pt idx="423">
                  <c:v>44311</c:v>
                </c:pt>
                <c:pt idx="424">
                  <c:v>44312</c:v>
                </c:pt>
                <c:pt idx="425">
                  <c:v>44313</c:v>
                </c:pt>
                <c:pt idx="426">
                  <c:v>44314</c:v>
                </c:pt>
                <c:pt idx="427">
                  <c:v>44315</c:v>
                </c:pt>
                <c:pt idx="428">
                  <c:v>44316</c:v>
                </c:pt>
                <c:pt idx="429">
                  <c:v>44317</c:v>
                </c:pt>
                <c:pt idx="430">
                  <c:v>44318</c:v>
                </c:pt>
                <c:pt idx="431">
                  <c:v>44319</c:v>
                </c:pt>
                <c:pt idx="432">
                  <c:v>44320</c:v>
                </c:pt>
                <c:pt idx="433">
                  <c:v>44321</c:v>
                </c:pt>
                <c:pt idx="434">
                  <c:v>44322</c:v>
                </c:pt>
                <c:pt idx="435">
                  <c:v>44323</c:v>
                </c:pt>
                <c:pt idx="436">
                  <c:v>44324</c:v>
                </c:pt>
                <c:pt idx="437">
                  <c:v>44325</c:v>
                </c:pt>
                <c:pt idx="438">
                  <c:v>44326</c:v>
                </c:pt>
                <c:pt idx="439">
                  <c:v>44327</c:v>
                </c:pt>
                <c:pt idx="440">
                  <c:v>44328</c:v>
                </c:pt>
                <c:pt idx="441">
                  <c:v>44329</c:v>
                </c:pt>
                <c:pt idx="442">
                  <c:v>44330</c:v>
                </c:pt>
                <c:pt idx="443">
                  <c:v>44331</c:v>
                </c:pt>
                <c:pt idx="444">
                  <c:v>44332</c:v>
                </c:pt>
                <c:pt idx="445">
                  <c:v>44333</c:v>
                </c:pt>
                <c:pt idx="446">
                  <c:v>44334</c:v>
                </c:pt>
                <c:pt idx="447">
                  <c:v>44335</c:v>
                </c:pt>
                <c:pt idx="448">
                  <c:v>44336</c:v>
                </c:pt>
                <c:pt idx="449">
                  <c:v>44337</c:v>
                </c:pt>
                <c:pt idx="450">
                  <c:v>44338</c:v>
                </c:pt>
                <c:pt idx="451">
                  <c:v>44339</c:v>
                </c:pt>
                <c:pt idx="452">
                  <c:v>44340</c:v>
                </c:pt>
                <c:pt idx="453">
                  <c:v>44341</c:v>
                </c:pt>
                <c:pt idx="454">
                  <c:v>44342</c:v>
                </c:pt>
                <c:pt idx="455">
                  <c:v>44343</c:v>
                </c:pt>
                <c:pt idx="456">
                  <c:v>44344</c:v>
                </c:pt>
                <c:pt idx="457">
                  <c:v>44345</c:v>
                </c:pt>
                <c:pt idx="458">
                  <c:v>44346</c:v>
                </c:pt>
                <c:pt idx="459">
                  <c:v>44347</c:v>
                </c:pt>
                <c:pt idx="460">
                  <c:v>44348</c:v>
                </c:pt>
                <c:pt idx="461">
                  <c:v>44349</c:v>
                </c:pt>
                <c:pt idx="462">
                  <c:v>44350</c:v>
                </c:pt>
                <c:pt idx="463">
                  <c:v>44351</c:v>
                </c:pt>
                <c:pt idx="464">
                  <c:v>44352</c:v>
                </c:pt>
                <c:pt idx="465">
                  <c:v>44353</c:v>
                </c:pt>
                <c:pt idx="466">
                  <c:v>44354</c:v>
                </c:pt>
                <c:pt idx="467">
                  <c:v>44355</c:v>
                </c:pt>
                <c:pt idx="468">
                  <c:v>44356</c:v>
                </c:pt>
                <c:pt idx="469">
                  <c:v>44357</c:v>
                </c:pt>
                <c:pt idx="470">
                  <c:v>44358</c:v>
                </c:pt>
                <c:pt idx="471">
                  <c:v>44359</c:v>
                </c:pt>
                <c:pt idx="472">
                  <c:v>44360</c:v>
                </c:pt>
                <c:pt idx="473">
                  <c:v>44361</c:v>
                </c:pt>
                <c:pt idx="474">
                  <c:v>44362</c:v>
                </c:pt>
                <c:pt idx="475">
                  <c:v>44363</c:v>
                </c:pt>
                <c:pt idx="476">
                  <c:v>44364</c:v>
                </c:pt>
                <c:pt idx="477">
                  <c:v>44365</c:v>
                </c:pt>
                <c:pt idx="478">
                  <c:v>44366</c:v>
                </c:pt>
                <c:pt idx="479">
                  <c:v>44367</c:v>
                </c:pt>
                <c:pt idx="480">
                  <c:v>44368</c:v>
                </c:pt>
                <c:pt idx="481">
                  <c:v>44369</c:v>
                </c:pt>
                <c:pt idx="482">
                  <c:v>44370</c:v>
                </c:pt>
                <c:pt idx="483">
                  <c:v>44371</c:v>
                </c:pt>
                <c:pt idx="484">
                  <c:v>44372</c:v>
                </c:pt>
                <c:pt idx="485">
                  <c:v>44373</c:v>
                </c:pt>
                <c:pt idx="486">
                  <c:v>44374</c:v>
                </c:pt>
                <c:pt idx="487">
                  <c:v>44375</c:v>
                </c:pt>
                <c:pt idx="488">
                  <c:v>44376</c:v>
                </c:pt>
                <c:pt idx="489">
                  <c:v>44377</c:v>
                </c:pt>
                <c:pt idx="490">
                  <c:v>44378</c:v>
                </c:pt>
                <c:pt idx="491">
                  <c:v>44379</c:v>
                </c:pt>
                <c:pt idx="492">
                  <c:v>44380</c:v>
                </c:pt>
                <c:pt idx="493">
                  <c:v>44381</c:v>
                </c:pt>
                <c:pt idx="494">
                  <c:v>44382</c:v>
                </c:pt>
                <c:pt idx="495">
                  <c:v>44383</c:v>
                </c:pt>
                <c:pt idx="496">
                  <c:v>44384</c:v>
                </c:pt>
                <c:pt idx="497">
                  <c:v>44385</c:v>
                </c:pt>
                <c:pt idx="498">
                  <c:v>44386</c:v>
                </c:pt>
              </c:numCache>
            </c:numRef>
          </c:cat>
          <c:val>
            <c:numRef>
              <c:f>'inom intensivvårdsavdelning'!$I$2:$I$500</c:f>
              <c:numCache>
                <c:formatCode>0</c:formatCode>
                <c:ptCount val="499"/>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0.70833333333333326</c:v>
                </c:pt>
                <c:pt idx="22">
                  <c:v>0.83333333333333337</c:v>
                </c:pt>
                <c:pt idx="23">
                  <c:v>0.95833333333333337</c:v>
                </c:pt>
                <c:pt idx="24">
                  <c:v>1.1666666666666665</c:v>
                </c:pt>
                <c:pt idx="25">
                  <c:v>1.9583333333333333</c:v>
                </c:pt>
                <c:pt idx="26">
                  <c:v>2</c:v>
                </c:pt>
                <c:pt idx="27">
                  <c:v>2.708333333333333</c:v>
                </c:pt>
                <c:pt idx="28">
                  <c:v>2.875</c:v>
                </c:pt>
                <c:pt idx="29">
                  <c:v>3.208333333333333</c:v>
                </c:pt>
                <c:pt idx="30">
                  <c:v>3.541666666666667</c:v>
                </c:pt>
                <c:pt idx="31">
                  <c:v>3.8333333333333335</c:v>
                </c:pt>
                <c:pt idx="32">
                  <c:v>4.5</c:v>
                </c:pt>
                <c:pt idx="33">
                  <c:v>5.1666666666666661</c:v>
                </c:pt>
                <c:pt idx="34">
                  <c:v>5.4166666666666661</c:v>
                </c:pt>
                <c:pt idx="35">
                  <c:v>5.9583333333333339</c:v>
                </c:pt>
                <c:pt idx="36">
                  <c:v>6.541666666666667</c:v>
                </c:pt>
                <c:pt idx="37">
                  <c:v>6.541666666666667</c:v>
                </c:pt>
                <c:pt idx="38">
                  <c:v>6.9999999999999991</c:v>
                </c:pt>
                <c:pt idx="39">
                  <c:v>7.458333333333333</c:v>
                </c:pt>
                <c:pt idx="40">
                  <c:v>7.958333333333333</c:v>
                </c:pt>
                <c:pt idx="41">
                  <c:v>8.25</c:v>
                </c:pt>
                <c:pt idx="42">
                  <c:v>8.4583333333333339</c:v>
                </c:pt>
                <c:pt idx="43">
                  <c:v>8.7083333333333321</c:v>
                </c:pt>
                <c:pt idx="44">
                  <c:v>8.875</c:v>
                </c:pt>
                <c:pt idx="45">
                  <c:v>9.1666666666666661</c:v>
                </c:pt>
                <c:pt idx="46">
                  <c:v>9.25</c:v>
                </c:pt>
                <c:pt idx="47">
                  <c:v>9.0833333333333339</c:v>
                </c:pt>
                <c:pt idx="48">
                  <c:v>9.3333333333333321</c:v>
                </c:pt>
                <c:pt idx="49">
                  <c:v>9.2083333333333339</c:v>
                </c:pt>
                <c:pt idx="50">
                  <c:v>9.2916666666666679</c:v>
                </c:pt>
                <c:pt idx="51">
                  <c:v>9.25</c:v>
                </c:pt>
                <c:pt idx="52">
                  <c:v>9.0416666666666661</c:v>
                </c:pt>
                <c:pt idx="53">
                  <c:v>9.5416666666666661</c:v>
                </c:pt>
                <c:pt idx="54">
                  <c:v>9</c:v>
                </c:pt>
                <c:pt idx="55">
                  <c:v>8.75</c:v>
                </c:pt>
                <c:pt idx="56">
                  <c:v>9.375</c:v>
                </c:pt>
                <c:pt idx="57">
                  <c:v>9.375</c:v>
                </c:pt>
                <c:pt idx="58">
                  <c:v>9.4583333333333339</c:v>
                </c:pt>
                <c:pt idx="59">
                  <c:v>9.125</c:v>
                </c:pt>
                <c:pt idx="60">
                  <c:v>8.9166666666666661</c:v>
                </c:pt>
                <c:pt idx="61">
                  <c:v>8.4583333333333339</c:v>
                </c:pt>
                <c:pt idx="62">
                  <c:v>8.625</c:v>
                </c:pt>
                <c:pt idx="63">
                  <c:v>8.125</c:v>
                </c:pt>
                <c:pt idx="64">
                  <c:v>7.958333333333333</c:v>
                </c:pt>
                <c:pt idx="65">
                  <c:v>8.0416666666666661</c:v>
                </c:pt>
                <c:pt idx="66">
                  <c:v>8.0416666666666661</c:v>
                </c:pt>
                <c:pt idx="67">
                  <c:v>8</c:v>
                </c:pt>
                <c:pt idx="68">
                  <c:v>7.5833333333333339</c:v>
                </c:pt>
                <c:pt idx="69">
                  <c:v>7.666666666666667</c:v>
                </c:pt>
                <c:pt idx="70">
                  <c:v>7.208333333333333</c:v>
                </c:pt>
                <c:pt idx="71">
                  <c:v>6.875</c:v>
                </c:pt>
                <c:pt idx="72">
                  <c:v>6.875</c:v>
                </c:pt>
                <c:pt idx="73">
                  <c:v>6.875</c:v>
                </c:pt>
                <c:pt idx="74">
                  <c:v>6.25</c:v>
                </c:pt>
                <c:pt idx="75">
                  <c:v>6.25</c:v>
                </c:pt>
                <c:pt idx="76">
                  <c:v>6.083333333333333</c:v>
                </c:pt>
                <c:pt idx="77">
                  <c:v>6.083333333333333</c:v>
                </c:pt>
                <c:pt idx="78">
                  <c:v>6</c:v>
                </c:pt>
                <c:pt idx="79">
                  <c:v>6</c:v>
                </c:pt>
                <c:pt idx="80">
                  <c:v>6</c:v>
                </c:pt>
                <c:pt idx="81">
                  <c:v>5.583333333333333</c:v>
                </c:pt>
                <c:pt idx="82">
                  <c:v>5.333333333333333</c:v>
                </c:pt>
                <c:pt idx="83">
                  <c:v>5.2083333333333339</c:v>
                </c:pt>
                <c:pt idx="84">
                  <c:v>5.2083333333333339</c:v>
                </c:pt>
                <c:pt idx="85">
                  <c:v>5.2083333333333339</c:v>
                </c:pt>
                <c:pt idx="86">
                  <c:v>5.2083333333333339</c:v>
                </c:pt>
                <c:pt idx="87">
                  <c:v>5.2083333333333339</c:v>
                </c:pt>
                <c:pt idx="88">
                  <c:v>4.5</c:v>
                </c:pt>
                <c:pt idx="89">
                  <c:v>4.708333333333333</c:v>
                </c:pt>
                <c:pt idx="90">
                  <c:v>4.5</c:v>
                </c:pt>
                <c:pt idx="91">
                  <c:v>4.458333333333333</c:v>
                </c:pt>
                <c:pt idx="92">
                  <c:v>4.4166666666666661</c:v>
                </c:pt>
                <c:pt idx="93">
                  <c:v>4.4166666666666661</c:v>
                </c:pt>
                <c:pt idx="94">
                  <c:v>4.4166666666666661</c:v>
                </c:pt>
                <c:pt idx="95">
                  <c:v>4.458333333333333</c:v>
                </c:pt>
                <c:pt idx="96">
                  <c:v>4.375</c:v>
                </c:pt>
                <c:pt idx="97">
                  <c:v>4.208333333333333</c:v>
                </c:pt>
                <c:pt idx="98">
                  <c:v>3.8333333333333335</c:v>
                </c:pt>
                <c:pt idx="99">
                  <c:v>3.7499999999999996</c:v>
                </c:pt>
                <c:pt idx="100">
                  <c:v>3.7499999999999996</c:v>
                </c:pt>
                <c:pt idx="101">
                  <c:v>3.7499999999999996</c:v>
                </c:pt>
                <c:pt idx="102">
                  <c:v>3.4999999999999996</c:v>
                </c:pt>
                <c:pt idx="103">
                  <c:v>3.458333333333333</c:v>
                </c:pt>
                <c:pt idx="104">
                  <c:v>3.3333333333333335</c:v>
                </c:pt>
                <c:pt idx="105">
                  <c:v>3.291666666666667</c:v>
                </c:pt>
                <c:pt idx="106">
                  <c:v>3.291666666666667</c:v>
                </c:pt>
                <c:pt idx="107">
                  <c:v>3.291666666666667</c:v>
                </c:pt>
                <c:pt idx="108">
                  <c:v>3.291666666666667</c:v>
                </c:pt>
                <c:pt idx="109">
                  <c:v>2.583333333333333</c:v>
                </c:pt>
                <c:pt idx="110">
                  <c:v>2.4166666666666665</c:v>
                </c:pt>
                <c:pt idx="111">
                  <c:v>2.375</c:v>
                </c:pt>
                <c:pt idx="112">
                  <c:v>2.333333333333333</c:v>
                </c:pt>
                <c:pt idx="113">
                  <c:v>2.333333333333333</c:v>
                </c:pt>
                <c:pt idx="114">
                  <c:v>2.333333333333333</c:v>
                </c:pt>
                <c:pt idx="115">
                  <c:v>2.333333333333333</c:v>
                </c:pt>
                <c:pt idx="116">
                  <c:v>1.8749999999999998</c:v>
                </c:pt>
                <c:pt idx="117">
                  <c:v>1.8749999999999998</c:v>
                </c:pt>
                <c:pt idx="118">
                  <c:v>1.8749999999999998</c:v>
                </c:pt>
                <c:pt idx="119">
                  <c:v>1.7083333333333333</c:v>
                </c:pt>
                <c:pt idx="120">
                  <c:v>1.7083333333333333</c:v>
                </c:pt>
                <c:pt idx="121">
                  <c:v>1.7083333333333333</c:v>
                </c:pt>
                <c:pt idx="122">
                  <c:v>1.7083333333333333</c:v>
                </c:pt>
                <c:pt idx="123">
                  <c:v>1.6666666666666667</c:v>
                </c:pt>
                <c:pt idx="124">
                  <c:v>1.6666666666666667</c:v>
                </c:pt>
                <c:pt idx="125">
                  <c:v>1.6666666666666667</c:v>
                </c:pt>
                <c:pt idx="126">
                  <c:v>1.4583333333333333</c:v>
                </c:pt>
                <c:pt idx="127">
                  <c:v>1.4583333333333333</c:v>
                </c:pt>
                <c:pt idx="128">
                  <c:v>1.4583333333333333</c:v>
                </c:pt>
                <c:pt idx="129">
                  <c:v>1.4583333333333333</c:v>
                </c:pt>
                <c:pt idx="130">
                  <c:v>1.3333333333333333</c:v>
                </c:pt>
                <c:pt idx="131">
                  <c:v>1.3333333333333333</c:v>
                </c:pt>
                <c:pt idx="132">
                  <c:v>1.3333333333333333</c:v>
                </c:pt>
                <c:pt idx="133">
                  <c:v>1.0833333333333333</c:v>
                </c:pt>
                <c:pt idx="134">
                  <c:v>1.0833333333333333</c:v>
                </c:pt>
                <c:pt idx="135">
                  <c:v>1.0833333333333333</c:v>
                </c:pt>
                <c:pt idx="136">
                  <c:v>1.0833333333333333</c:v>
                </c:pt>
                <c:pt idx="137">
                  <c:v>1</c:v>
                </c:pt>
                <c:pt idx="138">
                  <c:v>1</c:v>
                </c:pt>
                <c:pt idx="139">
                  <c:v>1</c:v>
                </c:pt>
                <c:pt idx="140">
                  <c:v>0.70833333333333326</c:v>
                </c:pt>
                <c:pt idx="141">
                  <c:v>0.70833333333333326</c:v>
                </c:pt>
                <c:pt idx="142">
                  <c:v>0.70833333333333326</c:v>
                </c:pt>
                <c:pt idx="143">
                  <c:v>0.70833333333333326</c:v>
                </c:pt>
                <c:pt idx="144">
                  <c:v>0.45833333333333331</c:v>
                </c:pt>
                <c:pt idx="145">
                  <c:v>0.45833333333333331</c:v>
                </c:pt>
                <c:pt idx="146">
                  <c:v>0.45833333333333331</c:v>
                </c:pt>
                <c:pt idx="147">
                  <c:v>0.70833333333333326</c:v>
                </c:pt>
                <c:pt idx="148">
                  <c:v>0.70833333333333326</c:v>
                </c:pt>
                <c:pt idx="149">
                  <c:v>0.70833333333333326</c:v>
                </c:pt>
                <c:pt idx="150">
                  <c:v>0.70833333333333326</c:v>
                </c:pt>
                <c:pt idx="151">
                  <c:v>0.75</c:v>
                </c:pt>
                <c:pt idx="152">
                  <c:v>0.75</c:v>
                </c:pt>
                <c:pt idx="153">
                  <c:v>0.75</c:v>
                </c:pt>
                <c:pt idx="154">
                  <c:v>0.45833333333333331</c:v>
                </c:pt>
                <c:pt idx="155">
                  <c:v>0.45833333333333331</c:v>
                </c:pt>
                <c:pt idx="156">
                  <c:v>0.45833333333333331</c:v>
                </c:pt>
                <c:pt idx="157">
                  <c:v>0.45833333333333331</c:v>
                </c:pt>
                <c:pt idx="158">
                  <c:v>0.33333333333333331</c:v>
                </c:pt>
                <c:pt idx="159">
                  <c:v>0.33333333333333331</c:v>
                </c:pt>
                <c:pt idx="160">
                  <c:v>0.33333333333333331</c:v>
                </c:pt>
                <c:pt idx="161">
                  <c:v>0.29166666666666663</c:v>
                </c:pt>
                <c:pt idx="162">
                  <c:v>0.29166666666666663</c:v>
                </c:pt>
                <c:pt idx="163">
                  <c:v>0.29166666666666663</c:v>
                </c:pt>
                <c:pt idx="164">
                  <c:v>0.29166666666666663</c:v>
                </c:pt>
                <c:pt idx="165">
                  <c:v>0.33333333333333331</c:v>
                </c:pt>
                <c:pt idx="166">
                  <c:v>0.33333333333333331</c:v>
                </c:pt>
                <c:pt idx="167">
                  <c:v>0.33333333333333331</c:v>
                </c:pt>
                <c:pt idx="168">
                  <c:v>0.54166666666666663</c:v>
                </c:pt>
                <c:pt idx="169">
                  <c:v>0.54166666666666663</c:v>
                </c:pt>
                <c:pt idx="170">
                  <c:v>0.54166666666666663</c:v>
                </c:pt>
                <c:pt idx="171">
                  <c:v>0.54166666666666663</c:v>
                </c:pt>
                <c:pt idx="172">
                  <c:v>0.58333333333333326</c:v>
                </c:pt>
                <c:pt idx="173">
                  <c:v>0.58333333333333326</c:v>
                </c:pt>
                <c:pt idx="174">
                  <c:v>0.58333333333333326</c:v>
                </c:pt>
                <c:pt idx="175">
                  <c:v>0.45833333333333331</c:v>
                </c:pt>
                <c:pt idx="176">
                  <c:v>0.45833333333333331</c:v>
                </c:pt>
                <c:pt idx="177">
                  <c:v>0.45833333333333331</c:v>
                </c:pt>
                <c:pt idx="178">
                  <c:v>0.45833333333333331</c:v>
                </c:pt>
                <c:pt idx="179">
                  <c:v>0.33333333333333331</c:v>
                </c:pt>
                <c:pt idx="180">
                  <c:v>0.33333333333333331</c:v>
                </c:pt>
                <c:pt idx="181">
                  <c:v>0.33333333333333331</c:v>
                </c:pt>
                <c:pt idx="182">
                  <c:v>0.29166666666666663</c:v>
                </c:pt>
                <c:pt idx="183">
                  <c:v>0.29166666666666663</c:v>
                </c:pt>
                <c:pt idx="184">
                  <c:v>0.29166666666666663</c:v>
                </c:pt>
                <c:pt idx="185">
                  <c:v>0.29166666666666663</c:v>
                </c:pt>
                <c:pt idx="186">
                  <c:v>0.25</c:v>
                </c:pt>
                <c:pt idx="187">
                  <c:v>0.25</c:v>
                </c:pt>
                <c:pt idx="188">
                  <c:v>0.25</c:v>
                </c:pt>
                <c:pt idx="189">
                  <c:v>0.20833333333333334</c:v>
                </c:pt>
                <c:pt idx="190">
                  <c:v>0.20833333333333334</c:v>
                </c:pt>
                <c:pt idx="191">
                  <c:v>0.20833333333333334</c:v>
                </c:pt>
                <c:pt idx="192">
                  <c:v>0.20833333333333334</c:v>
                </c:pt>
                <c:pt idx="193">
                  <c:v>8.3333333333333329E-2</c:v>
                </c:pt>
                <c:pt idx="194">
                  <c:v>8.3333333333333329E-2</c:v>
                </c:pt>
                <c:pt idx="195">
                  <c:v>8.3333333333333329E-2</c:v>
                </c:pt>
                <c:pt idx="196">
                  <c:v>0.125</c:v>
                </c:pt>
                <c:pt idx="197">
                  <c:v>0.125</c:v>
                </c:pt>
                <c:pt idx="198">
                  <c:v>0.125</c:v>
                </c:pt>
                <c:pt idx="199">
                  <c:v>0.125</c:v>
                </c:pt>
                <c:pt idx="200">
                  <c:v>8.3333333333333329E-2</c:v>
                </c:pt>
                <c:pt idx="201">
                  <c:v>8.3333333333333329E-2</c:v>
                </c:pt>
                <c:pt idx="202">
                  <c:v>8.3333333333333329E-2</c:v>
                </c:pt>
                <c:pt idx="203">
                  <c:v>8.3333333333333329E-2</c:v>
                </c:pt>
                <c:pt idx="204">
                  <c:v>0.125</c:v>
                </c:pt>
                <c:pt idx="205">
                  <c:v>0.125</c:v>
                </c:pt>
                <c:pt idx="206">
                  <c:v>0.125</c:v>
                </c:pt>
                <c:pt idx="207">
                  <c:v>0.125</c:v>
                </c:pt>
                <c:pt idx="208">
                  <c:v>8.3333333333333329E-2</c:v>
                </c:pt>
                <c:pt idx="209">
                  <c:v>8.3333333333333329E-2</c:v>
                </c:pt>
                <c:pt idx="210">
                  <c:v>8.3333333333333329E-2</c:v>
                </c:pt>
                <c:pt idx="211">
                  <c:v>0.25</c:v>
                </c:pt>
                <c:pt idx="212">
                  <c:v>0.25</c:v>
                </c:pt>
                <c:pt idx="213">
                  <c:v>0.25</c:v>
                </c:pt>
                <c:pt idx="214">
                  <c:v>0.25</c:v>
                </c:pt>
                <c:pt idx="215">
                  <c:v>0.20833333333333334</c:v>
                </c:pt>
                <c:pt idx="216">
                  <c:v>0.20833333333333334</c:v>
                </c:pt>
                <c:pt idx="217">
                  <c:v>0.20833333333333334</c:v>
                </c:pt>
                <c:pt idx="218">
                  <c:v>0.25</c:v>
                </c:pt>
                <c:pt idx="219">
                  <c:v>0.25</c:v>
                </c:pt>
                <c:pt idx="220">
                  <c:v>0.25</c:v>
                </c:pt>
                <c:pt idx="221">
                  <c:v>0.25</c:v>
                </c:pt>
                <c:pt idx="222">
                  <c:v>0.16666666666666666</c:v>
                </c:pt>
                <c:pt idx="223">
                  <c:v>0.16666666666666666</c:v>
                </c:pt>
                <c:pt idx="224">
                  <c:v>0.16666666666666666</c:v>
                </c:pt>
                <c:pt idx="225">
                  <c:v>0.16666666666666666</c:v>
                </c:pt>
                <c:pt idx="226">
                  <c:v>0.16666666666666666</c:v>
                </c:pt>
                <c:pt idx="227">
                  <c:v>0.16666666666666666</c:v>
                </c:pt>
                <c:pt idx="228">
                  <c:v>0.16666666666666666</c:v>
                </c:pt>
                <c:pt idx="229">
                  <c:v>0.25</c:v>
                </c:pt>
                <c:pt idx="230">
                  <c:v>0.25</c:v>
                </c:pt>
                <c:pt idx="231">
                  <c:v>0.25</c:v>
                </c:pt>
                <c:pt idx="232">
                  <c:v>0.25</c:v>
                </c:pt>
                <c:pt idx="233">
                  <c:v>0.25</c:v>
                </c:pt>
                <c:pt idx="234">
                  <c:v>0.25</c:v>
                </c:pt>
                <c:pt idx="235">
                  <c:v>0.25</c:v>
                </c:pt>
                <c:pt idx="236">
                  <c:v>0.20833333333333334</c:v>
                </c:pt>
                <c:pt idx="237">
                  <c:v>0.20833333333333334</c:v>
                </c:pt>
                <c:pt idx="238">
                  <c:v>0.20833333333333334</c:v>
                </c:pt>
                <c:pt idx="239">
                  <c:v>0.20833333333333334</c:v>
                </c:pt>
                <c:pt idx="240">
                  <c:v>0.20833333333333334</c:v>
                </c:pt>
                <c:pt idx="241">
                  <c:v>0.375</c:v>
                </c:pt>
                <c:pt idx="242">
                  <c:v>0.375</c:v>
                </c:pt>
                <c:pt idx="243">
                  <c:v>0.58333333333333326</c:v>
                </c:pt>
                <c:pt idx="244">
                  <c:v>0.58333333333333326</c:v>
                </c:pt>
                <c:pt idx="245">
                  <c:v>0.58333333333333326</c:v>
                </c:pt>
                <c:pt idx="246">
                  <c:v>0.625</c:v>
                </c:pt>
                <c:pt idx="247">
                  <c:v>0.625</c:v>
                </c:pt>
                <c:pt idx="248">
                  <c:v>0.625</c:v>
                </c:pt>
                <c:pt idx="249">
                  <c:v>0.83333333333333337</c:v>
                </c:pt>
                <c:pt idx="250">
                  <c:v>0.91666666666666663</c:v>
                </c:pt>
                <c:pt idx="251">
                  <c:v>1</c:v>
                </c:pt>
                <c:pt idx="252">
                  <c:v>0.91666666666666663</c:v>
                </c:pt>
                <c:pt idx="253">
                  <c:v>0.87499999999999989</c:v>
                </c:pt>
                <c:pt idx="254">
                  <c:v>0.87499999999999989</c:v>
                </c:pt>
                <c:pt idx="255">
                  <c:v>0.87499999999999989</c:v>
                </c:pt>
                <c:pt idx="256">
                  <c:v>1.4166666666666665</c:v>
                </c:pt>
                <c:pt idx="257">
                  <c:v>1.5</c:v>
                </c:pt>
                <c:pt idx="258">
                  <c:v>1.4166666666666665</c:v>
                </c:pt>
                <c:pt idx="259">
                  <c:v>1.5</c:v>
                </c:pt>
                <c:pt idx="260">
                  <c:v>1.5833333333333333</c:v>
                </c:pt>
                <c:pt idx="261">
                  <c:v>1.5833333333333333</c:v>
                </c:pt>
                <c:pt idx="262">
                  <c:v>1.5833333333333333</c:v>
                </c:pt>
                <c:pt idx="263">
                  <c:v>2.0416666666666665</c:v>
                </c:pt>
                <c:pt idx="264">
                  <c:v>2</c:v>
                </c:pt>
                <c:pt idx="265">
                  <c:v>2</c:v>
                </c:pt>
                <c:pt idx="266">
                  <c:v>1.9166666666666667</c:v>
                </c:pt>
                <c:pt idx="267">
                  <c:v>1.9583333333333333</c:v>
                </c:pt>
                <c:pt idx="268">
                  <c:v>1.9583333333333333</c:v>
                </c:pt>
                <c:pt idx="269">
                  <c:v>1.9583333333333333</c:v>
                </c:pt>
                <c:pt idx="270">
                  <c:v>2.4166666666666665</c:v>
                </c:pt>
                <c:pt idx="271">
                  <c:v>2.583333333333333</c:v>
                </c:pt>
                <c:pt idx="272">
                  <c:v>2.833333333333333</c:v>
                </c:pt>
                <c:pt idx="273">
                  <c:v>2.833333333333333</c:v>
                </c:pt>
                <c:pt idx="274">
                  <c:v>2.958333333333333</c:v>
                </c:pt>
                <c:pt idx="275">
                  <c:v>2.958333333333333</c:v>
                </c:pt>
                <c:pt idx="276">
                  <c:v>2.958333333333333</c:v>
                </c:pt>
                <c:pt idx="277">
                  <c:v>3.125</c:v>
                </c:pt>
                <c:pt idx="278">
                  <c:v>3.0416666666666665</c:v>
                </c:pt>
                <c:pt idx="279">
                  <c:v>3.0416666666666665</c:v>
                </c:pt>
                <c:pt idx="280">
                  <c:v>3.375</c:v>
                </c:pt>
                <c:pt idx="281">
                  <c:v>3.4166666666666665</c:v>
                </c:pt>
                <c:pt idx="282">
                  <c:v>3.4166666666666665</c:v>
                </c:pt>
                <c:pt idx="283">
                  <c:v>3.4166666666666665</c:v>
                </c:pt>
                <c:pt idx="284">
                  <c:v>3.3333333333333335</c:v>
                </c:pt>
                <c:pt idx="285">
                  <c:v>3.708333333333333</c:v>
                </c:pt>
                <c:pt idx="286">
                  <c:v>3.458333333333333</c:v>
                </c:pt>
                <c:pt idx="287">
                  <c:v>3.291666666666667</c:v>
                </c:pt>
                <c:pt idx="288">
                  <c:v>3.708333333333333</c:v>
                </c:pt>
                <c:pt idx="289">
                  <c:v>3.708333333333333</c:v>
                </c:pt>
                <c:pt idx="290">
                  <c:v>3.708333333333333</c:v>
                </c:pt>
                <c:pt idx="291">
                  <c:v>3.625</c:v>
                </c:pt>
                <c:pt idx="292">
                  <c:v>3.625</c:v>
                </c:pt>
                <c:pt idx="293">
                  <c:v>3.4166666666666665</c:v>
                </c:pt>
                <c:pt idx="294">
                  <c:v>3.1666666666666665</c:v>
                </c:pt>
                <c:pt idx="295">
                  <c:v>3.1666666666666665</c:v>
                </c:pt>
                <c:pt idx="296">
                  <c:v>3.1666666666666665</c:v>
                </c:pt>
                <c:pt idx="297">
                  <c:v>3.1666666666666665</c:v>
                </c:pt>
                <c:pt idx="298">
                  <c:v>3.291666666666667</c:v>
                </c:pt>
                <c:pt idx="299">
                  <c:v>3.4166666666666665</c:v>
                </c:pt>
                <c:pt idx="300">
                  <c:v>3.458333333333333</c:v>
                </c:pt>
                <c:pt idx="301">
                  <c:v>3.458333333333333</c:v>
                </c:pt>
                <c:pt idx="302">
                  <c:v>3.458333333333333</c:v>
                </c:pt>
                <c:pt idx="303">
                  <c:v>3.458333333333333</c:v>
                </c:pt>
                <c:pt idx="304">
                  <c:v>3.458333333333333</c:v>
                </c:pt>
                <c:pt idx="305">
                  <c:v>3.625</c:v>
                </c:pt>
                <c:pt idx="306">
                  <c:v>3.4999999999999996</c:v>
                </c:pt>
                <c:pt idx="307">
                  <c:v>3.125</c:v>
                </c:pt>
                <c:pt idx="308">
                  <c:v>3.125</c:v>
                </c:pt>
                <c:pt idx="309">
                  <c:v>3.125</c:v>
                </c:pt>
                <c:pt idx="310">
                  <c:v>3.125</c:v>
                </c:pt>
                <c:pt idx="311">
                  <c:v>3.125</c:v>
                </c:pt>
                <c:pt idx="312">
                  <c:v>3.3333333333333335</c:v>
                </c:pt>
                <c:pt idx="313">
                  <c:v>3.2499999999999996</c:v>
                </c:pt>
                <c:pt idx="314">
                  <c:v>3.2499999999999996</c:v>
                </c:pt>
                <c:pt idx="315">
                  <c:v>3.541666666666667</c:v>
                </c:pt>
                <c:pt idx="316">
                  <c:v>3.4999999999999996</c:v>
                </c:pt>
                <c:pt idx="317">
                  <c:v>3.4999999999999996</c:v>
                </c:pt>
                <c:pt idx="318">
                  <c:v>3.4999999999999996</c:v>
                </c:pt>
                <c:pt idx="319">
                  <c:v>3.5833333333333335</c:v>
                </c:pt>
                <c:pt idx="320">
                  <c:v>3.208333333333333</c:v>
                </c:pt>
                <c:pt idx="321">
                  <c:v>3.291666666666667</c:v>
                </c:pt>
                <c:pt idx="322">
                  <c:v>3.375</c:v>
                </c:pt>
                <c:pt idx="323">
                  <c:v>3.3333333333333335</c:v>
                </c:pt>
                <c:pt idx="324">
                  <c:v>3.3333333333333335</c:v>
                </c:pt>
                <c:pt idx="325">
                  <c:v>3.3333333333333335</c:v>
                </c:pt>
                <c:pt idx="326">
                  <c:v>3.125</c:v>
                </c:pt>
                <c:pt idx="327">
                  <c:v>3.125</c:v>
                </c:pt>
                <c:pt idx="328">
                  <c:v>3</c:v>
                </c:pt>
                <c:pt idx="329">
                  <c:v>2.875</c:v>
                </c:pt>
                <c:pt idx="330">
                  <c:v>2.6666666666666665</c:v>
                </c:pt>
                <c:pt idx="331">
                  <c:v>2.6666666666666665</c:v>
                </c:pt>
                <c:pt idx="332">
                  <c:v>2.6666666666666665</c:v>
                </c:pt>
                <c:pt idx="333">
                  <c:v>2.625</c:v>
                </c:pt>
                <c:pt idx="334">
                  <c:v>2.375</c:v>
                </c:pt>
                <c:pt idx="335">
                  <c:v>2.208333333333333</c:v>
                </c:pt>
                <c:pt idx="336">
                  <c:v>2.208333333333333</c:v>
                </c:pt>
                <c:pt idx="337">
                  <c:v>2</c:v>
                </c:pt>
                <c:pt idx="338">
                  <c:v>2</c:v>
                </c:pt>
                <c:pt idx="339">
                  <c:v>2</c:v>
                </c:pt>
                <c:pt idx="340">
                  <c:v>2.125</c:v>
                </c:pt>
                <c:pt idx="341">
                  <c:v>2</c:v>
                </c:pt>
                <c:pt idx="342">
                  <c:v>2.125</c:v>
                </c:pt>
                <c:pt idx="343">
                  <c:v>2.125</c:v>
                </c:pt>
                <c:pt idx="344">
                  <c:v>2.25</c:v>
                </c:pt>
                <c:pt idx="345">
                  <c:v>2.25</c:v>
                </c:pt>
                <c:pt idx="346">
                  <c:v>2.25</c:v>
                </c:pt>
                <c:pt idx="347">
                  <c:v>2</c:v>
                </c:pt>
                <c:pt idx="348">
                  <c:v>1.7916666666666667</c:v>
                </c:pt>
                <c:pt idx="349">
                  <c:v>1.8749999999999998</c:v>
                </c:pt>
                <c:pt idx="350">
                  <c:v>1.8749999999999998</c:v>
                </c:pt>
                <c:pt idx="351">
                  <c:v>1.8333333333333333</c:v>
                </c:pt>
                <c:pt idx="352">
                  <c:v>1.8333333333333333</c:v>
                </c:pt>
                <c:pt idx="353">
                  <c:v>1.8333333333333333</c:v>
                </c:pt>
                <c:pt idx="354">
                  <c:v>1.5833333333333333</c:v>
                </c:pt>
                <c:pt idx="355">
                  <c:v>1.5</c:v>
                </c:pt>
                <c:pt idx="356">
                  <c:v>1.6249999999999998</c:v>
                </c:pt>
                <c:pt idx="357">
                  <c:v>1.375</c:v>
                </c:pt>
                <c:pt idx="358">
                  <c:v>1.2916666666666665</c:v>
                </c:pt>
                <c:pt idx="359">
                  <c:v>1.2916666666666665</c:v>
                </c:pt>
                <c:pt idx="360">
                  <c:v>1.2916666666666665</c:v>
                </c:pt>
                <c:pt idx="361">
                  <c:v>1.5</c:v>
                </c:pt>
                <c:pt idx="362">
                  <c:v>1.5833333333333333</c:v>
                </c:pt>
                <c:pt idx="363">
                  <c:v>1.375</c:v>
                </c:pt>
                <c:pt idx="364">
                  <c:v>1.5</c:v>
                </c:pt>
                <c:pt idx="365">
                  <c:v>1.5</c:v>
                </c:pt>
                <c:pt idx="366">
                  <c:v>1.5</c:v>
                </c:pt>
                <c:pt idx="367">
                  <c:v>1.5</c:v>
                </c:pt>
                <c:pt idx="368">
                  <c:v>1.7916666666666667</c:v>
                </c:pt>
                <c:pt idx="369">
                  <c:v>1.7916666666666667</c:v>
                </c:pt>
                <c:pt idx="370">
                  <c:v>2</c:v>
                </c:pt>
                <c:pt idx="371">
                  <c:v>2</c:v>
                </c:pt>
                <c:pt idx="372">
                  <c:v>2.125</c:v>
                </c:pt>
                <c:pt idx="373">
                  <c:v>2.125</c:v>
                </c:pt>
                <c:pt idx="374">
                  <c:v>2.125</c:v>
                </c:pt>
                <c:pt idx="375">
                  <c:v>2</c:v>
                </c:pt>
                <c:pt idx="376">
                  <c:v>2.0416666666666665</c:v>
                </c:pt>
                <c:pt idx="377">
                  <c:v>2.0416666666666665</c:v>
                </c:pt>
                <c:pt idx="378">
                  <c:v>1.9583333333333333</c:v>
                </c:pt>
                <c:pt idx="379">
                  <c:v>2.0833333333333335</c:v>
                </c:pt>
                <c:pt idx="380">
                  <c:v>2.0833333333333335</c:v>
                </c:pt>
                <c:pt idx="381">
                  <c:v>2.0833333333333335</c:v>
                </c:pt>
                <c:pt idx="382">
                  <c:v>2.25</c:v>
                </c:pt>
                <c:pt idx="383">
                  <c:v>2.375</c:v>
                </c:pt>
                <c:pt idx="384">
                  <c:v>2.583333333333333</c:v>
                </c:pt>
                <c:pt idx="385">
                  <c:v>2.708333333333333</c:v>
                </c:pt>
                <c:pt idx="386">
                  <c:v>2.75</c:v>
                </c:pt>
                <c:pt idx="387">
                  <c:v>2.75</c:v>
                </c:pt>
                <c:pt idx="388">
                  <c:v>2.75</c:v>
                </c:pt>
                <c:pt idx="389">
                  <c:v>3.208333333333333</c:v>
                </c:pt>
                <c:pt idx="390">
                  <c:v>3.125</c:v>
                </c:pt>
                <c:pt idx="391">
                  <c:v>3.125</c:v>
                </c:pt>
                <c:pt idx="392">
                  <c:v>3.4999999999999996</c:v>
                </c:pt>
                <c:pt idx="393">
                  <c:v>3.4999999999999996</c:v>
                </c:pt>
                <c:pt idx="394">
                  <c:v>3.4999999999999996</c:v>
                </c:pt>
                <c:pt idx="395">
                  <c:v>3.4999999999999996</c:v>
                </c:pt>
                <c:pt idx="396">
                  <c:v>3.0833333333333335</c:v>
                </c:pt>
                <c:pt idx="397">
                  <c:v>3.1666666666666665</c:v>
                </c:pt>
                <c:pt idx="398">
                  <c:v>3.4166666666666665</c:v>
                </c:pt>
                <c:pt idx="399">
                  <c:v>3.708333333333333</c:v>
                </c:pt>
                <c:pt idx="400">
                  <c:v>3.708333333333333</c:v>
                </c:pt>
                <c:pt idx="401">
                  <c:v>3.708333333333333</c:v>
                </c:pt>
                <c:pt idx="402">
                  <c:v>3.708333333333333</c:v>
                </c:pt>
                <c:pt idx="403">
                  <c:v>3.708333333333333</c:v>
                </c:pt>
                <c:pt idx="404">
                  <c:v>3.6666666666666665</c:v>
                </c:pt>
                <c:pt idx="405">
                  <c:v>3.5833333333333335</c:v>
                </c:pt>
                <c:pt idx="406">
                  <c:v>3.708333333333333</c:v>
                </c:pt>
                <c:pt idx="407">
                  <c:v>4</c:v>
                </c:pt>
                <c:pt idx="408">
                  <c:v>4</c:v>
                </c:pt>
                <c:pt idx="409">
                  <c:v>4</c:v>
                </c:pt>
                <c:pt idx="410">
                  <c:v>4.375</c:v>
                </c:pt>
                <c:pt idx="411">
                  <c:v>4.291666666666667</c:v>
                </c:pt>
                <c:pt idx="412">
                  <c:v>4.166666666666667</c:v>
                </c:pt>
                <c:pt idx="413">
                  <c:v>4.125</c:v>
                </c:pt>
                <c:pt idx="414">
                  <c:v>4.083333333333333</c:v>
                </c:pt>
                <c:pt idx="415">
                  <c:v>4.083333333333333</c:v>
                </c:pt>
                <c:pt idx="416">
                  <c:v>4.083333333333333</c:v>
                </c:pt>
                <c:pt idx="417">
                  <c:v>4.166666666666667</c:v>
                </c:pt>
                <c:pt idx="418">
                  <c:v>3.7499999999999996</c:v>
                </c:pt>
                <c:pt idx="419">
                  <c:v>3.7499999999999996</c:v>
                </c:pt>
                <c:pt idx="420">
                  <c:v>3.875</c:v>
                </c:pt>
                <c:pt idx="421">
                  <c:v>3.791666666666667</c:v>
                </c:pt>
                <c:pt idx="422">
                  <c:v>3.791666666666667</c:v>
                </c:pt>
                <c:pt idx="423">
                  <c:v>3.791666666666667</c:v>
                </c:pt>
                <c:pt idx="424">
                  <c:v>4.041666666666667</c:v>
                </c:pt>
                <c:pt idx="425">
                  <c:v>4.041666666666667</c:v>
                </c:pt>
                <c:pt idx="426">
                  <c:v>4</c:v>
                </c:pt>
                <c:pt idx="427">
                  <c:v>4</c:v>
                </c:pt>
                <c:pt idx="428">
                  <c:v>4</c:v>
                </c:pt>
                <c:pt idx="429">
                  <c:v>4</c:v>
                </c:pt>
                <c:pt idx="430">
                  <c:v>4</c:v>
                </c:pt>
                <c:pt idx="431">
                  <c:v>4.083333333333333</c:v>
                </c:pt>
                <c:pt idx="432">
                  <c:v>4</c:v>
                </c:pt>
                <c:pt idx="433">
                  <c:v>3.958333333333333</c:v>
                </c:pt>
                <c:pt idx="434">
                  <c:v>3.958333333333333</c:v>
                </c:pt>
                <c:pt idx="435">
                  <c:v>3.5833333333333335</c:v>
                </c:pt>
                <c:pt idx="436">
                  <c:v>3.5833333333333335</c:v>
                </c:pt>
                <c:pt idx="437">
                  <c:v>3.5833333333333335</c:v>
                </c:pt>
                <c:pt idx="438">
                  <c:v>3.375</c:v>
                </c:pt>
                <c:pt idx="439">
                  <c:v>3.375</c:v>
                </c:pt>
                <c:pt idx="440">
                  <c:v>3.4999999999999996</c:v>
                </c:pt>
                <c:pt idx="441">
                  <c:v>3.4999999999999996</c:v>
                </c:pt>
                <c:pt idx="442">
                  <c:v>3.125</c:v>
                </c:pt>
                <c:pt idx="443">
                  <c:v>3.125</c:v>
                </c:pt>
                <c:pt idx="444">
                  <c:v>3.125</c:v>
                </c:pt>
                <c:pt idx="445">
                  <c:v>2.6666666666666665</c:v>
                </c:pt>
                <c:pt idx="446">
                  <c:v>2.6666666666666665</c:v>
                </c:pt>
                <c:pt idx="447">
                  <c:v>2.583333333333333</c:v>
                </c:pt>
                <c:pt idx="448">
                  <c:v>2.625</c:v>
                </c:pt>
                <c:pt idx="449">
                  <c:v>2.583333333333333</c:v>
                </c:pt>
                <c:pt idx="450">
                  <c:v>2.583333333333333</c:v>
                </c:pt>
                <c:pt idx="451">
                  <c:v>2.583333333333333</c:v>
                </c:pt>
                <c:pt idx="452">
                  <c:v>2.333333333333333</c:v>
                </c:pt>
                <c:pt idx="453">
                  <c:v>2.375</c:v>
                </c:pt>
                <c:pt idx="454">
                  <c:v>2.1666666666666665</c:v>
                </c:pt>
                <c:pt idx="455">
                  <c:v>2.1666666666666665</c:v>
                </c:pt>
                <c:pt idx="456">
                  <c:v>2.125</c:v>
                </c:pt>
                <c:pt idx="457">
                  <c:v>2.125</c:v>
                </c:pt>
                <c:pt idx="458">
                  <c:v>2.125</c:v>
                </c:pt>
                <c:pt idx="459">
                  <c:v>1.7499999999999998</c:v>
                </c:pt>
                <c:pt idx="460">
                  <c:v>1.7916666666666667</c:v>
                </c:pt>
                <c:pt idx="461">
                  <c:v>1.7916666666666667</c:v>
                </c:pt>
                <c:pt idx="462">
                  <c:v>1.7499999999999998</c:v>
                </c:pt>
                <c:pt idx="463">
                  <c:v>1.5</c:v>
                </c:pt>
                <c:pt idx="464">
                  <c:v>1.5</c:v>
                </c:pt>
                <c:pt idx="465">
                  <c:v>1.5</c:v>
                </c:pt>
                <c:pt idx="466">
                  <c:v>1.2916666666666665</c:v>
                </c:pt>
                <c:pt idx="467">
                  <c:v>1.375</c:v>
                </c:pt>
                <c:pt idx="468">
                  <c:v>1.1666666666666665</c:v>
                </c:pt>
                <c:pt idx="469">
                  <c:v>1.125</c:v>
                </c:pt>
                <c:pt idx="470">
                  <c:v>1.125</c:v>
                </c:pt>
                <c:pt idx="471">
                  <c:v>1.125</c:v>
                </c:pt>
                <c:pt idx="472">
                  <c:v>1.125</c:v>
                </c:pt>
                <c:pt idx="473">
                  <c:v>1.125</c:v>
                </c:pt>
              </c:numCache>
            </c:numRef>
          </c:val>
          <c:smooth val="0"/>
          <c:extLst>
            <c:ext xmlns:c16="http://schemas.microsoft.com/office/drawing/2014/chart" uri="{C3380CC4-5D6E-409C-BE32-E72D297353CC}">
              <c16:uniqueId val="{00000001-5A2B-4D2D-AFF5-C1D901B2F187}"/>
            </c:ext>
          </c:extLst>
        </c:ser>
        <c:ser>
          <c:idx val="2"/>
          <c:order val="2"/>
          <c:tx>
            <c:v>VGR</c:v>
          </c:tx>
          <c:spPr>
            <a:ln w="31750" cap="rnd">
              <a:solidFill>
                <a:schemeClr val="accent6"/>
              </a:solidFill>
              <a:round/>
            </a:ln>
            <a:effectLst/>
          </c:spPr>
          <c:marker>
            <c:symbol val="none"/>
          </c:marker>
          <c:cat>
            <c:numRef>
              <c:f>'inom intensivvårdsavdelning'!$M$2:$M$500</c:f>
              <c:numCache>
                <c:formatCode>m/d/yyyy</c:formatCode>
                <c:ptCount val="499"/>
                <c:pt idx="0">
                  <c:v>43888</c:v>
                </c:pt>
                <c:pt idx="1">
                  <c:v>43889</c:v>
                </c:pt>
                <c:pt idx="2">
                  <c:v>43890</c:v>
                </c:pt>
                <c:pt idx="3">
                  <c:v>43891</c:v>
                </c:pt>
                <c:pt idx="4">
                  <c:v>43892</c:v>
                </c:pt>
                <c:pt idx="5">
                  <c:v>43893</c:v>
                </c:pt>
                <c:pt idx="6">
                  <c:v>43894</c:v>
                </c:pt>
                <c:pt idx="7">
                  <c:v>43895</c:v>
                </c:pt>
                <c:pt idx="8">
                  <c:v>43896</c:v>
                </c:pt>
                <c:pt idx="9">
                  <c:v>43897</c:v>
                </c:pt>
                <c:pt idx="10">
                  <c:v>43898</c:v>
                </c:pt>
                <c:pt idx="11">
                  <c:v>43899</c:v>
                </c:pt>
                <c:pt idx="12">
                  <c:v>43900</c:v>
                </c:pt>
                <c:pt idx="13">
                  <c:v>43901</c:v>
                </c:pt>
                <c:pt idx="14">
                  <c:v>43902</c:v>
                </c:pt>
                <c:pt idx="15">
                  <c:v>43903</c:v>
                </c:pt>
                <c:pt idx="16">
                  <c:v>43904</c:v>
                </c:pt>
                <c:pt idx="17">
                  <c:v>43905</c:v>
                </c:pt>
                <c:pt idx="18">
                  <c:v>43906</c:v>
                </c:pt>
                <c:pt idx="19">
                  <c:v>43907</c:v>
                </c:pt>
                <c:pt idx="20">
                  <c:v>43908</c:v>
                </c:pt>
                <c:pt idx="21">
                  <c:v>43909</c:v>
                </c:pt>
                <c:pt idx="22">
                  <c:v>43910</c:v>
                </c:pt>
                <c:pt idx="23">
                  <c:v>43911</c:v>
                </c:pt>
                <c:pt idx="24">
                  <c:v>43912</c:v>
                </c:pt>
                <c:pt idx="25">
                  <c:v>43913</c:v>
                </c:pt>
                <c:pt idx="26">
                  <c:v>43914</c:v>
                </c:pt>
                <c:pt idx="27">
                  <c:v>43915</c:v>
                </c:pt>
                <c:pt idx="28">
                  <c:v>43916</c:v>
                </c:pt>
                <c:pt idx="29">
                  <c:v>43917</c:v>
                </c:pt>
                <c:pt idx="30">
                  <c:v>43918</c:v>
                </c:pt>
                <c:pt idx="31">
                  <c:v>43919</c:v>
                </c:pt>
                <c:pt idx="32">
                  <c:v>43920</c:v>
                </c:pt>
                <c:pt idx="33">
                  <c:v>43921</c:v>
                </c:pt>
                <c:pt idx="34">
                  <c:v>43922</c:v>
                </c:pt>
                <c:pt idx="35">
                  <c:v>43923</c:v>
                </c:pt>
                <c:pt idx="36">
                  <c:v>43924</c:v>
                </c:pt>
                <c:pt idx="37">
                  <c:v>43925</c:v>
                </c:pt>
                <c:pt idx="38">
                  <c:v>43926</c:v>
                </c:pt>
                <c:pt idx="39">
                  <c:v>43927</c:v>
                </c:pt>
                <c:pt idx="40">
                  <c:v>43928</c:v>
                </c:pt>
                <c:pt idx="41">
                  <c:v>43929</c:v>
                </c:pt>
                <c:pt idx="42">
                  <c:v>43930</c:v>
                </c:pt>
                <c:pt idx="43">
                  <c:v>43931</c:v>
                </c:pt>
                <c:pt idx="44">
                  <c:v>43932</c:v>
                </c:pt>
                <c:pt idx="45">
                  <c:v>43933</c:v>
                </c:pt>
                <c:pt idx="46">
                  <c:v>43934</c:v>
                </c:pt>
                <c:pt idx="47">
                  <c:v>43935</c:v>
                </c:pt>
                <c:pt idx="48">
                  <c:v>43936</c:v>
                </c:pt>
                <c:pt idx="49">
                  <c:v>43937</c:v>
                </c:pt>
                <c:pt idx="50">
                  <c:v>43938</c:v>
                </c:pt>
                <c:pt idx="51">
                  <c:v>43939</c:v>
                </c:pt>
                <c:pt idx="52">
                  <c:v>43940</c:v>
                </c:pt>
                <c:pt idx="53">
                  <c:v>43941</c:v>
                </c:pt>
                <c:pt idx="54">
                  <c:v>43942</c:v>
                </c:pt>
                <c:pt idx="55">
                  <c:v>43943</c:v>
                </c:pt>
                <c:pt idx="56">
                  <c:v>43944</c:v>
                </c:pt>
                <c:pt idx="57">
                  <c:v>43945</c:v>
                </c:pt>
                <c:pt idx="58">
                  <c:v>43946</c:v>
                </c:pt>
                <c:pt idx="59">
                  <c:v>43947</c:v>
                </c:pt>
                <c:pt idx="60">
                  <c:v>43948</c:v>
                </c:pt>
                <c:pt idx="61">
                  <c:v>43949</c:v>
                </c:pt>
                <c:pt idx="62">
                  <c:v>43950</c:v>
                </c:pt>
                <c:pt idx="63">
                  <c:v>43951</c:v>
                </c:pt>
                <c:pt idx="64">
                  <c:v>43952</c:v>
                </c:pt>
                <c:pt idx="65">
                  <c:v>43953</c:v>
                </c:pt>
                <c:pt idx="66">
                  <c:v>43954</c:v>
                </c:pt>
                <c:pt idx="67">
                  <c:v>43955</c:v>
                </c:pt>
                <c:pt idx="68">
                  <c:v>43956</c:v>
                </c:pt>
                <c:pt idx="69">
                  <c:v>43957</c:v>
                </c:pt>
                <c:pt idx="70">
                  <c:v>43958</c:v>
                </c:pt>
                <c:pt idx="71">
                  <c:v>43959</c:v>
                </c:pt>
                <c:pt idx="72">
                  <c:v>43960</c:v>
                </c:pt>
                <c:pt idx="73">
                  <c:v>43961</c:v>
                </c:pt>
                <c:pt idx="74">
                  <c:v>43962</c:v>
                </c:pt>
                <c:pt idx="75">
                  <c:v>43963</c:v>
                </c:pt>
                <c:pt idx="76">
                  <c:v>43964</c:v>
                </c:pt>
                <c:pt idx="77">
                  <c:v>43965</c:v>
                </c:pt>
                <c:pt idx="78">
                  <c:v>43966</c:v>
                </c:pt>
                <c:pt idx="79">
                  <c:v>43967</c:v>
                </c:pt>
                <c:pt idx="80">
                  <c:v>43968</c:v>
                </c:pt>
                <c:pt idx="81">
                  <c:v>43969</c:v>
                </c:pt>
                <c:pt idx="82">
                  <c:v>43970</c:v>
                </c:pt>
                <c:pt idx="83">
                  <c:v>43971</c:v>
                </c:pt>
                <c:pt idx="84">
                  <c:v>43972</c:v>
                </c:pt>
                <c:pt idx="85">
                  <c:v>43973</c:v>
                </c:pt>
                <c:pt idx="86">
                  <c:v>43974</c:v>
                </c:pt>
                <c:pt idx="87">
                  <c:v>43975</c:v>
                </c:pt>
                <c:pt idx="88">
                  <c:v>43976</c:v>
                </c:pt>
                <c:pt idx="89">
                  <c:v>43977</c:v>
                </c:pt>
                <c:pt idx="90">
                  <c:v>43978</c:v>
                </c:pt>
                <c:pt idx="91">
                  <c:v>43979</c:v>
                </c:pt>
                <c:pt idx="92">
                  <c:v>43980</c:v>
                </c:pt>
                <c:pt idx="93">
                  <c:v>43981</c:v>
                </c:pt>
                <c:pt idx="94">
                  <c:v>43982</c:v>
                </c:pt>
                <c:pt idx="95">
                  <c:v>43983</c:v>
                </c:pt>
                <c:pt idx="96">
                  <c:v>43984</c:v>
                </c:pt>
                <c:pt idx="97">
                  <c:v>43985</c:v>
                </c:pt>
                <c:pt idx="98">
                  <c:v>43986</c:v>
                </c:pt>
                <c:pt idx="99">
                  <c:v>43987</c:v>
                </c:pt>
                <c:pt idx="100">
                  <c:v>43988</c:v>
                </c:pt>
                <c:pt idx="101">
                  <c:v>43989</c:v>
                </c:pt>
                <c:pt idx="102">
                  <c:v>43990</c:v>
                </c:pt>
                <c:pt idx="103">
                  <c:v>43991</c:v>
                </c:pt>
                <c:pt idx="104">
                  <c:v>43992</c:v>
                </c:pt>
                <c:pt idx="105">
                  <c:v>43993</c:v>
                </c:pt>
                <c:pt idx="106">
                  <c:v>43994</c:v>
                </c:pt>
                <c:pt idx="107">
                  <c:v>43995</c:v>
                </c:pt>
                <c:pt idx="108">
                  <c:v>43996</c:v>
                </c:pt>
                <c:pt idx="109">
                  <c:v>43997</c:v>
                </c:pt>
                <c:pt idx="110">
                  <c:v>43998</c:v>
                </c:pt>
                <c:pt idx="111">
                  <c:v>43999</c:v>
                </c:pt>
                <c:pt idx="112">
                  <c:v>44000</c:v>
                </c:pt>
                <c:pt idx="113">
                  <c:v>44001</c:v>
                </c:pt>
                <c:pt idx="114">
                  <c:v>44002</c:v>
                </c:pt>
                <c:pt idx="115">
                  <c:v>44003</c:v>
                </c:pt>
                <c:pt idx="116">
                  <c:v>44004</c:v>
                </c:pt>
                <c:pt idx="117">
                  <c:v>44005</c:v>
                </c:pt>
                <c:pt idx="118">
                  <c:v>44006</c:v>
                </c:pt>
                <c:pt idx="119">
                  <c:v>44007</c:v>
                </c:pt>
                <c:pt idx="120">
                  <c:v>44008</c:v>
                </c:pt>
                <c:pt idx="121">
                  <c:v>44009</c:v>
                </c:pt>
                <c:pt idx="122">
                  <c:v>44010</c:v>
                </c:pt>
                <c:pt idx="123">
                  <c:v>44011</c:v>
                </c:pt>
                <c:pt idx="124">
                  <c:v>44012</c:v>
                </c:pt>
                <c:pt idx="125">
                  <c:v>44013</c:v>
                </c:pt>
                <c:pt idx="126">
                  <c:v>44014</c:v>
                </c:pt>
                <c:pt idx="127">
                  <c:v>44015</c:v>
                </c:pt>
                <c:pt idx="128">
                  <c:v>44016</c:v>
                </c:pt>
                <c:pt idx="129">
                  <c:v>44017</c:v>
                </c:pt>
                <c:pt idx="130">
                  <c:v>44018</c:v>
                </c:pt>
                <c:pt idx="131">
                  <c:v>44019</c:v>
                </c:pt>
                <c:pt idx="132">
                  <c:v>44020</c:v>
                </c:pt>
                <c:pt idx="133">
                  <c:v>44021</c:v>
                </c:pt>
                <c:pt idx="134">
                  <c:v>44022</c:v>
                </c:pt>
                <c:pt idx="135">
                  <c:v>44023</c:v>
                </c:pt>
                <c:pt idx="136">
                  <c:v>44024</c:v>
                </c:pt>
                <c:pt idx="137">
                  <c:v>44025</c:v>
                </c:pt>
                <c:pt idx="138">
                  <c:v>44026</c:v>
                </c:pt>
                <c:pt idx="139">
                  <c:v>44027</c:v>
                </c:pt>
                <c:pt idx="140">
                  <c:v>44028</c:v>
                </c:pt>
                <c:pt idx="141">
                  <c:v>44029</c:v>
                </c:pt>
                <c:pt idx="142">
                  <c:v>44030</c:v>
                </c:pt>
                <c:pt idx="143">
                  <c:v>44031</c:v>
                </c:pt>
                <c:pt idx="144">
                  <c:v>44032</c:v>
                </c:pt>
                <c:pt idx="145">
                  <c:v>44033</c:v>
                </c:pt>
                <c:pt idx="146">
                  <c:v>44034</c:v>
                </c:pt>
                <c:pt idx="147">
                  <c:v>44035</c:v>
                </c:pt>
                <c:pt idx="148">
                  <c:v>44036</c:v>
                </c:pt>
                <c:pt idx="149">
                  <c:v>44037</c:v>
                </c:pt>
                <c:pt idx="150">
                  <c:v>44038</c:v>
                </c:pt>
                <c:pt idx="151">
                  <c:v>44039</c:v>
                </c:pt>
                <c:pt idx="152">
                  <c:v>44040</c:v>
                </c:pt>
                <c:pt idx="153">
                  <c:v>44041</c:v>
                </c:pt>
                <c:pt idx="154">
                  <c:v>44042</c:v>
                </c:pt>
                <c:pt idx="155">
                  <c:v>44043</c:v>
                </c:pt>
                <c:pt idx="156">
                  <c:v>44044</c:v>
                </c:pt>
                <c:pt idx="157">
                  <c:v>44045</c:v>
                </c:pt>
                <c:pt idx="158">
                  <c:v>44046</c:v>
                </c:pt>
                <c:pt idx="159">
                  <c:v>44047</c:v>
                </c:pt>
                <c:pt idx="160">
                  <c:v>44048</c:v>
                </c:pt>
                <c:pt idx="161">
                  <c:v>44049</c:v>
                </c:pt>
                <c:pt idx="162">
                  <c:v>44050</c:v>
                </c:pt>
                <c:pt idx="163">
                  <c:v>44051</c:v>
                </c:pt>
                <c:pt idx="164">
                  <c:v>44052</c:v>
                </c:pt>
                <c:pt idx="165">
                  <c:v>44053</c:v>
                </c:pt>
                <c:pt idx="166">
                  <c:v>44054</c:v>
                </c:pt>
                <c:pt idx="167">
                  <c:v>44055</c:v>
                </c:pt>
                <c:pt idx="168">
                  <c:v>44056</c:v>
                </c:pt>
                <c:pt idx="169">
                  <c:v>44057</c:v>
                </c:pt>
                <c:pt idx="170">
                  <c:v>44058</c:v>
                </c:pt>
                <c:pt idx="171">
                  <c:v>44059</c:v>
                </c:pt>
                <c:pt idx="172">
                  <c:v>44060</c:v>
                </c:pt>
                <c:pt idx="173">
                  <c:v>44061</c:v>
                </c:pt>
                <c:pt idx="174">
                  <c:v>44062</c:v>
                </c:pt>
                <c:pt idx="175">
                  <c:v>44063</c:v>
                </c:pt>
                <c:pt idx="176">
                  <c:v>44064</c:v>
                </c:pt>
                <c:pt idx="177">
                  <c:v>44065</c:v>
                </c:pt>
                <c:pt idx="178">
                  <c:v>44066</c:v>
                </c:pt>
                <c:pt idx="179">
                  <c:v>44067</c:v>
                </c:pt>
                <c:pt idx="180">
                  <c:v>44068</c:v>
                </c:pt>
                <c:pt idx="181">
                  <c:v>44069</c:v>
                </c:pt>
                <c:pt idx="182">
                  <c:v>44070</c:v>
                </c:pt>
                <c:pt idx="183">
                  <c:v>44071</c:v>
                </c:pt>
                <c:pt idx="184">
                  <c:v>44072</c:v>
                </c:pt>
                <c:pt idx="185">
                  <c:v>44073</c:v>
                </c:pt>
                <c:pt idx="186">
                  <c:v>44074</c:v>
                </c:pt>
                <c:pt idx="187">
                  <c:v>44075</c:v>
                </c:pt>
                <c:pt idx="188">
                  <c:v>44076</c:v>
                </c:pt>
                <c:pt idx="189">
                  <c:v>44077</c:v>
                </c:pt>
                <c:pt idx="190">
                  <c:v>44078</c:v>
                </c:pt>
                <c:pt idx="191">
                  <c:v>44079</c:v>
                </c:pt>
                <c:pt idx="192">
                  <c:v>44080</c:v>
                </c:pt>
                <c:pt idx="193">
                  <c:v>44081</c:v>
                </c:pt>
                <c:pt idx="194">
                  <c:v>44082</c:v>
                </c:pt>
                <c:pt idx="195">
                  <c:v>44083</c:v>
                </c:pt>
                <c:pt idx="196">
                  <c:v>44084</c:v>
                </c:pt>
                <c:pt idx="197">
                  <c:v>44085</c:v>
                </c:pt>
                <c:pt idx="198">
                  <c:v>44086</c:v>
                </c:pt>
                <c:pt idx="199">
                  <c:v>44087</c:v>
                </c:pt>
                <c:pt idx="200">
                  <c:v>44088</c:v>
                </c:pt>
                <c:pt idx="201">
                  <c:v>44089</c:v>
                </c:pt>
                <c:pt idx="202">
                  <c:v>44090</c:v>
                </c:pt>
                <c:pt idx="203">
                  <c:v>44091</c:v>
                </c:pt>
                <c:pt idx="204">
                  <c:v>44092</c:v>
                </c:pt>
                <c:pt idx="205">
                  <c:v>44093</c:v>
                </c:pt>
                <c:pt idx="206">
                  <c:v>44094</c:v>
                </c:pt>
                <c:pt idx="207">
                  <c:v>44095</c:v>
                </c:pt>
                <c:pt idx="208">
                  <c:v>44096</c:v>
                </c:pt>
                <c:pt idx="209">
                  <c:v>44097</c:v>
                </c:pt>
                <c:pt idx="210">
                  <c:v>44098</c:v>
                </c:pt>
                <c:pt idx="211">
                  <c:v>44099</c:v>
                </c:pt>
                <c:pt idx="212">
                  <c:v>44100</c:v>
                </c:pt>
                <c:pt idx="213">
                  <c:v>44101</c:v>
                </c:pt>
                <c:pt idx="214">
                  <c:v>44102</c:v>
                </c:pt>
                <c:pt idx="215">
                  <c:v>44103</c:v>
                </c:pt>
                <c:pt idx="216">
                  <c:v>44104</c:v>
                </c:pt>
                <c:pt idx="217">
                  <c:v>44105</c:v>
                </c:pt>
                <c:pt idx="218">
                  <c:v>44106</c:v>
                </c:pt>
                <c:pt idx="219">
                  <c:v>44107</c:v>
                </c:pt>
                <c:pt idx="220">
                  <c:v>44108</c:v>
                </c:pt>
                <c:pt idx="221">
                  <c:v>44109</c:v>
                </c:pt>
                <c:pt idx="222">
                  <c:v>44110</c:v>
                </c:pt>
                <c:pt idx="223">
                  <c:v>44111</c:v>
                </c:pt>
                <c:pt idx="224">
                  <c:v>44112</c:v>
                </c:pt>
                <c:pt idx="225">
                  <c:v>44113</c:v>
                </c:pt>
                <c:pt idx="226">
                  <c:v>44114</c:v>
                </c:pt>
                <c:pt idx="227">
                  <c:v>44115</c:v>
                </c:pt>
                <c:pt idx="228">
                  <c:v>44116</c:v>
                </c:pt>
                <c:pt idx="229">
                  <c:v>44117</c:v>
                </c:pt>
                <c:pt idx="230">
                  <c:v>44118</c:v>
                </c:pt>
                <c:pt idx="231">
                  <c:v>44119</c:v>
                </c:pt>
                <c:pt idx="232">
                  <c:v>44120</c:v>
                </c:pt>
                <c:pt idx="233">
                  <c:v>44121</c:v>
                </c:pt>
                <c:pt idx="234">
                  <c:v>44122</c:v>
                </c:pt>
                <c:pt idx="235">
                  <c:v>44123</c:v>
                </c:pt>
                <c:pt idx="236">
                  <c:v>44124</c:v>
                </c:pt>
                <c:pt idx="237">
                  <c:v>44125</c:v>
                </c:pt>
                <c:pt idx="238">
                  <c:v>44126</c:v>
                </c:pt>
                <c:pt idx="239">
                  <c:v>44127</c:v>
                </c:pt>
                <c:pt idx="240">
                  <c:v>44128</c:v>
                </c:pt>
                <c:pt idx="241">
                  <c:v>44129</c:v>
                </c:pt>
                <c:pt idx="242">
                  <c:v>44130</c:v>
                </c:pt>
                <c:pt idx="243">
                  <c:v>44131</c:v>
                </c:pt>
                <c:pt idx="244">
                  <c:v>44132</c:v>
                </c:pt>
                <c:pt idx="245">
                  <c:v>44133</c:v>
                </c:pt>
                <c:pt idx="246">
                  <c:v>44134</c:v>
                </c:pt>
                <c:pt idx="247">
                  <c:v>44135</c:v>
                </c:pt>
                <c:pt idx="248">
                  <c:v>44136</c:v>
                </c:pt>
                <c:pt idx="249">
                  <c:v>44137</c:v>
                </c:pt>
                <c:pt idx="250">
                  <c:v>44138</c:v>
                </c:pt>
                <c:pt idx="251">
                  <c:v>44139</c:v>
                </c:pt>
                <c:pt idx="252">
                  <c:v>44140</c:v>
                </c:pt>
                <c:pt idx="253">
                  <c:v>44141</c:v>
                </c:pt>
                <c:pt idx="254">
                  <c:v>44142</c:v>
                </c:pt>
                <c:pt idx="255">
                  <c:v>44143</c:v>
                </c:pt>
                <c:pt idx="256">
                  <c:v>44144</c:v>
                </c:pt>
                <c:pt idx="257">
                  <c:v>44145</c:v>
                </c:pt>
                <c:pt idx="258">
                  <c:v>44146</c:v>
                </c:pt>
                <c:pt idx="259">
                  <c:v>44147</c:v>
                </c:pt>
                <c:pt idx="260">
                  <c:v>44148</c:v>
                </c:pt>
                <c:pt idx="261">
                  <c:v>44149</c:v>
                </c:pt>
                <c:pt idx="262">
                  <c:v>44150</c:v>
                </c:pt>
                <c:pt idx="263">
                  <c:v>44151</c:v>
                </c:pt>
                <c:pt idx="264">
                  <c:v>44152</c:v>
                </c:pt>
                <c:pt idx="265">
                  <c:v>44153</c:v>
                </c:pt>
                <c:pt idx="266">
                  <c:v>44154</c:v>
                </c:pt>
                <c:pt idx="267">
                  <c:v>44155</c:v>
                </c:pt>
                <c:pt idx="268">
                  <c:v>44156</c:v>
                </c:pt>
                <c:pt idx="269">
                  <c:v>44157</c:v>
                </c:pt>
                <c:pt idx="270">
                  <c:v>44158</c:v>
                </c:pt>
                <c:pt idx="271">
                  <c:v>44159</c:v>
                </c:pt>
                <c:pt idx="272">
                  <c:v>44160</c:v>
                </c:pt>
                <c:pt idx="273">
                  <c:v>44161</c:v>
                </c:pt>
                <c:pt idx="274">
                  <c:v>44162</c:v>
                </c:pt>
                <c:pt idx="275">
                  <c:v>44163</c:v>
                </c:pt>
                <c:pt idx="276">
                  <c:v>44164</c:v>
                </c:pt>
                <c:pt idx="277">
                  <c:v>44165</c:v>
                </c:pt>
                <c:pt idx="278">
                  <c:v>44166</c:v>
                </c:pt>
                <c:pt idx="279">
                  <c:v>44167</c:v>
                </c:pt>
                <c:pt idx="280">
                  <c:v>44168</c:v>
                </c:pt>
                <c:pt idx="281">
                  <c:v>44169</c:v>
                </c:pt>
                <c:pt idx="282">
                  <c:v>44170</c:v>
                </c:pt>
                <c:pt idx="283">
                  <c:v>44171</c:v>
                </c:pt>
                <c:pt idx="284">
                  <c:v>44172</c:v>
                </c:pt>
                <c:pt idx="285">
                  <c:v>44173</c:v>
                </c:pt>
                <c:pt idx="286">
                  <c:v>44174</c:v>
                </c:pt>
                <c:pt idx="287">
                  <c:v>44175</c:v>
                </c:pt>
                <c:pt idx="288">
                  <c:v>44176</c:v>
                </c:pt>
                <c:pt idx="289">
                  <c:v>44177</c:v>
                </c:pt>
                <c:pt idx="290">
                  <c:v>44178</c:v>
                </c:pt>
                <c:pt idx="291">
                  <c:v>44179</c:v>
                </c:pt>
                <c:pt idx="292">
                  <c:v>44180</c:v>
                </c:pt>
                <c:pt idx="293">
                  <c:v>44181</c:v>
                </c:pt>
                <c:pt idx="294">
                  <c:v>44182</c:v>
                </c:pt>
                <c:pt idx="295">
                  <c:v>44183</c:v>
                </c:pt>
                <c:pt idx="296">
                  <c:v>44184</c:v>
                </c:pt>
                <c:pt idx="297">
                  <c:v>44185</c:v>
                </c:pt>
                <c:pt idx="298">
                  <c:v>44186</c:v>
                </c:pt>
                <c:pt idx="299">
                  <c:v>44187</c:v>
                </c:pt>
                <c:pt idx="300">
                  <c:v>44188</c:v>
                </c:pt>
                <c:pt idx="301">
                  <c:v>44189</c:v>
                </c:pt>
                <c:pt idx="302">
                  <c:v>44190</c:v>
                </c:pt>
                <c:pt idx="303">
                  <c:v>44191</c:v>
                </c:pt>
                <c:pt idx="304">
                  <c:v>44192</c:v>
                </c:pt>
                <c:pt idx="305">
                  <c:v>44193</c:v>
                </c:pt>
                <c:pt idx="306">
                  <c:v>44194</c:v>
                </c:pt>
                <c:pt idx="307">
                  <c:v>44195</c:v>
                </c:pt>
                <c:pt idx="308">
                  <c:v>44196</c:v>
                </c:pt>
                <c:pt idx="309">
                  <c:v>44197</c:v>
                </c:pt>
                <c:pt idx="310">
                  <c:v>44198</c:v>
                </c:pt>
                <c:pt idx="311">
                  <c:v>44199</c:v>
                </c:pt>
                <c:pt idx="312">
                  <c:v>44200</c:v>
                </c:pt>
                <c:pt idx="313">
                  <c:v>44201</c:v>
                </c:pt>
                <c:pt idx="314">
                  <c:v>44202</c:v>
                </c:pt>
                <c:pt idx="315">
                  <c:v>44203</c:v>
                </c:pt>
                <c:pt idx="316">
                  <c:v>44204</c:v>
                </c:pt>
                <c:pt idx="317">
                  <c:v>44205</c:v>
                </c:pt>
                <c:pt idx="318">
                  <c:v>44206</c:v>
                </c:pt>
                <c:pt idx="319">
                  <c:v>44207</c:v>
                </c:pt>
                <c:pt idx="320">
                  <c:v>44208</c:v>
                </c:pt>
                <c:pt idx="321">
                  <c:v>44209</c:v>
                </c:pt>
                <c:pt idx="322">
                  <c:v>44210</c:v>
                </c:pt>
                <c:pt idx="323">
                  <c:v>44211</c:v>
                </c:pt>
                <c:pt idx="324">
                  <c:v>44212</c:v>
                </c:pt>
                <c:pt idx="325">
                  <c:v>44213</c:v>
                </c:pt>
                <c:pt idx="326">
                  <c:v>44214</c:v>
                </c:pt>
                <c:pt idx="327">
                  <c:v>44215</c:v>
                </c:pt>
                <c:pt idx="328">
                  <c:v>44216</c:v>
                </c:pt>
                <c:pt idx="329">
                  <c:v>44217</c:v>
                </c:pt>
                <c:pt idx="330">
                  <c:v>44218</c:v>
                </c:pt>
                <c:pt idx="331">
                  <c:v>44219</c:v>
                </c:pt>
                <c:pt idx="332">
                  <c:v>44220</c:v>
                </c:pt>
                <c:pt idx="333">
                  <c:v>44221</c:v>
                </c:pt>
                <c:pt idx="334">
                  <c:v>44222</c:v>
                </c:pt>
                <c:pt idx="335">
                  <c:v>44223</c:v>
                </c:pt>
                <c:pt idx="336">
                  <c:v>44224</c:v>
                </c:pt>
                <c:pt idx="337">
                  <c:v>44225</c:v>
                </c:pt>
                <c:pt idx="338">
                  <c:v>44226</c:v>
                </c:pt>
                <c:pt idx="339">
                  <c:v>44227</c:v>
                </c:pt>
                <c:pt idx="340">
                  <c:v>44228</c:v>
                </c:pt>
                <c:pt idx="341">
                  <c:v>44229</c:v>
                </c:pt>
                <c:pt idx="342">
                  <c:v>44230</c:v>
                </c:pt>
                <c:pt idx="343">
                  <c:v>44231</c:v>
                </c:pt>
                <c:pt idx="344">
                  <c:v>44232</c:v>
                </c:pt>
                <c:pt idx="345">
                  <c:v>44233</c:v>
                </c:pt>
                <c:pt idx="346">
                  <c:v>44234</c:v>
                </c:pt>
                <c:pt idx="347">
                  <c:v>44235</c:v>
                </c:pt>
                <c:pt idx="348">
                  <c:v>44236</c:v>
                </c:pt>
                <c:pt idx="349">
                  <c:v>44237</c:v>
                </c:pt>
                <c:pt idx="350">
                  <c:v>44238</c:v>
                </c:pt>
                <c:pt idx="351">
                  <c:v>44239</c:v>
                </c:pt>
                <c:pt idx="352">
                  <c:v>44240</c:v>
                </c:pt>
                <c:pt idx="353">
                  <c:v>44241</c:v>
                </c:pt>
                <c:pt idx="354">
                  <c:v>44242</c:v>
                </c:pt>
                <c:pt idx="355">
                  <c:v>44243</c:v>
                </c:pt>
                <c:pt idx="356">
                  <c:v>44244</c:v>
                </c:pt>
                <c:pt idx="357">
                  <c:v>44245</c:v>
                </c:pt>
                <c:pt idx="358">
                  <c:v>44246</c:v>
                </c:pt>
                <c:pt idx="359">
                  <c:v>44247</c:v>
                </c:pt>
                <c:pt idx="360">
                  <c:v>44248</c:v>
                </c:pt>
                <c:pt idx="361">
                  <c:v>44249</c:v>
                </c:pt>
                <c:pt idx="362">
                  <c:v>44250</c:v>
                </c:pt>
                <c:pt idx="363">
                  <c:v>44251</c:v>
                </c:pt>
                <c:pt idx="364">
                  <c:v>44252</c:v>
                </c:pt>
                <c:pt idx="365">
                  <c:v>44253</c:v>
                </c:pt>
                <c:pt idx="366">
                  <c:v>44254</c:v>
                </c:pt>
                <c:pt idx="367">
                  <c:v>44255</c:v>
                </c:pt>
                <c:pt idx="368">
                  <c:v>44256</c:v>
                </c:pt>
                <c:pt idx="369">
                  <c:v>44257</c:v>
                </c:pt>
                <c:pt idx="370">
                  <c:v>44258</c:v>
                </c:pt>
                <c:pt idx="371">
                  <c:v>44259</c:v>
                </c:pt>
                <c:pt idx="372">
                  <c:v>44260</c:v>
                </c:pt>
                <c:pt idx="373">
                  <c:v>44261</c:v>
                </c:pt>
                <c:pt idx="374">
                  <c:v>44262</c:v>
                </c:pt>
                <c:pt idx="375">
                  <c:v>44263</c:v>
                </c:pt>
                <c:pt idx="376">
                  <c:v>44264</c:v>
                </c:pt>
                <c:pt idx="377">
                  <c:v>44265</c:v>
                </c:pt>
                <c:pt idx="378">
                  <c:v>44266</c:v>
                </c:pt>
                <c:pt idx="379">
                  <c:v>44267</c:v>
                </c:pt>
                <c:pt idx="380">
                  <c:v>44268</c:v>
                </c:pt>
                <c:pt idx="381">
                  <c:v>44269</c:v>
                </c:pt>
                <c:pt idx="382">
                  <c:v>44270</c:v>
                </c:pt>
                <c:pt idx="383">
                  <c:v>44271</c:v>
                </c:pt>
                <c:pt idx="384">
                  <c:v>44272</c:v>
                </c:pt>
                <c:pt idx="385">
                  <c:v>44273</c:v>
                </c:pt>
                <c:pt idx="386">
                  <c:v>44274</c:v>
                </c:pt>
                <c:pt idx="387">
                  <c:v>44275</c:v>
                </c:pt>
                <c:pt idx="388">
                  <c:v>44276</c:v>
                </c:pt>
                <c:pt idx="389">
                  <c:v>44277</c:v>
                </c:pt>
                <c:pt idx="390">
                  <c:v>44278</c:v>
                </c:pt>
                <c:pt idx="391">
                  <c:v>44279</c:v>
                </c:pt>
                <c:pt idx="392">
                  <c:v>44280</c:v>
                </c:pt>
                <c:pt idx="393">
                  <c:v>44281</c:v>
                </c:pt>
                <c:pt idx="394">
                  <c:v>44282</c:v>
                </c:pt>
                <c:pt idx="395">
                  <c:v>44283</c:v>
                </c:pt>
                <c:pt idx="396">
                  <c:v>44284</c:v>
                </c:pt>
                <c:pt idx="397">
                  <c:v>44285</c:v>
                </c:pt>
                <c:pt idx="398">
                  <c:v>44286</c:v>
                </c:pt>
                <c:pt idx="399">
                  <c:v>44287</c:v>
                </c:pt>
                <c:pt idx="400">
                  <c:v>44288</c:v>
                </c:pt>
                <c:pt idx="401">
                  <c:v>44289</c:v>
                </c:pt>
                <c:pt idx="402">
                  <c:v>44290</c:v>
                </c:pt>
                <c:pt idx="403">
                  <c:v>44291</c:v>
                </c:pt>
                <c:pt idx="404">
                  <c:v>44292</c:v>
                </c:pt>
                <c:pt idx="405">
                  <c:v>44293</c:v>
                </c:pt>
                <c:pt idx="406">
                  <c:v>44294</c:v>
                </c:pt>
                <c:pt idx="407">
                  <c:v>44295</c:v>
                </c:pt>
                <c:pt idx="408">
                  <c:v>44296</c:v>
                </c:pt>
                <c:pt idx="409">
                  <c:v>44297</c:v>
                </c:pt>
                <c:pt idx="410">
                  <c:v>44298</c:v>
                </c:pt>
                <c:pt idx="411">
                  <c:v>44299</c:v>
                </c:pt>
                <c:pt idx="412">
                  <c:v>44300</c:v>
                </c:pt>
                <c:pt idx="413">
                  <c:v>44301</c:v>
                </c:pt>
                <c:pt idx="414">
                  <c:v>44302</c:v>
                </c:pt>
                <c:pt idx="415">
                  <c:v>44303</c:v>
                </c:pt>
                <c:pt idx="416">
                  <c:v>44304</c:v>
                </c:pt>
                <c:pt idx="417">
                  <c:v>44305</c:v>
                </c:pt>
                <c:pt idx="418">
                  <c:v>44306</c:v>
                </c:pt>
                <c:pt idx="419">
                  <c:v>44307</c:v>
                </c:pt>
                <c:pt idx="420">
                  <c:v>44308</c:v>
                </c:pt>
                <c:pt idx="421">
                  <c:v>44309</c:v>
                </c:pt>
                <c:pt idx="422">
                  <c:v>44310</c:v>
                </c:pt>
                <c:pt idx="423">
                  <c:v>44311</c:v>
                </c:pt>
                <c:pt idx="424">
                  <c:v>44312</c:v>
                </c:pt>
                <c:pt idx="425">
                  <c:v>44313</c:v>
                </c:pt>
                <c:pt idx="426">
                  <c:v>44314</c:v>
                </c:pt>
                <c:pt idx="427">
                  <c:v>44315</c:v>
                </c:pt>
                <c:pt idx="428">
                  <c:v>44316</c:v>
                </c:pt>
                <c:pt idx="429">
                  <c:v>44317</c:v>
                </c:pt>
                <c:pt idx="430">
                  <c:v>44318</c:v>
                </c:pt>
                <c:pt idx="431">
                  <c:v>44319</c:v>
                </c:pt>
                <c:pt idx="432">
                  <c:v>44320</c:v>
                </c:pt>
                <c:pt idx="433">
                  <c:v>44321</c:v>
                </c:pt>
                <c:pt idx="434">
                  <c:v>44322</c:v>
                </c:pt>
                <c:pt idx="435">
                  <c:v>44323</c:v>
                </c:pt>
                <c:pt idx="436">
                  <c:v>44324</c:v>
                </c:pt>
                <c:pt idx="437">
                  <c:v>44325</c:v>
                </c:pt>
                <c:pt idx="438">
                  <c:v>44326</c:v>
                </c:pt>
                <c:pt idx="439">
                  <c:v>44327</c:v>
                </c:pt>
                <c:pt idx="440">
                  <c:v>44328</c:v>
                </c:pt>
                <c:pt idx="441">
                  <c:v>44329</c:v>
                </c:pt>
                <c:pt idx="442">
                  <c:v>44330</c:v>
                </c:pt>
                <c:pt idx="443">
                  <c:v>44331</c:v>
                </c:pt>
                <c:pt idx="444">
                  <c:v>44332</c:v>
                </c:pt>
                <c:pt idx="445">
                  <c:v>44333</c:v>
                </c:pt>
                <c:pt idx="446">
                  <c:v>44334</c:v>
                </c:pt>
                <c:pt idx="447">
                  <c:v>44335</c:v>
                </c:pt>
                <c:pt idx="448">
                  <c:v>44336</c:v>
                </c:pt>
                <c:pt idx="449">
                  <c:v>44337</c:v>
                </c:pt>
                <c:pt idx="450">
                  <c:v>44338</c:v>
                </c:pt>
                <c:pt idx="451">
                  <c:v>44339</c:v>
                </c:pt>
                <c:pt idx="452">
                  <c:v>44340</c:v>
                </c:pt>
                <c:pt idx="453">
                  <c:v>44341</c:v>
                </c:pt>
                <c:pt idx="454">
                  <c:v>44342</c:v>
                </c:pt>
                <c:pt idx="455">
                  <c:v>44343</c:v>
                </c:pt>
                <c:pt idx="456">
                  <c:v>44344</c:v>
                </c:pt>
                <c:pt idx="457">
                  <c:v>44345</c:v>
                </c:pt>
                <c:pt idx="458">
                  <c:v>44346</c:v>
                </c:pt>
                <c:pt idx="459">
                  <c:v>44347</c:v>
                </c:pt>
                <c:pt idx="460">
                  <c:v>44348</c:v>
                </c:pt>
                <c:pt idx="461">
                  <c:v>44349</c:v>
                </c:pt>
                <c:pt idx="462">
                  <c:v>44350</c:v>
                </c:pt>
                <c:pt idx="463">
                  <c:v>44351</c:v>
                </c:pt>
                <c:pt idx="464">
                  <c:v>44352</c:v>
                </c:pt>
                <c:pt idx="465">
                  <c:v>44353</c:v>
                </c:pt>
                <c:pt idx="466">
                  <c:v>44354</c:v>
                </c:pt>
                <c:pt idx="467">
                  <c:v>44355</c:v>
                </c:pt>
                <c:pt idx="468">
                  <c:v>44356</c:v>
                </c:pt>
                <c:pt idx="469">
                  <c:v>44357</c:v>
                </c:pt>
                <c:pt idx="470">
                  <c:v>44358</c:v>
                </c:pt>
                <c:pt idx="471">
                  <c:v>44359</c:v>
                </c:pt>
                <c:pt idx="472">
                  <c:v>44360</c:v>
                </c:pt>
                <c:pt idx="473">
                  <c:v>44361</c:v>
                </c:pt>
                <c:pt idx="474">
                  <c:v>44362</c:v>
                </c:pt>
                <c:pt idx="475">
                  <c:v>44363</c:v>
                </c:pt>
                <c:pt idx="476">
                  <c:v>44364</c:v>
                </c:pt>
                <c:pt idx="477">
                  <c:v>44365</c:v>
                </c:pt>
                <c:pt idx="478">
                  <c:v>44366</c:v>
                </c:pt>
                <c:pt idx="479">
                  <c:v>44367</c:v>
                </c:pt>
                <c:pt idx="480">
                  <c:v>44368</c:v>
                </c:pt>
                <c:pt idx="481">
                  <c:v>44369</c:v>
                </c:pt>
                <c:pt idx="482">
                  <c:v>44370</c:v>
                </c:pt>
                <c:pt idx="483">
                  <c:v>44371</c:v>
                </c:pt>
                <c:pt idx="484">
                  <c:v>44372</c:v>
                </c:pt>
                <c:pt idx="485">
                  <c:v>44373</c:v>
                </c:pt>
                <c:pt idx="486">
                  <c:v>44374</c:v>
                </c:pt>
                <c:pt idx="487">
                  <c:v>44375</c:v>
                </c:pt>
                <c:pt idx="488">
                  <c:v>44376</c:v>
                </c:pt>
                <c:pt idx="489">
                  <c:v>44377</c:v>
                </c:pt>
                <c:pt idx="490">
                  <c:v>44378</c:v>
                </c:pt>
                <c:pt idx="491">
                  <c:v>44379</c:v>
                </c:pt>
                <c:pt idx="492">
                  <c:v>44380</c:v>
                </c:pt>
                <c:pt idx="493">
                  <c:v>44381</c:v>
                </c:pt>
                <c:pt idx="494">
                  <c:v>44382</c:v>
                </c:pt>
                <c:pt idx="495">
                  <c:v>44383</c:v>
                </c:pt>
                <c:pt idx="496">
                  <c:v>44384</c:v>
                </c:pt>
                <c:pt idx="497">
                  <c:v>44385</c:v>
                </c:pt>
                <c:pt idx="498">
                  <c:v>44386</c:v>
                </c:pt>
              </c:numCache>
            </c:numRef>
          </c:cat>
          <c:val>
            <c:numRef>
              <c:f>'inom intensivvårdsavdelning'!$J$2:$J$500</c:f>
              <c:numCache>
                <c:formatCode>0</c:formatCode>
                <c:ptCount val="499"/>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5.8823529411764698E-2</c:v>
                </c:pt>
                <c:pt idx="20">
                  <c:v>5.8823529411764698E-2</c:v>
                </c:pt>
                <c:pt idx="21">
                  <c:v>5.8823529411764698E-2</c:v>
                </c:pt>
                <c:pt idx="22">
                  <c:v>5.8823529411764698E-2</c:v>
                </c:pt>
                <c:pt idx="23">
                  <c:v>0.70588235294117652</c:v>
                </c:pt>
                <c:pt idx="24">
                  <c:v>0.47058823529411759</c:v>
                </c:pt>
                <c:pt idx="25">
                  <c:v>0.6470588235294118</c:v>
                </c:pt>
                <c:pt idx="26">
                  <c:v>0.70588235294117652</c:v>
                </c:pt>
                <c:pt idx="27">
                  <c:v>0.94117647058823517</c:v>
                </c:pt>
                <c:pt idx="28">
                  <c:v>1.1176470588235294</c:v>
                </c:pt>
                <c:pt idx="29">
                  <c:v>1.2352941176470589</c:v>
                </c:pt>
                <c:pt idx="30">
                  <c:v>1.411764705882353</c:v>
                </c:pt>
                <c:pt idx="31">
                  <c:v>1.7647058823529411</c:v>
                </c:pt>
                <c:pt idx="32">
                  <c:v>2.1176470588235294</c:v>
                </c:pt>
                <c:pt idx="33">
                  <c:v>2.1764705882352944</c:v>
                </c:pt>
                <c:pt idx="34">
                  <c:v>2.5882352941176472</c:v>
                </c:pt>
                <c:pt idx="35">
                  <c:v>2.7058823529411766</c:v>
                </c:pt>
                <c:pt idx="36">
                  <c:v>2.3529411764705883</c:v>
                </c:pt>
                <c:pt idx="37">
                  <c:v>2.5882352941176472</c:v>
                </c:pt>
                <c:pt idx="38">
                  <c:v>2.4705882352941178</c:v>
                </c:pt>
                <c:pt idx="39">
                  <c:v>2.5294117647058822</c:v>
                </c:pt>
                <c:pt idx="40">
                  <c:v>2.5882352941176472</c:v>
                </c:pt>
                <c:pt idx="41">
                  <c:v>2.5882352941176472</c:v>
                </c:pt>
                <c:pt idx="42">
                  <c:v>2.8823529411764706</c:v>
                </c:pt>
                <c:pt idx="43">
                  <c:v>3.0588235294117645</c:v>
                </c:pt>
                <c:pt idx="44">
                  <c:v>3.6470588235294112</c:v>
                </c:pt>
                <c:pt idx="45">
                  <c:v>3.7058823529411762</c:v>
                </c:pt>
                <c:pt idx="46">
                  <c:v>3.882352941176471</c:v>
                </c:pt>
                <c:pt idx="47">
                  <c:v>4</c:v>
                </c:pt>
                <c:pt idx="48">
                  <c:v>4.1764705882352944</c:v>
                </c:pt>
                <c:pt idx="49">
                  <c:v>4.0588235294117654</c:v>
                </c:pt>
                <c:pt idx="50">
                  <c:v>3.882352941176471</c:v>
                </c:pt>
                <c:pt idx="51">
                  <c:v>4.0588235294117654</c:v>
                </c:pt>
                <c:pt idx="52">
                  <c:v>3.9411764705882355</c:v>
                </c:pt>
                <c:pt idx="53">
                  <c:v>3.9411764705882355</c:v>
                </c:pt>
                <c:pt idx="54">
                  <c:v>3.9411764705882355</c:v>
                </c:pt>
                <c:pt idx="55">
                  <c:v>4.1764705882352944</c:v>
                </c:pt>
                <c:pt idx="56">
                  <c:v>4.6470588235294121</c:v>
                </c:pt>
                <c:pt idx="57">
                  <c:v>5</c:v>
                </c:pt>
                <c:pt idx="58">
                  <c:v>5.3529411764705888</c:v>
                </c:pt>
                <c:pt idx="59">
                  <c:v>5.3529411764705888</c:v>
                </c:pt>
                <c:pt idx="60">
                  <c:v>4.9411764705882355</c:v>
                </c:pt>
                <c:pt idx="61">
                  <c:v>5.0588235294117645</c:v>
                </c:pt>
                <c:pt idx="62">
                  <c:v>5.3529411764705888</c:v>
                </c:pt>
                <c:pt idx="63">
                  <c:v>5.1764705882352944</c:v>
                </c:pt>
                <c:pt idx="64">
                  <c:v>5.2941176470588234</c:v>
                </c:pt>
                <c:pt idx="65">
                  <c:v>5.6470588235294121</c:v>
                </c:pt>
                <c:pt idx="66">
                  <c:v>5.5294117647058822</c:v>
                </c:pt>
                <c:pt idx="67">
                  <c:v>5.6470588235294121</c:v>
                </c:pt>
                <c:pt idx="68">
                  <c:v>5.6470588235294121</c:v>
                </c:pt>
                <c:pt idx="69">
                  <c:v>5.7058823529411766</c:v>
                </c:pt>
                <c:pt idx="70">
                  <c:v>5.3529411764705888</c:v>
                </c:pt>
                <c:pt idx="71">
                  <c:v>5.3529411764705888</c:v>
                </c:pt>
                <c:pt idx="72">
                  <c:v>5.2352941176470589</c:v>
                </c:pt>
                <c:pt idx="73">
                  <c:v>4.882352941176471</c:v>
                </c:pt>
                <c:pt idx="74">
                  <c:v>5.0588235294117645</c:v>
                </c:pt>
                <c:pt idx="75">
                  <c:v>4.882352941176471</c:v>
                </c:pt>
                <c:pt idx="76">
                  <c:v>5.2352941176470589</c:v>
                </c:pt>
                <c:pt idx="77">
                  <c:v>4.9411764705882355</c:v>
                </c:pt>
                <c:pt idx="78">
                  <c:v>4.4705882352941178</c:v>
                </c:pt>
                <c:pt idx="79">
                  <c:v>4.2941176470588243</c:v>
                </c:pt>
                <c:pt idx="80">
                  <c:v>4.4705882352941178</c:v>
                </c:pt>
                <c:pt idx="81">
                  <c:v>4.7647058823529411</c:v>
                </c:pt>
                <c:pt idx="82">
                  <c:v>4.6470588235294121</c:v>
                </c:pt>
                <c:pt idx="83">
                  <c:v>4.6470588235294121</c:v>
                </c:pt>
                <c:pt idx="84">
                  <c:v>4.5294117647058822</c:v>
                </c:pt>
                <c:pt idx="85">
                  <c:v>4.4705882352941178</c:v>
                </c:pt>
                <c:pt idx="86">
                  <c:v>3.882352941176471</c:v>
                </c:pt>
                <c:pt idx="87">
                  <c:v>4.0588235294117654</c:v>
                </c:pt>
                <c:pt idx="88">
                  <c:v>4.2941176470588243</c:v>
                </c:pt>
                <c:pt idx="89">
                  <c:v>4.2941176470588243</c:v>
                </c:pt>
                <c:pt idx="90">
                  <c:v>3.8235294117647056</c:v>
                </c:pt>
                <c:pt idx="91">
                  <c:v>3.882352941176471</c:v>
                </c:pt>
                <c:pt idx="92">
                  <c:v>3.9411764705882355</c:v>
                </c:pt>
                <c:pt idx="93">
                  <c:v>3.7647058823529407</c:v>
                </c:pt>
                <c:pt idx="94">
                  <c:v>4</c:v>
                </c:pt>
                <c:pt idx="95">
                  <c:v>3.882352941176471</c:v>
                </c:pt>
                <c:pt idx="96">
                  <c:v>3.8235294117647056</c:v>
                </c:pt>
                <c:pt idx="97">
                  <c:v>3.882352941176471</c:v>
                </c:pt>
                <c:pt idx="98">
                  <c:v>3.6470588235294112</c:v>
                </c:pt>
                <c:pt idx="99">
                  <c:v>3.3529411764705879</c:v>
                </c:pt>
                <c:pt idx="100">
                  <c:v>3.5882352941176467</c:v>
                </c:pt>
                <c:pt idx="101">
                  <c:v>3.8235294117647056</c:v>
                </c:pt>
                <c:pt idx="102">
                  <c:v>3.8235294117647056</c:v>
                </c:pt>
                <c:pt idx="103">
                  <c:v>3.0588235294117645</c:v>
                </c:pt>
                <c:pt idx="104">
                  <c:v>3.3529411764705879</c:v>
                </c:pt>
                <c:pt idx="105">
                  <c:v>3.2352941176470584</c:v>
                </c:pt>
                <c:pt idx="106">
                  <c:v>3.0588235294117645</c:v>
                </c:pt>
                <c:pt idx="107">
                  <c:v>2.8823529411764706</c:v>
                </c:pt>
                <c:pt idx="108">
                  <c:v>2.9411764705882355</c:v>
                </c:pt>
                <c:pt idx="109">
                  <c:v>2.8823529411764706</c:v>
                </c:pt>
                <c:pt idx="110">
                  <c:v>2.8235294117647061</c:v>
                </c:pt>
                <c:pt idx="111">
                  <c:v>2.5882352941176472</c:v>
                </c:pt>
                <c:pt idx="112">
                  <c:v>2.7647058823529411</c:v>
                </c:pt>
                <c:pt idx="113">
                  <c:v>2.7647058823529411</c:v>
                </c:pt>
                <c:pt idx="114">
                  <c:v>2.7647058823529411</c:v>
                </c:pt>
                <c:pt idx="115">
                  <c:v>2.7647058823529411</c:v>
                </c:pt>
                <c:pt idx="116">
                  <c:v>2.7647058823529411</c:v>
                </c:pt>
                <c:pt idx="117">
                  <c:v>2.5294117647058822</c:v>
                </c:pt>
                <c:pt idx="118">
                  <c:v>2.5294117647058822</c:v>
                </c:pt>
                <c:pt idx="119">
                  <c:v>2.3529411764705883</c:v>
                </c:pt>
                <c:pt idx="120">
                  <c:v>2.2941176470588238</c:v>
                </c:pt>
                <c:pt idx="121">
                  <c:v>2.2941176470588238</c:v>
                </c:pt>
                <c:pt idx="122">
                  <c:v>2.2941176470588238</c:v>
                </c:pt>
                <c:pt idx="123">
                  <c:v>2.1764705882352944</c:v>
                </c:pt>
                <c:pt idx="124">
                  <c:v>2.0588235294117649</c:v>
                </c:pt>
                <c:pt idx="125">
                  <c:v>1.9411764705882355</c:v>
                </c:pt>
                <c:pt idx="126">
                  <c:v>1.9411764705882355</c:v>
                </c:pt>
                <c:pt idx="127">
                  <c:v>2.1764705882352944</c:v>
                </c:pt>
                <c:pt idx="128">
                  <c:v>2.1764705882352944</c:v>
                </c:pt>
                <c:pt idx="129">
                  <c:v>2.1764705882352944</c:v>
                </c:pt>
                <c:pt idx="130">
                  <c:v>1.9411764705882355</c:v>
                </c:pt>
                <c:pt idx="131">
                  <c:v>1.7647058823529411</c:v>
                </c:pt>
                <c:pt idx="132">
                  <c:v>1.588235294117647</c:v>
                </c:pt>
                <c:pt idx="133">
                  <c:v>1.588235294117647</c:v>
                </c:pt>
                <c:pt idx="134">
                  <c:v>1.411764705882353</c:v>
                </c:pt>
                <c:pt idx="135">
                  <c:v>1.411764705882353</c:v>
                </c:pt>
                <c:pt idx="136">
                  <c:v>1.411764705882353</c:v>
                </c:pt>
                <c:pt idx="137">
                  <c:v>1.3529411764705883</c:v>
                </c:pt>
                <c:pt idx="138">
                  <c:v>1.0588235294117647</c:v>
                </c:pt>
                <c:pt idx="139">
                  <c:v>1</c:v>
                </c:pt>
                <c:pt idx="140">
                  <c:v>0.88235294117647056</c:v>
                </c:pt>
                <c:pt idx="141">
                  <c:v>0.88235294117647056</c:v>
                </c:pt>
                <c:pt idx="142">
                  <c:v>0.88235294117647056</c:v>
                </c:pt>
                <c:pt idx="143">
                  <c:v>0.88235294117647056</c:v>
                </c:pt>
                <c:pt idx="144">
                  <c:v>0.76470588235294112</c:v>
                </c:pt>
                <c:pt idx="145">
                  <c:v>0.76470588235294112</c:v>
                </c:pt>
                <c:pt idx="146">
                  <c:v>0.6470588235294118</c:v>
                </c:pt>
                <c:pt idx="147">
                  <c:v>0.6470588235294118</c:v>
                </c:pt>
                <c:pt idx="148">
                  <c:v>0.47058823529411759</c:v>
                </c:pt>
                <c:pt idx="149">
                  <c:v>0.47058823529411759</c:v>
                </c:pt>
                <c:pt idx="150">
                  <c:v>0.47058823529411759</c:v>
                </c:pt>
                <c:pt idx="151">
                  <c:v>0.47058823529411759</c:v>
                </c:pt>
                <c:pt idx="152">
                  <c:v>0.47058823529411759</c:v>
                </c:pt>
                <c:pt idx="153">
                  <c:v>0.41176470588235292</c:v>
                </c:pt>
                <c:pt idx="154">
                  <c:v>0.47058823529411759</c:v>
                </c:pt>
                <c:pt idx="155">
                  <c:v>0.47058823529411759</c:v>
                </c:pt>
                <c:pt idx="156">
                  <c:v>0.47058823529411759</c:v>
                </c:pt>
                <c:pt idx="157">
                  <c:v>0.47058823529411759</c:v>
                </c:pt>
                <c:pt idx="158">
                  <c:v>0.47058823529411759</c:v>
                </c:pt>
                <c:pt idx="159">
                  <c:v>0.52941176470588236</c:v>
                </c:pt>
                <c:pt idx="160">
                  <c:v>0.47058823529411759</c:v>
                </c:pt>
                <c:pt idx="161">
                  <c:v>0.52941176470588236</c:v>
                </c:pt>
                <c:pt idx="162">
                  <c:v>0.41176470588235292</c:v>
                </c:pt>
                <c:pt idx="163">
                  <c:v>0.41176470588235292</c:v>
                </c:pt>
                <c:pt idx="164">
                  <c:v>0.41176470588235292</c:v>
                </c:pt>
                <c:pt idx="165">
                  <c:v>0.41176470588235292</c:v>
                </c:pt>
                <c:pt idx="166">
                  <c:v>0.41176470588235292</c:v>
                </c:pt>
                <c:pt idx="167">
                  <c:v>0.41176470588235292</c:v>
                </c:pt>
                <c:pt idx="168">
                  <c:v>0.41176470588235292</c:v>
                </c:pt>
                <c:pt idx="169">
                  <c:v>0.35294117647058826</c:v>
                </c:pt>
                <c:pt idx="170">
                  <c:v>0.35294117647058826</c:v>
                </c:pt>
                <c:pt idx="171">
                  <c:v>0.35294117647058826</c:v>
                </c:pt>
                <c:pt idx="172">
                  <c:v>0.52941176470588236</c:v>
                </c:pt>
                <c:pt idx="173">
                  <c:v>0.41176470588235292</c:v>
                </c:pt>
                <c:pt idx="174">
                  <c:v>0.47058823529411759</c:v>
                </c:pt>
                <c:pt idx="175">
                  <c:v>0.47058823529411759</c:v>
                </c:pt>
                <c:pt idx="176">
                  <c:v>0.47058823529411759</c:v>
                </c:pt>
                <c:pt idx="177">
                  <c:v>0.47058823529411759</c:v>
                </c:pt>
                <c:pt idx="178">
                  <c:v>0.47058823529411759</c:v>
                </c:pt>
                <c:pt idx="179">
                  <c:v>0.47058823529411759</c:v>
                </c:pt>
                <c:pt idx="180">
                  <c:v>0.41176470588235292</c:v>
                </c:pt>
                <c:pt idx="181">
                  <c:v>0.41176470588235292</c:v>
                </c:pt>
                <c:pt idx="182">
                  <c:v>0.35294117647058826</c:v>
                </c:pt>
                <c:pt idx="183">
                  <c:v>0.35294117647058826</c:v>
                </c:pt>
                <c:pt idx="184">
                  <c:v>0.35294117647058826</c:v>
                </c:pt>
                <c:pt idx="185">
                  <c:v>0.35294117647058826</c:v>
                </c:pt>
                <c:pt idx="186">
                  <c:v>0.35294117647058826</c:v>
                </c:pt>
                <c:pt idx="187">
                  <c:v>0.29411764705882354</c:v>
                </c:pt>
                <c:pt idx="188">
                  <c:v>0.35294117647058826</c:v>
                </c:pt>
                <c:pt idx="189">
                  <c:v>0.23529411764705879</c:v>
                </c:pt>
                <c:pt idx="190">
                  <c:v>0.1176470588235294</c:v>
                </c:pt>
                <c:pt idx="191">
                  <c:v>0.1176470588235294</c:v>
                </c:pt>
                <c:pt idx="192">
                  <c:v>0.1176470588235294</c:v>
                </c:pt>
                <c:pt idx="193">
                  <c:v>0.17647058823529413</c:v>
                </c:pt>
                <c:pt idx="194">
                  <c:v>0.23529411764705879</c:v>
                </c:pt>
                <c:pt idx="195">
                  <c:v>0.23529411764705879</c:v>
                </c:pt>
                <c:pt idx="196">
                  <c:v>0.29411764705882354</c:v>
                </c:pt>
                <c:pt idx="197">
                  <c:v>0.23529411764705879</c:v>
                </c:pt>
                <c:pt idx="198">
                  <c:v>0.23529411764705879</c:v>
                </c:pt>
                <c:pt idx="199">
                  <c:v>0.23529411764705879</c:v>
                </c:pt>
                <c:pt idx="200">
                  <c:v>0.35294117647058826</c:v>
                </c:pt>
                <c:pt idx="201">
                  <c:v>0.41176470588235292</c:v>
                </c:pt>
                <c:pt idx="202">
                  <c:v>0.35294117647058826</c:v>
                </c:pt>
                <c:pt idx="203">
                  <c:v>0.41176470588235292</c:v>
                </c:pt>
                <c:pt idx="204">
                  <c:v>0.35294117647058826</c:v>
                </c:pt>
                <c:pt idx="205">
                  <c:v>0.35294117647058826</c:v>
                </c:pt>
                <c:pt idx="206">
                  <c:v>0.35294117647058826</c:v>
                </c:pt>
                <c:pt idx="207">
                  <c:v>0.23529411764705879</c:v>
                </c:pt>
                <c:pt idx="208">
                  <c:v>0.23529411764705879</c:v>
                </c:pt>
                <c:pt idx="209">
                  <c:v>0.29411764705882354</c:v>
                </c:pt>
                <c:pt idx="210">
                  <c:v>0.29411764705882354</c:v>
                </c:pt>
                <c:pt idx="211">
                  <c:v>0.29411764705882354</c:v>
                </c:pt>
                <c:pt idx="212">
                  <c:v>0.29411764705882354</c:v>
                </c:pt>
                <c:pt idx="213">
                  <c:v>0.29411764705882354</c:v>
                </c:pt>
                <c:pt idx="214">
                  <c:v>0.17647058823529413</c:v>
                </c:pt>
                <c:pt idx="215">
                  <c:v>0.17647058823529413</c:v>
                </c:pt>
                <c:pt idx="216">
                  <c:v>0.17647058823529413</c:v>
                </c:pt>
                <c:pt idx="217">
                  <c:v>0.17647058823529413</c:v>
                </c:pt>
                <c:pt idx="218">
                  <c:v>0.23529411764705879</c:v>
                </c:pt>
                <c:pt idx="219">
                  <c:v>0.23529411764705879</c:v>
                </c:pt>
                <c:pt idx="220">
                  <c:v>0.23529411764705879</c:v>
                </c:pt>
                <c:pt idx="221">
                  <c:v>0.23529411764705879</c:v>
                </c:pt>
                <c:pt idx="222">
                  <c:v>0.23529411764705879</c:v>
                </c:pt>
                <c:pt idx="223">
                  <c:v>0.29411764705882354</c:v>
                </c:pt>
                <c:pt idx="224">
                  <c:v>0.29411764705882354</c:v>
                </c:pt>
                <c:pt idx="225">
                  <c:v>0.35294117647058826</c:v>
                </c:pt>
                <c:pt idx="226">
                  <c:v>0.35294117647058826</c:v>
                </c:pt>
                <c:pt idx="227">
                  <c:v>0.35294117647058826</c:v>
                </c:pt>
                <c:pt idx="228">
                  <c:v>0.35294117647058826</c:v>
                </c:pt>
                <c:pt idx="229">
                  <c:v>0.35294117647058826</c:v>
                </c:pt>
                <c:pt idx="230">
                  <c:v>0.35294117647058826</c:v>
                </c:pt>
                <c:pt idx="231">
                  <c:v>0.35294117647058826</c:v>
                </c:pt>
                <c:pt idx="232">
                  <c:v>0.47058823529411759</c:v>
                </c:pt>
                <c:pt idx="233">
                  <c:v>0.47058823529411759</c:v>
                </c:pt>
                <c:pt idx="234">
                  <c:v>0.47058823529411759</c:v>
                </c:pt>
                <c:pt idx="235">
                  <c:v>0.35294117647058826</c:v>
                </c:pt>
                <c:pt idx="236">
                  <c:v>0.35294117647058826</c:v>
                </c:pt>
                <c:pt idx="237">
                  <c:v>0.35294117647058826</c:v>
                </c:pt>
                <c:pt idx="238">
                  <c:v>0.35294117647058826</c:v>
                </c:pt>
                <c:pt idx="239">
                  <c:v>0.23529411764705879</c:v>
                </c:pt>
                <c:pt idx="240">
                  <c:v>0.23529411764705879</c:v>
                </c:pt>
                <c:pt idx="241">
                  <c:v>0.23529411764705879</c:v>
                </c:pt>
                <c:pt idx="242">
                  <c:v>0.41176470588235292</c:v>
                </c:pt>
                <c:pt idx="243">
                  <c:v>0.41176470588235292</c:v>
                </c:pt>
                <c:pt idx="244">
                  <c:v>0.47058823529411759</c:v>
                </c:pt>
                <c:pt idx="245">
                  <c:v>0.47058823529411759</c:v>
                </c:pt>
                <c:pt idx="246">
                  <c:v>0.41176470588235292</c:v>
                </c:pt>
                <c:pt idx="247">
                  <c:v>0.41176470588235292</c:v>
                </c:pt>
                <c:pt idx="248">
                  <c:v>0.41176470588235292</c:v>
                </c:pt>
                <c:pt idx="249">
                  <c:v>0.52941176470588236</c:v>
                </c:pt>
                <c:pt idx="250">
                  <c:v>0.82352941176470584</c:v>
                </c:pt>
                <c:pt idx="251">
                  <c:v>0.94117647058823517</c:v>
                </c:pt>
                <c:pt idx="252">
                  <c:v>1</c:v>
                </c:pt>
                <c:pt idx="253">
                  <c:v>1.0588235294117647</c:v>
                </c:pt>
                <c:pt idx="254">
                  <c:v>1.0588235294117647</c:v>
                </c:pt>
                <c:pt idx="255">
                  <c:v>1.0588235294117647</c:v>
                </c:pt>
                <c:pt idx="256">
                  <c:v>1.411764705882353</c:v>
                </c:pt>
                <c:pt idx="257">
                  <c:v>1.6470588235294117</c:v>
                </c:pt>
                <c:pt idx="258">
                  <c:v>1.411764705882353</c:v>
                </c:pt>
                <c:pt idx="259">
                  <c:v>1.4705882352941178</c:v>
                </c:pt>
                <c:pt idx="260">
                  <c:v>1.5294117647058822</c:v>
                </c:pt>
                <c:pt idx="261">
                  <c:v>1.5294117647058822</c:v>
                </c:pt>
                <c:pt idx="262">
                  <c:v>1.5294117647058822</c:v>
                </c:pt>
                <c:pt idx="263">
                  <c:v>1.7058823529411764</c:v>
                </c:pt>
                <c:pt idx="264">
                  <c:v>1.8823529411764703</c:v>
                </c:pt>
                <c:pt idx="265">
                  <c:v>2.0588235294117649</c:v>
                </c:pt>
                <c:pt idx="266">
                  <c:v>1.8823529411764703</c:v>
                </c:pt>
                <c:pt idx="267">
                  <c:v>1.8823529411764703</c:v>
                </c:pt>
                <c:pt idx="268">
                  <c:v>1.8823529411764703</c:v>
                </c:pt>
                <c:pt idx="269">
                  <c:v>1.8823529411764703</c:v>
                </c:pt>
                <c:pt idx="270">
                  <c:v>1.7647058823529411</c:v>
                </c:pt>
                <c:pt idx="271">
                  <c:v>1.588235294117647</c:v>
                </c:pt>
                <c:pt idx="272">
                  <c:v>1.7647058823529411</c:v>
                </c:pt>
                <c:pt idx="273">
                  <c:v>2</c:v>
                </c:pt>
                <c:pt idx="274">
                  <c:v>1.7647058823529411</c:v>
                </c:pt>
                <c:pt idx="275">
                  <c:v>1.7647058823529411</c:v>
                </c:pt>
                <c:pt idx="276">
                  <c:v>1.7647058823529411</c:v>
                </c:pt>
                <c:pt idx="277">
                  <c:v>2.1764705882352944</c:v>
                </c:pt>
                <c:pt idx="278">
                  <c:v>2.1176470588235294</c:v>
                </c:pt>
                <c:pt idx="279">
                  <c:v>2.1764705882352944</c:v>
                </c:pt>
                <c:pt idx="280">
                  <c:v>2.0588235294117649</c:v>
                </c:pt>
                <c:pt idx="281">
                  <c:v>1.7058823529411764</c:v>
                </c:pt>
                <c:pt idx="282">
                  <c:v>1.7058823529411764</c:v>
                </c:pt>
                <c:pt idx="283">
                  <c:v>1.7058823529411764</c:v>
                </c:pt>
                <c:pt idx="284">
                  <c:v>1.8823529411764703</c:v>
                </c:pt>
                <c:pt idx="285">
                  <c:v>1.8823529411764703</c:v>
                </c:pt>
                <c:pt idx="286">
                  <c:v>2.2352941176470589</c:v>
                </c:pt>
                <c:pt idx="287">
                  <c:v>2.0588235294117649</c:v>
                </c:pt>
                <c:pt idx="288">
                  <c:v>2.0588235294117649</c:v>
                </c:pt>
                <c:pt idx="289">
                  <c:v>2.0588235294117649</c:v>
                </c:pt>
                <c:pt idx="290">
                  <c:v>2.0588235294117649</c:v>
                </c:pt>
                <c:pt idx="291">
                  <c:v>1.9411764705882355</c:v>
                </c:pt>
                <c:pt idx="292">
                  <c:v>2.1176470588235294</c:v>
                </c:pt>
                <c:pt idx="293">
                  <c:v>2.4117647058823533</c:v>
                </c:pt>
                <c:pt idx="294">
                  <c:v>2.5294117647058822</c:v>
                </c:pt>
                <c:pt idx="295">
                  <c:v>2.4705882352941178</c:v>
                </c:pt>
                <c:pt idx="296">
                  <c:v>2.4705882352941178</c:v>
                </c:pt>
                <c:pt idx="297">
                  <c:v>2.4705882352941178</c:v>
                </c:pt>
                <c:pt idx="298">
                  <c:v>2.5294117647058822</c:v>
                </c:pt>
                <c:pt idx="299">
                  <c:v>2.5294117647058822</c:v>
                </c:pt>
                <c:pt idx="300">
                  <c:v>2.7058823529411766</c:v>
                </c:pt>
                <c:pt idx="301">
                  <c:v>2.7058823529411766</c:v>
                </c:pt>
                <c:pt idx="302">
                  <c:v>2.7058823529411766</c:v>
                </c:pt>
                <c:pt idx="303">
                  <c:v>2.7058823529411766</c:v>
                </c:pt>
                <c:pt idx="304">
                  <c:v>2.7058823529411766</c:v>
                </c:pt>
                <c:pt idx="305">
                  <c:v>3.2352941176470584</c:v>
                </c:pt>
                <c:pt idx="306">
                  <c:v>3.6470588235294112</c:v>
                </c:pt>
                <c:pt idx="307">
                  <c:v>3.6470588235294112</c:v>
                </c:pt>
                <c:pt idx="308">
                  <c:v>3.6470588235294112</c:v>
                </c:pt>
                <c:pt idx="309">
                  <c:v>3.6470588235294112</c:v>
                </c:pt>
                <c:pt idx="310">
                  <c:v>3.6470588235294112</c:v>
                </c:pt>
                <c:pt idx="311">
                  <c:v>4.3529411764705888</c:v>
                </c:pt>
                <c:pt idx="312">
                  <c:v>4.5294117647058822</c:v>
                </c:pt>
                <c:pt idx="313">
                  <c:v>4.9411764705882355</c:v>
                </c:pt>
                <c:pt idx="314">
                  <c:v>4.9411764705882355</c:v>
                </c:pt>
                <c:pt idx="315">
                  <c:v>4.6470588235294121</c:v>
                </c:pt>
                <c:pt idx="316">
                  <c:v>4.6470588235294121</c:v>
                </c:pt>
                <c:pt idx="317">
                  <c:v>4.6470588235294121</c:v>
                </c:pt>
                <c:pt idx="318">
                  <c:v>4.7058823529411766</c:v>
                </c:pt>
                <c:pt idx="319">
                  <c:v>4.6470588235294121</c:v>
                </c:pt>
                <c:pt idx="320">
                  <c:v>4.6470588235294121</c:v>
                </c:pt>
                <c:pt idx="321">
                  <c:v>4.7647058823529411</c:v>
                </c:pt>
                <c:pt idx="322">
                  <c:v>4.6470588235294121</c:v>
                </c:pt>
                <c:pt idx="323">
                  <c:v>4.6470588235294121</c:v>
                </c:pt>
                <c:pt idx="324">
                  <c:v>4.6470588235294121</c:v>
                </c:pt>
                <c:pt idx="325">
                  <c:v>4.5294117647058822</c:v>
                </c:pt>
                <c:pt idx="326">
                  <c:v>4.5882352941176476</c:v>
                </c:pt>
                <c:pt idx="327">
                  <c:v>4.1176470588235299</c:v>
                </c:pt>
                <c:pt idx="328">
                  <c:v>4.1176470588235299</c:v>
                </c:pt>
                <c:pt idx="329">
                  <c:v>3.882352941176471</c:v>
                </c:pt>
                <c:pt idx="330">
                  <c:v>3.882352941176471</c:v>
                </c:pt>
                <c:pt idx="331">
                  <c:v>3.882352941176471</c:v>
                </c:pt>
                <c:pt idx="332">
                  <c:v>3.3529411764705879</c:v>
                </c:pt>
                <c:pt idx="333">
                  <c:v>3.5294117647058822</c:v>
                </c:pt>
                <c:pt idx="334">
                  <c:v>3.5882352941176467</c:v>
                </c:pt>
                <c:pt idx="335">
                  <c:v>3.4117647058823528</c:v>
                </c:pt>
                <c:pt idx="336">
                  <c:v>3.4117647058823528</c:v>
                </c:pt>
                <c:pt idx="337">
                  <c:v>3.4117647058823528</c:v>
                </c:pt>
                <c:pt idx="338">
                  <c:v>3.4117647058823528</c:v>
                </c:pt>
                <c:pt idx="339">
                  <c:v>3.4705882352941173</c:v>
                </c:pt>
                <c:pt idx="340">
                  <c:v>3</c:v>
                </c:pt>
                <c:pt idx="341">
                  <c:v>3.117647058823529</c:v>
                </c:pt>
                <c:pt idx="342">
                  <c:v>3.0588235294117645</c:v>
                </c:pt>
                <c:pt idx="343">
                  <c:v>3</c:v>
                </c:pt>
                <c:pt idx="344">
                  <c:v>3</c:v>
                </c:pt>
                <c:pt idx="345">
                  <c:v>3</c:v>
                </c:pt>
                <c:pt idx="346">
                  <c:v>3.4117647058823528</c:v>
                </c:pt>
                <c:pt idx="347">
                  <c:v>3.1764705882352939</c:v>
                </c:pt>
                <c:pt idx="348">
                  <c:v>3.3529411764705879</c:v>
                </c:pt>
                <c:pt idx="349">
                  <c:v>3.3529411764705879</c:v>
                </c:pt>
                <c:pt idx="350">
                  <c:v>3.3529411764705879</c:v>
                </c:pt>
                <c:pt idx="351">
                  <c:v>3.4117647058823528</c:v>
                </c:pt>
                <c:pt idx="352">
                  <c:v>3.4117647058823528</c:v>
                </c:pt>
                <c:pt idx="353">
                  <c:v>3.4117647058823528</c:v>
                </c:pt>
                <c:pt idx="354">
                  <c:v>3.117647058823529</c:v>
                </c:pt>
                <c:pt idx="355">
                  <c:v>3.3529411764705879</c:v>
                </c:pt>
                <c:pt idx="356">
                  <c:v>3.5294117647058822</c:v>
                </c:pt>
                <c:pt idx="357">
                  <c:v>3.2352941176470584</c:v>
                </c:pt>
                <c:pt idx="358">
                  <c:v>3.2352941176470584</c:v>
                </c:pt>
                <c:pt idx="359">
                  <c:v>3.2352941176470584</c:v>
                </c:pt>
                <c:pt idx="360">
                  <c:v>3.2352941176470584</c:v>
                </c:pt>
                <c:pt idx="361">
                  <c:v>3.117647058823529</c:v>
                </c:pt>
                <c:pt idx="362">
                  <c:v>3.0588235294117645</c:v>
                </c:pt>
                <c:pt idx="363">
                  <c:v>3.4705882352941173</c:v>
                </c:pt>
                <c:pt idx="364">
                  <c:v>3.3529411764705879</c:v>
                </c:pt>
                <c:pt idx="365">
                  <c:v>3.0588235294117645</c:v>
                </c:pt>
                <c:pt idx="366">
                  <c:v>3.0588235294117645</c:v>
                </c:pt>
                <c:pt idx="367">
                  <c:v>3.0588235294117645</c:v>
                </c:pt>
                <c:pt idx="368">
                  <c:v>3.1764705882352939</c:v>
                </c:pt>
                <c:pt idx="369">
                  <c:v>3.117647058823529</c:v>
                </c:pt>
                <c:pt idx="370">
                  <c:v>3.0588235294117645</c:v>
                </c:pt>
                <c:pt idx="371">
                  <c:v>2.8235294117647061</c:v>
                </c:pt>
                <c:pt idx="372">
                  <c:v>2.7058823529411766</c:v>
                </c:pt>
                <c:pt idx="373">
                  <c:v>2.7058823529411766</c:v>
                </c:pt>
                <c:pt idx="374">
                  <c:v>2.7058823529411766</c:v>
                </c:pt>
                <c:pt idx="375">
                  <c:v>2.9411764705882355</c:v>
                </c:pt>
                <c:pt idx="376">
                  <c:v>2.8235294117647061</c:v>
                </c:pt>
                <c:pt idx="377">
                  <c:v>2.7058823529411766</c:v>
                </c:pt>
                <c:pt idx="378">
                  <c:v>2.7647058823529411</c:v>
                </c:pt>
                <c:pt idx="379">
                  <c:v>2.7647058823529411</c:v>
                </c:pt>
                <c:pt idx="380">
                  <c:v>2.7647058823529411</c:v>
                </c:pt>
                <c:pt idx="381">
                  <c:v>2.7647058823529411</c:v>
                </c:pt>
                <c:pt idx="382">
                  <c:v>2.8823529411764706</c:v>
                </c:pt>
                <c:pt idx="383">
                  <c:v>2.9411764705882355</c:v>
                </c:pt>
                <c:pt idx="384">
                  <c:v>3.0588235294117645</c:v>
                </c:pt>
                <c:pt idx="385">
                  <c:v>2.8235294117647061</c:v>
                </c:pt>
                <c:pt idx="386">
                  <c:v>2.5882352941176472</c:v>
                </c:pt>
                <c:pt idx="387">
                  <c:v>2.5882352941176472</c:v>
                </c:pt>
                <c:pt idx="388">
                  <c:v>2.5882352941176472</c:v>
                </c:pt>
                <c:pt idx="389">
                  <c:v>2.6470588235294117</c:v>
                </c:pt>
                <c:pt idx="390">
                  <c:v>2.6470588235294117</c:v>
                </c:pt>
                <c:pt idx="391">
                  <c:v>2.7647058823529411</c:v>
                </c:pt>
                <c:pt idx="392">
                  <c:v>2.7647058823529411</c:v>
                </c:pt>
                <c:pt idx="393">
                  <c:v>3.117647058823529</c:v>
                </c:pt>
                <c:pt idx="394">
                  <c:v>3.117647058823529</c:v>
                </c:pt>
                <c:pt idx="395">
                  <c:v>3.117647058823529</c:v>
                </c:pt>
                <c:pt idx="396">
                  <c:v>3.117647058823529</c:v>
                </c:pt>
                <c:pt idx="397">
                  <c:v>3.0588235294117645</c:v>
                </c:pt>
                <c:pt idx="398">
                  <c:v>3.2352941176470584</c:v>
                </c:pt>
                <c:pt idx="399">
                  <c:v>3.2352941176470584</c:v>
                </c:pt>
                <c:pt idx="400">
                  <c:v>3.2352941176470584</c:v>
                </c:pt>
                <c:pt idx="401">
                  <c:v>3.2352941176470584</c:v>
                </c:pt>
                <c:pt idx="402">
                  <c:v>3.2352941176470584</c:v>
                </c:pt>
                <c:pt idx="403">
                  <c:v>3.2352941176470584</c:v>
                </c:pt>
                <c:pt idx="404">
                  <c:v>3.3529411764705879</c:v>
                </c:pt>
                <c:pt idx="405">
                  <c:v>3.8235294117647056</c:v>
                </c:pt>
                <c:pt idx="406">
                  <c:v>3.7647058823529407</c:v>
                </c:pt>
                <c:pt idx="407">
                  <c:v>4.0588235294117654</c:v>
                </c:pt>
                <c:pt idx="408">
                  <c:v>4.0588235294117654</c:v>
                </c:pt>
                <c:pt idx="409">
                  <c:v>4.0588235294117654</c:v>
                </c:pt>
                <c:pt idx="410">
                  <c:v>3.7647058823529407</c:v>
                </c:pt>
                <c:pt idx="411">
                  <c:v>3.5882352941176467</c:v>
                </c:pt>
                <c:pt idx="412">
                  <c:v>3.5294117647058822</c:v>
                </c:pt>
                <c:pt idx="413">
                  <c:v>3.4705882352941173</c:v>
                </c:pt>
                <c:pt idx="414">
                  <c:v>3.7058823529411762</c:v>
                </c:pt>
                <c:pt idx="415">
                  <c:v>3.7058823529411762</c:v>
                </c:pt>
                <c:pt idx="416">
                  <c:v>3.7058823529411762</c:v>
                </c:pt>
                <c:pt idx="417">
                  <c:v>4.1764705882352944</c:v>
                </c:pt>
                <c:pt idx="418">
                  <c:v>3.9411764705882355</c:v>
                </c:pt>
                <c:pt idx="419">
                  <c:v>3.8235294117647056</c:v>
                </c:pt>
                <c:pt idx="420">
                  <c:v>3.7058823529411762</c:v>
                </c:pt>
                <c:pt idx="421">
                  <c:v>3.7647058823529407</c:v>
                </c:pt>
                <c:pt idx="422">
                  <c:v>3.7647058823529407</c:v>
                </c:pt>
                <c:pt idx="423">
                  <c:v>3.7647058823529407</c:v>
                </c:pt>
                <c:pt idx="424">
                  <c:v>3.882352941176471</c:v>
                </c:pt>
                <c:pt idx="425">
                  <c:v>3.9411764705882355</c:v>
                </c:pt>
                <c:pt idx="426">
                  <c:v>3.8235294117647056</c:v>
                </c:pt>
                <c:pt idx="427">
                  <c:v>3.8235294117647056</c:v>
                </c:pt>
                <c:pt idx="428">
                  <c:v>3.8235294117647056</c:v>
                </c:pt>
                <c:pt idx="429">
                  <c:v>3.8235294117647056</c:v>
                </c:pt>
                <c:pt idx="430">
                  <c:v>3.8235294117647056</c:v>
                </c:pt>
                <c:pt idx="431">
                  <c:v>3.8235294117647056</c:v>
                </c:pt>
                <c:pt idx="432">
                  <c:v>4</c:v>
                </c:pt>
                <c:pt idx="433">
                  <c:v>4.1176470588235299</c:v>
                </c:pt>
                <c:pt idx="434">
                  <c:v>4.1176470588235299</c:v>
                </c:pt>
                <c:pt idx="435">
                  <c:v>4.1176470588235299</c:v>
                </c:pt>
                <c:pt idx="436">
                  <c:v>4.1176470588235299</c:v>
                </c:pt>
                <c:pt idx="437">
                  <c:v>4.1176470588235299</c:v>
                </c:pt>
                <c:pt idx="438">
                  <c:v>4</c:v>
                </c:pt>
                <c:pt idx="439">
                  <c:v>3.882352941176471</c:v>
                </c:pt>
                <c:pt idx="440">
                  <c:v>3.6470588235294112</c:v>
                </c:pt>
                <c:pt idx="441">
                  <c:v>3.6470588235294112</c:v>
                </c:pt>
                <c:pt idx="442">
                  <c:v>3.5294117647058822</c:v>
                </c:pt>
                <c:pt idx="443">
                  <c:v>3.5294117647058822</c:v>
                </c:pt>
                <c:pt idx="444">
                  <c:v>3.5294117647058822</c:v>
                </c:pt>
                <c:pt idx="445">
                  <c:v>3.117647058823529</c:v>
                </c:pt>
                <c:pt idx="446">
                  <c:v>3</c:v>
                </c:pt>
                <c:pt idx="447">
                  <c:v>3.0588235294117645</c:v>
                </c:pt>
                <c:pt idx="448">
                  <c:v>2.8235294117647061</c:v>
                </c:pt>
                <c:pt idx="449">
                  <c:v>2.5882352941176472</c:v>
                </c:pt>
                <c:pt idx="450">
                  <c:v>2.5882352941176472</c:v>
                </c:pt>
                <c:pt idx="451">
                  <c:v>2.5882352941176472</c:v>
                </c:pt>
                <c:pt idx="452">
                  <c:v>2.0588235294117649</c:v>
                </c:pt>
                <c:pt idx="453">
                  <c:v>2.1176470588235294</c:v>
                </c:pt>
                <c:pt idx="454">
                  <c:v>2.1764705882352944</c:v>
                </c:pt>
                <c:pt idx="455">
                  <c:v>2.3529411764705883</c:v>
                </c:pt>
                <c:pt idx="456">
                  <c:v>1.9411764705882355</c:v>
                </c:pt>
                <c:pt idx="457">
                  <c:v>1.9411764705882355</c:v>
                </c:pt>
                <c:pt idx="458">
                  <c:v>1.9411764705882355</c:v>
                </c:pt>
                <c:pt idx="459">
                  <c:v>1.8235294117647056</c:v>
                </c:pt>
                <c:pt idx="460">
                  <c:v>1.6470588235294117</c:v>
                </c:pt>
                <c:pt idx="461">
                  <c:v>1.5294117647058822</c:v>
                </c:pt>
                <c:pt idx="462">
                  <c:v>1.588235294117647</c:v>
                </c:pt>
                <c:pt idx="463">
                  <c:v>1.588235294117647</c:v>
                </c:pt>
                <c:pt idx="464">
                  <c:v>1.588235294117647</c:v>
                </c:pt>
                <c:pt idx="465">
                  <c:v>1.588235294117647</c:v>
                </c:pt>
                <c:pt idx="466">
                  <c:v>1.411764705882353</c:v>
                </c:pt>
                <c:pt idx="467">
                  <c:v>1.3529411764705883</c:v>
                </c:pt>
                <c:pt idx="468">
                  <c:v>1.1764705882352942</c:v>
                </c:pt>
                <c:pt idx="469">
                  <c:v>1.1176470588235294</c:v>
                </c:pt>
                <c:pt idx="470">
                  <c:v>1.1176470588235294</c:v>
                </c:pt>
                <c:pt idx="471">
                  <c:v>1.1176470588235294</c:v>
                </c:pt>
                <c:pt idx="472">
                  <c:v>1.1176470588235294</c:v>
                </c:pt>
                <c:pt idx="473">
                  <c:v>1.1176470588235294</c:v>
                </c:pt>
              </c:numCache>
            </c:numRef>
          </c:val>
          <c:smooth val="0"/>
          <c:extLst>
            <c:ext xmlns:c16="http://schemas.microsoft.com/office/drawing/2014/chart" uri="{C3380CC4-5D6E-409C-BE32-E72D297353CC}">
              <c16:uniqueId val="{00000002-5A2B-4D2D-AFF5-C1D901B2F187}"/>
            </c:ext>
          </c:extLst>
        </c:ser>
        <c:ser>
          <c:idx val="4"/>
          <c:order val="4"/>
          <c:tx>
            <c:v>Sverige</c:v>
          </c:tx>
          <c:spPr>
            <a:ln w="31750" cap="rnd">
              <a:solidFill>
                <a:schemeClr val="accent4">
                  <a:lumMod val="60000"/>
                </a:schemeClr>
              </a:solidFill>
              <a:round/>
            </a:ln>
            <a:effectLst/>
          </c:spPr>
          <c:marker>
            <c:symbol val="none"/>
          </c:marker>
          <c:cat>
            <c:numRef>
              <c:f>'inom intensivvårdsavdelning'!$M$2:$M$500</c:f>
              <c:numCache>
                <c:formatCode>m/d/yyyy</c:formatCode>
                <c:ptCount val="499"/>
                <c:pt idx="0">
                  <c:v>43888</c:v>
                </c:pt>
                <c:pt idx="1">
                  <c:v>43889</c:v>
                </c:pt>
                <c:pt idx="2">
                  <c:v>43890</c:v>
                </c:pt>
                <c:pt idx="3">
                  <c:v>43891</c:v>
                </c:pt>
                <c:pt idx="4">
                  <c:v>43892</c:v>
                </c:pt>
                <c:pt idx="5">
                  <c:v>43893</c:v>
                </c:pt>
                <c:pt idx="6">
                  <c:v>43894</c:v>
                </c:pt>
                <c:pt idx="7">
                  <c:v>43895</c:v>
                </c:pt>
                <c:pt idx="8">
                  <c:v>43896</c:v>
                </c:pt>
                <c:pt idx="9">
                  <c:v>43897</c:v>
                </c:pt>
                <c:pt idx="10">
                  <c:v>43898</c:v>
                </c:pt>
                <c:pt idx="11">
                  <c:v>43899</c:v>
                </c:pt>
                <c:pt idx="12">
                  <c:v>43900</c:v>
                </c:pt>
                <c:pt idx="13">
                  <c:v>43901</c:v>
                </c:pt>
                <c:pt idx="14">
                  <c:v>43902</c:v>
                </c:pt>
                <c:pt idx="15">
                  <c:v>43903</c:v>
                </c:pt>
                <c:pt idx="16">
                  <c:v>43904</c:v>
                </c:pt>
                <c:pt idx="17">
                  <c:v>43905</c:v>
                </c:pt>
                <c:pt idx="18">
                  <c:v>43906</c:v>
                </c:pt>
                <c:pt idx="19">
                  <c:v>43907</c:v>
                </c:pt>
                <c:pt idx="20">
                  <c:v>43908</c:v>
                </c:pt>
                <c:pt idx="21">
                  <c:v>43909</c:v>
                </c:pt>
                <c:pt idx="22">
                  <c:v>43910</c:v>
                </c:pt>
                <c:pt idx="23">
                  <c:v>43911</c:v>
                </c:pt>
                <c:pt idx="24">
                  <c:v>43912</c:v>
                </c:pt>
                <c:pt idx="25">
                  <c:v>43913</c:v>
                </c:pt>
                <c:pt idx="26">
                  <c:v>43914</c:v>
                </c:pt>
                <c:pt idx="27">
                  <c:v>43915</c:v>
                </c:pt>
                <c:pt idx="28">
                  <c:v>43916</c:v>
                </c:pt>
                <c:pt idx="29">
                  <c:v>43917</c:v>
                </c:pt>
                <c:pt idx="30">
                  <c:v>43918</c:v>
                </c:pt>
                <c:pt idx="31">
                  <c:v>43919</c:v>
                </c:pt>
                <c:pt idx="32">
                  <c:v>43920</c:v>
                </c:pt>
                <c:pt idx="33">
                  <c:v>43921</c:v>
                </c:pt>
                <c:pt idx="34">
                  <c:v>43922</c:v>
                </c:pt>
                <c:pt idx="35">
                  <c:v>43923</c:v>
                </c:pt>
                <c:pt idx="36">
                  <c:v>43924</c:v>
                </c:pt>
                <c:pt idx="37">
                  <c:v>43925</c:v>
                </c:pt>
                <c:pt idx="38">
                  <c:v>43926</c:v>
                </c:pt>
                <c:pt idx="39">
                  <c:v>43927</c:v>
                </c:pt>
                <c:pt idx="40">
                  <c:v>43928</c:v>
                </c:pt>
                <c:pt idx="41">
                  <c:v>43929</c:v>
                </c:pt>
                <c:pt idx="42">
                  <c:v>43930</c:v>
                </c:pt>
                <c:pt idx="43">
                  <c:v>43931</c:v>
                </c:pt>
                <c:pt idx="44">
                  <c:v>43932</c:v>
                </c:pt>
                <c:pt idx="45">
                  <c:v>43933</c:v>
                </c:pt>
                <c:pt idx="46">
                  <c:v>43934</c:v>
                </c:pt>
                <c:pt idx="47">
                  <c:v>43935</c:v>
                </c:pt>
                <c:pt idx="48">
                  <c:v>43936</c:v>
                </c:pt>
                <c:pt idx="49">
                  <c:v>43937</c:v>
                </c:pt>
                <c:pt idx="50">
                  <c:v>43938</c:v>
                </c:pt>
                <c:pt idx="51">
                  <c:v>43939</c:v>
                </c:pt>
                <c:pt idx="52">
                  <c:v>43940</c:v>
                </c:pt>
                <c:pt idx="53">
                  <c:v>43941</c:v>
                </c:pt>
                <c:pt idx="54">
                  <c:v>43942</c:v>
                </c:pt>
                <c:pt idx="55">
                  <c:v>43943</c:v>
                </c:pt>
                <c:pt idx="56">
                  <c:v>43944</c:v>
                </c:pt>
                <c:pt idx="57">
                  <c:v>43945</c:v>
                </c:pt>
                <c:pt idx="58">
                  <c:v>43946</c:v>
                </c:pt>
                <c:pt idx="59">
                  <c:v>43947</c:v>
                </c:pt>
                <c:pt idx="60">
                  <c:v>43948</c:v>
                </c:pt>
                <c:pt idx="61">
                  <c:v>43949</c:v>
                </c:pt>
                <c:pt idx="62">
                  <c:v>43950</c:v>
                </c:pt>
                <c:pt idx="63">
                  <c:v>43951</c:v>
                </c:pt>
                <c:pt idx="64">
                  <c:v>43952</c:v>
                </c:pt>
                <c:pt idx="65">
                  <c:v>43953</c:v>
                </c:pt>
                <c:pt idx="66">
                  <c:v>43954</c:v>
                </c:pt>
                <c:pt idx="67">
                  <c:v>43955</c:v>
                </c:pt>
                <c:pt idx="68">
                  <c:v>43956</c:v>
                </c:pt>
                <c:pt idx="69">
                  <c:v>43957</c:v>
                </c:pt>
                <c:pt idx="70">
                  <c:v>43958</c:v>
                </c:pt>
                <c:pt idx="71">
                  <c:v>43959</c:v>
                </c:pt>
                <c:pt idx="72">
                  <c:v>43960</c:v>
                </c:pt>
                <c:pt idx="73">
                  <c:v>43961</c:v>
                </c:pt>
                <c:pt idx="74">
                  <c:v>43962</c:v>
                </c:pt>
                <c:pt idx="75">
                  <c:v>43963</c:v>
                </c:pt>
                <c:pt idx="76">
                  <c:v>43964</c:v>
                </c:pt>
                <c:pt idx="77">
                  <c:v>43965</c:v>
                </c:pt>
                <c:pt idx="78">
                  <c:v>43966</c:v>
                </c:pt>
                <c:pt idx="79">
                  <c:v>43967</c:v>
                </c:pt>
                <c:pt idx="80">
                  <c:v>43968</c:v>
                </c:pt>
                <c:pt idx="81">
                  <c:v>43969</c:v>
                </c:pt>
                <c:pt idx="82">
                  <c:v>43970</c:v>
                </c:pt>
                <c:pt idx="83">
                  <c:v>43971</c:v>
                </c:pt>
                <c:pt idx="84">
                  <c:v>43972</c:v>
                </c:pt>
                <c:pt idx="85">
                  <c:v>43973</c:v>
                </c:pt>
                <c:pt idx="86">
                  <c:v>43974</c:v>
                </c:pt>
                <c:pt idx="87">
                  <c:v>43975</c:v>
                </c:pt>
                <c:pt idx="88">
                  <c:v>43976</c:v>
                </c:pt>
                <c:pt idx="89">
                  <c:v>43977</c:v>
                </c:pt>
                <c:pt idx="90">
                  <c:v>43978</c:v>
                </c:pt>
                <c:pt idx="91">
                  <c:v>43979</c:v>
                </c:pt>
                <c:pt idx="92">
                  <c:v>43980</c:v>
                </c:pt>
                <c:pt idx="93">
                  <c:v>43981</c:v>
                </c:pt>
                <c:pt idx="94">
                  <c:v>43982</c:v>
                </c:pt>
                <c:pt idx="95">
                  <c:v>43983</c:v>
                </c:pt>
                <c:pt idx="96">
                  <c:v>43984</c:v>
                </c:pt>
                <c:pt idx="97">
                  <c:v>43985</c:v>
                </c:pt>
                <c:pt idx="98">
                  <c:v>43986</c:v>
                </c:pt>
                <c:pt idx="99">
                  <c:v>43987</c:v>
                </c:pt>
                <c:pt idx="100">
                  <c:v>43988</c:v>
                </c:pt>
                <c:pt idx="101">
                  <c:v>43989</c:v>
                </c:pt>
                <c:pt idx="102">
                  <c:v>43990</c:v>
                </c:pt>
                <c:pt idx="103">
                  <c:v>43991</c:v>
                </c:pt>
                <c:pt idx="104">
                  <c:v>43992</c:v>
                </c:pt>
                <c:pt idx="105">
                  <c:v>43993</c:v>
                </c:pt>
                <c:pt idx="106">
                  <c:v>43994</c:v>
                </c:pt>
                <c:pt idx="107">
                  <c:v>43995</c:v>
                </c:pt>
                <c:pt idx="108">
                  <c:v>43996</c:v>
                </c:pt>
                <c:pt idx="109">
                  <c:v>43997</c:v>
                </c:pt>
                <c:pt idx="110">
                  <c:v>43998</c:v>
                </c:pt>
                <c:pt idx="111">
                  <c:v>43999</c:v>
                </c:pt>
                <c:pt idx="112">
                  <c:v>44000</c:v>
                </c:pt>
                <c:pt idx="113">
                  <c:v>44001</c:v>
                </c:pt>
                <c:pt idx="114">
                  <c:v>44002</c:v>
                </c:pt>
                <c:pt idx="115">
                  <c:v>44003</c:v>
                </c:pt>
                <c:pt idx="116">
                  <c:v>44004</c:v>
                </c:pt>
                <c:pt idx="117">
                  <c:v>44005</c:v>
                </c:pt>
                <c:pt idx="118">
                  <c:v>44006</c:v>
                </c:pt>
                <c:pt idx="119">
                  <c:v>44007</c:v>
                </c:pt>
                <c:pt idx="120">
                  <c:v>44008</c:v>
                </c:pt>
                <c:pt idx="121">
                  <c:v>44009</c:v>
                </c:pt>
                <c:pt idx="122">
                  <c:v>44010</c:v>
                </c:pt>
                <c:pt idx="123">
                  <c:v>44011</c:v>
                </c:pt>
                <c:pt idx="124">
                  <c:v>44012</c:v>
                </c:pt>
                <c:pt idx="125">
                  <c:v>44013</c:v>
                </c:pt>
                <c:pt idx="126">
                  <c:v>44014</c:v>
                </c:pt>
                <c:pt idx="127">
                  <c:v>44015</c:v>
                </c:pt>
                <c:pt idx="128">
                  <c:v>44016</c:v>
                </c:pt>
                <c:pt idx="129">
                  <c:v>44017</c:v>
                </c:pt>
                <c:pt idx="130">
                  <c:v>44018</c:v>
                </c:pt>
                <c:pt idx="131">
                  <c:v>44019</c:v>
                </c:pt>
                <c:pt idx="132">
                  <c:v>44020</c:v>
                </c:pt>
                <c:pt idx="133">
                  <c:v>44021</c:v>
                </c:pt>
                <c:pt idx="134">
                  <c:v>44022</c:v>
                </c:pt>
                <c:pt idx="135">
                  <c:v>44023</c:v>
                </c:pt>
                <c:pt idx="136">
                  <c:v>44024</c:v>
                </c:pt>
                <c:pt idx="137">
                  <c:v>44025</c:v>
                </c:pt>
                <c:pt idx="138">
                  <c:v>44026</c:v>
                </c:pt>
                <c:pt idx="139">
                  <c:v>44027</c:v>
                </c:pt>
                <c:pt idx="140">
                  <c:v>44028</c:v>
                </c:pt>
                <c:pt idx="141">
                  <c:v>44029</c:v>
                </c:pt>
                <c:pt idx="142">
                  <c:v>44030</c:v>
                </c:pt>
                <c:pt idx="143">
                  <c:v>44031</c:v>
                </c:pt>
                <c:pt idx="144">
                  <c:v>44032</c:v>
                </c:pt>
                <c:pt idx="145">
                  <c:v>44033</c:v>
                </c:pt>
                <c:pt idx="146">
                  <c:v>44034</c:v>
                </c:pt>
                <c:pt idx="147">
                  <c:v>44035</c:v>
                </c:pt>
                <c:pt idx="148">
                  <c:v>44036</c:v>
                </c:pt>
                <c:pt idx="149">
                  <c:v>44037</c:v>
                </c:pt>
                <c:pt idx="150">
                  <c:v>44038</c:v>
                </c:pt>
                <c:pt idx="151">
                  <c:v>44039</c:v>
                </c:pt>
                <c:pt idx="152">
                  <c:v>44040</c:v>
                </c:pt>
                <c:pt idx="153">
                  <c:v>44041</c:v>
                </c:pt>
                <c:pt idx="154">
                  <c:v>44042</c:v>
                </c:pt>
                <c:pt idx="155">
                  <c:v>44043</c:v>
                </c:pt>
                <c:pt idx="156">
                  <c:v>44044</c:v>
                </c:pt>
                <c:pt idx="157">
                  <c:v>44045</c:v>
                </c:pt>
                <c:pt idx="158">
                  <c:v>44046</c:v>
                </c:pt>
                <c:pt idx="159">
                  <c:v>44047</c:v>
                </c:pt>
                <c:pt idx="160">
                  <c:v>44048</c:v>
                </c:pt>
                <c:pt idx="161">
                  <c:v>44049</c:v>
                </c:pt>
                <c:pt idx="162">
                  <c:v>44050</c:v>
                </c:pt>
                <c:pt idx="163">
                  <c:v>44051</c:v>
                </c:pt>
                <c:pt idx="164">
                  <c:v>44052</c:v>
                </c:pt>
                <c:pt idx="165">
                  <c:v>44053</c:v>
                </c:pt>
                <c:pt idx="166">
                  <c:v>44054</c:v>
                </c:pt>
                <c:pt idx="167">
                  <c:v>44055</c:v>
                </c:pt>
                <c:pt idx="168">
                  <c:v>44056</c:v>
                </c:pt>
                <c:pt idx="169">
                  <c:v>44057</c:v>
                </c:pt>
                <c:pt idx="170">
                  <c:v>44058</c:v>
                </c:pt>
                <c:pt idx="171">
                  <c:v>44059</c:v>
                </c:pt>
                <c:pt idx="172">
                  <c:v>44060</c:v>
                </c:pt>
                <c:pt idx="173">
                  <c:v>44061</c:v>
                </c:pt>
                <c:pt idx="174">
                  <c:v>44062</c:v>
                </c:pt>
                <c:pt idx="175">
                  <c:v>44063</c:v>
                </c:pt>
                <c:pt idx="176">
                  <c:v>44064</c:v>
                </c:pt>
                <c:pt idx="177">
                  <c:v>44065</c:v>
                </c:pt>
                <c:pt idx="178">
                  <c:v>44066</c:v>
                </c:pt>
                <c:pt idx="179">
                  <c:v>44067</c:v>
                </c:pt>
                <c:pt idx="180">
                  <c:v>44068</c:v>
                </c:pt>
                <c:pt idx="181">
                  <c:v>44069</c:v>
                </c:pt>
                <c:pt idx="182">
                  <c:v>44070</c:v>
                </c:pt>
                <c:pt idx="183">
                  <c:v>44071</c:v>
                </c:pt>
                <c:pt idx="184">
                  <c:v>44072</c:v>
                </c:pt>
                <c:pt idx="185">
                  <c:v>44073</c:v>
                </c:pt>
                <c:pt idx="186">
                  <c:v>44074</c:v>
                </c:pt>
                <c:pt idx="187">
                  <c:v>44075</c:v>
                </c:pt>
                <c:pt idx="188">
                  <c:v>44076</c:v>
                </c:pt>
                <c:pt idx="189">
                  <c:v>44077</c:v>
                </c:pt>
                <c:pt idx="190">
                  <c:v>44078</c:v>
                </c:pt>
                <c:pt idx="191">
                  <c:v>44079</c:v>
                </c:pt>
                <c:pt idx="192">
                  <c:v>44080</c:v>
                </c:pt>
                <c:pt idx="193">
                  <c:v>44081</c:v>
                </c:pt>
                <c:pt idx="194">
                  <c:v>44082</c:v>
                </c:pt>
                <c:pt idx="195">
                  <c:v>44083</c:v>
                </c:pt>
                <c:pt idx="196">
                  <c:v>44084</c:v>
                </c:pt>
                <c:pt idx="197">
                  <c:v>44085</c:v>
                </c:pt>
                <c:pt idx="198">
                  <c:v>44086</c:v>
                </c:pt>
                <c:pt idx="199">
                  <c:v>44087</c:v>
                </c:pt>
                <c:pt idx="200">
                  <c:v>44088</c:v>
                </c:pt>
                <c:pt idx="201">
                  <c:v>44089</c:v>
                </c:pt>
                <c:pt idx="202">
                  <c:v>44090</c:v>
                </c:pt>
                <c:pt idx="203">
                  <c:v>44091</c:v>
                </c:pt>
                <c:pt idx="204">
                  <c:v>44092</c:v>
                </c:pt>
                <c:pt idx="205">
                  <c:v>44093</c:v>
                </c:pt>
                <c:pt idx="206">
                  <c:v>44094</c:v>
                </c:pt>
                <c:pt idx="207">
                  <c:v>44095</c:v>
                </c:pt>
                <c:pt idx="208">
                  <c:v>44096</c:v>
                </c:pt>
                <c:pt idx="209">
                  <c:v>44097</c:v>
                </c:pt>
                <c:pt idx="210">
                  <c:v>44098</c:v>
                </c:pt>
                <c:pt idx="211">
                  <c:v>44099</c:v>
                </c:pt>
                <c:pt idx="212">
                  <c:v>44100</c:v>
                </c:pt>
                <c:pt idx="213">
                  <c:v>44101</c:v>
                </c:pt>
                <c:pt idx="214">
                  <c:v>44102</c:v>
                </c:pt>
                <c:pt idx="215">
                  <c:v>44103</c:v>
                </c:pt>
                <c:pt idx="216">
                  <c:v>44104</c:v>
                </c:pt>
                <c:pt idx="217">
                  <c:v>44105</c:v>
                </c:pt>
                <c:pt idx="218">
                  <c:v>44106</c:v>
                </c:pt>
                <c:pt idx="219">
                  <c:v>44107</c:v>
                </c:pt>
                <c:pt idx="220">
                  <c:v>44108</c:v>
                </c:pt>
                <c:pt idx="221">
                  <c:v>44109</c:v>
                </c:pt>
                <c:pt idx="222">
                  <c:v>44110</c:v>
                </c:pt>
                <c:pt idx="223">
                  <c:v>44111</c:v>
                </c:pt>
                <c:pt idx="224">
                  <c:v>44112</c:v>
                </c:pt>
                <c:pt idx="225">
                  <c:v>44113</c:v>
                </c:pt>
                <c:pt idx="226">
                  <c:v>44114</c:v>
                </c:pt>
                <c:pt idx="227">
                  <c:v>44115</c:v>
                </c:pt>
                <c:pt idx="228">
                  <c:v>44116</c:v>
                </c:pt>
                <c:pt idx="229">
                  <c:v>44117</c:v>
                </c:pt>
                <c:pt idx="230">
                  <c:v>44118</c:v>
                </c:pt>
                <c:pt idx="231">
                  <c:v>44119</c:v>
                </c:pt>
                <c:pt idx="232">
                  <c:v>44120</c:v>
                </c:pt>
                <c:pt idx="233">
                  <c:v>44121</c:v>
                </c:pt>
                <c:pt idx="234">
                  <c:v>44122</c:v>
                </c:pt>
                <c:pt idx="235">
                  <c:v>44123</c:v>
                </c:pt>
                <c:pt idx="236">
                  <c:v>44124</c:v>
                </c:pt>
                <c:pt idx="237">
                  <c:v>44125</c:v>
                </c:pt>
                <c:pt idx="238">
                  <c:v>44126</c:v>
                </c:pt>
                <c:pt idx="239">
                  <c:v>44127</c:v>
                </c:pt>
                <c:pt idx="240">
                  <c:v>44128</c:v>
                </c:pt>
                <c:pt idx="241">
                  <c:v>44129</c:v>
                </c:pt>
                <c:pt idx="242">
                  <c:v>44130</c:v>
                </c:pt>
                <c:pt idx="243">
                  <c:v>44131</c:v>
                </c:pt>
                <c:pt idx="244">
                  <c:v>44132</c:v>
                </c:pt>
                <c:pt idx="245">
                  <c:v>44133</c:v>
                </c:pt>
                <c:pt idx="246">
                  <c:v>44134</c:v>
                </c:pt>
                <c:pt idx="247">
                  <c:v>44135</c:v>
                </c:pt>
                <c:pt idx="248">
                  <c:v>44136</c:v>
                </c:pt>
                <c:pt idx="249">
                  <c:v>44137</c:v>
                </c:pt>
                <c:pt idx="250">
                  <c:v>44138</c:v>
                </c:pt>
                <c:pt idx="251">
                  <c:v>44139</c:v>
                </c:pt>
                <c:pt idx="252">
                  <c:v>44140</c:v>
                </c:pt>
                <c:pt idx="253">
                  <c:v>44141</c:v>
                </c:pt>
                <c:pt idx="254">
                  <c:v>44142</c:v>
                </c:pt>
                <c:pt idx="255">
                  <c:v>44143</c:v>
                </c:pt>
                <c:pt idx="256">
                  <c:v>44144</c:v>
                </c:pt>
                <c:pt idx="257">
                  <c:v>44145</c:v>
                </c:pt>
                <c:pt idx="258">
                  <c:v>44146</c:v>
                </c:pt>
                <c:pt idx="259">
                  <c:v>44147</c:v>
                </c:pt>
                <c:pt idx="260">
                  <c:v>44148</c:v>
                </c:pt>
                <c:pt idx="261">
                  <c:v>44149</c:v>
                </c:pt>
                <c:pt idx="262">
                  <c:v>44150</c:v>
                </c:pt>
                <c:pt idx="263">
                  <c:v>44151</c:v>
                </c:pt>
                <c:pt idx="264">
                  <c:v>44152</c:v>
                </c:pt>
                <c:pt idx="265">
                  <c:v>44153</c:v>
                </c:pt>
                <c:pt idx="266">
                  <c:v>44154</c:v>
                </c:pt>
                <c:pt idx="267">
                  <c:v>44155</c:v>
                </c:pt>
                <c:pt idx="268">
                  <c:v>44156</c:v>
                </c:pt>
                <c:pt idx="269">
                  <c:v>44157</c:v>
                </c:pt>
                <c:pt idx="270">
                  <c:v>44158</c:v>
                </c:pt>
                <c:pt idx="271">
                  <c:v>44159</c:v>
                </c:pt>
                <c:pt idx="272">
                  <c:v>44160</c:v>
                </c:pt>
                <c:pt idx="273">
                  <c:v>44161</c:v>
                </c:pt>
                <c:pt idx="274">
                  <c:v>44162</c:v>
                </c:pt>
                <c:pt idx="275">
                  <c:v>44163</c:v>
                </c:pt>
                <c:pt idx="276">
                  <c:v>44164</c:v>
                </c:pt>
                <c:pt idx="277">
                  <c:v>44165</c:v>
                </c:pt>
                <c:pt idx="278">
                  <c:v>44166</c:v>
                </c:pt>
                <c:pt idx="279">
                  <c:v>44167</c:v>
                </c:pt>
                <c:pt idx="280">
                  <c:v>44168</c:v>
                </c:pt>
                <c:pt idx="281">
                  <c:v>44169</c:v>
                </c:pt>
                <c:pt idx="282">
                  <c:v>44170</c:v>
                </c:pt>
                <c:pt idx="283">
                  <c:v>44171</c:v>
                </c:pt>
                <c:pt idx="284">
                  <c:v>44172</c:v>
                </c:pt>
                <c:pt idx="285">
                  <c:v>44173</c:v>
                </c:pt>
                <c:pt idx="286">
                  <c:v>44174</c:v>
                </c:pt>
                <c:pt idx="287">
                  <c:v>44175</c:v>
                </c:pt>
                <c:pt idx="288">
                  <c:v>44176</c:v>
                </c:pt>
                <c:pt idx="289">
                  <c:v>44177</c:v>
                </c:pt>
                <c:pt idx="290">
                  <c:v>44178</c:v>
                </c:pt>
                <c:pt idx="291">
                  <c:v>44179</c:v>
                </c:pt>
                <c:pt idx="292">
                  <c:v>44180</c:v>
                </c:pt>
                <c:pt idx="293">
                  <c:v>44181</c:v>
                </c:pt>
                <c:pt idx="294">
                  <c:v>44182</c:v>
                </c:pt>
                <c:pt idx="295">
                  <c:v>44183</c:v>
                </c:pt>
                <c:pt idx="296">
                  <c:v>44184</c:v>
                </c:pt>
                <c:pt idx="297">
                  <c:v>44185</c:v>
                </c:pt>
                <c:pt idx="298">
                  <c:v>44186</c:v>
                </c:pt>
                <c:pt idx="299">
                  <c:v>44187</c:v>
                </c:pt>
                <c:pt idx="300">
                  <c:v>44188</c:v>
                </c:pt>
                <c:pt idx="301">
                  <c:v>44189</c:v>
                </c:pt>
                <c:pt idx="302">
                  <c:v>44190</c:v>
                </c:pt>
                <c:pt idx="303">
                  <c:v>44191</c:v>
                </c:pt>
                <c:pt idx="304">
                  <c:v>44192</c:v>
                </c:pt>
                <c:pt idx="305">
                  <c:v>44193</c:v>
                </c:pt>
                <c:pt idx="306">
                  <c:v>44194</c:v>
                </c:pt>
                <c:pt idx="307">
                  <c:v>44195</c:v>
                </c:pt>
                <c:pt idx="308">
                  <c:v>44196</c:v>
                </c:pt>
                <c:pt idx="309">
                  <c:v>44197</c:v>
                </c:pt>
                <c:pt idx="310">
                  <c:v>44198</c:v>
                </c:pt>
                <c:pt idx="311">
                  <c:v>44199</c:v>
                </c:pt>
                <c:pt idx="312">
                  <c:v>44200</c:v>
                </c:pt>
                <c:pt idx="313">
                  <c:v>44201</c:v>
                </c:pt>
                <c:pt idx="314">
                  <c:v>44202</c:v>
                </c:pt>
                <c:pt idx="315">
                  <c:v>44203</c:v>
                </c:pt>
                <c:pt idx="316">
                  <c:v>44204</c:v>
                </c:pt>
                <c:pt idx="317">
                  <c:v>44205</c:v>
                </c:pt>
                <c:pt idx="318">
                  <c:v>44206</c:v>
                </c:pt>
                <c:pt idx="319">
                  <c:v>44207</c:v>
                </c:pt>
                <c:pt idx="320">
                  <c:v>44208</c:v>
                </c:pt>
                <c:pt idx="321">
                  <c:v>44209</c:v>
                </c:pt>
                <c:pt idx="322">
                  <c:v>44210</c:v>
                </c:pt>
                <c:pt idx="323">
                  <c:v>44211</c:v>
                </c:pt>
                <c:pt idx="324">
                  <c:v>44212</c:v>
                </c:pt>
                <c:pt idx="325">
                  <c:v>44213</c:v>
                </c:pt>
                <c:pt idx="326">
                  <c:v>44214</c:v>
                </c:pt>
                <c:pt idx="327">
                  <c:v>44215</c:v>
                </c:pt>
                <c:pt idx="328">
                  <c:v>44216</c:v>
                </c:pt>
                <c:pt idx="329">
                  <c:v>44217</c:v>
                </c:pt>
                <c:pt idx="330">
                  <c:v>44218</c:v>
                </c:pt>
                <c:pt idx="331">
                  <c:v>44219</c:v>
                </c:pt>
                <c:pt idx="332">
                  <c:v>44220</c:v>
                </c:pt>
                <c:pt idx="333">
                  <c:v>44221</c:v>
                </c:pt>
                <c:pt idx="334">
                  <c:v>44222</c:v>
                </c:pt>
                <c:pt idx="335">
                  <c:v>44223</c:v>
                </c:pt>
                <c:pt idx="336">
                  <c:v>44224</c:v>
                </c:pt>
                <c:pt idx="337">
                  <c:v>44225</c:v>
                </c:pt>
                <c:pt idx="338">
                  <c:v>44226</c:v>
                </c:pt>
                <c:pt idx="339">
                  <c:v>44227</c:v>
                </c:pt>
                <c:pt idx="340">
                  <c:v>44228</c:v>
                </c:pt>
                <c:pt idx="341">
                  <c:v>44229</c:v>
                </c:pt>
                <c:pt idx="342">
                  <c:v>44230</c:v>
                </c:pt>
                <c:pt idx="343">
                  <c:v>44231</c:v>
                </c:pt>
                <c:pt idx="344">
                  <c:v>44232</c:v>
                </c:pt>
                <c:pt idx="345">
                  <c:v>44233</c:v>
                </c:pt>
                <c:pt idx="346">
                  <c:v>44234</c:v>
                </c:pt>
                <c:pt idx="347">
                  <c:v>44235</c:v>
                </c:pt>
                <c:pt idx="348">
                  <c:v>44236</c:v>
                </c:pt>
                <c:pt idx="349">
                  <c:v>44237</c:v>
                </c:pt>
                <c:pt idx="350">
                  <c:v>44238</c:v>
                </c:pt>
                <c:pt idx="351">
                  <c:v>44239</c:v>
                </c:pt>
                <c:pt idx="352">
                  <c:v>44240</c:v>
                </c:pt>
                <c:pt idx="353">
                  <c:v>44241</c:v>
                </c:pt>
                <c:pt idx="354">
                  <c:v>44242</c:v>
                </c:pt>
                <c:pt idx="355">
                  <c:v>44243</c:v>
                </c:pt>
                <c:pt idx="356">
                  <c:v>44244</c:v>
                </c:pt>
                <c:pt idx="357">
                  <c:v>44245</c:v>
                </c:pt>
                <c:pt idx="358">
                  <c:v>44246</c:v>
                </c:pt>
                <c:pt idx="359">
                  <c:v>44247</c:v>
                </c:pt>
                <c:pt idx="360">
                  <c:v>44248</c:v>
                </c:pt>
                <c:pt idx="361">
                  <c:v>44249</c:v>
                </c:pt>
                <c:pt idx="362">
                  <c:v>44250</c:v>
                </c:pt>
                <c:pt idx="363">
                  <c:v>44251</c:v>
                </c:pt>
                <c:pt idx="364">
                  <c:v>44252</c:v>
                </c:pt>
                <c:pt idx="365">
                  <c:v>44253</c:v>
                </c:pt>
                <c:pt idx="366">
                  <c:v>44254</c:v>
                </c:pt>
                <c:pt idx="367">
                  <c:v>44255</c:v>
                </c:pt>
                <c:pt idx="368">
                  <c:v>44256</c:v>
                </c:pt>
                <c:pt idx="369">
                  <c:v>44257</c:v>
                </c:pt>
                <c:pt idx="370">
                  <c:v>44258</c:v>
                </c:pt>
                <c:pt idx="371">
                  <c:v>44259</c:v>
                </c:pt>
                <c:pt idx="372">
                  <c:v>44260</c:v>
                </c:pt>
                <c:pt idx="373">
                  <c:v>44261</c:v>
                </c:pt>
                <c:pt idx="374">
                  <c:v>44262</c:v>
                </c:pt>
                <c:pt idx="375">
                  <c:v>44263</c:v>
                </c:pt>
                <c:pt idx="376">
                  <c:v>44264</c:v>
                </c:pt>
                <c:pt idx="377">
                  <c:v>44265</c:v>
                </c:pt>
                <c:pt idx="378">
                  <c:v>44266</c:v>
                </c:pt>
                <c:pt idx="379">
                  <c:v>44267</c:v>
                </c:pt>
                <c:pt idx="380">
                  <c:v>44268</c:v>
                </c:pt>
                <c:pt idx="381">
                  <c:v>44269</c:v>
                </c:pt>
                <c:pt idx="382">
                  <c:v>44270</c:v>
                </c:pt>
                <c:pt idx="383">
                  <c:v>44271</c:v>
                </c:pt>
                <c:pt idx="384">
                  <c:v>44272</c:v>
                </c:pt>
                <c:pt idx="385">
                  <c:v>44273</c:v>
                </c:pt>
                <c:pt idx="386">
                  <c:v>44274</c:v>
                </c:pt>
                <c:pt idx="387">
                  <c:v>44275</c:v>
                </c:pt>
                <c:pt idx="388">
                  <c:v>44276</c:v>
                </c:pt>
                <c:pt idx="389">
                  <c:v>44277</c:v>
                </c:pt>
                <c:pt idx="390">
                  <c:v>44278</c:v>
                </c:pt>
                <c:pt idx="391">
                  <c:v>44279</c:v>
                </c:pt>
                <c:pt idx="392">
                  <c:v>44280</c:v>
                </c:pt>
                <c:pt idx="393">
                  <c:v>44281</c:v>
                </c:pt>
                <c:pt idx="394">
                  <c:v>44282</c:v>
                </c:pt>
                <c:pt idx="395">
                  <c:v>44283</c:v>
                </c:pt>
                <c:pt idx="396">
                  <c:v>44284</c:v>
                </c:pt>
                <c:pt idx="397">
                  <c:v>44285</c:v>
                </c:pt>
                <c:pt idx="398">
                  <c:v>44286</c:v>
                </c:pt>
                <c:pt idx="399">
                  <c:v>44287</c:v>
                </c:pt>
                <c:pt idx="400">
                  <c:v>44288</c:v>
                </c:pt>
                <c:pt idx="401">
                  <c:v>44289</c:v>
                </c:pt>
                <c:pt idx="402">
                  <c:v>44290</c:v>
                </c:pt>
                <c:pt idx="403">
                  <c:v>44291</c:v>
                </c:pt>
                <c:pt idx="404">
                  <c:v>44292</c:v>
                </c:pt>
                <c:pt idx="405">
                  <c:v>44293</c:v>
                </c:pt>
                <c:pt idx="406">
                  <c:v>44294</c:v>
                </c:pt>
                <c:pt idx="407">
                  <c:v>44295</c:v>
                </c:pt>
                <c:pt idx="408">
                  <c:v>44296</c:v>
                </c:pt>
                <c:pt idx="409">
                  <c:v>44297</c:v>
                </c:pt>
                <c:pt idx="410">
                  <c:v>44298</c:v>
                </c:pt>
                <c:pt idx="411">
                  <c:v>44299</c:v>
                </c:pt>
                <c:pt idx="412">
                  <c:v>44300</c:v>
                </c:pt>
                <c:pt idx="413">
                  <c:v>44301</c:v>
                </c:pt>
                <c:pt idx="414">
                  <c:v>44302</c:v>
                </c:pt>
                <c:pt idx="415">
                  <c:v>44303</c:v>
                </c:pt>
                <c:pt idx="416">
                  <c:v>44304</c:v>
                </c:pt>
                <c:pt idx="417">
                  <c:v>44305</c:v>
                </c:pt>
                <c:pt idx="418">
                  <c:v>44306</c:v>
                </c:pt>
                <c:pt idx="419">
                  <c:v>44307</c:v>
                </c:pt>
                <c:pt idx="420">
                  <c:v>44308</c:v>
                </c:pt>
                <c:pt idx="421">
                  <c:v>44309</c:v>
                </c:pt>
                <c:pt idx="422">
                  <c:v>44310</c:v>
                </c:pt>
                <c:pt idx="423">
                  <c:v>44311</c:v>
                </c:pt>
                <c:pt idx="424">
                  <c:v>44312</c:v>
                </c:pt>
                <c:pt idx="425">
                  <c:v>44313</c:v>
                </c:pt>
                <c:pt idx="426">
                  <c:v>44314</c:v>
                </c:pt>
                <c:pt idx="427">
                  <c:v>44315</c:v>
                </c:pt>
                <c:pt idx="428">
                  <c:v>44316</c:v>
                </c:pt>
                <c:pt idx="429">
                  <c:v>44317</c:v>
                </c:pt>
                <c:pt idx="430">
                  <c:v>44318</c:v>
                </c:pt>
                <c:pt idx="431">
                  <c:v>44319</c:v>
                </c:pt>
                <c:pt idx="432">
                  <c:v>44320</c:v>
                </c:pt>
                <c:pt idx="433">
                  <c:v>44321</c:v>
                </c:pt>
                <c:pt idx="434">
                  <c:v>44322</c:v>
                </c:pt>
                <c:pt idx="435">
                  <c:v>44323</c:v>
                </c:pt>
                <c:pt idx="436">
                  <c:v>44324</c:v>
                </c:pt>
                <c:pt idx="437">
                  <c:v>44325</c:v>
                </c:pt>
                <c:pt idx="438">
                  <c:v>44326</c:v>
                </c:pt>
                <c:pt idx="439">
                  <c:v>44327</c:v>
                </c:pt>
                <c:pt idx="440">
                  <c:v>44328</c:v>
                </c:pt>
                <c:pt idx="441">
                  <c:v>44329</c:v>
                </c:pt>
                <c:pt idx="442">
                  <c:v>44330</c:v>
                </c:pt>
                <c:pt idx="443">
                  <c:v>44331</c:v>
                </c:pt>
                <c:pt idx="444">
                  <c:v>44332</c:v>
                </c:pt>
                <c:pt idx="445">
                  <c:v>44333</c:v>
                </c:pt>
                <c:pt idx="446">
                  <c:v>44334</c:v>
                </c:pt>
                <c:pt idx="447">
                  <c:v>44335</c:v>
                </c:pt>
                <c:pt idx="448">
                  <c:v>44336</c:v>
                </c:pt>
                <c:pt idx="449">
                  <c:v>44337</c:v>
                </c:pt>
                <c:pt idx="450">
                  <c:v>44338</c:v>
                </c:pt>
                <c:pt idx="451">
                  <c:v>44339</c:v>
                </c:pt>
                <c:pt idx="452">
                  <c:v>44340</c:v>
                </c:pt>
                <c:pt idx="453">
                  <c:v>44341</c:v>
                </c:pt>
                <c:pt idx="454">
                  <c:v>44342</c:v>
                </c:pt>
                <c:pt idx="455">
                  <c:v>44343</c:v>
                </c:pt>
                <c:pt idx="456">
                  <c:v>44344</c:v>
                </c:pt>
                <c:pt idx="457">
                  <c:v>44345</c:v>
                </c:pt>
                <c:pt idx="458">
                  <c:v>44346</c:v>
                </c:pt>
                <c:pt idx="459">
                  <c:v>44347</c:v>
                </c:pt>
                <c:pt idx="460">
                  <c:v>44348</c:v>
                </c:pt>
                <c:pt idx="461">
                  <c:v>44349</c:v>
                </c:pt>
                <c:pt idx="462">
                  <c:v>44350</c:v>
                </c:pt>
                <c:pt idx="463">
                  <c:v>44351</c:v>
                </c:pt>
                <c:pt idx="464">
                  <c:v>44352</c:v>
                </c:pt>
                <c:pt idx="465">
                  <c:v>44353</c:v>
                </c:pt>
                <c:pt idx="466">
                  <c:v>44354</c:v>
                </c:pt>
                <c:pt idx="467">
                  <c:v>44355</c:v>
                </c:pt>
                <c:pt idx="468">
                  <c:v>44356</c:v>
                </c:pt>
                <c:pt idx="469">
                  <c:v>44357</c:v>
                </c:pt>
                <c:pt idx="470">
                  <c:v>44358</c:v>
                </c:pt>
                <c:pt idx="471">
                  <c:v>44359</c:v>
                </c:pt>
                <c:pt idx="472">
                  <c:v>44360</c:v>
                </c:pt>
                <c:pt idx="473">
                  <c:v>44361</c:v>
                </c:pt>
                <c:pt idx="474">
                  <c:v>44362</c:v>
                </c:pt>
                <c:pt idx="475">
                  <c:v>44363</c:v>
                </c:pt>
                <c:pt idx="476">
                  <c:v>44364</c:v>
                </c:pt>
                <c:pt idx="477">
                  <c:v>44365</c:v>
                </c:pt>
                <c:pt idx="478">
                  <c:v>44366</c:v>
                </c:pt>
                <c:pt idx="479">
                  <c:v>44367</c:v>
                </c:pt>
                <c:pt idx="480">
                  <c:v>44368</c:v>
                </c:pt>
                <c:pt idx="481">
                  <c:v>44369</c:v>
                </c:pt>
                <c:pt idx="482">
                  <c:v>44370</c:v>
                </c:pt>
                <c:pt idx="483">
                  <c:v>44371</c:v>
                </c:pt>
                <c:pt idx="484">
                  <c:v>44372</c:v>
                </c:pt>
                <c:pt idx="485">
                  <c:v>44373</c:v>
                </c:pt>
                <c:pt idx="486">
                  <c:v>44374</c:v>
                </c:pt>
                <c:pt idx="487">
                  <c:v>44375</c:v>
                </c:pt>
                <c:pt idx="488">
                  <c:v>44376</c:v>
                </c:pt>
                <c:pt idx="489">
                  <c:v>44377</c:v>
                </c:pt>
                <c:pt idx="490">
                  <c:v>44378</c:v>
                </c:pt>
                <c:pt idx="491">
                  <c:v>44379</c:v>
                </c:pt>
                <c:pt idx="492">
                  <c:v>44380</c:v>
                </c:pt>
                <c:pt idx="493">
                  <c:v>44381</c:v>
                </c:pt>
                <c:pt idx="494">
                  <c:v>44382</c:v>
                </c:pt>
                <c:pt idx="495">
                  <c:v>44383</c:v>
                </c:pt>
                <c:pt idx="496">
                  <c:v>44384</c:v>
                </c:pt>
                <c:pt idx="497">
                  <c:v>44385</c:v>
                </c:pt>
                <c:pt idx="498">
                  <c:v>44386</c:v>
                </c:pt>
              </c:numCache>
            </c:numRef>
          </c:cat>
          <c:val>
            <c:numRef>
              <c:f>'inom intensivvårdsavdelning'!$L$2:$L$500</c:f>
              <c:numCache>
                <c:formatCode>0</c:formatCode>
                <c:ptCount val="499"/>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9.6153846153846159E-3</c:v>
                </c:pt>
                <c:pt idx="17">
                  <c:v>1.9230769230769232E-2</c:v>
                </c:pt>
                <c:pt idx="18">
                  <c:v>2.8846153846153844E-2</c:v>
                </c:pt>
                <c:pt idx="19">
                  <c:v>2.8846153846153844E-2</c:v>
                </c:pt>
                <c:pt idx="20">
                  <c:v>6.7307692307692304E-2</c:v>
                </c:pt>
                <c:pt idx="21">
                  <c:v>0.29807692307692307</c:v>
                </c:pt>
                <c:pt idx="22">
                  <c:v>0.33653846153846156</c:v>
                </c:pt>
                <c:pt idx="23">
                  <c:v>0.53846153846153844</c:v>
                </c:pt>
                <c:pt idx="24">
                  <c:v>0.59615384615384615</c:v>
                </c:pt>
                <c:pt idx="25">
                  <c:v>0.90384615384615385</c:v>
                </c:pt>
                <c:pt idx="26">
                  <c:v>1.0192307692307692</c:v>
                </c:pt>
                <c:pt idx="27">
                  <c:v>1.2692307692307694</c:v>
                </c:pt>
                <c:pt idx="28">
                  <c:v>1.5480769230769231</c:v>
                </c:pt>
                <c:pt idx="29">
                  <c:v>1.7980769230769231</c:v>
                </c:pt>
                <c:pt idx="30">
                  <c:v>1.9134615384615383</c:v>
                </c:pt>
                <c:pt idx="31">
                  <c:v>2.125</c:v>
                </c:pt>
                <c:pt idx="32">
                  <c:v>2.5192307692307692</c:v>
                </c:pt>
                <c:pt idx="33">
                  <c:v>2.8653846153846154</c:v>
                </c:pt>
                <c:pt idx="34">
                  <c:v>3.0288461538461537</c:v>
                </c:pt>
                <c:pt idx="35">
                  <c:v>3.2884615384615383</c:v>
                </c:pt>
                <c:pt idx="36">
                  <c:v>3.4711538461538458</c:v>
                </c:pt>
                <c:pt idx="37">
                  <c:v>3.634615384615385</c:v>
                </c:pt>
                <c:pt idx="38">
                  <c:v>3.8846153846153846</c:v>
                </c:pt>
                <c:pt idx="39">
                  <c:v>4.0576923076923075</c:v>
                </c:pt>
                <c:pt idx="40">
                  <c:v>4.1730769230769234</c:v>
                </c:pt>
                <c:pt idx="41">
                  <c:v>4.365384615384615</c:v>
                </c:pt>
                <c:pt idx="42">
                  <c:v>4.4711538461538458</c:v>
                </c:pt>
                <c:pt idx="43">
                  <c:v>4.634615384615385</c:v>
                </c:pt>
                <c:pt idx="44">
                  <c:v>4.75</c:v>
                </c:pt>
                <c:pt idx="45">
                  <c:v>4.8461538461538458</c:v>
                </c:pt>
                <c:pt idx="46">
                  <c:v>4.9711538461538458</c:v>
                </c:pt>
                <c:pt idx="47">
                  <c:v>4.9807692307692308</c:v>
                </c:pt>
                <c:pt idx="48">
                  <c:v>5.0576923076923075</c:v>
                </c:pt>
                <c:pt idx="49">
                  <c:v>5.0192307692307692</c:v>
                </c:pt>
                <c:pt idx="50">
                  <c:v>4.9615384615384617</c:v>
                </c:pt>
                <c:pt idx="51">
                  <c:v>5.0576923076923075</c:v>
                </c:pt>
                <c:pt idx="52">
                  <c:v>4.9326923076923084</c:v>
                </c:pt>
                <c:pt idx="53">
                  <c:v>5.1826923076923084</c:v>
                </c:pt>
                <c:pt idx="54">
                  <c:v>5</c:v>
                </c:pt>
                <c:pt idx="55">
                  <c:v>4.9519230769230766</c:v>
                </c:pt>
                <c:pt idx="56">
                  <c:v>5.1826923076923084</c:v>
                </c:pt>
                <c:pt idx="57">
                  <c:v>5.1634615384615383</c:v>
                </c:pt>
                <c:pt idx="58">
                  <c:v>5.2980769230769225</c:v>
                </c:pt>
                <c:pt idx="59">
                  <c:v>5.2115384615384617</c:v>
                </c:pt>
                <c:pt idx="60">
                  <c:v>5.125</c:v>
                </c:pt>
                <c:pt idx="61">
                  <c:v>5.0865384615384617</c:v>
                </c:pt>
                <c:pt idx="62">
                  <c:v>5.2019230769230766</c:v>
                </c:pt>
                <c:pt idx="63">
                  <c:v>5.0096153846153841</c:v>
                </c:pt>
                <c:pt idx="64">
                  <c:v>4.9807692307692308</c:v>
                </c:pt>
                <c:pt idx="65">
                  <c:v>4.9807692307692308</c:v>
                </c:pt>
                <c:pt idx="66">
                  <c:v>4.9230769230769234</c:v>
                </c:pt>
                <c:pt idx="67">
                  <c:v>4.9134615384615383</c:v>
                </c:pt>
                <c:pt idx="68">
                  <c:v>4.7788461538461542</c:v>
                </c:pt>
                <c:pt idx="69">
                  <c:v>4.6826923076923075</c:v>
                </c:pt>
                <c:pt idx="70">
                  <c:v>4.615384615384615</c:v>
                </c:pt>
                <c:pt idx="71">
                  <c:v>4.4903846153846159</c:v>
                </c:pt>
                <c:pt idx="72">
                  <c:v>4.4615384615384617</c:v>
                </c:pt>
                <c:pt idx="73">
                  <c:v>4.3076923076923075</c:v>
                </c:pt>
                <c:pt idx="74">
                  <c:v>4.2019230769230766</c:v>
                </c:pt>
                <c:pt idx="75">
                  <c:v>4.0961538461538467</c:v>
                </c:pt>
                <c:pt idx="76">
                  <c:v>3.9903846153846154</c:v>
                </c:pt>
                <c:pt idx="77">
                  <c:v>3.875</c:v>
                </c:pt>
                <c:pt idx="78">
                  <c:v>3.7596153846153846</c:v>
                </c:pt>
                <c:pt idx="79">
                  <c:v>3.6826923076923075</c:v>
                </c:pt>
                <c:pt idx="80">
                  <c:v>3.7211538461538458</c:v>
                </c:pt>
                <c:pt idx="81">
                  <c:v>3.7019230769230771</c:v>
                </c:pt>
                <c:pt idx="82">
                  <c:v>3.5480769230769229</c:v>
                </c:pt>
                <c:pt idx="83">
                  <c:v>3.5288461538461542</c:v>
                </c:pt>
                <c:pt idx="84">
                  <c:v>3.4615384615384617</c:v>
                </c:pt>
                <c:pt idx="85">
                  <c:v>3.4230769230769234</c:v>
                </c:pt>
                <c:pt idx="86">
                  <c:v>3.3365384615384617</c:v>
                </c:pt>
                <c:pt idx="87">
                  <c:v>3.4134615384615388</c:v>
                </c:pt>
                <c:pt idx="88">
                  <c:v>3.3461538461538463</c:v>
                </c:pt>
                <c:pt idx="89">
                  <c:v>3.2596153846153846</c:v>
                </c:pt>
                <c:pt idx="90">
                  <c:v>3.0961538461538463</c:v>
                </c:pt>
                <c:pt idx="91">
                  <c:v>3.0961538461538463</c:v>
                </c:pt>
                <c:pt idx="92">
                  <c:v>3.0288461538461537</c:v>
                </c:pt>
                <c:pt idx="93">
                  <c:v>2.9807692307692308</c:v>
                </c:pt>
                <c:pt idx="94">
                  <c:v>3.0480769230769229</c:v>
                </c:pt>
                <c:pt idx="95">
                  <c:v>3.0096153846153846</c:v>
                </c:pt>
                <c:pt idx="96">
                  <c:v>2.9711538461538458</c:v>
                </c:pt>
                <c:pt idx="97">
                  <c:v>2.9903846153846154</c:v>
                </c:pt>
                <c:pt idx="98">
                  <c:v>2.875</c:v>
                </c:pt>
                <c:pt idx="99">
                  <c:v>2.7884615384615388</c:v>
                </c:pt>
                <c:pt idx="100">
                  <c:v>2.8173076923076925</c:v>
                </c:pt>
                <c:pt idx="101">
                  <c:v>2.875</c:v>
                </c:pt>
                <c:pt idx="102">
                  <c:v>2.8173076923076925</c:v>
                </c:pt>
                <c:pt idx="103">
                  <c:v>2.6923076923076925</c:v>
                </c:pt>
                <c:pt idx="104">
                  <c:v>2.6826923076923075</c:v>
                </c:pt>
                <c:pt idx="105">
                  <c:v>2.5961538461538463</c:v>
                </c:pt>
                <c:pt idx="106">
                  <c:v>2.5673076923076925</c:v>
                </c:pt>
                <c:pt idx="107">
                  <c:v>2.4615384615384617</c:v>
                </c:pt>
                <c:pt idx="108">
                  <c:v>2.5288461538461537</c:v>
                </c:pt>
                <c:pt idx="109">
                  <c:v>2.3461538461538463</c:v>
                </c:pt>
                <c:pt idx="110">
                  <c:v>2.2788461538461537</c:v>
                </c:pt>
                <c:pt idx="111">
                  <c:v>2.2307692307692308</c:v>
                </c:pt>
                <c:pt idx="112">
                  <c:v>2.1538461538461537</c:v>
                </c:pt>
                <c:pt idx="113">
                  <c:v>2.0865384615384617</c:v>
                </c:pt>
                <c:pt idx="114">
                  <c:v>2.0673076923076925</c:v>
                </c:pt>
                <c:pt idx="115">
                  <c:v>2.0384615384615383</c:v>
                </c:pt>
                <c:pt idx="116">
                  <c:v>1.9519230769230769</c:v>
                </c:pt>
                <c:pt idx="117">
                  <c:v>1.9519230769230769</c:v>
                </c:pt>
                <c:pt idx="118">
                  <c:v>1.846153846153846</c:v>
                </c:pt>
                <c:pt idx="119">
                  <c:v>1.7403846153846154</c:v>
                </c:pt>
                <c:pt idx="120">
                  <c:v>1.6730769230769231</c:v>
                </c:pt>
                <c:pt idx="121">
                  <c:v>1.6057692307692306</c:v>
                </c:pt>
                <c:pt idx="122">
                  <c:v>1.596153846153846</c:v>
                </c:pt>
                <c:pt idx="123">
                  <c:v>1.5096153846153846</c:v>
                </c:pt>
                <c:pt idx="124">
                  <c:v>1.4615384615384615</c:v>
                </c:pt>
                <c:pt idx="125">
                  <c:v>1.3653846153846154</c:v>
                </c:pt>
                <c:pt idx="126">
                  <c:v>1.2788461538461537</c:v>
                </c:pt>
                <c:pt idx="127">
                  <c:v>1.3269230769230769</c:v>
                </c:pt>
                <c:pt idx="128">
                  <c:v>1.3557692307692308</c:v>
                </c:pt>
                <c:pt idx="129">
                  <c:v>1.3269230769230769</c:v>
                </c:pt>
                <c:pt idx="130">
                  <c:v>1.2211538461538463</c:v>
                </c:pt>
                <c:pt idx="131">
                  <c:v>1.1442307692307692</c:v>
                </c:pt>
                <c:pt idx="132">
                  <c:v>1.0384615384615383</c:v>
                </c:pt>
                <c:pt idx="133">
                  <c:v>0.97115384615384615</c:v>
                </c:pt>
                <c:pt idx="134">
                  <c:v>0.93269230769230771</c:v>
                </c:pt>
                <c:pt idx="135">
                  <c:v>0.90384615384615385</c:v>
                </c:pt>
                <c:pt idx="136">
                  <c:v>0.90384615384615385</c:v>
                </c:pt>
                <c:pt idx="137">
                  <c:v>0.87499999999999989</c:v>
                </c:pt>
                <c:pt idx="138">
                  <c:v>0.82692307692307698</c:v>
                </c:pt>
                <c:pt idx="139">
                  <c:v>0.75961538461538469</c:v>
                </c:pt>
                <c:pt idx="140">
                  <c:v>0.64423076923076916</c:v>
                </c:pt>
                <c:pt idx="141">
                  <c:v>0.65384615384615385</c:v>
                </c:pt>
                <c:pt idx="142">
                  <c:v>0.625</c:v>
                </c:pt>
                <c:pt idx="143">
                  <c:v>0.63461538461538469</c:v>
                </c:pt>
                <c:pt idx="144">
                  <c:v>0.57692307692307687</c:v>
                </c:pt>
                <c:pt idx="145">
                  <c:v>0.51923076923076916</c:v>
                </c:pt>
                <c:pt idx="146">
                  <c:v>0.45192307692307693</c:v>
                </c:pt>
                <c:pt idx="147">
                  <c:v>0.50961538461538458</c:v>
                </c:pt>
                <c:pt idx="148">
                  <c:v>0.46153846153846151</c:v>
                </c:pt>
                <c:pt idx="149">
                  <c:v>0.48076923076923078</c:v>
                </c:pt>
                <c:pt idx="150">
                  <c:v>0.46153846153846151</c:v>
                </c:pt>
                <c:pt idx="151">
                  <c:v>0.46153846153846151</c:v>
                </c:pt>
                <c:pt idx="152">
                  <c:v>0.44230769230769229</c:v>
                </c:pt>
                <c:pt idx="153">
                  <c:v>0.375</c:v>
                </c:pt>
                <c:pt idx="154">
                  <c:v>0.33653846153846156</c:v>
                </c:pt>
                <c:pt idx="155">
                  <c:v>0.31730769230769235</c:v>
                </c:pt>
                <c:pt idx="156">
                  <c:v>0.31730769230769235</c:v>
                </c:pt>
                <c:pt idx="157">
                  <c:v>0.33653846153846156</c:v>
                </c:pt>
                <c:pt idx="158">
                  <c:v>0.32692307692307693</c:v>
                </c:pt>
                <c:pt idx="159">
                  <c:v>0.32692307692307693</c:v>
                </c:pt>
                <c:pt idx="160">
                  <c:v>0.31730769230769235</c:v>
                </c:pt>
                <c:pt idx="161">
                  <c:v>0.29807692307692307</c:v>
                </c:pt>
                <c:pt idx="162">
                  <c:v>0.27884615384615385</c:v>
                </c:pt>
                <c:pt idx="163">
                  <c:v>0.27884615384615385</c:v>
                </c:pt>
                <c:pt idx="164">
                  <c:v>0.27884615384615385</c:v>
                </c:pt>
                <c:pt idx="165">
                  <c:v>0.29807692307692307</c:v>
                </c:pt>
                <c:pt idx="166">
                  <c:v>0.30769230769230771</c:v>
                </c:pt>
                <c:pt idx="167">
                  <c:v>0.31730769230769235</c:v>
                </c:pt>
                <c:pt idx="168">
                  <c:v>0.31730769230769235</c:v>
                </c:pt>
                <c:pt idx="169">
                  <c:v>0.29807692307692307</c:v>
                </c:pt>
                <c:pt idx="170">
                  <c:v>0.27884615384615385</c:v>
                </c:pt>
                <c:pt idx="171">
                  <c:v>0.27884615384615385</c:v>
                </c:pt>
                <c:pt idx="172">
                  <c:v>0.30769230769230771</c:v>
                </c:pt>
                <c:pt idx="173">
                  <c:v>0.26923076923076922</c:v>
                </c:pt>
                <c:pt idx="174">
                  <c:v>0.27884615384615385</c:v>
                </c:pt>
                <c:pt idx="175">
                  <c:v>0.25961538461538458</c:v>
                </c:pt>
                <c:pt idx="176">
                  <c:v>0.25</c:v>
                </c:pt>
                <c:pt idx="177">
                  <c:v>0.25</c:v>
                </c:pt>
                <c:pt idx="178">
                  <c:v>0.25</c:v>
                </c:pt>
                <c:pt idx="179">
                  <c:v>0.21153846153846156</c:v>
                </c:pt>
                <c:pt idx="180">
                  <c:v>0.20192307692307693</c:v>
                </c:pt>
                <c:pt idx="181">
                  <c:v>0.20192307692307693</c:v>
                </c:pt>
                <c:pt idx="182">
                  <c:v>0.18269230769230768</c:v>
                </c:pt>
                <c:pt idx="183">
                  <c:v>0.18269230769230768</c:v>
                </c:pt>
                <c:pt idx="184">
                  <c:v>0.19230769230769229</c:v>
                </c:pt>
                <c:pt idx="185">
                  <c:v>0.19230769230769229</c:v>
                </c:pt>
                <c:pt idx="186">
                  <c:v>0.17307692307692307</c:v>
                </c:pt>
                <c:pt idx="187">
                  <c:v>0.16346153846153846</c:v>
                </c:pt>
                <c:pt idx="188">
                  <c:v>0.16346153846153846</c:v>
                </c:pt>
                <c:pt idx="189">
                  <c:v>0.14423076923076922</c:v>
                </c:pt>
                <c:pt idx="190">
                  <c:v>0.13461538461538461</c:v>
                </c:pt>
                <c:pt idx="191">
                  <c:v>0.13461538461538461</c:v>
                </c:pt>
                <c:pt idx="192">
                  <c:v>0.13461538461538461</c:v>
                </c:pt>
                <c:pt idx="193">
                  <c:v>0.11538461538461538</c:v>
                </c:pt>
                <c:pt idx="194">
                  <c:v>0.13461538461538461</c:v>
                </c:pt>
                <c:pt idx="195">
                  <c:v>0.13461538461538461</c:v>
                </c:pt>
                <c:pt idx="196">
                  <c:v>0.14423076923076922</c:v>
                </c:pt>
                <c:pt idx="197">
                  <c:v>0.13461538461538461</c:v>
                </c:pt>
                <c:pt idx="198">
                  <c:v>0.14423076923076922</c:v>
                </c:pt>
                <c:pt idx="199">
                  <c:v>0.14423076923076922</c:v>
                </c:pt>
                <c:pt idx="200">
                  <c:v>0.15384615384615385</c:v>
                </c:pt>
                <c:pt idx="201">
                  <c:v>0.15384615384615385</c:v>
                </c:pt>
                <c:pt idx="202">
                  <c:v>0.15384615384615385</c:v>
                </c:pt>
                <c:pt idx="203">
                  <c:v>0.14423076923076922</c:v>
                </c:pt>
                <c:pt idx="204">
                  <c:v>0.16346153846153846</c:v>
                </c:pt>
                <c:pt idx="205">
                  <c:v>0.19230769230769229</c:v>
                </c:pt>
                <c:pt idx="206">
                  <c:v>0.18269230769230768</c:v>
                </c:pt>
                <c:pt idx="207">
                  <c:v>0.16346153846153846</c:v>
                </c:pt>
                <c:pt idx="208">
                  <c:v>0.15384615384615385</c:v>
                </c:pt>
                <c:pt idx="209">
                  <c:v>0.14423076923076922</c:v>
                </c:pt>
                <c:pt idx="210">
                  <c:v>0.14423076923076922</c:v>
                </c:pt>
                <c:pt idx="211">
                  <c:v>0.19230769230769229</c:v>
                </c:pt>
                <c:pt idx="212">
                  <c:v>0.18269230769230768</c:v>
                </c:pt>
                <c:pt idx="213">
                  <c:v>0.17307692307692307</c:v>
                </c:pt>
                <c:pt idx="214">
                  <c:v>0.15384615384615385</c:v>
                </c:pt>
                <c:pt idx="215">
                  <c:v>0.16346153846153846</c:v>
                </c:pt>
                <c:pt idx="216">
                  <c:v>0.16346153846153846</c:v>
                </c:pt>
                <c:pt idx="217">
                  <c:v>0.15384615384615385</c:v>
                </c:pt>
                <c:pt idx="218">
                  <c:v>0.20192307692307693</c:v>
                </c:pt>
                <c:pt idx="219">
                  <c:v>0.20192307692307693</c:v>
                </c:pt>
                <c:pt idx="220">
                  <c:v>0.19230769230769229</c:v>
                </c:pt>
                <c:pt idx="221">
                  <c:v>0.21153846153846156</c:v>
                </c:pt>
                <c:pt idx="222">
                  <c:v>0.20192307692307693</c:v>
                </c:pt>
                <c:pt idx="223">
                  <c:v>0.23076923076923075</c:v>
                </c:pt>
                <c:pt idx="224">
                  <c:v>0.22115384615384615</c:v>
                </c:pt>
                <c:pt idx="225">
                  <c:v>0.22115384615384615</c:v>
                </c:pt>
                <c:pt idx="226">
                  <c:v>0.22115384615384615</c:v>
                </c:pt>
                <c:pt idx="227">
                  <c:v>0.20192307692307693</c:v>
                </c:pt>
                <c:pt idx="228">
                  <c:v>0.23076923076923075</c:v>
                </c:pt>
                <c:pt idx="229">
                  <c:v>0.24038461538461539</c:v>
                </c:pt>
                <c:pt idx="230">
                  <c:v>0.23076923076923075</c:v>
                </c:pt>
                <c:pt idx="231">
                  <c:v>0.22115384615384615</c:v>
                </c:pt>
                <c:pt idx="232">
                  <c:v>0.25961538461538458</c:v>
                </c:pt>
                <c:pt idx="233">
                  <c:v>0.29807692307692307</c:v>
                </c:pt>
                <c:pt idx="234">
                  <c:v>0.28846153846153844</c:v>
                </c:pt>
                <c:pt idx="235">
                  <c:v>0.28846153846153844</c:v>
                </c:pt>
                <c:pt idx="236">
                  <c:v>0.28846153846153844</c:v>
                </c:pt>
                <c:pt idx="237">
                  <c:v>0.32692307692307693</c:v>
                </c:pt>
                <c:pt idx="238">
                  <c:v>0.35576923076923078</c:v>
                </c:pt>
                <c:pt idx="239">
                  <c:v>0.34615384615384615</c:v>
                </c:pt>
                <c:pt idx="240">
                  <c:v>0.35576923076923078</c:v>
                </c:pt>
                <c:pt idx="241">
                  <c:v>0.39423076923076922</c:v>
                </c:pt>
                <c:pt idx="242">
                  <c:v>0.43269230769230771</c:v>
                </c:pt>
                <c:pt idx="243">
                  <c:v>0.54807692307692313</c:v>
                </c:pt>
                <c:pt idx="244">
                  <c:v>0.53846153846153844</c:v>
                </c:pt>
                <c:pt idx="245">
                  <c:v>0.57692307692307687</c:v>
                </c:pt>
                <c:pt idx="246">
                  <c:v>0.55769230769230771</c:v>
                </c:pt>
                <c:pt idx="247">
                  <c:v>0.58653846153846156</c:v>
                </c:pt>
                <c:pt idx="248">
                  <c:v>0.57692307692307687</c:v>
                </c:pt>
                <c:pt idx="249">
                  <c:v>0.71153846153846156</c:v>
                </c:pt>
                <c:pt idx="250">
                  <c:v>0.77884615384615385</c:v>
                </c:pt>
                <c:pt idx="251">
                  <c:v>0.86538461538461542</c:v>
                </c:pt>
                <c:pt idx="252">
                  <c:v>0.86538461538461542</c:v>
                </c:pt>
                <c:pt idx="253">
                  <c:v>0.86538461538461542</c:v>
                </c:pt>
                <c:pt idx="254">
                  <c:v>0.94230769230769229</c:v>
                </c:pt>
                <c:pt idx="255">
                  <c:v>0.95192307692307698</c:v>
                </c:pt>
                <c:pt idx="256">
                  <c:v>1.1730769230769231</c:v>
                </c:pt>
                <c:pt idx="257">
                  <c:v>1.2211538461538463</c:v>
                </c:pt>
                <c:pt idx="258">
                  <c:v>1.1730769230769231</c:v>
                </c:pt>
                <c:pt idx="259">
                  <c:v>1.1826923076923077</c:v>
                </c:pt>
                <c:pt idx="260">
                  <c:v>1.1923076923076923</c:v>
                </c:pt>
                <c:pt idx="261">
                  <c:v>1.2692307692307694</c:v>
                </c:pt>
                <c:pt idx="262">
                  <c:v>1.2692307692307694</c:v>
                </c:pt>
                <c:pt idx="263">
                  <c:v>1.5</c:v>
                </c:pt>
                <c:pt idx="264">
                  <c:v>1.596153846153846</c:v>
                </c:pt>
                <c:pt idx="265">
                  <c:v>1.7115384615384617</c:v>
                </c:pt>
                <c:pt idx="266">
                  <c:v>1.7307692307692308</c:v>
                </c:pt>
                <c:pt idx="267">
                  <c:v>1.7019230769230769</c:v>
                </c:pt>
                <c:pt idx="268">
                  <c:v>1.721153846153846</c:v>
                </c:pt>
                <c:pt idx="269">
                  <c:v>1.7115384615384617</c:v>
                </c:pt>
                <c:pt idx="270">
                  <c:v>1.8846153846153846</c:v>
                </c:pt>
                <c:pt idx="271">
                  <c:v>1.9807692307692308</c:v>
                </c:pt>
                <c:pt idx="272">
                  <c:v>2.0865384615384617</c:v>
                </c:pt>
                <c:pt idx="273">
                  <c:v>2.1923076923076925</c:v>
                </c:pt>
                <c:pt idx="274">
                  <c:v>2.2019230769230766</c:v>
                </c:pt>
                <c:pt idx="275">
                  <c:v>2.1730769230769229</c:v>
                </c:pt>
                <c:pt idx="276">
                  <c:v>2.1634615384615383</c:v>
                </c:pt>
                <c:pt idx="277">
                  <c:v>2.2788461538461537</c:v>
                </c:pt>
                <c:pt idx="278">
                  <c:v>2.2884615384615383</c:v>
                </c:pt>
                <c:pt idx="279">
                  <c:v>2.3173076923076925</c:v>
                </c:pt>
                <c:pt idx="280">
                  <c:v>2.4423076923076925</c:v>
                </c:pt>
                <c:pt idx="281">
                  <c:v>2.3846153846153846</c:v>
                </c:pt>
                <c:pt idx="282">
                  <c:v>2.3653846153846154</c:v>
                </c:pt>
                <c:pt idx="283">
                  <c:v>2.3846153846153846</c:v>
                </c:pt>
                <c:pt idx="284">
                  <c:v>2.3365384615384617</c:v>
                </c:pt>
                <c:pt idx="285">
                  <c:v>2.4807692307692308</c:v>
                </c:pt>
                <c:pt idx="286">
                  <c:v>2.4807692307692308</c:v>
                </c:pt>
                <c:pt idx="287">
                  <c:v>2.3846153846153846</c:v>
                </c:pt>
                <c:pt idx="288">
                  <c:v>2.3942307692307696</c:v>
                </c:pt>
                <c:pt idx="289">
                  <c:v>2.4230769230769229</c:v>
                </c:pt>
                <c:pt idx="290">
                  <c:v>2.4423076923076925</c:v>
                </c:pt>
                <c:pt idx="291">
                  <c:v>2.4038461538461537</c:v>
                </c:pt>
                <c:pt idx="292">
                  <c:v>2.5096153846153846</c:v>
                </c:pt>
                <c:pt idx="293">
                  <c:v>2.5192307692307692</c:v>
                </c:pt>
                <c:pt idx="294">
                  <c:v>2.5961538461538463</c:v>
                </c:pt>
                <c:pt idx="295">
                  <c:v>2.6923076923076925</c:v>
                </c:pt>
                <c:pt idx="296">
                  <c:v>2.6923076923076925</c:v>
                </c:pt>
                <c:pt idx="297">
                  <c:v>2.7211538461538463</c:v>
                </c:pt>
                <c:pt idx="298">
                  <c:v>2.8269230769230766</c:v>
                </c:pt>
                <c:pt idx="299">
                  <c:v>2.8846153846153846</c:v>
                </c:pt>
                <c:pt idx="300">
                  <c:v>2.9134615384615388</c:v>
                </c:pt>
                <c:pt idx="301">
                  <c:v>2.9134615384615388</c:v>
                </c:pt>
                <c:pt idx="302">
                  <c:v>2.9423076923076925</c:v>
                </c:pt>
                <c:pt idx="303">
                  <c:v>2.9326923076923079</c:v>
                </c:pt>
                <c:pt idx="304">
                  <c:v>2.9903846153846154</c:v>
                </c:pt>
                <c:pt idx="305">
                  <c:v>3.2019230769230771</c:v>
                </c:pt>
                <c:pt idx="306">
                  <c:v>3.3076923076923079</c:v>
                </c:pt>
                <c:pt idx="307">
                  <c:v>3.2596153846153846</c:v>
                </c:pt>
                <c:pt idx="308">
                  <c:v>3.2307692307692308</c:v>
                </c:pt>
                <c:pt idx="309">
                  <c:v>3.2211538461538458</c:v>
                </c:pt>
                <c:pt idx="310">
                  <c:v>3.2115384615384612</c:v>
                </c:pt>
                <c:pt idx="311">
                  <c:v>3.3461538461538463</c:v>
                </c:pt>
                <c:pt idx="312">
                  <c:v>3.4711538461538458</c:v>
                </c:pt>
                <c:pt idx="313">
                  <c:v>3.5384615384615383</c:v>
                </c:pt>
                <c:pt idx="314">
                  <c:v>3.5769230769230766</c:v>
                </c:pt>
                <c:pt idx="315">
                  <c:v>3.625</c:v>
                </c:pt>
                <c:pt idx="316">
                  <c:v>3.5961538461538463</c:v>
                </c:pt>
                <c:pt idx="317">
                  <c:v>3.5865384615384617</c:v>
                </c:pt>
                <c:pt idx="318">
                  <c:v>3.5769230769230766</c:v>
                </c:pt>
                <c:pt idx="319">
                  <c:v>3.6826923076923075</c:v>
                </c:pt>
                <c:pt idx="320">
                  <c:v>3.5480769230769229</c:v>
                </c:pt>
                <c:pt idx="321">
                  <c:v>3.5096153846153846</c:v>
                </c:pt>
                <c:pt idx="322">
                  <c:v>3.4038461538461537</c:v>
                </c:pt>
                <c:pt idx="323">
                  <c:v>3.4134615384615388</c:v>
                </c:pt>
                <c:pt idx="324">
                  <c:v>3.4038461538461537</c:v>
                </c:pt>
                <c:pt idx="325">
                  <c:v>3.384615384615385</c:v>
                </c:pt>
                <c:pt idx="326">
                  <c:v>3.3365384615384617</c:v>
                </c:pt>
                <c:pt idx="327">
                  <c:v>3.2596153846153846</c:v>
                </c:pt>
                <c:pt idx="328">
                  <c:v>3.1538461538461537</c:v>
                </c:pt>
                <c:pt idx="329">
                  <c:v>3.0384615384615388</c:v>
                </c:pt>
                <c:pt idx="330">
                  <c:v>2.9326923076923079</c:v>
                </c:pt>
                <c:pt idx="331">
                  <c:v>2.9134615384615388</c:v>
                </c:pt>
                <c:pt idx="332">
                  <c:v>2.8269230769230766</c:v>
                </c:pt>
                <c:pt idx="333">
                  <c:v>2.7115384615384617</c:v>
                </c:pt>
                <c:pt idx="334">
                  <c:v>2.6923076923076925</c:v>
                </c:pt>
                <c:pt idx="335">
                  <c:v>2.6442307692307692</c:v>
                </c:pt>
                <c:pt idx="336">
                  <c:v>2.6153846153846154</c:v>
                </c:pt>
                <c:pt idx="337">
                  <c:v>2.5096153846153846</c:v>
                </c:pt>
                <c:pt idx="338">
                  <c:v>2.5096153846153846</c:v>
                </c:pt>
                <c:pt idx="339">
                  <c:v>2.5096153846153846</c:v>
                </c:pt>
                <c:pt idx="340">
                  <c:v>2.3846153846153846</c:v>
                </c:pt>
                <c:pt idx="341">
                  <c:v>2.3846153846153846</c:v>
                </c:pt>
                <c:pt idx="342">
                  <c:v>2.375</c:v>
                </c:pt>
                <c:pt idx="343">
                  <c:v>2.3653846153846154</c:v>
                </c:pt>
                <c:pt idx="344">
                  <c:v>2.3269230769230766</c:v>
                </c:pt>
                <c:pt idx="345">
                  <c:v>2.3365384615384617</c:v>
                </c:pt>
                <c:pt idx="346">
                  <c:v>2.3269230769230766</c:v>
                </c:pt>
                <c:pt idx="347">
                  <c:v>2.2596153846153846</c:v>
                </c:pt>
                <c:pt idx="348">
                  <c:v>2.2211538461538463</c:v>
                </c:pt>
                <c:pt idx="349">
                  <c:v>2.2211538461538463</c:v>
                </c:pt>
                <c:pt idx="350">
                  <c:v>2.2403846153846154</c:v>
                </c:pt>
                <c:pt idx="351">
                  <c:v>2.125</c:v>
                </c:pt>
                <c:pt idx="352">
                  <c:v>2.1346153846153846</c:v>
                </c:pt>
                <c:pt idx="353">
                  <c:v>2.1346153846153846</c:v>
                </c:pt>
                <c:pt idx="354">
                  <c:v>2.1538461538461537</c:v>
                </c:pt>
                <c:pt idx="355">
                  <c:v>2.2115384615384617</c:v>
                </c:pt>
                <c:pt idx="356">
                  <c:v>2.1923076923076925</c:v>
                </c:pt>
                <c:pt idx="357">
                  <c:v>2.0288461538461537</c:v>
                </c:pt>
                <c:pt idx="358">
                  <c:v>1.9903846153846154</c:v>
                </c:pt>
                <c:pt idx="359">
                  <c:v>1.971153846153846</c:v>
                </c:pt>
                <c:pt idx="360">
                  <c:v>1.9807692307692308</c:v>
                </c:pt>
                <c:pt idx="361">
                  <c:v>2.0576923076923075</c:v>
                </c:pt>
                <c:pt idx="362">
                  <c:v>2.1057692307692308</c:v>
                </c:pt>
                <c:pt idx="363">
                  <c:v>2.1634615384615383</c:v>
                </c:pt>
                <c:pt idx="364">
                  <c:v>2.2307692307692308</c:v>
                </c:pt>
                <c:pt idx="365">
                  <c:v>2.1442307692307692</c:v>
                </c:pt>
                <c:pt idx="366">
                  <c:v>2.1442307692307692</c:v>
                </c:pt>
                <c:pt idx="367">
                  <c:v>2.1346153846153846</c:v>
                </c:pt>
                <c:pt idx="368">
                  <c:v>2.2692307692307696</c:v>
                </c:pt>
                <c:pt idx="369">
                  <c:v>2.2211538461538463</c:v>
                </c:pt>
                <c:pt idx="370">
                  <c:v>2.2884615384615383</c:v>
                </c:pt>
                <c:pt idx="371">
                  <c:v>2.2596153846153846</c:v>
                </c:pt>
                <c:pt idx="372">
                  <c:v>2.2307692307692308</c:v>
                </c:pt>
                <c:pt idx="373">
                  <c:v>2.2307692307692308</c:v>
                </c:pt>
                <c:pt idx="374">
                  <c:v>2.2692307692307696</c:v>
                </c:pt>
                <c:pt idx="375">
                  <c:v>2.2980769230769229</c:v>
                </c:pt>
                <c:pt idx="376">
                  <c:v>2.2019230769230766</c:v>
                </c:pt>
                <c:pt idx="377">
                  <c:v>2.1923076923076925</c:v>
                </c:pt>
                <c:pt idx="378">
                  <c:v>2.1634615384615383</c:v>
                </c:pt>
                <c:pt idx="379">
                  <c:v>2.3269230769230766</c:v>
                </c:pt>
                <c:pt idx="380">
                  <c:v>2.3365384615384617</c:v>
                </c:pt>
                <c:pt idx="381">
                  <c:v>2.3461538461538463</c:v>
                </c:pt>
                <c:pt idx="382">
                  <c:v>2.4903846153846154</c:v>
                </c:pt>
                <c:pt idx="383">
                  <c:v>2.4903846153846154</c:v>
                </c:pt>
                <c:pt idx="384">
                  <c:v>2.5480769230769229</c:v>
                </c:pt>
                <c:pt idx="385">
                  <c:v>2.5673076923076925</c:v>
                </c:pt>
                <c:pt idx="386">
                  <c:v>2.5673076923076925</c:v>
                </c:pt>
                <c:pt idx="387">
                  <c:v>2.5961538461538463</c:v>
                </c:pt>
                <c:pt idx="388">
                  <c:v>2.625</c:v>
                </c:pt>
                <c:pt idx="389">
                  <c:v>2.7788461538461537</c:v>
                </c:pt>
                <c:pt idx="390">
                  <c:v>2.6538461538461537</c:v>
                </c:pt>
                <c:pt idx="391">
                  <c:v>2.6826923076923075</c:v>
                </c:pt>
                <c:pt idx="392">
                  <c:v>2.9230769230769229</c:v>
                </c:pt>
                <c:pt idx="393">
                  <c:v>2.8365384615384617</c:v>
                </c:pt>
                <c:pt idx="394">
                  <c:v>2.8365384615384617</c:v>
                </c:pt>
                <c:pt idx="395">
                  <c:v>2.8557692307692308</c:v>
                </c:pt>
                <c:pt idx="396">
                  <c:v>2.8942307692307692</c:v>
                </c:pt>
                <c:pt idx="397">
                  <c:v>2.9038461538461537</c:v>
                </c:pt>
                <c:pt idx="398">
                  <c:v>3.0961538461538463</c:v>
                </c:pt>
                <c:pt idx="399">
                  <c:v>3.1923076923076921</c:v>
                </c:pt>
                <c:pt idx="400">
                  <c:v>3.1826923076923075</c:v>
                </c:pt>
                <c:pt idx="401">
                  <c:v>3.1826923076923075</c:v>
                </c:pt>
                <c:pt idx="402">
                  <c:v>3.1634615384615388</c:v>
                </c:pt>
                <c:pt idx="403">
                  <c:v>3.3269230769230766</c:v>
                </c:pt>
                <c:pt idx="404">
                  <c:v>3.384615384615385</c:v>
                </c:pt>
                <c:pt idx="405">
                  <c:v>3.4423076923076921</c:v>
                </c:pt>
                <c:pt idx="406">
                  <c:v>3.4519230769230771</c:v>
                </c:pt>
                <c:pt idx="407">
                  <c:v>3.5288461538461542</c:v>
                </c:pt>
                <c:pt idx="408">
                  <c:v>3.5384615384615383</c:v>
                </c:pt>
                <c:pt idx="409">
                  <c:v>3.6153846153846154</c:v>
                </c:pt>
                <c:pt idx="410">
                  <c:v>3.7884615384615383</c:v>
                </c:pt>
                <c:pt idx="411">
                  <c:v>3.7211538461538458</c:v>
                </c:pt>
                <c:pt idx="412">
                  <c:v>3.7499999999999996</c:v>
                </c:pt>
                <c:pt idx="413">
                  <c:v>3.7115384615384617</c:v>
                </c:pt>
                <c:pt idx="414">
                  <c:v>3.8173076923076925</c:v>
                </c:pt>
                <c:pt idx="415">
                  <c:v>3.8173076923076925</c:v>
                </c:pt>
                <c:pt idx="416">
                  <c:v>3.8173076923076925</c:v>
                </c:pt>
                <c:pt idx="417">
                  <c:v>4.0384615384615383</c:v>
                </c:pt>
                <c:pt idx="418">
                  <c:v>3.9903846153846154</c:v>
                </c:pt>
                <c:pt idx="419">
                  <c:v>3.9326923076923075</c:v>
                </c:pt>
                <c:pt idx="420">
                  <c:v>3.9903846153846154</c:v>
                </c:pt>
                <c:pt idx="421">
                  <c:v>3.8269230769230766</c:v>
                </c:pt>
                <c:pt idx="422">
                  <c:v>3.8076923076923079</c:v>
                </c:pt>
                <c:pt idx="423">
                  <c:v>3.7980769230769229</c:v>
                </c:pt>
                <c:pt idx="424">
                  <c:v>3.9134615384615383</c:v>
                </c:pt>
                <c:pt idx="425">
                  <c:v>3.7596153846153846</c:v>
                </c:pt>
                <c:pt idx="426">
                  <c:v>3.8365384615384617</c:v>
                </c:pt>
                <c:pt idx="427">
                  <c:v>3.7692307692307692</c:v>
                </c:pt>
                <c:pt idx="428">
                  <c:v>3.6923076923076921</c:v>
                </c:pt>
                <c:pt idx="429">
                  <c:v>3.7115384615384617</c:v>
                </c:pt>
                <c:pt idx="430">
                  <c:v>3.6538461538461537</c:v>
                </c:pt>
                <c:pt idx="431">
                  <c:v>3.7596153846153846</c:v>
                </c:pt>
                <c:pt idx="432">
                  <c:v>3.7980769230769229</c:v>
                </c:pt>
                <c:pt idx="433">
                  <c:v>3.7307692307692308</c:v>
                </c:pt>
                <c:pt idx="434">
                  <c:v>3.6923076923076921</c:v>
                </c:pt>
                <c:pt idx="435">
                  <c:v>3.7788461538461542</c:v>
                </c:pt>
                <c:pt idx="436">
                  <c:v>3.7692307692307692</c:v>
                </c:pt>
                <c:pt idx="437">
                  <c:v>3.7596153846153846</c:v>
                </c:pt>
                <c:pt idx="438">
                  <c:v>3.625</c:v>
                </c:pt>
                <c:pt idx="439">
                  <c:v>3.5384615384615383</c:v>
                </c:pt>
                <c:pt idx="440">
                  <c:v>3.4807692307692308</c:v>
                </c:pt>
                <c:pt idx="441">
                  <c:v>3.4519230769230771</c:v>
                </c:pt>
                <c:pt idx="442">
                  <c:v>3.2499999999999996</c:v>
                </c:pt>
                <c:pt idx="443">
                  <c:v>3.2403846153846154</c:v>
                </c:pt>
                <c:pt idx="444">
                  <c:v>3.0576923076923079</c:v>
                </c:pt>
                <c:pt idx="445">
                  <c:v>2.8173076923076925</c:v>
                </c:pt>
                <c:pt idx="446">
                  <c:v>2.7019230769230766</c:v>
                </c:pt>
                <c:pt idx="447">
                  <c:v>2.6826923076923075</c:v>
                </c:pt>
                <c:pt idx="448">
                  <c:v>2.5192307692307692</c:v>
                </c:pt>
                <c:pt idx="449">
                  <c:v>2.375</c:v>
                </c:pt>
                <c:pt idx="450">
                  <c:v>2.3653846153846154</c:v>
                </c:pt>
                <c:pt idx="451">
                  <c:v>2.3942307692307696</c:v>
                </c:pt>
                <c:pt idx="452">
                  <c:v>2.125</c:v>
                </c:pt>
                <c:pt idx="453">
                  <c:v>2.1730769230769229</c:v>
                </c:pt>
                <c:pt idx="454">
                  <c:v>2.0865384615384617</c:v>
                </c:pt>
                <c:pt idx="455">
                  <c:v>2.0769230769230766</c:v>
                </c:pt>
                <c:pt idx="456">
                  <c:v>1.9807692307692308</c:v>
                </c:pt>
                <c:pt idx="457">
                  <c:v>2</c:v>
                </c:pt>
                <c:pt idx="458">
                  <c:v>1.9807692307692308</c:v>
                </c:pt>
                <c:pt idx="459">
                  <c:v>1.8749999999999998</c:v>
                </c:pt>
                <c:pt idx="460">
                  <c:v>1.8173076923076925</c:v>
                </c:pt>
                <c:pt idx="461">
                  <c:v>1.6923076923076925</c:v>
                </c:pt>
                <c:pt idx="462">
                  <c:v>1.6346153846153846</c:v>
                </c:pt>
                <c:pt idx="463">
                  <c:v>1.5384615384615383</c:v>
                </c:pt>
                <c:pt idx="464">
                  <c:v>1.5480769230769231</c:v>
                </c:pt>
                <c:pt idx="465">
                  <c:v>1.4423076923076923</c:v>
                </c:pt>
                <c:pt idx="466">
                  <c:v>1.4134615384615383</c:v>
                </c:pt>
                <c:pt idx="467">
                  <c:v>1.3365384615384615</c:v>
                </c:pt>
                <c:pt idx="468">
                  <c:v>1.2115384615384615</c:v>
                </c:pt>
                <c:pt idx="469">
                  <c:v>1.2019230769230769</c:v>
                </c:pt>
                <c:pt idx="470">
                  <c:v>1.1538461538461537</c:v>
                </c:pt>
                <c:pt idx="471">
                  <c:v>1.1538461538461537</c:v>
                </c:pt>
                <c:pt idx="472">
                  <c:v>1.1538461538461537</c:v>
                </c:pt>
                <c:pt idx="473">
                  <c:v>1.1153846153846154</c:v>
                </c:pt>
              </c:numCache>
            </c:numRef>
          </c:val>
          <c:smooth val="0"/>
          <c:extLst>
            <c:ext xmlns:c16="http://schemas.microsoft.com/office/drawing/2014/chart" uri="{C3380CC4-5D6E-409C-BE32-E72D297353CC}">
              <c16:uniqueId val="{00000003-5A2B-4D2D-AFF5-C1D901B2F187}"/>
            </c:ext>
          </c:extLst>
        </c:ser>
        <c:dLbls>
          <c:showLegendKey val="0"/>
          <c:showVal val="0"/>
          <c:showCatName val="0"/>
          <c:showSerName val="0"/>
          <c:showPercent val="0"/>
          <c:showBubbleSize val="0"/>
        </c:dLbls>
        <c:smooth val="0"/>
        <c:axId val="2056095343"/>
        <c:axId val="1722924159"/>
        <c:extLst>
          <c:ext xmlns:c15="http://schemas.microsoft.com/office/drawing/2012/chart" uri="{02D57815-91ED-43cb-92C2-25804820EDAC}">
            <c15:filteredLineSeries>
              <c15:ser>
                <c:idx val="3"/>
                <c:order val="3"/>
                <c:tx>
                  <c:v>Östergötland</c:v>
                </c:tx>
                <c:spPr>
                  <a:ln w="31750" cap="rnd">
                    <a:solidFill>
                      <a:schemeClr val="accent2">
                        <a:lumMod val="60000"/>
                      </a:schemeClr>
                    </a:solidFill>
                    <a:round/>
                  </a:ln>
                  <a:effectLst/>
                </c:spPr>
                <c:marker>
                  <c:symbol val="none"/>
                </c:marker>
                <c:cat>
                  <c:numRef>
                    <c:extLst>
                      <c:ext uri="{02D57815-91ED-43cb-92C2-25804820EDAC}">
                        <c15:formulaRef>
                          <c15:sqref>'inom intensivvårdsavdelning'!$M$2:$M$500</c15:sqref>
                        </c15:formulaRef>
                      </c:ext>
                    </c:extLst>
                    <c:numCache>
                      <c:formatCode>m/d/yyyy</c:formatCode>
                      <c:ptCount val="499"/>
                      <c:pt idx="0">
                        <c:v>43888</c:v>
                      </c:pt>
                      <c:pt idx="1">
                        <c:v>43889</c:v>
                      </c:pt>
                      <c:pt idx="2">
                        <c:v>43890</c:v>
                      </c:pt>
                      <c:pt idx="3">
                        <c:v>43891</c:v>
                      </c:pt>
                      <c:pt idx="4">
                        <c:v>43892</c:v>
                      </c:pt>
                      <c:pt idx="5">
                        <c:v>43893</c:v>
                      </c:pt>
                      <c:pt idx="6">
                        <c:v>43894</c:v>
                      </c:pt>
                      <c:pt idx="7">
                        <c:v>43895</c:v>
                      </c:pt>
                      <c:pt idx="8">
                        <c:v>43896</c:v>
                      </c:pt>
                      <c:pt idx="9">
                        <c:v>43897</c:v>
                      </c:pt>
                      <c:pt idx="10">
                        <c:v>43898</c:v>
                      </c:pt>
                      <c:pt idx="11">
                        <c:v>43899</c:v>
                      </c:pt>
                      <c:pt idx="12">
                        <c:v>43900</c:v>
                      </c:pt>
                      <c:pt idx="13">
                        <c:v>43901</c:v>
                      </c:pt>
                      <c:pt idx="14">
                        <c:v>43902</c:v>
                      </c:pt>
                      <c:pt idx="15">
                        <c:v>43903</c:v>
                      </c:pt>
                      <c:pt idx="16">
                        <c:v>43904</c:v>
                      </c:pt>
                      <c:pt idx="17">
                        <c:v>43905</c:v>
                      </c:pt>
                      <c:pt idx="18">
                        <c:v>43906</c:v>
                      </c:pt>
                      <c:pt idx="19">
                        <c:v>43907</c:v>
                      </c:pt>
                      <c:pt idx="20">
                        <c:v>43908</c:v>
                      </c:pt>
                      <c:pt idx="21">
                        <c:v>43909</c:v>
                      </c:pt>
                      <c:pt idx="22">
                        <c:v>43910</c:v>
                      </c:pt>
                      <c:pt idx="23">
                        <c:v>43911</c:v>
                      </c:pt>
                      <c:pt idx="24">
                        <c:v>43912</c:v>
                      </c:pt>
                      <c:pt idx="25">
                        <c:v>43913</c:v>
                      </c:pt>
                      <c:pt idx="26">
                        <c:v>43914</c:v>
                      </c:pt>
                      <c:pt idx="27">
                        <c:v>43915</c:v>
                      </c:pt>
                      <c:pt idx="28">
                        <c:v>43916</c:v>
                      </c:pt>
                      <c:pt idx="29">
                        <c:v>43917</c:v>
                      </c:pt>
                      <c:pt idx="30">
                        <c:v>43918</c:v>
                      </c:pt>
                      <c:pt idx="31">
                        <c:v>43919</c:v>
                      </c:pt>
                      <c:pt idx="32">
                        <c:v>43920</c:v>
                      </c:pt>
                      <c:pt idx="33">
                        <c:v>43921</c:v>
                      </c:pt>
                      <c:pt idx="34">
                        <c:v>43922</c:v>
                      </c:pt>
                      <c:pt idx="35">
                        <c:v>43923</c:v>
                      </c:pt>
                      <c:pt idx="36">
                        <c:v>43924</c:v>
                      </c:pt>
                      <c:pt idx="37">
                        <c:v>43925</c:v>
                      </c:pt>
                      <c:pt idx="38">
                        <c:v>43926</c:v>
                      </c:pt>
                      <c:pt idx="39">
                        <c:v>43927</c:v>
                      </c:pt>
                      <c:pt idx="40">
                        <c:v>43928</c:v>
                      </c:pt>
                      <c:pt idx="41">
                        <c:v>43929</c:v>
                      </c:pt>
                      <c:pt idx="42">
                        <c:v>43930</c:v>
                      </c:pt>
                      <c:pt idx="43">
                        <c:v>43931</c:v>
                      </c:pt>
                      <c:pt idx="44">
                        <c:v>43932</c:v>
                      </c:pt>
                      <c:pt idx="45">
                        <c:v>43933</c:v>
                      </c:pt>
                      <c:pt idx="46">
                        <c:v>43934</c:v>
                      </c:pt>
                      <c:pt idx="47">
                        <c:v>43935</c:v>
                      </c:pt>
                      <c:pt idx="48">
                        <c:v>43936</c:v>
                      </c:pt>
                      <c:pt idx="49">
                        <c:v>43937</c:v>
                      </c:pt>
                      <c:pt idx="50">
                        <c:v>43938</c:v>
                      </c:pt>
                      <c:pt idx="51">
                        <c:v>43939</c:v>
                      </c:pt>
                      <c:pt idx="52">
                        <c:v>43940</c:v>
                      </c:pt>
                      <c:pt idx="53">
                        <c:v>43941</c:v>
                      </c:pt>
                      <c:pt idx="54">
                        <c:v>43942</c:v>
                      </c:pt>
                      <c:pt idx="55">
                        <c:v>43943</c:v>
                      </c:pt>
                      <c:pt idx="56">
                        <c:v>43944</c:v>
                      </c:pt>
                      <c:pt idx="57">
                        <c:v>43945</c:v>
                      </c:pt>
                      <c:pt idx="58">
                        <c:v>43946</c:v>
                      </c:pt>
                      <c:pt idx="59">
                        <c:v>43947</c:v>
                      </c:pt>
                      <c:pt idx="60">
                        <c:v>43948</c:v>
                      </c:pt>
                      <c:pt idx="61">
                        <c:v>43949</c:v>
                      </c:pt>
                      <c:pt idx="62">
                        <c:v>43950</c:v>
                      </c:pt>
                      <c:pt idx="63">
                        <c:v>43951</c:v>
                      </c:pt>
                      <c:pt idx="64">
                        <c:v>43952</c:v>
                      </c:pt>
                      <c:pt idx="65">
                        <c:v>43953</c:v>
                      </c:pt>
                      <c:pt idx="66">
                        <c:v>43954</c:v>
                      </c:pt>
                      <c:pt idx="67">
                        <c:v>43955</c:v>
                      </c:pt>
                      <c:pt idx="68">
                        <c:v>43956</c:v>
                      </c:pt>
                      <c:pt idx="69">
                        <c:v>43957</c:v>
                      </c:pt>
                      <c:pt idx="70">
                        <c:v>43958</c:v>
                      </c:pt>
                      <c:pt idx="71">
                        <c:v>43959</c:v>
                      </c:pt>
                      <c:pt idx="72">
                        <c:v>43960</c:v>
                      </c:pt>
                      <c:pt idx="73">
                        <c:v>43961</c:v>
                      </c:pt>
                      <c:pt idx="74">
                        <c:v>43962</c:v>
                      </c:pt>
                      <c:pt idx="75">
                        <c:v>43963</c:v>
                      </c:pt>
                      <c:pt idx="76">
                        <c:v>43964</c:v>
                      </c:pt>
                      <c:pt idx="77">
                        <c:v>43965</c:v>
                      </c:pt>
                      <c:pt idx="78">
                        <c:v>43966</c:v>
                      </c:pt>
                      <c:pt idx="79">
                        <c:v>43967</c:v>
                      </c:pt>
                      <c:pt idx="80">
                        <c:v>43968</c:v>
                      </c:pt>
                      <c:pt idx="81">
                        <c:v>43969</c:v>
                      </c:pt>
                      <c:pt idx="82">
                        <c:v>43970</c:v>
                      </c:pt>
                      <c:pt idx="83">
                        <c:v>43971</c:v>
                      </c:pt>
                      <c:pt idx="84">
                        <c:v>43972</c:v>
                      </c:pt>
                      <c:pt idx="85">
                        <c:v>43973</c:v>
                      </c:pt>
                      <c:pt idx="86">
                        <c:v>43974</c:v>
                      </c:pt>
                      <c:pt idx="87">
                        <c:v>43975</c:v>
                      </c:pt>
                      <c:pt idx="88">
                        <c:v>43976</c:v>
                      </c:pt>
                      <c:pt idx="89">
                        <c:v>43977</c:v>
                      </c:pt>
                      <c:pt idx="90">
                        <c:v>43978</c:v>
                      </c:pt>
                      <c:pt idx="91">
                        <c:v>43979</c:v>
                      </c:pt>
                      <c:pt idx="92">
                        <c:v>43980</c:v>
                      </c:pt>
                      <c:pt idx="93">
                        <c:v>43981</c:v>
                      </c:pt>
                      <c:pt idx="94">
                        <c:v>43982</c:v>
                      </c:pt>
                      <c:pt idx="95">
                        <c:v>43983</c:v>
                      </c:pt>
                      <c:pt idx="96">
                        <c:v>43984</c:v>
                      </c:pt>
                      <c:pt idx="97">
                        <c:v>43985</c:v>
                      </c:pt>
                      <c:pt idx="98">
                        <c:v>43986</c:v>
                      </c:pt>
                      <c:pt idx="99">
                        <c:v>43987</c:v>
                      </c:pt>
                      <c:pt idx="100">
                        <c:v>43988</c:v>
                      </c:pt>
                      <c:pt idx="101">
                        <c:v>43989</c:v>
                      </c:pt>
                      <c:pt idx="102">
                        <c:v>43990</c:v>
                      </c:pt>
                      <c:pt idx="103">
                        <c:v>43991</c:v>
                      </c:pt>
                      <c:pt idx="104">
                        <c:v>43992</c:v>
                      </c:pt>
                      <c:pt idx="105">
                        <c:v>43993</c:v>
                      </c:pt>
                      <c:pt idx="106">
                        <c:v>43994</c:v>
                      </c:pt>
                      <c:pt idx="107">
                        <c:v>43995</c:v>
                      </c:pt>
                      <c:pt idx="108">
                        <c:v>43996</c:v>
                      </c:pt>
                      <c:pt idx="109">
                        <c:v>43997</c:v>
                      </c:pt>
                      <c:pt idx="110">
                        <c:v>43998</c:v>
                      </c:pt>
                      <c:pt idx="111">
                        <c:v>43999</c:v>
                      </c:pt>
                      <c:pt idx="112">
                        <c:v>44000</c:v>
                      </c:pt>
                      <c:pt idx="113">
                        <c:v>44001</c:v>
                      </c:pt>
                      <c:pt idx="114">
                        <c:v>44002</c:v>
                      </c:pt>
                      <c:pt idx="115">
                        <c:v>44003</c:v>
                      </c:pt>
                      <c:pt idx="116">
                        <c:v>44004</c:v>
                      </c:pt>
                      <c:pt idx="117">
                        <c:v>44005</c:v>
                      </c:pt>
                      <c:pt idx="118">
                        <c:v>44006</c:v>
                      </c:pt>
                      <c:pt idx="119">
                        <c:v>44007</c:v>
                      </c:pt>
                      <c:pt idx="120">
                        <c:v>44008</c:v>
                      </c:pt>
                      <c:pt idx="121">
                        <c:v>44009</c:v>
                      </c:pt>
                      <c:pt idx="122">
                        <c:v>44010</c:v>
                      </c:pt>
                      <c:pt idx="123">
                        <c:v>44011</c:v>
                      </c:pt>
                      <c:pt idx="124">
                        <c:v>44012</c:v>
                      </c:pt>
                      <c:pt idx="125">
                        <c:v>44013</c:v>
                      </c:pt>
                      <c:pt idx="126">
                        <c:v>44014</c:v>
                      </c:pt>
                      <c:pt idx="127">
                        <c:v>44015</c:v>
                      </c:pt>
                      <c:pt idx="128">
                        <c:v>44016</c:v>
                      </c:pt>
                      <c:pt idx="129">
                        <c:v>44017</c:v>
                      </c:pt>
                      <c:pt idx="130">
                        <c:v>44018</c:v>
                      </c:pt>
                      <c:pt idx="131">
                        <c:v>44019</c:v>
                      </c:pt>
                      <c:pt idx="132">
                        <c:v>44020</c:v>
                      </c:pt>
                      <c:pt idx="133">
                        <c:v>44021</c:v>
                      </c:pt>
                      <c:pt idx="134">
                        <c:v>44022</c:v>
                      </c:pt>
                      <c:pt idx="135">
                        <c:v>44023</c:v>
                      </c:pt>
                      <c:pt idx="136">
                        <c:v>44024</c:v>
                      </c:pt>
                      <c:pt idx="137">
                        <c:v>44025</c:v>
                      </c:pt>
                      <c:pt idx="138">
                        <c:v>44026</c:v>
                      </c:pt>
                      <c:pt idx="139">
                        <c:v>44027</c:v>
                      </c:pt>
                      <c:pt idx="140">
                        <c:v>44028</c:v>
                      </c:pt>
                      <c:pt idx="141">
                        <c:v>44029</c:v>
                      </c:pt>
                      <c:pt idx="142">
                        <c:v>44030</c:v>
                      </c:pt>
                      <c:pt idx="143">
                        <c:v>44031</c:v>
                      </c:pt>
                      <c:pt idx="144">
                        <c:v>44032</c:v>
                      </c:pt>
                      <c:pt idx="145">
                        <c:v>44033</c:v>
                      </c:pt>
                      <c:pt idx="146">
                        <c:v>44034</c:v>
                      </c:pt>
                      <c:pt idx="147">
                        <c:v>44035</c:v>
                      </c:pt>
                      <c:pt idx="148">
                        <c:v>44036</c:v>
                      </c:pt>
                      <c:pt idx="149">
                        <c:v>44037</c:v>
                      </c:pt>
                      <c:pt idx="150">
                        <c:v>44038</c:v>
                      </c:pt>
                      <c:pt idx="151">
                        <c:v>44039</c:v>
                      </c:pt>
                      <c:pt idx="152">
                        <c:v>44040</c:v>
                      </c:pt>
                      <c:pt idx="153">
                        <c:v>44041</c:v>
                      </c:pt>
                      <c:pt idx="154">
                        <c:v>44042</c:v>
                      </c:pt>
                      <c:pt idx="155">
                        <c:v>44043</c:v>
                      </c:pt>
                      <c:pt idx="156">
                        <c:v>44044</c:v>
                      </c:pt>
                      <c:pt idx="157">
                        <c:v>44045</c:v>
                      </c:pt>
                      <c:pt idx="158">
                        <c:v>44046</c:v>
                      </c:pt>
                      <c:pt idx="159">
                        <c:v>44047</c:v>
                      </c:pt>
                      <c:pt idx="160">
                        <c:v>44048</c:v>
                      </c:pt>
                      <c:pt idx="161">
                        <c:v>44049</c:v>
                      </c:pt>
                      <c:pt idx="162">
                        <c:v>44050</c:v>
                      </c:pt>
                      <c:pt idx="163">
                        <c:v>44051</c:v>
                      </c:pt>
                      <c:pt idx="164">
                        <c:v>44052</c:v>
                      </c:pt>
                      <c:pt idx="165">
                        <c:v>44053</c:v>
                      </c:pt>
                      <c:pt idx="166">
                        <c:v>44054</c:v>
                      </c:pt>
                      <c:pt idx="167">
                        <c:v>44055</c:v>
                      </c:pt>
                      <c:pt idx="168">
                        <c:v>44056</c:v>
                      </c:pt>
                      <c:pt idx="169">
                        <c:v>44057</c:v>
                      </c:pt>
                      <c:pt idx="170">
                        <c:v>44058</c:v>
                      </c:pt>
                      <c:pt idx="171">
                        <c:v>44059</c:v>
                      </c:pt>
                      <c:pt idx="172">
                        <c:v>44060</c:v>
                      </c:pt>
                      <c:pt idx="173">
                        <c:v>44061</c:v>
                      </c:pt>
                      <c:pt idx="174">
                        <c:v>44062</c:v>
                      </c:pt>
                      <c:pt idx="175">
                        <c:v>44063</c:v>
                      </c:pt>
                      <c:pt idx="176">
                        <c:v>44064</c:v>
                      </c:pt>
                      <c:pt idx="177">
                        <c:v>44065</c:v>
                      </c:pt>
                      <c:pt idx="178">
                        <c:v>44066</c:v>
                      </c:pt>
                      <c:pt idx="179">
                        <c:v>44067</c:v>
                      </c:pt>
                      <c:pt idx="180">
                        <c:v>44068</c:v>
                      </c:pt>
                      <c:pt idx="181">
                        <c:v>44069</c:v>
                      </c:pt>
                      <c:pt idx="182">
                        <c:v>44070</c:v>
                      </c:pt>
                      <c:pt idx="183">
                        <c:v>44071</c:v>
                      </c:pt>
                      <c:pt idx="184">
                        <c:v>44072</c:v>
                      </c:pt>
                      <c:pt idx="185">
                        <c:v>44073</c:v>
                      </c:pt>
                      <c:pt idx="186">
                        <c:v>44074</c:v>
                      </c:pt>
                      <c:pt idx="187">
                        <c:v>44075</c:v>
                      </c:pt>
                      <c:pt idx="188">
                        <c:v>44076</c:v>
                      </c:pt>
                      <c:pt idx="189">
                        <c:v>44077</c:v>
                      </c:pt>
                      <c:pt idx="190">
                        <c:v>44078</c:v>
                      </c:pt>
                      <c:pt idx="191">
                        <c:v>44079</c:v>
                      </c:pt>
                      <c:pt idx="192">
                        <c:v>44080</c:v>
                      </c:pt>
                      <c:pt idx="193">
                        <c:v>44081</c:v>
                      </c:pt>
                      <c:pt idx="194">
                        <c:v>44082</c:v>
                      </c:pt>
                      <c:pt idx="195">
                        <c:v>44083</c:v>
                      </c:pt>
                      <c:pt idx="196">
                        <c:v>44084</c:v>
                      </c:pt>
                      <c:pt idx="197">
                        <c:v>44085</c:v>
                      </c:pt>
                      <c:pt idx="198">
                        <c:v>44086</c:v>
                      </c:pt>
                      <c:pt idx="199">
                        <c:v>44087</c:v>
                      </c:pt>
                      <c:pt idx="200">
                        <c:v>44088</c:v>
                      </c:pt>
                      <c:pt idx="201">
                        <c:v>44089</c:v>
                      </c:pt>
                      <c:pt idx="202">
                        <c:v>44090</c:v>
                      </c:pt>
                      <c:pt idx="203">
                        <c:v>44091</c:v>
                      </c:pt>
                      <c:pt idx="204">
                        <c:v>44092</c:v>
                      </c:pt>
                      <c:pt idx="205">
                        <c:v>44093</c:v>
                      </c:pt>
                      <c:pt idx="206">
                        <c:v>44094</c:v>
                      </c:pt>
                      <c:pt idx="207">
                        <c:v>44095</c:v>
                      </c:pt>
                      <c:pt idx="208">
                        <c:v>44096</c:v>
                      </c:pt>
                      <c:pt idx="209">
                        <c:v>44097</c:v>
                      </c:pt>
                      <c:pt idx="210">
                        <c:v>44098</c:v>
                      </c:pt>
                      <c:pt idx="211">
                        <c:v>44099</c:v>
                      </c:pt>
                      <c:pt idx="212">
                        <c:v>44100</c:v>
                      </c:pt>
                      <c:pt idx="213">
                        <c:v>44101</c:v>
                      </c:pt>
                      <c:pt idx="214">
                        <c:v>44102</c:v>
                      </c:pt>
                      <c:pt idx="215">
                        <c:v>44103</c:v>
                      </c:pt>
                      <c:pt idx="216">
                        <c:v>44104</c:v>
                      </c:pt>
                      <c:pt idx="217">
                        <c:v>44105</c:v>
                      </c:pt>
                      <c:pt idx="218">
                        <c:v>44106</c:v>
                      </c:pt>
                      <c:pt idx="219">
                        <c:v>44107</c:v>
                      </c:pt>
                      <c:pt idx="220">
                        <c:v>44108</c:v>
                      </c:pt>
                      <c:pt idx="221">
                        <c:v>44109</c:v>
                      </c:pt>
                      <c:pt idx="222">
                        <c:v>44110</c:v>
                      </c:pt>
                      <c:pt idx="223">
                        <c:v>44111</c:v>
                      </c:pt>
                      <c:pt idx="224">
                        <c:v>44112</c:v>
                      </c:pt>
                      <c:pt idx="225">
                        <c:v>44113</c:v>
                      </c:pt>
                      <c:pt idx="226">
                        <c:v>44114</c:v>
                      </c:pt>
                      <c:pt idx="227">
                        <c:v>44115</c:v>
                      </c:pt>
                      <c:pt idx="228">
                        <c:v>44116</c:v>
                      </c:pt>
                      <c:pt idx="229">
                        <c:v>44117</c:v>
                      </c:pt>
                      <c:pt idx="230">
                        <c:v>44118</c:v>
                      </c:pt>
                      <c:pt idx="231">
                        <c:v>44119</c:v>
                      </c:pt>
                      <c:pt idx="232">
                        <c:v>44120</c:v>
                      </c:pt>
                      <c:pt idx="233">
                        <c:v>44121</c:v>
                      </c:pt>
                      <c:pt idx="234">
                        <c:v>44122</c:v>
                      </c:pt>
                      <c:pt idx="235">
                        <c:v>44123</c:v>
                      </c:pt>
                      <c:pt idx="236">
                        <c:v>44124</c:v>
                      </c:pt>
                      <c:pt idx="237">
                        <c:v>44125</c:v>
                      </c:pt>
                      <c:pt idx="238">
                        <c:v>44126</c:v>
                      </c:pt>
                      <c:pt idx="239">
                        <c:v>44127</c:v>
                      </c:pt>
                      <c:pt idx="240">
                        <c:v>44128</c:v>
                      </c:pt>
                      <c:pt idx="241">
                        <c:v>44129</c:v>
                      </c:pt>
                      <c:pt idx="242">
                        <c:v>44130</c:v>
                      </c:pt>
                      <c:pt idx="243">
                        <c:v>44131</c:v>
                      </c:pt>
                      <c:pt idx="244">
                        <c:v>44132</c:v>
                      </c:pt>
                      <c:pt idx="245">
                        <c:v>44133</c:v>
                      </c:pt>
                      <c:pt idx="246">
                        <c:v>44134</c:v>
                      </c:pt>
                      <c:pt idx="247">
                        <c:v>44135</c:v>
                      </c:pt>
                      <c:pt idx="248">
                        <c:v>44136</c:v>
                      </c:pt>
                      <c:pt idx="249">
                        <c:v>44137</c:v>
                      </c:pt>
                      <c:pt idx="250">
                        <c:v>44138</c:v>
                      </c:pt>
                      <c:pt idx="251">
                        <c:v>44139</c:v>
                      </c:pt>
                      <c:pt idx="252">
                        <c:v>44140</c:v>
                      </c:pt>
                      <c:pt idx="253">
                        <c:v>44141</c:v>
                      </c:pt>
                      <c:pt idx="254">
                        <c:v>44142</c:v>
                      </c:pt>
                      <c:pt idx="255">
                        <c:v>44143</c:v>
                      </c:pt>
                      <c:pt idx="256">
                        <c:v>44144</c:v>
                      </c:pt>
                      <c:pt idx="257">
                        <c:v>44145</c:v>
                      </c:pt>
                      <c:pt idx="258">
                        <c:v>44146</c:v>
                      </c:pt>
                      <c:pt idx="259">
                        <c:v>44147</c:v>
                      </c:pt>
                      <c:pt idx="260">
                        <c:v>44148</c:v>
                      </c:pt>
                      <c:pt idx="261">
                        <c:v>44149</c:v>
                      </c:pt>
                      <c:pt idx="262">
                        <c:v>44150</c:v>
                      </c:pt>
                      <c:pt idx="263">
                        <c:v>44151</c:v>
                      </c:pt>
                      <c:pt idx="264">
                        <c:v>44152</c:v>
                      </c:pt>
                      <c:pt idx="265">
                        <c:v>44153</c:v>
                      </c:pt>
                      <c:pt idx="266">
                        <c:v>44154</c:v>
                      </c:pt>
                      <c:pt idx="267">
                        <c:v>44155</c:v>
                      </c:pt>
                      <c:pt idx="268">
                        <c:v>44156</c:v>
                      </c:pt>
                      <c:pt idx="269">
                        <c:v>44157</c:v>
                      </c:pt>
                      <c:pt idx="270">
                        <c:v>44158</c:v>
                      </c:pt>
                      <c:pt idx="271">
                        <c:v>44159</c:v>
                      </c:pt>
                      <c:pt idx="272">
                        <c:v>44160</c:v>
                      </c:pt>
                      <c:pt idx="273">
                        <c:v>44161</c:v>
                      </c:pt>
                      <c:pt idx="274">
                        <c:v>44162</c:v>
                      </c:pt>
                      <c:pt idx="275">
                        <c:v>44163</c:v>
                      </c:pt>
                      <c:pt idx="276">
                        <c:v>44164</c:v>
                      </c:pt>
                      <c:pt idx="277">
                        <c:v>44165</c:v>
                      </c:pt>
                      <c:pt idx="278">
                        <c:v>44166</c:v>
                      </c:pt>
                      <c:pt idx="279">
                        <c:v>44167</c:v>
                      </c:pt>
                      <c:pt idx="280">
                        <c:v>44168</c:v>
                      </c:pt>
                      <c:pt idx="281">
                        <c:v>44169</c:v>
                      </c:pt>
                      <c:pt idx="282">
                        <c:v>44170</c:v>
                      </c:pt>
                      <c:pt idx="283">
                        <c:v>44171</c:v>
                      </c:pt>
                      <c:pt idx="284">
                        <c:v>44172</c:v>
                      </c:pt>
                      <c:pt idx="285">
                        <c:v>44173</c:v>
                      </c:pt>
                      <c:pt idx="286">
                        <c:v>44174</c:v>
                      </c:pt>
                      <c:pt idx="287">
                        <c:v>44175</c:v>
                      </c:pt>
                      <c:pt idx="288">
                        <c:v>44176</c:v>
                      </c:pt>
                      <c:pt idx="289">
                        <c:v>44177</c:v>
                      </c:pt>
                      <c:pt idx="290">
                        <c:v>44178</c:v>
                      </c:pt>
                      <c:pt idx="291">
                        <c:v>44179</c:v>
                      </c:pt>
                      <c:pt idx="292">
                        <c:v>44180</c:v>
                      </c:pt>
                      <c:pt idx="293">
                        <c:v>44181</c:v>
                      </c:pt>
                      <c:pt idx="294">
                        <c:v>44182</c:v>
                      </c:pt>
                      <c:pt idx="295">
                        <c:v>44183</c:v>
                      </c:pt>
                      <c:pt idx="296">
                        <c:v>44184</c:v>
                      </c:pt>
                      <c:pt idx="297">
                        <c:v>44185</c:v>
                      </c:pt>
                      <c:pt idx="298">
                        <c:v>44186</c:v>
                      </c:pt>
                      <c:pt idx="299">
                        <c:v>44187</c:v>
                      </c:pt>
                      <c:pt idx="300">
                        <c:v>44188</c:v>
                      </c:pt>
                      <c:pt idx="301">
                        <c:v>44189</c:v>
                      </c:pt>
                      <c:pt idx="302">
                        <c:v>44190</c:v>
                      </c:pt>
                      <c:pt idx="303">
                        <c:v>44191</c:v>
                      </c:pt>
                      <c:pt idx="304">
                        <c:v>44192</c:v>
                      </c:pt>
                      <c:pt idx="305">
                        <c:v>44193</c:v>
                      </c:pt>
                      <c:pt idx="306">
                        <c:v>44194</c:v>
                      </c:pt>
                      <c:pt idx="307">
                        <c:v>44195</c:v>
                      </c:pt>
                      <c:pt idx="308">
                        <c:v>44196</c:v>
                      </c:pt>
                      <c:pt idx="309">
                        <c:v>44197</c:v>
                      </c:pt>
                      <c:pt idx="310">
                        <c:v>44198</c:v>
                      </c:pt>
                      <c:pt idx="311">
                        <c:v>44199</c:v>
                      </c:pt>
                      <c:pt idx="312">
                        <c:v>44200</c:v>
                      </c:pt>
                      <c:pt idx="313">
                        <c:v>44201</c:v>
                      </c:pt>
                      <c:pt idx="314">
                        <c:v>44202</c:v>
                      </c:pt>
                      <c:pt idx="315">
                        <c:v>44203</c:v>
                      </c:pt>
                      <c:pt idx="316">
                        <c:v>44204</c:v>
                      </c:pt>
                      <c:pt idx="317">
                        <c:v>44205</c:v>
                      </c:pt>
                      <c:pt idx="318">
                        <c:v>44206</c:v>
                      </c:pt>
                      <c:pt idx="319">
                        <c:v>44207</c:v>
                      </c:pt>
                      <c:pt idx="320">
                        <c:v>44208</c:v>
                      </c:pt>
                      <c:pt idx="321">
                        <c:v>44209</c:v>
                      </c:pt>
                      <c:pt idx="322">
                        <c:v>44210</c:v>
                      </c:pt>
                      <c:pt idx="323">
                        <c:v>44211</c:v>
                      </c:pt>
                      <c:pt idx="324">
                        <c:v>44212</c:v>
                      </c:pt>
                      <c:pt idx="325">
                        <c:v>44213</c:v>
                      </c:pt>
                      <c:pt idx="326">
                        <c:v>44214</c:v>
                      </c:pt>
                      <c:pt idx="327">
                        <c:v>44215</c:v>
                      </c:pt>
                      <c:pt idx="328">
                        <c:v>44216</c:v>
                      </c:pt>
                      <c:pt idx="329">
                        <c:v>44217</c:v>
                      </c:pt>
                      <c:pt idx="330">
                        <c:v>44218</c:v>
                      </c:pt>
                      <c:pt idx="331">
                        <c:v>44219</c:v>
                      </c:pt>
                      <c:pt idx="332">
                        <c:v>44220</c:v>
                      </c:pt>
                      <c:pt idx="333">
                        <c:v>44221</c:v>
                      </c:pt>
                      <c:pt idx="334">
                        <c:v>44222</c:v>
                      </c:pt>
                      <c:pt idx="335">
                        <c:v>44223</c:v>
                      </c:pt>
                      <c:pt idx="336">
                        <c:v>44224</c:v>
                      </c:pt>
                      <c:pt idx="337">
                        <c:v>44225</c:v>
                      </c:pt>
                      <c:pt idx="338">
                        <c:v>44226</c:v>
                      </c:pt>
                      <c:pt idx="339">
                        <c:v>44227</c:v>
                      </c:pt>
                      <c:pt idx="340">
                        <c:v>44228</c:v>
                      </c:pt>
                      <c:pt idx="341">
                        <c:v>44229</c:v>
                      </c:pt>
                      <c:pt idx="342">
                        <c:v>44230</c:v>
                      </c:pt>
                      <c:pt idx="343">
                        <c:v>44231</c:v>
                      </c:pt>
                      <c:pt idx="344">
                        <c:v>44232</c:v>
                      </c:pt>
                      <c:pt idx="345">
                        <c:v>44233</c:v>
                      </c:pt>
                      <c:pt idx="346">
                        <c:v>44234</c:v>
                      </c:pt>
                      <c:pt idx="347">
                        <c:v>44235</c:v>
                      </c:pt>
                      <c:pt idx="348">
                        <c:v>44236</c:v>
                      </c:pt>
                      <c:pt idx="349">
                        <c:v>44237</c:v>
                      </c:pt>
                      <c:pt idx="350">
                        <c:v>44238</c:v>
                      </c:pt>
                      <c:pt idx="351">
                        <c:v>44239</c:v>
                      </c:pt>
                      <c:pt idx="352">
                        <c:v>44240</c:v>
                      </c:pt>
                      <c:pt idx="353">
                        <c:v>44241</c:v>
                      </c:pt>
                      <c:pt idx="354">
                        <c:v>44242</c:v>
                      </c:pt>
                      <c:pt idx="355">
                        <c:v>44243</c:v>
                      </c:pt>
                      <c:pt idx="356">
                        <c:v>44244</c:v>
                      </c:pt>
                      <c:pt idx="357">
                        <c:v>44245</c:v>
                      </c:pt>
                      <c:pt idx="358">
                        <c:v>44246</c:v>
                      </c:pt>
                      <c:pt idx="359">
                        <c:v>44247</c:v>
                      </c:pt>
                      <c:pt idx="360">
                        <c:v>44248</c:v>
                      </c:pt>
                      <c:pt idx="361">
                        <c:v>44249</c:v>
                      </c:pt>
                      <c:pt idx="362">
                        <c:v>44250</c:v>
                      </c:pt>
                      <c:pt idx="363">
                        <c:v>44251</c:v>
                      </c:pt>
                      <c:pt idx="364">
                        <c:v>44252</c:v>
                      </c:pt>
                      <c:pt idx="365">
                        <c:v>44253</c:v>
                      </c:pt>
                      <c:pt idx="366">
                        <c:v>44254</c:v>
                      </c:pt>
                      <c:pt idx="367">
                        <c:v>44255</c:v>
                      </c:pt>
                      <c:pt idx="368">
                        <c:v>44256</c:v>
                      </c:pt>
                      <c:pt idx="369">
                        <c:v>44257</c:v>
                      </c:pt>
                      <c:pt idx="370">
                        <c:v>44258</c:v>
                      </c:pt>
                      <c:pt idx="371">
                        <c:v>44259</c:v>
                      </c:pt>
                      <c:pt idx="372">
                        <c:v>44260</c:v>
                      </c:pt>
                      <c:pt idx="373">
                        <c:v>44261</c:v>
                      </c:pt>
                      <c:pt idx="374">
                        <c:v>44262</c:v>
                      </c:pt>
                      <c:pt idx="375">
                        <c:v>44263</c:v>
                      </c:pt>
                      <c:pt idx="376">
                        <c:v>44264</c:v>
                      </c:pt>
                      <c:pt idx="377">
                        <c:v>44265</c:v>
                      </c:pt>
                      <c:pt idx="378">
                        <c:v>44266</c:v>
                      </c:pt>
                      <c:pt idx="379">
                        <c:v>44267</c:v>
                      </c:pt>
                      <c:pt idx="380">
                        <c:v>44268</c:v>
                      </c:pt>
                      <c:pt idx="381">
                        <c:v>44269</c:v>
                      </c:pt>
                      <c:pt idx="382">
                        <c:v>44270</c:v>
                      </c:pt>
                      <c:pt idx="383">
                        <c:v>44271</c:v>
                      </c:pt>
                      <c:pt idx="384">
                        <c:v>44272</c:v>
                      </c:pt>
                      <c:pt idx="385">
                        <c:v>44273</c:v>
                      </c:pt>
                      <c:pt idx="386">
                        <c:v>44274</c:v>
                      </c:pt>
                      <c:pt idx="387">
                        <c:v>44275</c:v>
                      </c:pt>
                      <c:pt idx="388">
                        <c:v>44276</c:v>
                      </c:pt>
                      <c:pt idx="389">
                        <c:v>44277</c:v>
                      </c:pt>
                      <c:pt idx="390">
                        <c:v>44278</c:v>
                      </c:pt>
                      <c:pt idx="391">
                        <c:v>44279</c:v>
                      </c:pt>
                      <c:pt idx="392">
                        <c:v>44280</c:v>
                      </c:pt>
                      <c:pt idx="393">
                        <c:v>44281</c:v>
                      </c:pt>
                      <c:pt idx="394">
                        <c:v>44282</c:v>
                      </c:pt>
                      <c:pt idx="395">
                        <c:v>44283</c:v>
                      </c:pt>
                      <c:pt idx="396">
                        <c:v>44284</c:v>
                      </c:pt>
                      <c:pt idx="397">
                        <c:v>44285</c:v>
                      </c:pt>
                      <c:pt idx="398">
                        <c:v>44286</c:v>
                      </c:pt>
                      <c:pt idx="399">
                        <c:v>44287</c:v>
                      </c:pt>
                      <c:pt idx="400">
                        <c:v>44288</c:v>
                      </c:pt>
                      <c:pt idx="401">
                        <c:v>44289</c:v>
                      </c:pt>
                      <c:pt idx="402">
                        <c:v>44290</c:v>
                      </c:pt>
                      <c:pt idx="403">
                        <c:v>44291</c:v>
                      </c:pt>
                      <c:pt idx="404">
                        <c:v>44292</c:v>
                      </c:pt>
                      <c:pt idx="405">
                        <c:v>44293</c:v>
                      </c:pt>
                      <c:pt idx="406">
                        <c:v>44294</c:v>
                      </c:pt>
                      <c:pt idx="407">
                        <c:v>44295</c:v>
                      </c:pt>
                      <c:pt idx="408">
                        <c:v>44296</c:v>
                      </c:pt>
                      <c:pt idx="409">
                        <c:v>44297</c:v>
                      </c:pt>
                      <c:pt idx="410">
                        <c:v>44298</c:v>
                      </c:pt>
                      <c:pt idx="411">
                        <c:v>44299</c:v>
                      </c:pt>
                      <c:pt idx="412">
                        <c:v>44300</c:v>
                      </c:pt>
                      <c:pt idx="413">
                        <c:v>44301</c:v>
                      </c:pt>
                      <c:pt idx="414">
                        <c:v>44302</c:v>
                      </c:pt>
                      <c:pt idx="415">
                        <c:v>44303</c:v>
                      </c:pt>
                      <c:pt idx="416">
                        <c:v>44304</c:v>
                      </c:pt>
                      <c:pt idx="417">
                        <c:v>44305</c:v>
                      </c:pt>
                      <c:pt idx="418">
                        <c:v>44306</c:v>
                      </c:pt>
                      <c:pt idx="419">
                        <c:v>44307</c:v>
                      </c:pt>
                      <c:pt idx="420">
                        <c:v>44308</c:v>
                      </c:pt>
                      <c:pt idx="421">
                        <c:v>44309</c:v>
                      </c:pt>
                      <c:pt idx="422">
                        <c:v>44310</c:v>
                      </c:pt>
                      <c:pt idx="423">
                        <c:v>44311</c:v>
                      </c:pt>
                      <c:pt idx="424">
                        <c:v>44312</c:v>
                      </c:pt>
                      <c:pt idx="425">
                        <c:v>44313</c:v>
                      </c:pt>
                      <c:pt idx="426">
                        <c:v>44314</c:v>
                      </c:pt>
                      <c:pt idx="427">
                        <c:v>44315</c:v>
                      </c:pt>
                      <c:pt idx="428">
                        <c:v>44316</c:v>
                      </c:pt>
                      <c:pt idx="429">
                        <c:v>44317</c:v>
                      </c:pt>
                      <c:pt idx="430">
                        <c:v>44318</c:v>
                      </c:pt>
                      <c:pt idx="431">
                        <c:v>44319</c:v>
                      </c:pt>
                      <c:pt idx="432">
                        <c:v>44320</c:v>
                      </c:pt>
                      <c:pt idx="433">
                        <c:v>44321</c:v>
                      </c:pt>
                      <c:pt idx="434">
                        <c:v>44322</c:v>
                      </c:pt>
                      <c:pt idx="435">
                        <c:v>44323</c:v>
                      </c:pt>
                      <c:pt idx="436">
                        <c:v>44324</c:v>
                      </c:pt>
                      <c:pt idx="437">
                        <c:v>44325</c:v>
                      </c:pt>
                      <c:pt idx="438">
                        <c:v>44326</c:v>
                      </c:pt>
                      <c:pt idx="439">
                        <c:v>44327</c:v>
                      </c:pt>
                      <c:pt idx="440">
                        <c:v>44328</c:v>
                      </c:pt>
                      <c:pt idx="441">
                        <c:v>44329</c:v>
                      </c:pt>
                      <c:pt idx="442">
                        <c:v>44330</c:v>
                      </c:pt>
                      <c:pt idx="443">
                        <c:v>44331</c:v>
                      </c:pt>
                      <c:pt idx="444">
                        <c:v>44332</c:v>
                      </c:pt>
                      <c:pt idx="445">
                        <c:v>44333</c:v>
                      </c:pt>
                      <c:pt idx="446">
                        <c:v>44334</c:v>
                      </c:pt>
                      <c:pt idx="447">
                        <c:v>44335</c:v>
                      </c:pt>
                      <c:pt idx="448">
                        <c:v>44336</c:v>
                      </c:pt>
                      <c:pt idx="449">
                        <c:v>44337</c:v>
                      </c:pt>
                      <c:pt idx="450">
                        <c:v>44338</c:v>
                      </c:pt>
                      <c:pt idx="451">
                        <c:v>44339</c:v>
                      </c:pt>
                      <c:pt idx="452">
                        <c:v>44340</c:v>
                      </c:pt>
                      <c:pt idx="453">
                        <c:v>44341</c:v>
                      </c:pt>
                      <c:pt idx="454">
                        <c:v>44342</c:v>
                      </c:pt>
                      <c:pt idx="455">
                        <c:v>44343</c:v>
                      </c:pt>
                      <c:pt idx="456">
                        <c:v>44344</c:v>
                      </c:pt>
                      <c:pt idx="457">
                        <c:v>44345</c:v>
                      </c:pt>
                      <c:pt idx="458">
                        <c:v>44346</c:v>
                      </c:pt>
                      <c:pt idx="459">
                        <c:v>44347</c:v>
                      </c:pt>
                      <c:pt idx="460">
                        <c:v>44348</c:v>
                      </c:pt>
                      <c:pt idx="461">
                        <c:v>44349</c:v>
                      </c:pt>
                      <c:pt idx="462">
                        <c:v>44350</c:v>
                      </c:pt>
                      <c:pt idx="463">
                        <c:v>44351</c:v>
                      </c:pt>
                      <c:pt idx="464">
                        <c:v>44352</c:v>
                      </c:pt>
                      <c:pt idx="465">
                        <c:v>44353</c:v>
                      </c:pt>
                      <c:pt idx="466">
                        <c:v>44354</c:v>
                      </c:pt>
                      <c:pt idx="467">
                        <c:v>44355</c:v>
                      </c:pt>
                      <c:pt idx="468">
                        <c:v>44356</c:v>
                      </c:pt>
                      <c:pt idx="469">
                        <c:v>44357</c:v>
                      </c:pt>
                      <c:pt idx="470">
                        <c:v>44358</c:v>
                      </c:pt>
                      <c:pt idx="471">
                        <c:v>44359</c:v>
                      </c:pt>
                      <c:pt idx="472">
                        <c:v>44360</c:v>
                      </c:pt>
                      <c:pt idx="473">
                        <c:v>44361</c:v>
                      </c:pt>
                      <c:pt idx="474">
                        <c:v>44362</c:v>
                      </c:pt>
                      <c:pt idx="475">
                        <c:v>44363</c:v>
                      </c:pt>
                      <c:pt idx="476">
                        <c:v>44364</c:v>
                      </c:pt>
                      <c:pt idx="477">
                        <c:v>44365</c:v>
                      </c:pt>
                      <c:pt idx="478">
                        <c:v>44366</c:v>
                      </c:pt>
                      <c:pt idx="479">
                        <c:v>44367</c:v>
                      </c:pt>
                      <c:pt idx="480">
                        <c:v>44368</c:v>
                      </c:pt>
                      <c:pt idx="481">
                        <c:v>44369</c:v>
                      </c:pt>
                      <c:pt idx="482">
                        <c:v>44370</c:v>
                      </c:pt>
                      <c:pt idx="483">
                        <c:v>44371</c:v>
                      </c:pt>
                      <c:pt idx="484">
                        <c:v>44372</c:v>
                      </c:pt>
                      <c:pt idx="485">
                        <c:v>44373</c:v>
                      </c:pt>
                      <c:pt idx="486">
                        <c:v>44374</c:v>
                      </c:pt>
                      <c:pt idx="487">
                        <c:v>44375</c:v>
                      </c:pt>
                      <c:pt idx="488">
                        <c:v>44376</c:v>
                      </c:pt>
                      <c:pt idx="489">
                        <c:v>44377</c:v>
                      </c:pt>
                      <c:pt idx="490">
                        <c:v>44378</c:v>
                      </c:pt>
                      <c:pt idx="491">
                        <c:v>44379</c:v>
                      </c:pt>
                      <c:pt idx="492">
                        <c:v>44380</c:v>
                      </c:pt>
                      <c:pt idx="493">
                        <c:v>44381</c:v>
                      </c:pt>
                      <c:pt idx="494">
                        <c:v>44382</c:v>
                      </c:pt>
                      <c:pt idx="495">
                        <c:v>44383</c:v>
                      </c:pt>
                      <c:pt idx="496">
                        <c:v>44384</c:v>
                      </c:pt>
                      <c:pt idx="497">
                        <c:v>44385</c:v>
                      </c:pt>
                      <c:pt idx="498">
                        <c:v>44386</c:v>
                      </c:pt>
                    </c:numCache>
                  </c:numRef>
                </c:cat>
                <c:val>
                  <c:numRef>
                    <c:extLst>
                      <c:ext uri="{02D57815-91ED-43cb-92C2-25804820EDAC}">
                        <c15:formulaRef>
                          <c15:sqref>'inom intensivvårdsavdelning'!$K$2:$K$349</c15:sqref>
                        </c15:formulaRef>
                      </c:ext>
                    </c:extLst>
                    <c:numCache>
                      <c:formatCode>0</c:formatCode>
                      <c:ptCount val="348"/>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0.22222222222222221</c:v>
                      </c:pt>
                      <c:pt idx="20">
                        <c:v>0.22222222222222221</c:v>
                      </c:pt>
                      <c:pt idx="21">
                        <c:v>0.66666666666666663</c:v>
                      </c:pt>
                      <c:pt idx="22">
                        <c:v>0.88888888888888884</c:v>
                      </c:pt>
                      <c:pt idx="23">
                        <c:v>0.88888888888888884</c:v>
                      </c:pt>
                      <c:pt idx="24">
                        <c:v>1.3333333333333333</c:v>
                      </c:pt>
                      <c:pt idx="25">
                        <c:v>2.2222222222222223</c:v>
                      </c:pt>
                      <c:pt idx="26">
                        <c:v>2.8888888888888888</c:v>
                      </c:pt>
                      <c:pt idx="27">
                        <c:v>3.1111111111111112</c:v>
                      </c:pt>
                      <c:pt idx="28">
                        <c:v>3.7777777777777777</c:v>
                      </c:pt>
                      <c:pt idx="29">
                        <c:v>4.4444444444444446</c:v>
                      </c:pt>
                      <c:pt idx="30">
                        <c:v>4.4444444444444446</c:v>
                      </c:pt>
                      <c:pt idx="31">
                        <c:v>4.8888888888888893</c:v>
                      </c:pt>
                      <c:pt idx="32">
                        <c:v>5.1111111111111107</c:v>
                      </c:pt>
                      <c:pt idx="33">
                        <c:v>4.8888888888888893</c:v>
                      </c:pt>
                      <c:pt idx="34">
                        <c:v>4.6666666666666661</c:v>
                      </c:pt>
                      <c:pt idx="35">
                        <c:v>5.1111111111111107</c:v>
                      </c:pt>
                      <c:pt idx="36">
                        <c:v>5.5555555555555562</c:v>
                      </c:pt>
                      <c:pt idx="37">
                        <c:v>5.5555555555555562</c:v>
                      </c:pt>
                      <c:pt idx="38">
                        <c:v>5.5555555555555562</c:v>
                      </c:pt>
                      <c:pt idx="39">
                        <c:v>5.7777777777777777</c:v>
                      </c:pt>
                      <c:pt idx="40">
                        <c:v>5.333333333333333</c:v>
                      </c:pt>
                      <c:pt idx="41">
                        <c:v>4.8888888888888893</c:v>
                      </c:pt>
                      <c:pt idx="42">
                        <c:v>5.333333333333333</c:v>
                      </c:pt>
                      <c:pt idx="43">
                        <c:v>5.1111111111111107</c:v>
                      </c:pt>
                      <c:pt idx="44">
                        <c:v>4.6666666666666661</c:v>
                      </c:pt>
                      <c:pt idx="45">
                        <c:v>4.6666666666666661</c:v>
                      </c:pt>
                      <c:pt idx="46">
                        <c:v>4.8888888888888893</c:v>
                      </c:pt>
                      <c:pt idx="47">
                        <c:v>5.333333333333333</c:v>
                      </c:pt>
                      <c:pt idx="48">
                        <c:v>5.333333333333333</c:v>
                      </c:pt>
                      <c:pt idx="49">
                        <c:v>4.8888888888888893</c:v>
                      </c:pt>
                      <c:pt idx="50">
                        <c:v>5.1111111111111107</c:v>
                      </c:pt>
                      <c:pt idx="51">
                        <c:v>5.7777777777777777</c:v>
                      </c:pt>
                      <c:pt idx="52">
                        <c:v>6.2222222222222223</c:v>
                      </c:pt>
                      <c:pt idx="53">
                        <c:v>6.8888888888888893</c:v>
                      </c:pt>
                      <c:pt idx="54">
                        <c:v>6.2222222222222223</c:v>
                      </c:pt>
                      <c:pt idx="55">
                        <c:v>6.4444444444444446</c:v>
                      </c:pt>
                      <c:pt idx="56">
                        <c:v>6.4444444444444446</c:v>
                      </c:pt>
                      <c:pt idx="57">
                        <c:v>6.2222222222222223</c:v>
                      </c:pt>
                      <c:pt idx="58">
                        <c:v>6.2222222222222223</c:v>
                      </c:pt>
                      <c:pt idx="59">
                        <c:v>6</c:v>
                      </c:pt>
                      <c:pt idx="60">
                        <c:v>6</c:v>
                      </c:pt>
                      <c:pt idx="61">
                        <c:v>6.2222222222222223</c:v>
                      </c:pt>
                      <c:pt idx="62">
                        <c:v>6.2222222222222223</c:v>
                      </c:pt>
                      <c:pt idx="63">
                        <c:v>6.4444444444444446</c:v>
                      </c:pt>
                      <c:pt idx="64">
                        <c:v>6.2222222222222223</c:v>
                      </c:pt>
                      <c:pt idx="65">
                        <c:v>6.2222222222222223</c:v>
                      </c:pt>
                      <c:pt idx="66">
                        <c:v>5.7777777777777777</c:v>
                      </c:pt>
                      <c:pt idx="67">
                        <c:v>6</c:v>
                      </c:pt>
                      <c:pt idx="68">
                        <c:v>5.333333333333333</c:v>
                      </c:pt>
                      <c:pt idx="69">
                        <c:v>4.6666666666666661</c:v>
                      </c:pt>
                      <c:pt idx="70">
                        <c:v>4.8888888888888893</c:v>
                      </c:pt>
                      <c:pt idx="71">
                        <c:v>4.6666666666666661</c:v>
                      </c:pt>
                      <c:pt idx="72">
                        <c:v>4.4444444444444446</c:v>
                      </c:pt>
                      <c:pt idx="73">
                        <c:v>4.2222222222222223</c:v>
                      </c:pt>
                      <c:pt idx="74">
                        <c:v>4.4444444444444446</c:v>
                      </c:pt>
                      <c:pt idx="75">
                        <c:v>4.8888888888888893</c:v>
                      </c:pt>
                      <c:pt idx="76">
                        <c:v>4</c:v>
                      </c:pt>
                      <c:pt idx="77">
                        <c:v>3.7777777777777777</c:v>
                      </c:pt>
                      <c:pt idx="78">
                        <c:v>3.3333333333333335</c:v>
                      </c:pt>
                      <c:pt idx="79">
                        <c:v>2.8888888888888888</c:v>
                      </c:pt>
                      <c:pt idx="80">
                        <c:v>2.8888888888888888</c:v>
                      </c:pt>
                      <c:pt idx="81">
                        <c:v>2.8888888888888888</c:v>
                      </c:pt>
                      <c:pt idx="82">
                        <c:v>2.8888888888888888</c:v>
                      </c:pt>
                      <c:pt idx="83">
                        <c:v>2.8888888888888888</c:v>
                      </c:pt>
                      <c:pt idx="84">
                        <c:v>3.3333333333333335</c:v>
                      </c:pt>
                      <c:pt idx="85">
                        <c:v>3.1111111111111112</c:v>
                      </c:pt>
                      <c:pt idx="86">
                        <c:v>3.1111111111111112</c:v>
                      </c:pt>
                      <c:pt idx="87">
                        <c:v>3.1111111111111112</c:v>
                      </c:pt>
                      <c:pt idx="88">
                        <c:v>3.3333333333333335</c:v>
                      </c:pt>
                      <c:pt idx="89">
                        <c:v>3.1111111111111112</c:v>
                      </c:pt>
                      <c:pt idx="90">
                        <c:v>2.8888888888888888</c:v>
                      </c:pt>
                      <c:pt idx="91">
                        <c:v>2.4444444444444446</c:v>
                      </c:pt>
                      <c:pt idx="92">
                        <c:v>2.2222222222222223</c:v>
                      </c:pt>
                      <c:pt idx="93">
                        <c:v>2</c:v>
                      </c:pt>
                      <c:pt idx="94">
                        <c:v>2</c:v>
                      </c:pt>
                      <c:pt idx="95">
                        <c:v>2.4444444444444446</c:v>
                      </c:pt>
                      <c:pt idx="96">
                        <c:v>2.6666666666666665</c:v>
                      </c:pt>
                      <c:pt idx="97">
                        <c:v>2.6666666666666665</c:v>
                      </c:pt>
                      <c:pt idx="98">
                        <c:v>2.4444444444444446</c:v>
                      </c:pt>
                      <c:pt idx="99">
                        <c:v>2.6666666666666665</c:v>
                      </c:pt>
                      <c:pt idx="100">
                        <c:v>3.1111111111111112</c:v>
                      </c:pt>
                      <c:pt idx="101">
                        <c:v>3.3333333333333335</c:v>
                      </c:pt>
                      <c:pt idx="102">
                        <c:v>3.3333333333333335</c:v>
                      </c:pt>
                      <c:pt idx="103">
                        <c:v>3.3333333333333335</c:v>
                      </c:pt>
                      <c:pt idx="104">
                        <c:v>2.8888888888888888</c:v>
                      </c:pt>
                      <c:pt idx="105">
                        <c:v>2.8888888888888888</c:v>
                      </c:pt>
                      <c:pt idx="106">
                        <c:v>2.6666666666666665</c:v>
                      </c:pt>
                      <c:pt idx="107">
                        <c:v>2.6666666666666665</c:v>
                      </c:pt>
                      <c:pt idx="108">
                        <c:v>2.8888888888888888</c:v>
                      </c:pt>
                      <c:pt idx="109">
                        <c:v>2.4444444444444446</c:v>
                      </c:pt>
                      <c:pt idx="110">
                        <c:v>2.4444444444444446</c:v>
                      </c:pt>
                      <c:pt idx="111">
                        <c:v>2.2222222222222223</c:v>
                      </c:pt>
                      <c:pt idx="112">
                        <c:v>1.5555555555555556</c:v>
                      </c:pt>
                      <c:pt idx="113">
                        <c:v>1.5555555555555556</c:v>
                      </c:pt>
                      <c:pt idx="114">
                        <c:v>1.5555555555555556</c:v>
                      </c:pt>
                      <c:pt idx="115">
                        <c:v>1.5555555555555556</c:v>
                      </c:pt>
                      <c:pt idx="116">
                        <c:v>1.5555555555555556</c:v>
                      </c:pt>
                      <c:pt idx="117">
                        <c:v>1.5555555555555556</c:v>
                      </c:pt>
                      <c:pt idx="118">
                        <c:v>1.3333333333333333</c:v>
                      </c:pt>
                      <c:pt idx="119">
                        <c:v>1.5555555555555556</c:v>
                      </c:pt>
                      <c:pt idx="120">
                        <c:v>1.5555555555555556</c:v>
                      </c:pt>
                      <c:pt idx="121">
                        <c:v>1.5555555555555556</c:v>
                      </c:pt>
                      <c:pt idx="122">
                        <c:v>1.5555555555555556</c:v>
                      </c:pt>
                      <c:pt idx="123">
                        <c:v>1.5555555555555556</c:v>
                      </c:pt>
                      <c:pt idx="124">
                        <c:v>1.3333333333333333</c:v>
                      </c:pt>
                      <c:pt idx="125">
                        <c:v>1.3333333333333333</c:v>
                      </c:pt>
                      <c:pt idx="126">
                        <c:v>1.3333333333333333</c:v>
                      </c:pt>
                      <c:pt idx="127">
                        <c:v>1.1111111111111112</c:v>
                      </c:pt>
                      <c:pt idx="128">
                        <c:v>1.1111111111111112</c:v>
                      </c:pt>
                      <c:pt idx="129">
                        <c:v>1.1111111111111112</c:v>
                      </c:pt>
                      <c:pt idx="130">
                        <c:v>1.1111111111111112</c:v>
                      </c:pt>
                      <c:pt idx="131">
                        <c:v>0.88888888888888884</c:v>
                      </c:pt>
                      <c:pt idx="132">
                        <c:v>0.88888888888888884</c:v>
                      </c:pt>
                      <c:pt idx="133">
                        <c:v>0.88888888888888884</c:v>
                      </c:pt>
                      <c:pt idx="134">
                        <c:v>0.88888888888888884</c:v>
                      </c:pt>
                      <c:pt idx="135">
                        <c:v>0.88888888888888884</c:v>
                      </c:pt>
                      <c:pt idx="136">
                        <c:v>0.88888888888888884</c:v>
                      </c:pt>
                      <c:pt idx="137">
                        <c:v>0.88888888888888884</c:v>
                      </c:pt>
                      <c:pt idx="138">
                        <c:v>0.66666666666666663</c:v>
                      </c:pt>
                      <c:pt idx="139">
                        <c:v>0.66666666666666663</c:v>
                      </c:pt>
                      <c:pt idx="140">
                        <c:v>0.66666666666666663</c:v>
                      </c:pt>
                      <c:pt idx="141">
                        <c:v>0.66666666666666663</c:v>
                      </c:pt>
                      <c:pt idx="142">
                        <c:v>0.66666666666666663</c:v>
                      </c:pt>
                      <c:pt idx="143">
                        <c:v>0.66666666666666663</c:v>
                      </c:pt>
                      <c:pt idx="144">
                        <c:v>0.66666666666666663</c:v>
                      </c:pt>
                      <c:pt idx="145">
                        <c:v>0.66666666666666663</c:v>
                      </c:pt>
                      <c:pt idx="146">
                        <c:v>0.44444444444444442</c:v>
                      </c:pt>
                      <c:pt idx="147">
                        <c:v>0.44444444444444442</c:v>
                      </c:pt>
                      <c:pt idx="148">
                        <c:v>0.44444444444444442</c:v>
                      </c:pt>
                      <c:pt idx="149">
                        <c:v>0.44444444444444442</c:v>
                      </c:pt>
                      <c:pt idx="150">
                        <c:v>0.44444444444444442</c:v>
                      </c:pt>
                      <c:pt idx="151">
                        <c:v>0.44444444444444442</c:v>
                      </c:pt>
                      <c:pt idx="152">
                        <c:v>0.44444444444444442</c:v>
                      </c:pt>
                      <c:pt idx="153">
                        <c:v>0.22222222222222221</c:v>
                      </c:pt>
                      <c:pt idx="154">
                        <c:v>0.22222222222222221</c:v>
                      </c:pt>
                      <c:pt idx="155">
                        <c:v>0.22222222222222221</c:v>
                      </c:pt>
                      <c:pt idx="156">
                        <c:v>0.22222222222222221</c:v>
                      </c:pt>
                      <c:pt idx="157">
                        <c:v>0.22222222222222221</c:v>
                      </c:pt>
                      <c:pt idx="158">
                        <c:v>0.22222222222222221</c:v>
                      </c:pt>
                      <c:pt idx="159">
                        <c:v>0.22222222222222221</c:v>
                      </c:pt>
                      <c:pt idx="160">
                        <c:v>0.22222222222222221</c:v>
                      </c:pt>
                      <c:pt idx="161">
                        <c:v>0</c:v>
                      </c:pt>
                      <c:pt idx="162">
                        <c:v>0</c:v>
                      </c:pt>
                      <c:pt idx="163">
                        <c:v>0.22222222222222221</c:v>
                      </c:pt>
                      <c:pt idx="164">
                        <c:v>0.22222222222222221</c:v>
                      </c:pt>
                      <c:pt idx="165">
                        <c:v>0.44444444444444442</c:v>
                      </c:pt>
                      <c:pt idx="166">
                        <c:v>0.44444444444444442</c:v>
                      </c:pt>
                      <c:pt idx="167">
                        <c:v>0.44444444444444442</c:v>
                      </c:pt>
                      <c:pt idx="168">
                        <c:v>0.22222222222222221</c:v>
                      </c:pt>
                      <c:pt idx="169">
                        <c:v>0.22222222222222221</c:v>
                      </c:pt>
                      <c:pt idx="170">
                        <c:v>0</c:v>
                      </c:pt>
                      <c:pt idx="171">
                        <c:v>0</c:v>
                      </c:pt>
                      <c:pt idx="172">
                        <c:v>0</c:v>
                      </c:pt>
                      <c:pt idx="173">
                        <c:v>0</c:v>
                      </c:pt>
                      <c:pt idx="174">
                        <c:v>0</c:v>
                      </c:pt>
                      <c:pt idx="175">
                        <c:v>0.22222222222222221</c:v>
                      </c:pt>
                      <c:pt idx="176">
                        <c:v>0.22222222222222221</c:v>
                      </c:pt>
                      <c:pt idx="177">
                        <c:v>0.22222222222222221</c:v>
                      </c:pt>
                      <c:pt idx="178">
                        <c:v>0.22222222222222221</c:v>
                      </c:pt>
                      <c:pt idx="179">
                        <c:v>0</c:v>
                      </c:pt>
                      <c:pt idx="180">
                        <c:v>0</c:v>
                      </c:pt>
                      <c:pt idx="181">
                        <c:v>0</c:v>
                      </c:pt>
                      <c:pt idx="182">
                        <c:v>0</c:v>
                      </c:pt>
                      <c:pt idx="183">
                        <c:v>0</c:v>
                      </c:pt>
                      <c:pt idx="184">
                        <c:v>0.22222222222222221</c:v>
                      </c:pt>
                      <c:pt idx="185">
                        <c:v>0.22222222222222221</c:v>
                      </c:pt>
                      <c:pt idx="186">
                        <c:v>0</c:v>
                      </c:pt>
                      <c:pt idx="187">
                        <c:v>0</c:v>
                      </c:pt>
                      <c:pt idx="188">
                        <c:v>0</c:v>
                      </c:pt>
                      <c:pt idx="189">
                        <c:v>0</c:v>
                      </c:pt>
                      <c:pt idx="190">
                        <c:v>0</c:v>
                      </c:pt>
                      <c:pt idx="191">
                        <c:v>0</c:v>
                      </c:pt>
                      <c:pt idx="192">
                        <c:v>0</c:v>
                      </c:pt>
                      <c:pt idx="193">
                        <c:v>0</c:v>
                      </c:pt>
                      <c:pt idx="194">
                        <c:v>0</c:v>
                      </c:pt>
                      <c:pt idx="195">
                        <c:v>0</c:v>
                      </c:pt>
                      <c:pt idx="196">
                        <c:v>0</c:v>
                      </c:pt>
                      <c:pt idx="197">
                        <c:v>0</c:v>
                      </c:pt>
                      <c:pt idx="198">
                        <c:v>0</c:v>
                      </c:pt>
                      <c:pt idx="199">
                        <c:v>0</c:v>
                      </c:pt>
                      <c:pt idx="200">
                        <c:v>0</c:v>
                      </c:pt>
                      <c:pt idx="201">
                        <c:v>0</c:v>
                      </c:pt>
                      <c:pt idx="202">
                        <c:v>0</c:v>
                      </c:pt>
                      <c:pt idx="203">
                        <c:v>0</c:v>
                      </c:pt>
                      <c:pt idx="204">
                        <c:v>0</c:v>
                      </c:pt>
                      <c:pt idx="205">
                        <c:v>0</c:v>
                      </c:pt>
                      <c:pt idx="206">
                        <c:v>0</c:v>
                      </c:pt>
                      <c:pt idx="207">
                        <c:v>0</c:v>
                      </c:pt>
                      <c:pt idx="208">
                        <c:v>0</c:v>
                      </c:pt>
                      <c:pt idx="209">
                        <c:v>0</c:v>
                      </c:pt>
                      <c:pt idx="210">
                        <c:v>0</c:v>
                      </c:pt>
                      <c:pt idx="211">
                        <c:v>0</c:v>
                      </c:pt>
                      <c:pt idx="212">
                        <c:v>0</c:v>
                      </c:pt>
                      <c:pt idx="213">
                        <c:v>0</c:v>
                      </c:pt>
                      <c:pt idx="214">
                        <c:v>0</c:v>
                      </c:pt>
                      <c:pt idx="215">
                        <c:v>0</c:v>
                      </c:pt>
                      <c:pt idx="216">
                        <c:v>0</c:v>
                      </c:pt>
                      <c:pt idx="217">
                        <c:v>0</c:v>
                      </c:pt>
                      <c:pt idx="218">
                        <c:v>0</c:v>
                      </c:pt>
                      <c:pt idx="219">
                        <c:v>0</c:v>
                      </c:pt>
                      <c:pt idx="220">
                        <c:v>0</c:v>
                      </c:pt>
                      <c:pt idx="221">
                        <c:v>0</c:v>
                      </c:pt>
                      <c:pt idx="222">
                        <c:v>0</c:v>
                      </c:pt>
                      <c:pt idx="223">
                        <c:v>0</c:v>
                      </c:pt>
                      <c:pt idx="224">
                        <c:v>0</c:v>
                      </c:pt>
                      <c:pt idx="225">
                        <c:v>0</c:v>
                      </c:pt>
                      <c:pt idx="226">
                        <c:v>0</c:v>
                      </c:pt>
                      <c:pt idx="227">
                        <c:v>0</c:v>
                      </c:pt>
                      <c:pt idx="228">
                        <c:v>0</c:v>
                      </c:pt>
                      <c:pt idx="229">
                        <c:v>0</c:v>
                      </c:pt>
                      <c:pt idx="230">
                        <c:v>0</c:v>
                      </c:pt>
                      <c:pt idx="231">
                        <c:v>0</c:v>
                      </c:pt>
                      <c:pt idx="232">
                        <c:v>0</c:v>
                      </c:pt>
                      <c:pt idx="233">
                        <c:v>0.44444444444444442</c:v>
                      </c:pt>
                      <c:pt idx="234">
                        <c:v>0.22222222222222221</c:v>
                      </c:pt>
                      <c:pt idx="235">
                        <c:v>0.44444444444444442</c:v>
                      </c:pt>
                      <c:pt idx="236">
                        <c:v>0.44444444444444442</c:v>
                      </c:pt>
                      <c:pt idx="237">
                        <c:v>0.44444444444444442</c:v>
                      </c:pt>
                      <c:pt idx="238">
                        <c:v>0.44444444444444442</c:v>
                      </c:pt>
                      <c:pt idx="239">
                        <c:v>0.44444444444444442</c:v>
                      </c:pt>
                      <c:pt idx="240">
                        <c:v>0.44444444444444442</c:v>
                      </c:pt>
                      <c:pt idx="241">
                        <c:v>0.44444444444444442</c:v>
                      </c:pt>
                      <c:pt idx="242">
                        <c:v>0.44444444444444442</c:v>
                      </c:pt>
                      <c:pt idx="243">
                        <c:v>0.44444444444444442</c:v>
                      </c:pt>
                      <c:pt idx="244">
                        <c:v>0.88888888888888884</c:v>
                      </c:pt>
                      <c:pt idx="245">
                        <c:v>0.88888888888888884</c:v>
                      </c:pt>
                      <c:pt idx="246">
                        <c:v>0.88888888888888884</c:v>
                      </c:pt>
                      <c:pt idx="247">
                        <c:v>0.88888888888888884</c:v>
                      </c:pt>
                      <c:pt idx="248">
                        <c:v>0.88888888888888884</c:v>
                      </c:pt>
                      <c:pt idx="249">
                        <c:v>1.1111111111111112</c:v>
                      </c:pt>
                      <c:pt idx="250">
                        <c:v>1.1111111111111112</c:v>
                      </c:pt>
                      <c:pt idx="251">
                        <c:v>1.3333333333333333</c:v>
                      </c:pt>
                      <c:pt idx="252">
                        <c:v>1.3333333333333333</c:v>
                      </c:pt>
                      <c:pt idx="253">
                        <c:v>1.5555555555555556</c:v>
                      </c:pt>
                      <c:pt idx="254">
                        <c:v>1.7777777777777777</c:v>
                      </c:pt>
                      <c:pt idx="255">
                        <c:v>1.7777777777777777</c:v>
                      </c:pt>
                      <c:pt idx="256">
                        <c:v>2</c:v>
                      </c:pt>
                      <c:pt idx="257">
                        <c:v>2</c:v>
                      </c:pt>
                      <c:pt idx="258">
                        <c:v>2</c:v>
                      </c:pt>
                      <c:pt idx="259">
                        <c:v>1.7777777777777777</c:v>
                      </c:pt>
                      <c:pt idx="260">
                        <c:v>1.7777777777777777</c:v>
                      </c:pt>
                      <c:pt idx="261">
                        <c:v>2.2222222222222223</c:v>
                      </c:pt>
                      <c:pt idx="262">
                        <c:v>2.2222222222222223</c:v>
                      </c:pt>
                      <c:pt idx="263">
                        <c:v>2</c:v>
                      </c:pt>
                      <c:pt idx="264">
                        <c:v>2</c:v>
                      </c:pt>
                      <c:pt idx="265">
                        <c:v>1.7777777777777777</c:v>
                      </c:pt>
                      <c:pt idx="266">
                        <c:v>2.2222222222222223</c:v>
                      </c:pt>
                      <c:pt idx="267">
                        <c:v>2.2222222222222223</c:v>
                      </c:pt>
                      <c:pt idx="268">
                        <c:v>2.2222222222222223</c:v>
                      </c:pt>
                      <c:pt idx="269">
                        <c:v>2.2222222222222223</c:v>
                      </c:pt>
                      <c:pt idx="270">
                        <c:v>2.6666666666666665</c:v>
                      </c:pt>
                      <c:pt idx="271">
                        <c:v>2.6666666666666665</c:v>
                      </c:pt>
                      <c:pt idx="272">
                        <c:v>3.1111111111111112</c:v>
                      </c:pt>
                      <c:pt idx="273">
                        <c:v>2.8888888888888888</c:v>
                      </c:pt>
                      <c:pt idx="274">
                        <c:v>2.4444444444444446</c:v>
                      </c:pt>
                      <c:pt idx="275">
                        <c:v>2.4444444444444446</c:v>
                      </c:pt>
                      <c:pt idx="276">
                        <c:v>2.6666666666666665</c:v>
                      </c:pt>
                      <c:pt idx="277">
                        <c:v>2.8888888888888888</c:v>
                      </c:pt>
                      <c:pt idx="278">
                        <c:v>3.1111111111111112</c:v>
                      </c:pt>
                      <c:pt idx="279">
                        <c:v>3.3333333333333335</c:v>
                      </c:pt>
                      <c:pt idx="280">
                        <c:v>4</c:v>
                      </c:pt>
                      <c:pt idx="281">
                        <c:v>4</c:v>
                      </c:pt>
                      <c:pt idx="282">
                        <c:v>3.7777777777777777</c:v>
                      </c:pt>
                      <c:pt idx="283">
                        <c:v>3.7777777777777777</c:v>
                      </c:pt>
                      <c:pt idx="284">
                        <c:v>3.5555555555555554</c:v>
                      </c:pt>
                      <c:pt idx="285">
                        <c:v>4</c:v>
                      </c:pt>
                      <c:pt idx="286">
                        <c:v>3.7777777777777777</c:v>
                      </c:pt>
                      <c:pt idx="287">
                        <c:v>4</c:v>
                      </c:pt>
                      <c:pt idx="288">
                        <c:v>4</c:v>
                      </c:pt>
                      <c:pt idx="289">
                        <c:v>4</c:v>
                      </c:pt>
                      <c:pt idx="290">
                        <c:v>4</c:v>
                      </c:pt>
                      <c:pt idx="291">
                        <c:v>4</c:v>
                      </c:pt>
                      <c:pt idx="292">
                        <c:v>3.3333333333333335</c:v>
                      </c:pt>
                      <c:pt idx="293">
                        <c:v>4.2222222222222223</c:v>
                      </c:pt>
                      <c:pt idx="294">
                        <c:v>3.3333333333333335</c:v>
                      </c:pt>
                      <c:pt idx="295">
                        <c:v>3.3333333333333335</c:v>
                      </c:pt>
                      <c:pt idx="296">
                        <c:v>3.7777777777777777</c:v>
                      </c:pt>
                      <c:pt idx="297">
                        <c:v>3.7777777777777777</c:v>
                      </c:pt>
                      <c:pt idx="298">
                        <c:v>4.2222222222222223</c:v>
                      </c:pt>
                      <c:pt idx="299">
                        <c:v>4</c:v>
                      </c:pt>
                      <c:pt idx="300">
                        <c:v>3.5555555555555554</c:v>
                      </c:pt>
                      <c:pt idx="301">
                        <c:v>3.5555555555555554</c:v>
                      </c:pt>
                      <c:pt idx="302">
                        <c:v>3.5555555555555554</c:v>
                      </c:pt>
                      <c:pt idx="303">
                        <c:v>3.5555555555555554</c:v>
                      </c:pt>
                      <c:pt idx="304">
                        <c:v>3.5555555555555554</c:v>
                      </c:pt>
                      <c:pt idx="305">
                        <c:v>3.5555555555555554</c:v>
                      </c:pt>
                      <c:pt idx="306">
                        <c:v>3.3333333333333335</c:v>
                      </c:pt>
                      <c:pt idx="307">
                        <c:v>3.7777777777777777</c:v>
                      </c:pt>
                      <c:pt idx="308">
                        <c:v>3.7777777777777777</c:v>
                      </c:pt>
                      <c:pt idx="309">
                        <c:v>3.7777777777777777</c:v>
                      </c:pt>
                      <c:pt idx="310">
                        <c:v>3.7777777777777777</c:v>
                      </c:pt>
                      <c:pt idx="311">
                        <c:v>3.7777777777777777</c:v>
                      </c:pt>
                      <c:pt idx="312">
                        <c:v>4.4444444444444446</c:v>
                      </c:pt>
                      <c:pt idx="313">
                        <c:v>4.2222222222222223</c:v>
                      </c:pt>
                      <c:pt idx="314">
                        <c:v>4.2222222222222223</c:v>
                      </c:pt>
                      <c:pt idx="315">
                        <c:v>4.2222222222222223</c:v>
                      </c:pt>
                      <c:pt idx="316">
                        <c:v>4.2222222222222223</c:v>
                      </c:pt>
                      <c:pt idx="317">
                        <c:v>4.2222222222222223</c:v>
                      </c:pt>
                      <c:pt idx="318">
                        <c:v>3.5555555555555554</c:v>
                      </c:pt>
                      <c:pt idx="319">
                        <c:v>3.3333333333333335</c:v>
                      </c:pt>
                      <c:pt idx="320">
                        <c:v>3.5555555555555554</c:v>
                      </c:pt>
                      <c:pt idx="321">
                        <c:v>4</c:v>
                      </c:pt>
                      <c:pt idx="322">
                        <c:v>4</c:v>
                      </c:pt>
                      <c:pt idx="323">
                        <c:v>4</c:v>
                      </c:pt>
                      <c:pt idx="324">
                        <c:v>4</c:v>
                      </c:pt>
                      <c:pt idx="325">
                        <c:v>3.1111111111111112</c:v>
                      </c:pt>
                      <c:pt idx="326">
                        <c:v>3.1111111111111112</c:v>
                      </c:pt>
                      <c:pt idx="327">
                        <c:v>3.3333333333333335</c:v>
                      </c:pt>
                      <c:pt idx="328">
                        <c:v>3.5555555555555554</c:v>
                      </c:pt>
                      <c:pt idx="329">
                        <c:v>3.3333333333333335</c:v>
                      </c:pt>
                      <c:pt idx="330">
                        <c:v>3.3333333333333335</c:v>
                      </c:pt>
                      <c:pt idx="331">
                        <c:v>3.5555555555555554</c:v>
                      </c:pt>
                      <c:pt idx="332">
                        <c:v>3.5555555555555554</c:v>
                      </c:pt>
                      <c:pt idx="333">
                        <c:v>3.5555555555555554</c:v>
                      </c:pt>
                      <c:pt idx="334">
                        <c:v>4</c:v>
                      </c:pt>
                      <c:pt idx="335">
                        <c:v>4</c:v>
                      </c:pt>
                      <c:pt idx="336">
                        <c:v>3.7777777777777777</c:v>
                      </c:pt>
                      <c:pt idx="337">
                        <c:v>3.7777777777777777</c:v>
                      </c:pt>
                      <c:pt idx="338">
                        <c:v>3.7777777777777777</c:v>
                      </c:pt>
                      <c:pt idx="339">
                        <c:v>3.3333333333333335</c:v>
                      </c:pt>
                      <c:pt idx="340">
                        <c:v>3.1111111111111112</c:v>
                      </c:pt>
                      <c:pt idx="341">
                        <c:v>3.1111111111111112</c:v>
                      </c:pt>
                      <c:pt idx="342">
                        <c:v>3.1111111111111112</c:v>
                      </c:pt>
                      <c:pt idx="343">
                        <c:v>3.1111111111111112</c:v>
                      </c:pt>
                      <c:pt idx="344">
                        <c:v>3.1111111111111112</c:v>
                      </c:pt>
                      <c:pt idx="345">
                        <c:v>3.1111111111111112</c:v>
                      </c:pt>
                      <c:pt idx="346">
                        <c:v>2.6666666666666665</c:v>
                      </c:pt>
                      <c:pt idx="347">
                        <c:v>2.6666666666666665</c:v>
                      </c:pt>
                    </c:numCache>
                  </c:numRef>
                </c:val>
                <c:smooth val="0"/>
                <c:extLst>
                  <c:ext xmlns:c16="http://schemas.microsoft.com/office/drawing/2014/chart" uri="{C3380CC4-5D6E-409C-BE32-E72D297353CC}">
                    <c16:uniqueId val="{00000004-5A2B-4D2D-AFF5-C1D901B2F187}"/>
                  </c:ext>
                </c:extLst>
              </c15:ser>
            </c15:filteredLineSeries>
          </c:ext>
        </c:extLst>
      </c:lineChart>
      <c:dateAx>
        <c:axId val="2056095343"/>
        <c:scaling>
          <c:orientation val="minMax"/>
          <c:max val="44387"/>
          <c:min val="43900"/>
        </c:scaling>
        <c:delete val="0"/>
        <c:axPos val="b"/>
        <c:numFmt formatCode="m/d/yyyy"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sv-SE"/>
          </a:p>
        </c:txPr>
        <c:crossAx val="1722924159"/>
        <c:crosses val="autoZero"/>
        <c:auto val="1"/>
        <c:lblOffset val="100"/>
        <c:baseTimeUnit val="days"/>
      </c:dateAx>
      <c:valAx>
        <c:axId val="1722924159"/>
        <c:scaling>
          <c:orientation val="minMax"/>
        </c:scaling>
        <c:delete val="0"/>
        <c:axPos val="l"/>
        <c:majorGridlines>
          <c:spPr>
            <a:ln w="9525" cap="flat" cmpd="sng" algn="ctr">
              <a:solidFill>
                <a:schemeClr val="tx2">
                  <a:lumMod val="15000"/>
                  <a:lumOff val="85000"/>
                </a:schemeClr>
              </a:solidFill>
              <a:round/>
            </a:ln>
            <a:effectLst/>
          </c:spPr>
        </c:majorGridlines>
        <c:title>
          <c:tx>
            <c:rich>
              <a:bodyPr rot="-5400000" spcFirstLastPara="1" vertOverflow="ellipsis" vert="horz" wrap="square" anchor="ctr" anchorCtr="1"/>
              <a:lstStyle/>
              <a:p>
                <a:pPr>
                  <a:defRPr sz="1197" b="1" i="0" u="none" strike="noStrike" kern="1200" baseline="0">
                    <a:solidFill>
                      <a:schemeClr val="tx2"/>
                    </a:solidFill>
                    <a:latin typeface="+mn-lt"/>
                    <a:ea typeface="+mn-ea"/>
                    <a:cs typeface="+mn-cs"/>
                  </a:defRPr>
                </a:pPr>
                <a:r>
                  <a:rPr lang="en-US"/>
                  <a:t>Antal/100 000</a:t>
                </a:r>
              </a:p>
            </c:rich>
          </c:tx>
          <c:overlay val="0"/>
          <c:spPr>
            <a:noFill/>
            <a:ln>
              <a:noFill/>
            </a:ln>
            <a:effectLst/>
          </c:spPr>
          <c:txPr>
            <a:bodyPr rot="-540000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sv-SE"/>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sv-SE"/>
          </a:p>
        </c:txPr>
        <c:crossAx val="205609534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4">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933263888888889"/>
          <c:y val="9.5628333333333329E-2"/>
          <c:w val="0.73870625000000001"/>
          <c:h val="0.76870499999999997"/>
        </c:manualLayout>
      </c:layout>
      <c:barChart>
        <c:barDir val="bar"/>
        <c:grouping val="clustered"/>
        <c:varyColors val="0"/>
        <c:ser>
          <c:idx val="0"/>
          <c:order val="0"/>
          <c:tx>
            <c:strRef>
              <c:f>'Höftprotesoperationer region'!$I$8</c:f>
              <c:strCache>
                <c:ptCount val="1"/>
                <c:pt idx="0">
                  <c:v>2019</c:v>
                </c:pt>
              </c:strCache>
            </c:strRef>
          </c:tx>
          <c:spPr>
            <a:pattFill prst="dkUpDiag">
              <a:fgClr>
                <a:schemeClr val="accent2"/>
              </a:fgClr>
              <a:bgClr>
                <a:schemeClr val="accent3">
                  <a:lumMod val="60000"/>
                  <a:lumOff val="40000"/>
                </a:schemeClr>
              </a:bgClr>
            </a:pattFill>
            <a:ln w="9525" cap="flat" cmpd="sng" algn="ctr">
              <a:noFill/>
              <a:prstDash val="solid"/>
              <a:round/>
              <a:headEnd type="none" w="med" len="med"/>
              <a:tailEnd type="none" w="med" len="med"/>
            </a:ln>
            <a:effectLst/>
          </c:spPr>
          <c:invertIfNegative val="0"/>
          <c:cat>
            <c:strRef>
              <c:f>'Höftprotesoperationer region'!$H$9:$H$30</c:f>
              <c:strCache>
                <c:ptCount val="22"/>
                <c:pt idx="0">
                  <c:v>Västmanland</c:v>
                </c:pt>
                <c:pt idx="1">
                  <c:v>Värmland</c:v>
                </c:pt>
                <c:pt idx="2">
                  <c:v>Dalarna</c:v>
                </c:pt>
                <c:pt idx="3">
                  <c:v>Kronoberg</c:v>
                </c:pt>
                <c:pt idx="4">
                  <c:v>Skåne</c:v>
                </c:pt>
                <c:pt idx="5">
                  <c:v>Östergötland</c:v>
                </c:pt>
                <c:pt idx="6">
                  <c:v>Örebro</c:v>
                </c:pt>
                <c:pt idx="7">
                  <c:v>Västra Götaland</c:v>
                </c:pt>
                <c:pt idx="8">
                  <c:v>Västernorrland</c:v>
                </c:pt>
                <c:pt idx="9">
                  <c:v>Uppsala</c:v>
                </c:pt>
                <c:pt idx="10">
                  <c:v>Riket</c:v>
                </c:pt>
                <c:pt idx="11">
                  <c:v>Sörmland</c:v>
                </c:pt>
                <c:pt idx="12">
                  <c:v>Jönköping</c:v>
                </c:pt>
                <c:pt idx="13">
                  <c:v>Jämtland</c:v>
                </c:pt>
                <c:pt idx="14">
                  <c:v>Stockholm</c:v>
                </c:pt>
                <c:pt idx="15">
                  <c:v>Gävleborg</c:v>
                </c:pt>
                <c:pt idx="16">
                  <c:v>Blekinge</c:v>
                </c:pt>
                <c:pt idx="17">
                  <c:v>Västerbotten</c:v>
                </c:pt>
                <c:pt idx="18">
                  <c:v>Norrbotten</c:v>
                </c:pt>
                <c:pt idx="19">
                  <c:v>Kalmar</c:v>
                </c:pt>
                <c:pt idx="20">
                  <c:v>Gotland</c:v>
                </c:pt>
                <c:pt idx="21">
                  <c:v>Halland</c:v>
                </c:pt>
              </c:strCache>
            </c:strRef>
          </c:cat>
          <c:val>
            <c:numRef>
              <c:f>'Höftprotesoperationer region'!$I$9:$I$30</c:f>
              <c:numCache>
                <c:formatCode>#,##0.0</c:formatCode>
                <c:ptCount val="22"/>
                <c:pt idx="0">
                  <c:v>151.89689862060214</c:v>
                </c:pt>
                <c:pt idx="1">
                  <c:v>158.6323624182937</c:v>
                </c:pt>
                <c:pt idx="2">
                  <c:v>125.70928512393824</c:v>
                </c:pt>
                <c:pt idx="3">
                  <c:v>155.85524323841383</c:v>
                </c:pt>
                <c:pt idx="4">
                  <c:v>146.68024360097459</c:v>
                </c:pt>
                <c:pt idx="5">
                  <c:v>155.74818204277167</c:v>
                </c:pt>
                <c:pt idx="6">
                  <c:v>189.62943521267695</c:v>
                </c:pt>
                <c:pt idx="7">
                  <c:v>157.65861029816077</c:v>
                </c:pt>
                <c:pt idx="8">
                  <c:v>193.60334546580964</c:v>
                </c:pt>
                <c:pt idx="9">
                  <c:v>133.17244920031376</c:v>
                </c:pt>
                <c:pt idx="10">
                  <c:v>169.13918630960237</c:v>
                </c:pt>
                <c:pt idx="11">
                  <c:v>173.08597163406603</c:v>
                </c:pt>
                <c:pt idx="12">
                  <c:v>196.09514877653677</c:v>
                </c:pt>
                <c:pt idx="13">
                  <c:v>190.35241953979053</c:v>
                </c:pt>
                <c:pt idx="14">
                  <c:v>164.86606893076004</c:v>
                </c:pt>
                <c:pt idx="15">
                  <c:v>188.94711568574232</c:v>
                </c:pt>
                <c:pt idx="16">
                  <c:v>199.86717291329902</c:v>
                </c:pt>
                <c:pt idx="17">
                  <c:v>157.13781022757382</c:v>
                </c:pt>
                <c:pt idx="18">
                  <c:v>257.50420843446238</c:v>
                </c:pt>
                <c:pt idx="19">
                  <c:v>276.23183918254932</c:v>
                </c:pt>
                <c:pt idx="20">
                  <c:v>227.85912944409074</c:v>
                </c:pt>
                <c:pt idx="21">
                  <c:v>224.95267307277564</c:v>
                </c:pt>
              </c:numCache>
            </c:numRef>
          </c:val>
          <c:extLst>
            <c:ext xmlns:c16="http://schemas.microsoft.com/office/drawing/2014/chart" uri="{C3380CC4-5D6E-409C-BE32-E72D297353CC}">
              <c16:uniqueId val="{00000000-5917-4DEC-A350-40E52C3F94C0}"/>
            </c:ext>
          </c:extLst>
        </c:ser>
        <c:ser>
          <c:idx val="1"/>
          <c:order val="1"/>
          <c:tx>
            <c:strRef>
              <c:f>'Höftprotesoperationer region'!$J$8</c:f>
              <c:strCache>
                <c:ptCount val="1"/>
                <c:pt idx="0">
                  <c:v>2020</c:v>
                </c:pt>
              </c:strCache>
            </c:strRef>
          </c:tx>
          <c:spPr>
            <a:solidFill>
              <a:schemeClr val="accent2"/>
            </a:solidFill>
            <a:ln w="9525" cap="flat" cmpd="sng" algn="ctr">
              <a:solidFill>
                <a:sysClr val="windowText" lastClr="000000">
                  <a:lumMod val="100000"/>
                </a:sysClr>
              </a:solidFill>
              <a:prstDash val="solid"/>
              <a:round/>
              <a:headEnd type="none" w="med" len="med"/>
              <a:tailEnd type="none" w="med" len="med"/>
            </a:ln>
            <a:effectLst/>
          </c:spPr>
          <c:invertIfNegative val="0"/>
          <c:dPt>
            <c:idx val="10"/>
            <c:invertIfNegative val="0"/>
            <c:bubble3D val="0"/>
            <c:spPr>
              <a:solidFill>
                <a:schemeClr val="accent2">
                  <a:lumMod val="75000"/>
                </a:schemeClr>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2-5917-4DEC-A350-40E52C3F94C0}"/>
              </c:ext>
            </c:extLst>
          </c:dPt>
          <c:cat>
            <c:strRef>
              <c:f>'Höftprotesoperationer region'!$H$9:$H$30</c:f>
              <c:strCache>
                <c:ptCount val="22"/>
                <c:pt idx="0">
                  <c:v>Västmanland</c:v>
                </c:pt>
                <c:pt idx="1">
                  <c:v>Värmland</c:v>
                </c:pt>
                <c:pt idx="2">
                  <c:v>Dalarna</c:v>
                </c:pt>
                <c:pt idx="3">
                  <c:v>Kronoberg</c:v>
                </c:pt>
                <c:pt idx="4">
                  <c:v>Skåne</c:v>
                </c:pt>
                <c:pt idx="5">
                  <c:v>Östergötland</c:v>
                </c:pt>
                <c:pt idx="6">
                  <c:v>Örebro</c:v>
                </c:pt>
                <c:pt idx="7">
                  <c:v>Västra Götaland</c:v>
                </c:pt>
                <c:pt idx="8">
                  <c:v>Västernorrland</c:v>
                </c:pt>
                <c:pt idx="9">
                  <c:v>Uppsala</c:v>
                </c:pt>
                <c:pt idx="10">
                  <c:v>Riket</c:v>
                </c:pt>
                <c:pt idx="11">
                  <c:v>Sörmland</c:v>
                </c:pt>
                <c:pt idx="12">
                  <c:v>Jönköping</c:v>
                </c:pt>
                <c:pt idx="13">
                  <c:v>Jämtland</c:v>
                </c:pt>
                <c:pt idx="14">
                  <c:v>Stockholm</c:v>
                </c:pt>
                <c:pt idx="15">
                  <c:v>Gävleborg</c:v>
                </c:pt>
                <c:pt idx="16">
                  <c:v>Blekinge</c:v>
                </c:pt>
                <c:pt idx="17">
                  <c:v>Västerbotten</c:v>
                </c:pt>
                <c:pt idx="18">
                  <c:v>Norrbotten</c:v>
                </c:pt>
                <c:pt idx="19">
                  <c:v>Kalmar</c:v>
                </c:pt>
                <c:pt idx="20">
                  <c:v>Gotland</c:v>
                </c:pt>
                <c:pt idx="21">
                  <c:v>Halland</c:v>
                </c:pt>
              </c:strCache>
            </c:strRef>
          </c:cat>
          <c:val>
            <c:numRef>
              <c:f>'Höftprotesoperationer region'!$J$9:$J$30</c:f>
              <c:numCache>
                <c:formatCode>#,##0.0</c:formatCode>
                <c:ptCount val="22"/>
                <c:pt idx="0">
                  <c:v>73.247913516946255</c:v>
                </c:pt>
                <c:pt idx="1">
                  <c:v>90.142637467522135</c:v>
                </c:pt>
                <c:pt idx="2">
                  <c:v>91.074681238615668</c:v>
                </c:pt>
                <c:pt idx="3">
                  <c:v>102.34200026697914</c:v>
                </c:pt>
                <c:pt idx="4">
                  <c:v>104.07849505087322</c:v>
                </c:pt>
                <c:pt idx="5">
                  <c:v>107.67235068221031</c:v>
                </c:pt>
                <c:pt idx="6">
                  <c:v>112.22242943564878</c:v>
                </c:pt>
                <c:pt idx="7">
                  <c:v>116.80983462702436</c:v>
                </c:pt>
                <c:pt idx="8">
                  <c:v>122.26338559173026</c:v>
                </c:pt>
                <c:pt idx="9">
                  <c:v>122.29849070788941</c:v>
                </c:pt>
                <c:pt idx="10">
                  <c:v>126.16463834971451</c:v>
                </c:pt>
                <c:pt idx="11">
                  <c:v>127.25408398769544</c:v>
                </c:pt>
                <c:pt idx="12">
                  <c:v>130.95531629270431</c:v>
                </c:pt>
                <c:pt idx="13">
                  <c:v>133.42991117380197</c:v>
                </c:pt>
                <c:pt idx="14">
                  <c:v>136.37180757444636</c:v>
                </c:pt>
                <c:pt idx="15">
                  <c:v>141.21640892932919</c:v>
                </c:pt>
                <c:pt idx="16">
                  <c:v>141.45961170908359</c:v>
                </c:pt>
                <c:pt idx="17">
                  <c:v>153.37198746669009</c:v>
                </c:pt>
                <c:pt idx="18">
                  <c:v>168.25979312057817</c:v>
                </c:pt>
                <c:pt idx="19">
                  <c:v>180.4804682736474</c:v>
                </c:pt>
                <c:pt idx="20">
                  <c:v>184.61845519260194</c:v>
                </c:pt>
                <c:pt idx="21">
                  <c:v>224.20326178626155</c:v>
                </c:pt>
              </c:numCache>
            </c:numRef>
          </c:val>
          <c:extLst>
            <c:ext xmlns:c16="http://schemas.microsoft.com/office/drawing/2014/chart" uri="{C3380CC4-5D6E-409C-BE32-E72D297353CC}">
              <c16:uniqueId val="{00000003-5917-4DEC-A350-40E52C3F94C0}"/>
            </c:ext>
          </c:extLst>
        </c:ser>
        <c:dLbls>
          <c:showLegendKey val="0"/>
          <c:showVal val="0"/>
          <c:showCatName val="0"/>
          <c:showSerName val="0"/>
          <c:showPercent val="0"/>
          <c:showBubbleSize val="0"/>
        </c:dLbls>
        <c:gapWidth val="25"/>
        <c:axId val="878726240"/>
        <c:axId val="878722632"/>
      </c:barChart>
      <c:barChart>
        <c:barDir val="bar"/>
        <c:grouping val="clustered"/>
        <c:varyColors val="0"/>
        <c:ser>
          <c:idx val="2"/>
          <c:order val="2"/>
          <c:tx>
            <c:strRef>
              <c:f>'Höftprotesoperationer region'!$K$8</c:f>
              <c:strCache>
                <c:ptCount val="1"/>
                <c:pt idx="0">
                  <c:v>Förändring</c:v>
                </c:pt>
              </c:strCache>
            </c:strRef>
          </c:tx>
          <c:spPr>
            <a:solidFill>
              <a:schemeClr val="accent3">
                <a:alpha val="69804"/>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rial"/>
                    <a:ea typeface="Arial"/>
                    <a:cs typeface="Aria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'Höftprotesoperationer region'!$K$9:$K$30</c:f>
              <c:numCache>
                <c:formatCode>0%</c:formatCode>
                <c:ptCount val="22"/>
                <c:pt idx="0">
                  <c:v>-0.51777874214601338</c:v>
                </c:pt>
                <c:pt idx="1">
                  <c:v>-0.43175127638944644</c:v>
                </c:pt>
                <c:pt idx="2">
                  <c:v>-0.27551349012267401</c:v>
                </c:pt>
                <c:pt idx="3">
                  <c:v>-0.34335221491120949</c:v>
                </c:pt>
                <c:pt idx="4">
                  <c:v>-0.29043958139307535</c:v>
                </c:pt>
                <c:pt idx="5">
                  <c:v>-0.30867667750599326</c:v>
                </c:pt>
                <c:pt idx="6">
                  <c:v>-0.40820142553403238</c:v>
                </c:pt>
                <c:pt idx="7">
                  <c:v>-0.25909638296242765</c:v>
                </c:pt>
                <c:pt idx="8">
                  <c:v>-0.36848516074159487</c:v>
                </c:pt>
                <c:pt idx="9">
                  <c:v>-8.1653213992243123E-2</c:v>
                </c:pt>
                <c:pt idx="10">
                  <c:v>-0.25407801052811441</c:v>
                </c:pt>
                <c:pt idx="11">
                  <c:v>-0.26479261845244861</c:v>
                </c:pt>
                <c:pt idx="12">
                  <c:v>-0.33218482400124827</c:v>
                </c:pt>
                <c:pt idx="13">
                  <c:v>-0.29903748270501862</c:v>
                </c:pt>
                <c:pt idx="14">
                  <c:v>-0.17283278203400732</c:v>
                </c:pt>
                <c:pt idx="15">
                  <c:v>-0.25261410624441105</c:v>
                </c:pt>
                <c:pt idx="16">
                  <c:v>-0.29223188757241403</c:v>
                </c:pt>
                <c:pt idx="17">
                  <c:v>-2.3965096340784586E-2</c:v>
                </c:pt>
                <c:pt idx="18">
                  <c:v>-0.34657458942694486</c:v>
                </c:pt>
                <c:pt idx="19">
                  <c:v>-0.34663408531130291</c:v>
                </c:pt>
                <c:pt idx="20">
                  <c:v>-0.18976932965987947</c:v>
                </c:pt>
                <c:pt idx="21">
                  <c:v>-3.3314175656479206E-3</c:v>
                </c:pt>
              </c:numCache>
            </c:numRef>
          </c:val>
          <c:extLst>
            <c:ext xmlns:c16="http://schemas.microsoft.com/office/drawing/2014/chart" uri="{C3380CC4-5D6E-409C-BE32-E72D297353CC}">
              <c16:uniqueId val="{00000004-5917-4DEC-A350-40E52C3F94C0}"/>
            </c:ext>
          </c:extLst>
        </c:ser>
        <c:dLbls>
          <c:showLegendKey val="0"/>
          <c:showVal val="0"/>
          <c:showCatName val="0"/>
          <c:showSerName val="0"/>
          <c:showPercent val="0"/>
          <c:showBubbleSize val="0"/>
        </c:dLbls>
        <c:gapWidth val="25"/>
        <c:axId val="1589422448"/>
        <c:axId val="1589431304"/>
      </c:barChart>
      <c:catAx>
        <c:axId val="878726240"/>
        <c:scaling>
          <c:orientation val="minMax"/>
        </c:scaling>
        <c:delete val="0"/>
        <c:axPos val="l"/>
        <c:majorGridlines>
          <c:spPr>
            <a:ln w="9525" cap="flat" cmpd="sng" algn="ctr">
              <a:solidFill>
                <a:srgbClr val="FFFFFF">
                  <a:lumMod val="100000"/>
                </a:srgbClr>
              </a:solidFill>
              <a:prstDash val="solid"/>
              <a:round/>
              <a:headEnd type="none" w="med" len="med"/>
              <a:tailEnd type="none" w="med" len="med"/>
            </a:ln>
            <a:effectLst/>
          </c:spPr>
        </c:majorGridlines>
        <c:numFmt formatCode="General"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878722632"/>
        <c:crosses val="autoZero"/>
        <c:auto val="1"/>
        <c:lblAlgn val="ctr"/>
        <c:lblOffset val="100"/>
        <c:noMultiLvlLbl val="0"/>
      </c:catAx>
      <c:valAx>
        <c:axId val="878722632"/>
        <c:scaling>
          <c:orientation val="minMax"/>
          <c:max val="320"/>
          <c:min val="0"/>
        </c:scaling>
        <c:delete val="0"/>
        <c:axPos val="b"/>
        <c:majorGridlines>
          <c:spPr>
            <a:ln w="12700" cap="flat" cmpd="sng" algn="ctr">
              <a:solidFill>
                <a:srgbClr val="FFFFFF">
                  <a:lumMod val="100000"/>
                </a:srgbClr>
              </a:solidFill>
              <a:prstDash val="solid"/>
              <a:round/>
              <a:headEnd type="none" w="med" len="med"/>
              <a:tailEnd type="none" w="med" len="med"/>
            </a:ln>
            <a:effectLst/>
          </c:spPr>
        </c:majorGridlines>
        <c:title>
          <c:tx>
            <c:rich>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r>
                  <a:rPr lang="sv-SE"/>
                  <a:t>Antal primära höftprotesoperationer per 100 000 invånare</a:t>
                </a:r>
              </a:p>
            </c:rich>
          </c:tx>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title>
        <c:numFmt formatCode="#,##0" sourceLinked="0"/>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878726240"/>
        <c:crosses val="autoZero"/>
        <c:crossBetween val="between"/>
      </c:valAx>
      <c:valAx>
        <c:axId val="1589431304"/>
        <c:scaling>
          <c:orientation val="minMax"/>
          <c:min val="-3.5"/>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bg1"/>
                </a:solidFill>
                <a:latin typeface="Arial"/>
                <a:ea typeface="Arial"/>
                <a:cs typeface="Arial"/>
              </a:defRPr>
            </a:pPr>
            <a:endParaRPr lang="sv-SE"/>
          </a:p>
        </c:txPr>
        <c:crossAx val="1589422448"/>
        <c:crosses val="max"/>
        <c:crossBetween val="between"/>
      </c:valAx>
      <c:catAx>
        <c:axId val="1589422448"/>
        <c:scaling>
          <c:orientation val="minMax"/>
        </c:scaling>
        <c:delete val="1"/>
        <c:axPos val="l"/>
        <c:majorTickMark val="out"/>
        <c:minorTickMark val="none"/>
        <c:tickLblPos val="nextTo"/>
        <c:crossAx val="1589431304"/>
        <c:crosses val="autoZero"/>
        <c:auto val="1"/>
        <c:lblAlgn val="ctr"/>
        <c:lblOffset val="100"/>
        <c:noMultiLvlLbl val="0"/>
      </c:catAx>
      <c:spPr>
        <a:solidFill>
          <a:srgbClr val="F4F5F0">
            <a:lumMod val="100000"/>
          </a:srgbClr>
        </a:solidFill>
        <a:ln>
          <a:noFill/>
        </a:ln>
        <a:effectLst/>
      </c:spPr>
    </c:plotArea>
    <c:legend>
      <c:legendPos val="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legend>
    <c:plotVisOnly val="1"/>
    <c:dispBlanksAs val="gap"/>
    <c:showDLblsOverMax val="0"/>
  </c:chart>
  <c:spPr>
    <a:solidFill>
      <a:srgbClr val="FFFFFF"/>
    </a:solidFill>
    <a:ln w="9525" cap="flat" cmpd="sng" algn="ctr">
      <a:noFill/>
      <a:round/>
    </a:ln>
    <a:effectLst/>
    <a:extLs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800">
          <a:latin typeface="Arial"/>
          <a:ea typeface="Arial"/>
          <a:cs typeface="Arial"/>
        </a:defRPr>
      </a:pPr>
      <a:endParaRPr lang="sv-SE"/>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933263888888889"/>
          <c:y val="9.2100555555555561E-2"/>
          <c:w val="0.72824768518518523"/>
          <c:h val="0.77223277777777788"/>
        </c:manualLayout>
      </c:layout>
      <c:barChart>
        <c:barDir val="bar"/>
        <c:grouping val="clustered"/>
        <c:varyColors val="0"/>
        <c:ser>
          <c:idx val="0"/>
          <c:order val="0"/>
          <c:tx>
            <c:strRef>
              <c:f>'Sjukhusvårdade jmf'!$I$7</c:f>
              <c:strCache>
                <c:ptCount val="1"/>
                <c:pt idx="0">
                  <c:v>1 mars-30 sep 2020</c:v>
                </c:pt>
              </c:strCache>
            </c:strRef>
          </c:tx>
          <c:spPr>
            <a:pattFill prst="dkUpDiag">
              <a:fgClr>
                <a:schemeClr val="bg2">
                  <a:lumMod val="20000"/>
                  <a:lumOff val="80000"/>
                </a:schemeClr>
              </a:fgClr>
              <a:bgClr>
                <a:schemeClr val="bg2">
                  <a:lumMod val="60000"/>
                  <a:lumOff val="40000"/>
                </a:schemeClr>
              </a:bgClr>
            </a:pattFill>
            <a:ln w="9525" cap="flat" cmpd="sng" algn="ctr">
              <a:solidFill>
                <a:sysClr val="windowText" lastClr="000000">
                  <a:lumMod val="100000"/>
                </a:sysClr>
              </a:solidFill>
              <a:prstDash val="solid"/>
              <a:round/>
              <a:headEnd type="none" w="med" len="med"/>
              <a:tailEnd type="none" w="med" len="med"/>
            </a:ln>
            <a:effectLst/>
          </c:spPr>
          <c:invertIfNegative val="0"/>
          <c:cat>
            <c:strRef>
              <c:f>'Sjukhusvårdade jmf'!$H$8:$H$29</c:f>
              <c:strCache>
                <c:ptCount val="22"/>
                <c:pt idx="0">
                  <c:v>Jämtland</c:v>
                </c:pt>
                <c:pt idx="1">
                  <c:v>Värmland</c:v>
                </c:pt>
                <c:pt idx="2">
                  <c:v>Dalarna</c:v>
                </c:pt>
                <c:pt idx="3">
                  <c:v>Västerbotten</c:v>
                </c:pt>
                <c:pt idx="4">
                  <c:v>Norrbotten</c:v>
                </c:pt>
                <c:pt idx="5">
                  <c:v>Örebro</c:v>
                </c:pt>
                <c:pt idx="6">
                  <c:v>Kalmar</c:v>
                </c:pt>
                <c:pt idx="7">
                  <c:v>Blekinge</c:v>
                </c:pt>
                <c:pt idx="8">
                  <c:v>Södermanland</c:v>
                </c:pt>
                <c:pt idx="9">
                  <c:v>Halland</c:v>
                </c:pt>
                <c:pt idx="10">
                  <c:v>Uppsala</c:v>
                </c:pt>
                <c:pt idx="11">
                  <c:v>Västmanland</c:v>
                </c:pt>
                <c:pt idx="12">
                  <c:v>Gotland</c:v>
                </c:pt>
                <c:pt idx="13">
                  <c:v>Västernorrland</c:v>
                </c:pt>
                <c:pt idx="14">
                  <c:v>Riket</c:v>
                </c:pt>
                <c:pt idx="15">
                  <c:v>Kronoberg</c:v>
                </c:pt>
                <c:pt idx="16">
                  <c:v>Östergötland</c:v>
                </c:pt>
                <c:pt idx="17">
                  <c:v>Västra Götaland</c:v>
                </c:pt>
                <c:pt idx="18">
                  <c:v>Skåne</c:v>
                </c:pt>
                <c:pt idx="19">
                  <c:v>Stockholm</c:v>
                </c:pt>
                <c:pt idx="20">
                  <c:v>Jönköping</c:v>
                </c:pt>
                <c:pt idx="21">
                  <c:v>Gävleborg</c:v>
                </c:pt>
              </c:strCache>
            </c:strRef>
          </c:cat>
          <c:val>
            <c:numRef>
              <c:f>'Sjukhusvårdade jmf'!$I$8:$I$29</c:f>
              <c:numCache>
                <c:formatCode>0.0</c:formatCode>
                <c:ptCount val="22"/>
                <c:pt idx="0">
                  <c:v>123.79169373017994</c:v>
                </c:pt>
                <c:pt idx="1">
                  <c:v>138.36104092797441</c:v>
                </c:pt>
                <c:pt idx="2">
                  <c:v>192.47539337592806</c:v>
                </c:pt>
                <c:pt idx="3">
                  <c:v>61.352397886832378</c:v>
                </c:pt>
                <c:pt idx="4">
                  <c:v>235.41281318311755</c:v>
                </c:pt>
                <c:pt idx="5">
                  <c:v>188.74107084343666</c:v>
                </c:pt>
                <c:pt idx="6">
                  <c:v>132.64380256417559</c:v>
                </c:pt>
                <c:pt idx="7">
                  <c:v>77.780008028904049</c:v>
                </c:pt>
                <c:pt idx="8">
                  <c:v>287.32745283208425</c:v>
                </c:pt>
                <c:pt idx="9">
                  <c:v>100.77068705931458</c:v>
                </c:pt>
                <c:pt idx="10">
                  <c:v>201.39968895800934</c:v>
                </c:pt>
                <c:pt idx="11">
                  <c:v>235.58573044222911</c:v>
                </c:pt>
                <c:pt idx="12">
                  <c:v>46.735211643744158</c:v>
                </c:pt>
                <c:pt idx="13">
                  <c:v>184.85193482439067</c:v>
                </c:pt>
                <c:pt idx="14">
                  <c:v>218.97400692786786</c:v>
                </c:pt>
                <c:pt idx="15">
                  <c:v>128.36588738495394</c:v>
                </c:pt>
                <c:pt idx="16">
                  <c:v>259.41589582166608</c:v>
                </c:pt>
                <c:pt idx="17">
                  <c:v>182.58560867166082</c:v>
                </c:pt>
                <c:pt idx="18">
                  <c:v>113.15740223554515</c:v>
                </c:pt>
                <c:pt idx="19">
                  <c:v>370.4132131648829</c:v>
                </c:pt>
                <c:pt idx="20">
                  <c:v>231.40523091112723</c:v>
                </c:pt>
                <c:pt idx="21">
                  <c:v>280.52879852331307</c:v>
                </c:pt>
              </c:numCache>
            </c:numRef>
          </c:val>
          <c:extLst>
            <c:ext xmlns:c16="http://schemas.microsoft.com/office/drawing/2014/chart" uri="{C3380CC4-5D6E-409C-BE32-E72D297353CC}">
              <c16:uniqueId val="{00000000-8AE6-457D-A25E-D35D664A370C}"/>
            </c:ext>
          </c:extLst>
        </c:ser>
        <c:ser>
          <c:idx val="1"/>
          <c:order val="1"/>
          <c:tx>
            <c:strRef>
              <c:f>'Sjukhusvårdade jmf'!$J$7</c:f>
              <c:strCache>
                <c:ptCount val="1"/>
                <c:pt idx="0">
                  <c:v>1 okt 2020-4 april 2021</c:v>
                </c:pt>
              </c:strCache>
            </c:strRef>
          </c:tx>
          <c:spPr>
            <a:solidFill>
              <a:schemeClr val="bg2"/>
            </a:solidFill>
            <a:ln w="9525" cap="flat" cmpd="sng" algn="ctr">
              <a:solidFill>
                <a:sysClr val="windowText" lastClr="000000">
                  <a:lumMod val="100000"/>
                </a:sysClr>
              </a:solidFill>
              <a:prstDash val="solid"/>
              <a:round/>
              <a:headEnd type="none" w="med" len="med"/>
              <a:tailEnd type="none" w="med" len="med"/>
            </a:ln>
            <a:effectLst/>
          </c:spPr>
          <c:invertIfNegative val="0"/>
          <c:cat>
            <c:strRef>
              <c:f>'Sjukhusvårdade jmf'!$H$8:$H$29</c:f>
              <c:strCache>
                <c:ptCount val="22"/>
                <c:pt idx="0">
                  <c:v>Jämtland</c:v>
                </c:pt>
                <c:pt idx="1">
                  <c:v>Värmland</c:v>
                </c:pt>
                <c:pt idx="2">
                  <c:v>Dalarna</c:v>
                </c:pt>
                <c:pt idx="3">
                  <c:v>Västerbotten</c:v>
                </c:pt>
                <c:pt idx="4">
                  <c:v>Norrbotten</c:v>
                </c:pt>
                <c:pt idx="5">
                  <c:v>Örebro</c:v>
                </c:pt>
                <c:pt idx="6">
                  <c:v>Kalmar</c:v>
                </c:pt>
                <c:pt idx="7">
                  <c:v>Blekinge</c:v>
                </c:pt>
                <c:pt idx="8">
                  <c:v>Södermanland</c:v>
                </c:pt>
                <c:pt idx="9">
                  <c:v>Halland</c:v>
                </c:pt>
                <c:pt idx="10">
                  <c:v>Uppsala</c:v>
                </c:pt>
                <c:pt idx="11">
                  <c:v>Västmanland</c:v>
                </c:pt>
                <c:pt idx="12">
                  <c:v>Gotland</c:v>
                </c:pt>
                <c:pt idx="13">
                  <c:v>Västernorrland</c:v>
                </c:pt>
                <c:pt idx="14">
                  <c:v>Riket</c:v>
                </c:pt>
                <c:pt idx="15">
                  <c:v>Kronoberg</c:v>
                </c:pt>
                <c:pt idx="16">
                  <c:v>Östergötland</c:v>
                </c:pt>
                <c:pt idx="17">
                  <c:v>Västra Götaland</c:v>
                </c:pt>
                <c:pt idx="18">
                  <c:v>Skåne</c:v>
                </c:pt>
                <c:pt idx="19">
                  <c:v>Stockholm</c:v>
                </c:pt>
                <c:pt idx="20">
                  <c:v>Jönköping</c:v>
                </c:pt>
                <c:pt idx="21">
                  <c:v>Gävleborg</c:v>
                </c:pt>
              </c:strCache>
            </c:strRef>
          </c:cat>
          <c:val>
            <c:numRef>
              <c:f>'Sjukhusvårdade jmf'!$J$8:$J$29</c:f>
              <c:numCache>
                <c:formatCode>0.0</c:formatCode>
                <c:ptCount val="22"/>
                <c:pt idx="0">
                  <c:v>157.03733067030547</c:v>
                </c:pt>
                <c:pt idx="1">
                  <c:v>163.3287964223216</c:v>
                </c:pt>
                <c:pt idx="2">
                  <c:v>176.54397786944782</c:v>
                </c:pt>
                <c:pt idx="3">
                  <c:v>205.33956062458364</c:v>
                </c:pt>
                <c:pt idx="4">
                  <c:v>219.15239705446359</c:v>
                </c:pt>
                <c:pt idx="5">
                  <c:v>234.57743345460256</c:v>
                </c:pt>
                <c:pt idx="6">
                  <c:v>255.26691244913968</c:v>
                </c:pt>
                <c:pt idx="7">
                  <c:v>263.37790014268921</c:v>
                </c:pt>
                <c:pt idx="8">
                  <c:v>263.86546201506371</c:v>
                </c:pt>
                <c:pt idx="9">
                  <c:v>264.89515556651037</c:v>
                </c:pt>
                <c:pt idx="10">
                  <c:v>268.1772440541605</c:v>
                </c:pt>
                <c:pt idx="11">
                  <c:v>275.19792249012642</c:v>
                </c:pt>
                <c:pt idx="12">
                  <c:v>297.64379188213974</c:v>
                </c:pt>
                <c:pt idx="13">
                  <c:v>301.33289721154631</c:v>
                </c:pt>
                <c:pt idx="14">
                  <c:v>318.95941585824602</c:v>
                </c:pt>
                <c:pt idx="15">
                  <c:v>319.42878617061251</c:v>
                </c:pt>
                <c:pt idx="16">
                  <c:v>327.91166076982182</c:v>
                </c:pt>
                <c:pt idx="17">
                  <c:v>338.46576024794302</c:v>
                </c:pt>
                <c:pt idx="18">
                  <c:v>344.39227179423693</c:v>
                </c:pt>
                <c:pt idx="19">
                  <c:v>380.96440208441652</c:v>
                </c:pt>
                <c:pt idx="20">
                  <c:v>407.0563742946365</c:v>
                </c:pt>
                <c:pt idx="21">
                  <c:v>425.71247713186654</c:v>
                </c:pt>
              </c:numCache>
            </c:numRef>
          </c:val>
          <c:extLst>
            <c:ext xmlns:c16="http://schemas.microsoft.com/office/drawing/2014/chart" uri="{C3380CC4-5D6E-409C-BE32-E72D297353CC}">
              <c16:uniqueId val="{00000001-8AE6-457D-A25E-D35D664A370C}"/>
            </c:ext>
          </c:extLst>
        </c:ser>
        <c:dLbls>
          <c:showLegendKey val="0"/>
          <c:showVal val="0"/>
          <c:showCatName val="0"/>
          <c:showSerName val="0"/>
          <c:showPercent val="0"/>
          <c:showBubbleSize val="0"/>
        </c:dLbls>
        <c:gapWidth val="25"/>
        <c:overlap val="30"/>
        <c:axId val="789365080"/>
        <c:axId val="789362784"/>
      </c:barChart>
      <c:barChart>
        <c:barDir val="bar"/>
        <c:grouping val="clustered"/>
        <c:varyColors val="0"/>
        <c:ser>
          <c:idx val="4"/>
          <c:order val="2"/>
          <c:tx>
            <c:strRef>
              <c:f>'Sjukhusvårdade jmf'!$K$7</c:f>
              <c:strCache>
                <c:ptCount val="1"/>
                <c:pt idx="0">
                  <c:v>Förändring</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rial"/>
                    <a:ea typeface="Arial"/>
                    <a:cs typeface="Aria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'Sjukhusvårdade jmf'!$K$8:$K$29</c:f>
              <c:numCache>
                <c:formatCode>0%</c:formatCode>
                <c:ptCount val="22"/>
                <c:pt idx="0">
                  <c:v>0.26856112828206946</c:v>
                </c:pt>
                <c:pt idx="1">
                  <c:v>0.18045365463349228</c:v>
                </c:pt>
                <c:pt idx="2">
                  <c:v>-8.2771180393767185E-2</c:v>
                </c:pt>
                <c:pt idx="3">
                  <c:v>2.3468872887958336</c:v>
                </c:pt>
                <c:pt idx="4">
                  <c:v>-6.9071924797932227E-2</c:v>
                </c:pt>
                <c:pt idx="5">
                  <c:v>0.24285314482075715</c:v>
                </c:pt>
                <c:pt idx="6">
                  <c:v>0.92445412084470902</c:v>
                </c:pt>
                <c:pt idx="7">
                  <c:v>2.3861901897054909</c:v>
                </c:pt>
                <c:pt idx="8">
                  <c:v>-8.1655931536524173E-2</c:v>
                </c:pt>
                <c:pt idx="9">
                  <c:v>1.6286925622586117</c:v>
                </c:pt>
                <c:pt idx="10">
                  <c:v>0.33156731989826405</c:v>
                </c:pt>
                <c:pt idx="11">
                  <c:v>0.16814342691104156</c:v>
                </c:pt>
                <c:pt idx="12">
                  <c:v>5.3687267354438415</c:v>
                </c:pt>
                <c:pt idx="13">
                  <c:v>0.6301311506304359</c:v>
                </c:pt>
                <c:pt idx="14">
                  <c:v>0.45660857347015771</c:v>
                </c:pt>
                <c:pt idx="15">
                  <c:v>1.4884242432156745</c:v>
                </c:pt>
                <c:pt idx="16">
                  <c:v>0.26403842652434362</c:v>
                </c:pt>
                <c:pt idx="17">
                  <c:v>0.85373733839339772</c:v>
                </c:pt>
                <c:pt idx="18">
                  <c:v>2.0434798341990921</c:v>
                </c:pt>
                <c:pt idx="19">
                  <c:v>2.848491507466E-2</c:v>
                </c:pt>
                <c:pt idx="20">
                  <c:v>0.75906297663154065</c:v>
                </c:pt>
                <c:pt idx="21">
                  <c:v>0.51753573741017589</c:v>
                </c:pt>
              </c:numCache>
            </c:numRef>
          </c:val>
          <c:extLst>
            <c:ext xmlns:c16="http://schemas.microsoft.com/office/drawing/2014/chart" uri="{C3380CC4-5D6E-409C-BE32-E72D297353CC}">
              <c16:uniqueId val="{00000002-8AE6-457D-A25E-D35D664A370C}"/>
            </c:ext>
          </c:extLst>
        </c:ser>
        <c:dLbls>
          <c:showLegendKey val="0"/>
          <c:showVal val="0"/>
          <c:showCatName val="0"/>
          <c:showSerName val="0"/>
          <c:showPercent val="0"/>
          <c:showBubbleSize val="0"/>
        </c:dLbls>
        <c:gapWidth val="25"/>
        <c:axId val="632977184"/>
        <c:axId val="632975872"/>
      </c:barChart>
      <c:catAx>
        <c:axId val="789365080"/>
        <c:scaling>
          <c:orientation val="minMax"/>
        </c:scaling>
        <c:delete val="0"/>
        <c:axPos val="l"/>
        <c:majorGridlines>
          <c:spPr>
            <a:ln w="9525" cap="flat" cmpd="sng" algn="ctr">
              <a:solidFill>
                <a:srgbClr val="FFFFFF">
                  <a:lumMod val="100000"/>
                </a:srgbClr>
              </a:solidFill>
              <a:prstDash val="solid"/>
              <a:round/>
              <a:headEnd type="none" w="med" len="med"/>
              <a:tailEnd type="none" w="med" len="med"/>
            </a:ln>
            <a:effectLst/>
          </c:spPr>
        </c:majorGridlines>
        <c:numFmt formatCode="General"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789362784"/>
        <c:crosses val="autoZero"/>
        <c:auto val="1"/>
        <c:lblAlgn val="ctr"/>
        <c:lblOffset val="100"/>
        <c:noMultiLvlLbl val="0"/>
      </c:catAx>
      <c:valAx>
        <c:axId val="789362784"/>
        <c:scaling>
          <c:orientation val="minMax"/>
        </c:scaling>
        <c:delete val="0"/>
        <c:axPos val="b"/>
        <c:majorGridlines>
          <c:spPr>
            <a:ln w="12700" cap="flat" cmpd="sng" algn="ctr">
              <a:solidFill>
                <a:srgbClr val="FFFFFF">
                  <a:lumMod val="100000"/>
                </a:srgbClr>
              </a:solidFill>
              <a:prstDash val="solid"/>
              <a:round/>
              <a:headEnd type="none" w="med" len="med"/>
              <a:tailEnd type="none" w="med" len="med"/>
            </a:ln>
            <a:effectLst/>
          </c:spPr>
        </c:majorGridlines>
        <c:title>
          <c:tx>
            <c:rich>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r>
                  <a:rPr lang="en-US"/>
                  <a:t>Antal sjukhusvårdade covid-patienter</a:t>
                </a:r>
              </a:p>
            </c:rich>
          </c:tx>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title>
        <c:numFmt formatCode="0" sourceLinked="0"/>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789365080"/>
        <c:crosses val="autoZero"/>
        <c:crossBetween val="between"/>
      </c:valAx>
      <c:valAx>
        <c:axId val="632975872"/>
        <c:scaling>
          <c:orientation val="minMax"/>
          <c:max val="3"/>
          <c:min val="-40"/>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bg1"/>
                </a:solidFill>
                <a:latin typeface="Arial"/>
                <a:ea typeface="Arial"/>
                <a:cs typeface="Arial"/>
              </a:defRPr>
            </a:pPr>
            <a:endParaRPr lang="sv-SE"/>
          </a:p>
        </c:txPr>
        <c:crossAx val="632977184"/>
        <c:crosses val="max"/>
        <c:crossBetween val="between"/>
      </c:valAx>
      <c:catAx>
        <c:axId val="632977184"/>
        <c:scaling>
          <c:orientation val="minMax"/>
        </c:scaling>
        <c:delete val="1"/>
        <c:axPos val="l"/>
        <c:majorTickMark val="out"/>
        <c:minorTickMark val="none"/>
        <c:tickLblPos val="nextTo"/>
        <c:crossAx val="632975872"/>
        <c:crosses val="autoZero"/>
        <c:auto val="1"/>
        <c:lblAlgn val="ctr"/>
        <c:lblOffset val="100"/>
        <c:noMultiLvlLbl val="0"/>
      </c:catAx>
      <c:spPr>
        <a:solidFill>
          <a:srgbClr val="F4F5F0">
            <a:lumMod val="100000"/>
          </a:srgbClr>
        </a:solidFill>
        <a:ln>
          <a:noFill/>
        </a:ln>
        <a:effectLst/>
      </c:spPr>
    </c:plotArea>
    <c:legend>
      <c:legendPos val="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legend>
    <c:plotVisOnly val="1"/>
    <c:dispBlanksAs val="gap"/>
    <c:showDLblsOverMax val="0"/>
  </c:chart>
  <c:spPr>
    <a:solidFill>
      <a:srgbClr val="FFFFFF"/>
    </a:solidFill>
    <a:ln w="9525" cap="flat" cmpd="sng" algn="ctr">
      <a:noFill/>
      <a:round/>
    </a:ln>
    <a:effectLst/>
    <a:extLs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800">
          <a:latin typeface="Arial"/>
          <a:ea typeface="Arial"/>
          <a:cs typeface="Arial"/>
        </a:defRPr>
      </a:pPr>
      <a:endParaRPr lang="sv-SE"/>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506157407407409"/>
          <c:y val="8.8572777777777778E-2"/>
          <c:w val="0.68316550925925923"/>
          <c:h val="0.77576055555555556"/>
        </c:manualLayout>
      </c:layout>
      <c:barChart>
        <c:barDir val="bar"/>
        <c:grouping val="clustered"/>
        <c:varyColors val="0"/>
        <c:ser>
          <c:idx val="0"/>
          <c:order val="0"/>
          <c:tx>
            <c:strRef>
              <c:f>Mottagningsbesök!$I$8</c:f>
              <c:strCache>
                <c:ptCount val="1"/>
                <c:pt idx="0">
                  <c:v>2019</c:v>
                </c:pt>
              </c:strCache>
            </c:strRef>
          </c:tx>
          <c:spPr>
            <a:pattFill prst="dkUpDiag">
              <a:fgClr>
                <a:schemeClr val="accent4"/>
              </a:fgClr>
              <a:bgClr>
                <a:schemeClr val="accent4">
                  <a:lumMod val="90000"/>
                </a:schemeClr>
              </a:bgClr>
            </a:pattFill>
            <a:ln w="9525" cap="flat" cmpd="sng" algn="ctr">
              <a:solidFill>
                <a:sysClr val="windowText" lastClr="000000">
                  <a:lumMod val="100000"/>
                </a:sysClr>
              </a:solidFill>
              <a:prstDash val="solid"/>
              <a:round/>
              <a:headEnd type="none" w="med" len="med"/>
              <a:tailEnd type="none" w="med" len="med"/>
            </a:ln>
            <a:effectLst/>
          </c:spPr>
          <c:invertIfNegative val="0"/>
          <c:dPt>
            <c:idx val="15"/>
            <c:invertIfNegative val="0"/>
            <c:bubble3D val="0"/>
            <c:spPr>
              <a:pattFill prst="dkUpDiag">
                <a:fgClr>
                  <a:schemeClr val="tx2"/>
                </a:fgClr>
                <a:bgClr>
                  <a:schemeClr val="accent4"/>
                </a:bgClr>
              </a:patt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1-9B7B-4E8F-B7B2-1F5EB801C29A}"/>
              </c:ext>
            </c:extLst>
          </c:dPt>
          <c:cat>
            <c:strRef>
              <c:f>Mottagningsbesök!$H$9:$H$30</c:f>
              <c:strCache>
                <c:ptCount val="22"/>
                <c:pt idx="0">
                  <c:v>Västmanland</c:v>
                </c:pt>
                <c:pt idx="1">
                  <c:v>Kronoberg</c:v>
                </c:pt>
                <c:pt idx="2">
                  <c:v>Värmland</c:v>
                </c:pt>
                <c:pt idx="3">
                  <c:v>Gotland</c:v>
                </c:pt>
                <c:pt idx="4">
                  <c:v>Kalmar</c:v>
                </c:pt>
                <c:pt idx="5">
                  <c:v>Örebro</c:v>
                </c:pt>
                <c:pt idx="6">
                  <c:v>Västernorrland</c:v>
                </c:pt>
                <c:pt idx="7">
                  <c:v>Västerbotten</c:v>
                </c:pt>
                <c:pt idx="8">
                  <c:v>Sörmland</c:v>
                </c:pt>
                <c:pt idx="9">
                  <c:v>Dalarna</c:v>
                </c:pt>
                <c:pt idx="10">
                  <c:v>Gävleborg</c:v>
                </c:pt>
                <c:pt idx="11">
                  <c:v>Blekinge</c:v>
                </c:pt>
                <c:pt idx="12">
                  <c:v>Stockholm</c:v>
                </c:pt>
                <c:pt idx="13">
                  <c:v>Jämtland Härjedalen</c:v>
                </c:pt>
                <c:pt idx="14">
                  <c:v>Norrbotten</c:v>
                </c:pt>
                <c:pt idx="15">
                  <c:v>Riket</c:v>
                </c:pt>
                <c:pt idx="16">
                  <c:v>Jönköping</c:v>
                </c:pt>
                <c:pt idx="17">
                  <c:v>Västra Götaland</c:v>
                </c:pt>
                <c:pt idx="18">
                  <c:v>Östergötland</c:v>
                </c:pt>
                <c:pt idx="19">
                  <c:v>Skåne</c:v>
                </c:pt>
                <c:pt idx="20">
                  <c:v>Uppsala</c:v>
                </c:pt>
                <c:pt idx="21">
                  <c:v>Halland</c:v>
                </c:pt>
              </c:strCache>
            </c:strRef>
          </c:cat>
          <c:val>
            <c:numRef>
              <c:f>Mottagningsbesök!$I$9:$I$30</c:f>
              <c:numCache>
                <c:formatCode>#,##0</c:formatCode>
                <c:ptCount val="22"/>
                <c:pt idx="0">
                  <c:v>2961.7611339701643</c:v>
                </c:pt>
                <c:pt idx="1">
                  <c:v>3320.4860301088502</c:v>
                </c:pt>
                <c:pt idx="2">
                  <c:v>2971.148739085173</c:v>
                </c:pt>
                <c:pt idx="3">
                  <c:v>3305.3144791073287</c:v>
                </c:pt>
                <c:pt idx="4">
                  <c:v>3269.6642031241086</c:v>
                </c:pt>
                <c:pt idx="5">
                  <c:v>3268.3059661094799</c:v>
                </c:pt>
                <c:pt idx="6">
                  <c:v>3253.9912858115244</c:v>
                </c:pt>
                <c:pt idx="7">
                  <c:v>3289.1703712426765</c:v>
                </c:pt>
                <c:pt idx="8">
                  <c:v>3617.4631982254487</c:v>
                </c:pt>
                <c:pt idx="9">
                  <c:v>3278.7516581818686</c:v>
                </c:pt>
                <c:pt idx="10">
                  <c:v>3760.1763506413067</c:v>
                </c:pt>
                <c:pt idx="11">
                  <c:v>3496.4224402591381</c:v>
                </c:pt>
                <c:pt idx="12">
                  <c:v>3805.859371220417</c:v>
                </c:pt>
                <c:pt idx="13">
                  <c:v>3529.5313813928601</c:v>
                </c:pt>
                <c:pt idx="14">
                  <c:v>3617.7781865146167</c:v>
                </c:pt>
                <c:pt idx="15">
                  <c:v>3717.7412850182168</c:v>
                </c:pt>
                <c:pt idx="16">
                  <c:v>3434.9874449599697</c:v>
                </c:pt>
                <c:pt idx="17">
                  <c:v>3894.5054728570508</c:v>
                </c:pt>
                <c:pt idx="18">
                  <c:v>3526.2118819751017</c:v>
                </c:pt>
                <c:pt idx="19">
                  <c:v>4036.151127826643</c:v>
                </c:pt>
                <c:pt idx="20">
                  <c:v>4549.6972998048022</c:v>
                </c:pt>
                <c:pt idx="21">
                  <c:v>4166.2073758117467</c:v>
                </c:pt>
              </c:numCache>
            </c:numRef>
          </c:val>
          <c:extLst>
            <c:ext xmlns:c16="http://schemas.microsoft.com/office/drawing/2014/chart" uri="{C3380CC4-5D6E-409C-BE32-E72D297353CC}">
              <c16:uniqueId val="{00000002-9B7B-4E8F-B7B2-1F5EB801C29A}"/>
            </c:ext>
          </c:extLst>
        </c:ser>
        <c:ser>
          <c:idx val="1"/>
          <c:order val="1"/>
          <c:tx>
            <c:strRef>
              <c:f>Mottagningsbesök!$J$8</c:f>
              <c:strCache>
                <c:ptCount val="1"/>
                <c:pt idx="0">
                  <c:v>2020</c:v>
                </c:pt>
              </c:strCache>
            </c:strRef>
          </c:tx>
          <c:spPr>
            <a:solidFill>
              <a:srgbClr val="5590B1"/>
            </a:solidFill>
            <a:ln w="9525" cap="flat" cmpd="sng" algn="ctr">
              <a:solidFill>
                <a:sysClr val="windowText" lastClr="000000">
                  <a:lumMod val="100000"/>
                </a:sysClr>
              </a:solidFill>
              <a:prstDash val="solid"/>
              <a:round/>
              <a:headEnd type="none" w="med" len="med"/>
              <a:tailEnd type="none" w="med" len="med"/>
            </a:ln>
            <a:effectLst/>
          </c:spPr>
          <c:invertIfNegative val="0"/>
          <c:dPt>
            <c:idx val="15"/>
            <c:invertIfNegative val="0"/>
            <c:bubble3D val="0"/>
            <c:spPr>
              <a:solidFill>
                <a:schemeClr val="tx2">
                  <a:lumMod val="50000"/>
                </a:schemeClr>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4-9B7B-4E8F-B7B2-1F5EB801C29A}"/>
              </c:ext>
            </c:extLst>
          </c:dPt>
          <c:cat>
            <c:strRef>
              <c:f>Mottagningsbesök!$H$9:$H$30</c:f>
              <c:strCache>
                <c:ptCount val="22"/>
                <c:pt idx="0">
                  <c:v>Västmanland</c:v>
                </c:pt>
                <c:pt idx="1">
                  <c:v>Kronoberg</c:v>
                </c:pt>
                <c:pt idx="2">
                  <c:v>Värmland</c:v>
                </c:pt>
                <c:pt idx="3">
                  <c:v>Gotland</c:v>
                </c:pt>
                <c:pt idx="4">
                  <c:v>Kalmar</c:v>
                </c:pt>
                <c:pt idx="5">
                  <c:v>Örebro</c:v>
                </c:pt>
                <c:pt idx="6">
                  <c:v>Västernorrland</c:v>
                </c:pt>
                <c:pt idx="7">
                  <c:v>Västerbotten</c:v>
                </c:pt>
                <c:pt idx="8">
                  <c:v>Sörmland</c:v>
                </c:pt>
                <c:pt idx="9">
                  <c:v>Dalarna</c:v>
                </c:pt>
                <c:pt idx="10">
                  <c:v>Gävleborg</c:v>
                </c:pt>
                <c:pt idx="11">
                  <c:v>Blekinge</c:v>
                </c:pt>
                <c:pt idx="12">
                  <c:v>Stockholm</c:v>
                </c:pt>
                <c:pt idx="13">
                  <c:v>Jämtland Härjedalen</c:v>
                </c:pt>
                <c:pt idx="14">
                  <c:v>Norrbotten</c:v>
                </c:pt>
                <c:pt idx="15">
                  <c:v>Riket</c:v>
                </c:pt>
                <c:pt idx="16">
                  <c:v>Jönköping</c:v>
                </c:pt>
                <c:pt idx="17">
                  <c:v>Västra Götaland</c:v>
                </c:pt>
                <c:pt idx="18">
                  <c:v>Östergötland</c:v>
                </c:pt>
                <c:pt idx="19">
                  <c:v>Skåne</c:v>
                </c:pt>
                <c:pt idx="20">
                  <c:v>Uppsala</c:v>
                </c:pt>
                <c:pt idx="21">
                  <c:v>Halland</c:v>
                </c:pt>
              </c:strCache>
            </c:strRef>
          </c:cat>
          <c:val>
            <c:numRef>
              <c:f>Mottagningsbesök!$J$9:$J$30</c:f>
              <c:numCache>
                <c:formatCode>#,##0</c:formatCode>
                <c:ptCount val="22"/>
                <c:pt idx="0">
                  <c:v>2255.6063520013277</c:v>
                </c:pt>
                <c:pt idx="1">
                  <c:v>2359.536840648067</c:v>
                </c:pt>
                <c:pt idx="2">
                  <c:v>2421.8781483641765</c:v>
                </c:pt>
                <c:pt idx="3">
                  <c:v>2609.2242698423261</c:v>
                </c:pt>
                <c:pt idx="4">
                  <c:v>2611.0402016178205</c:v>
                </c:pt>
                <c:pt idx="5">
                  <c:v>2622.0296227952222</c:v>
                </c:pt>
                <c:pt idx="6">
                  <c:v>2636.8736557161201</c:v>
                </c:pt>
                <c:pt idx="7">
                  <c:v>2669.4998389411107</c:v>
                </c:pt>
                <c:pt idx="8">
                  <c:v>2699.9175019455515</c:v>
                </c:pt>
                <c:pt idx="9">
                  <c:v>2726.9115254661497</c:v>
                </c:pt>
                <c:pt idx="10">
                  <c:v>2829.2151011123397</c:v>
                </c:pt>
                <c:pt idx="11">
                  <c:v>2864.4125339503066</c:v>
                </c:pt>
                <c:pt idx="12">
                  <c:v>2927.3412514266365</c:v>
                </c:pt>
                <c:pt idx="13">
                  <c:v>2957.0508177347415</c:v>
                </c:pt>
                <c:pt idx="14">
                  <c:v>2982.9256371838119</c:v>
                </c:pt>
                <c:pt idx="15">
                  <c:v>2988.4828401158265</c:v>
                </c:pt>
                <c:pt idx="16">
                  <c:v>3023.1089559190159</c:v>
                </c:pt>
                <c:pt idx="17">
                  <c:v>3045.0254058507544</c:v>
                </c:pt>
                <c:pt idx="18">
                  <c:v>3060.5619512028047</c:v>
                </c:pt>
                <c:pt idx="19">
                  <c:v>3417.3396500198655</c:v>
                </c:pt>
                <c:pt idx="20">
                  <c:v>3652.8576651544563</c:v>
                </c:pt>
                <c:pt idx="21">
                  <c:v>3796.447194935085</c:v>
                </c:pt>
              </c:numCache>
            </c:numRef>
          </c:val>
          <c:extLst>
            <c:ext xmlns:c16="http://schemas.microsoft.com/office/drawing/2014/chart" uri="{C3380CC4-5D6E-409C-BE32-E72D297353CC}">
              <c16:uniqueId val="{00000005-9B7B-4E8F-B7B2-1F5EB801C29A}"/>
            </c:ext>
          </c:extLst>
        </c:ser>
        <c:dLbls>
          <c:showLegendKey val="0"/>
          <c:showVal val="0"/>
          <c:showCatName val="0"/>
          <c:showSerName val="0"/>
          <c:showPercent val="0"/>
          <c:showBubbleSize val="0"/>
        </c:dLbls>
        <c:gapWidth val="25"/>
        <c:overlap val="40"/>
        <c:axId val="979352416"/>
        <c:axId val="979350448"/>
      </c:barChart>
      <c:barChart>
        <c:barDir val="bar"/>
        <c:grouping val="clustered"/>
        <c:varyColors val="0"/>
        <c:ser>
          <c:idx val="2"/>
          <c:order val="2"/>
          <c:tx>
            <c:strRef>
              <c:f>Mottagningsbesök!$K$8</c:f>
              <c:strCache>
                <c:ptCount val="1"/>
                <c:pt idx="0">
                  <c:v>Förändring</c:v>
                </c:pt>
              </c:strCache>
            </c:strRef>
          </c:tx>
          <c:spPr>
            <a:solidFill>
              <a:srgbClr val="F38B4A">
                <a:alpha val="60000"/>
              </a:srgbClr>
            </a:solidFill>
            <a:ln w="9525" cap="flat" cmpd="sng" algn="ctr">
              <a:noFill/>
              <a:prstDash val="solid"/>
              <a:round/>
              <a:headEnd type="none" w="med" len="med"/>
              <a:tailEnd type="none" w="med" len="me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rial"/>
                    <a:ea typeface="Arial"/>
                    <a:cs typeface="Arial"/>
                  </a:defRPr>
                </a:pPr>
                <a:endParaRPr lang="sv-SE"/>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Mottagningsbesök!$H$9:$H$30</c:f>
              <c:strCache>
                <c:ptCount val="22"/>
                <c:pt idx="0">
                  <c:v>Västmanland</c:v>
                </c:pt>
                <c:pt idx="1">
                  <c:v>Kronoberg</c:v>
                </c:pt>
                <c:pt idx="2">
                  <c:v>Värmland</c:v>
                </c:pt>
                <c:pt idx="3">
                  <c:v>Gotland</c:v>
                </c:pt>
                <c:pt idx="4">
                  <c:v>Kalmar</c:v>
                </c:pt>
                <c:pt idx="5">
                  <c:v>Örebro</c:v>
                </c:pt>
                <c:pt idx="6">
                  <c:v>Västernorrland</c:v>
                </c:pt>
                <c:pt idx="7">
                  <c:v>Västerbotten</c:v>
                </c:pt>
                <c:pt idx="8">
                  <c:v>Sörmland</c:v>
                </c:pt>
                <c:pt idx="9">
                  <c:v>Dalarna</c:v>
                </c:pt>
                <c:pt idx="10">
                  <c:v>Gävleborg</c:v>
                </c:pt>
                <c:pt idx="11">
                  <c:v>Blekinge</c:v>
                </c:pt>
                <c:pt idx="12">
                  <c:v>Stockholm</c:v>
                </c:pt>
                <c:pt idx="13">
                  <c:v>Jämtland Härjedalen</c:v>
                </c:pt>
                <c:pt idx="14">
                  <c:v>Norrbotten</c:v>
                </c:pt>
                <c:pt idx="15">
                  <c:v>Riket</c:v>
                </c:pt>
                <c:pt idx="16">
                  <c:v>Jönköping</c:v>
                </c:pt>
                <c:pt idx="17">
                  <c:v>Västra Götaland</c:v>
                </c:pt>
                <c:pt idx="18">
                  <c:v>Östergötland</c:v>
                </c:pt>
                <c:pt idx="19">
                  <c:v>Skåne</c:v>
                </c:pt>
                <c:pt idx="20">
                  <c:v>Uppsala</c:v>
                </c:pt>
                <c:pt idx="21">
                  <c:v>Halland</c:v>
                </c:pt>
              </c:strCache>
            </c:strRef>
          </c:cat>
          <c:val>
            <c:numRef>
              <c:f>Mottagningsbesök!$K$9:$K$30</c:f>
              <c:numCache>
                <c:formatCode>0%</c:formatCode>
                <c:ptCount val="22"/>
                <c:pt idx="0">
                  <c:v>-0.2384239477888801</c:v>
                </c:pt>
                <c:pt idx="1">
                  <c:v>-0.28940016032209659</c:v>
                </c:pt>
                <c:pt idx="2">
                  <c:v>-0.18486808940104382</c:v>
                </c:pt>
                <c:pt idx="3">
                  <c:v>-0.21059727105089154</c:v>
                </c:pt>
                <c:pt idx="4">
                  <c:v>-0.20143475310919823</c:v>
                </c:pt>
                <c:pt idx="5">
                  <c:v>-0.19774046555487301</c:v>
                </c:pt>
                <c:pt idx="6">
                  <c:v>-0.18964944152931229</c:v>
                </c:pt>
                <c:pt idx="7">
                  <c:v>-0.18839721338832593</c:v>
                </c:pt>
                <c:pt idx="8">
                  <c:v>-0.25364340865444057</c:v>
                </c:pt>
                <c:pt idx="9">
                  <c:v>-0.16830799958229381</c:v>
                </c:pt>
                <c:pt idx="10">
                  <c:v>-0.24758446485367358</c:v>
                </c:pt>
                <c:pt idx="11">
                  <c:v>-0.18075902357553508</c:v>
                </c:pt>
                <c:pt idx="12">
                  <c:v>-0.23083304823006845</c:v>
                </c:pt>
                <c:pt idx="13">
                  <c:v>-0.16219732927610364</c:v>
                </c:pt>
                <c:pt idx="14">
                  <c:v>-0.17548133594736071</c:v>
                </c:pt>
                <c:pt idx="15">
                  <c:v>-0.19615631884907148</c:v>
                </c:pt>
                <c:pt idx="16">
                  <c:v>-0.11990683973104121</c:v>
                </c:pt>
                <c:pt idx="17">
                  <c:v>-0.21812270464807149</c:v>
                </c:pt>
                <c:pt idx="18">
                  <c:v>-0.13205387150799264</c:v>
                </c:pt>
                <c:pt idx="19">
                  <c:v>-0.15331722183058849</c:v>
                </c:pt>
                <c:pt idx="20">
                  <c:v>-0.19712072596320274</c:v>
                </c:pt>
                <c:pt idx="21">
                  <c:v>-8.8752226551040869E-2</c:v>
                </c:pt>
              </c:numCache>
            </c:numRef>
          </c:val>
          <c:extLst>
            <c:ext xmlns:c16="http://schemas.microsoft.com/office/drawing/2014/chart" uri="{C3380CC4-5D6E-409C-BE32-E72D297353CC}">
              <c16:uniqueId val="{00000006-9B7B-4E8F-B7B2-1F5EB801C29A}"/>
            </c:ext>
          </c:extLst>
        </c:ser>
        <c:dLbls>
          <c:showLegendKey val="0"/>
          <c:showVal val="0"/>
          <c:showCatName val="0"/>
          <c:showSerName val="0"/>
          <c:showPercent val="0"/>
          <c:showBubbleSize val="0"/>
        </c:dLbls>
        <c:gapWidth val="25"/>
        <c:axId val="928629192"/>
        <c:axId val="928630176"/>
      </c:barChart>
      <c:catAx>
        <c:axId val="979352416"/>
        <c:scaling>
          <c:orientation val="minMax"/>
        </c:scaling>
        <c:delete val="0"/>
        <c:axPos val="l"/>
        <c:majorGridlines>
          <c:spPr>
            <a:ln w="9525" cap="flat" cmpd="sng" algn="ctr">
              <a:solidFill>
                <a:srgbClr val="FFFFFF">
                  <a:lumMod val="100000"/>
                </a:srgbClr>
              </a:solidFill>
              <a:prstDash val="solid"/>
              <a:round/>
              <a:headEnd type="none" w="med" len="med"/>
              <a:tailEnd type="none" w="med" len="med"/>
            </a:ln>
            <a:effectLst/>
          </c:spPr>
        </c:majorGridlines>
        <c:numFmt formatCode="General"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979350448"/>
        <c:crosses val="autoZero"/>
        <c:auto val="1"/>
        <c:lblAlgn val="ctr"/>
        <c:lblOffset val="100"/>
        <c:noMultiLvlLbl val="0"/>
      </c:catAx>
      <c:valAx>
        <c:axId val="979350448"/>
        <c:scaling>
          <c:orientation val="minMax"/>
          <c:min val="0"/>
        </c:scaling>
        <c:delete val="0"/>
        <c:axPos val="b"/>
        <c:majorGridlines>
          <c:spPr>
            <a:ln w="12700" cap="flat" cmpd="sng" algn="ctr">
              <a:solidFill>
                <a:srgbClr val="FFFFFF">
                  <a:lumMod val="100000"/>
                </a:srgbClr>
              </a:solidFill>
              <a:prstDash val="solid"/>
              <a:round/>
              <a:headEnd type="none" w="med" len="med"/>
              <a:tailEnd type="none" w="med" len="med"/>
            </a:ln>
            <a:effectLst/>
          </c:spPr>
        </c:majorGridlines>
        <c:title>
          <c:tx>
            <c:rich>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r>
                  <a:rPr lang="en-US"/>
                  <a:t>Antal mottagningsbesök per 1 000 invånare</a:t>
                </a:r>
              </a:p>
            </c:rich>
          </c:tx>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title>
        <c:numFmt formatCode="#,##0"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979352416"/>
        <c:crosses val="autoZero"/>
        <c:crossBetween val="between"/>
      </c:valAx>
      <c:valAx>
        <c:axId val="928630176"/>
        <c:scaling>
          <c:orientation val="minMax"/>
          <c:min val="-2"/>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bg1"/>
                </a:solidFill>
                <a:latin typeface="Arial"/>
                <a:ea typeface="Arial"/>
                <a:cs typeface="Arial"/>
              </a:defRPr>
            </a:pPr>
            <a:endParaRPr lang="sv-SE"/>
          </a:p>
        </c:txPr>
        <c:crossAx val="928629192"/>
        <c:crosses val="max"/>
        <c:crossBetween val="between"/>
      </c:valAx>
      <c:catAx>
        <c:axId val="928629192"/>
        <c:scaling>
          <c:orientation val="minMax"/>
        </c:scaling>
        <c:delete val="1"/>
        <c:axPos val="l"/>
        <c:numFmt formatCode="General" sourceLinked="1"/>
        <c:majorTickMark val="out"/>
        <c:minorTickMark val="none"/>
        <c:tickLblPos val="nextTo"/>
        <c:crossAx val="928630176"/>
        <c:crosses val="autoZero"/>
        <c:auto val="1"/>
        <c:lblAlgn val="ctr"/>
        <c:lblOffset val="100"/>
        <c:noMultiLvlLbl val="0"/>
      </c:catAx>
      <c:spPr>
        <a:solidFill>
          <a:srgbClr val="F4F5F0">
            <a:lumMod val="100000"/>
          </a:srgbClr>
        </a:solidFill>
        <a:ln>
          <a:noFill/>
        </a:ln>
        <a:effectLst/>
      </c:spPr>
    </c:plotArea>
    <c:legend>
      <c:legendPos val="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legend>
    <c:plotVisOnly val="1"/>
    <c:dispBlanksAs val="gap"/>
    <c:showDLblsOverMax val="0"/>
  </c:chart>
  <c:spPr>
    <a:solidFill>
      <a:srgbClr val="FFFFFF"/>
    </a:solidFill>
    <a:ln w="9525" cap="flat" cmpd="sng" algn="ctr">
      <a:noFill/>
      <a:round/>
    </a:ln>
    <a:effectLst/>
    <a:extLs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800">
          <a:latin typeface="Arial"/>
          <a:ea typeface="Arial"/>
          <a:cs typeface="Arial"/>
        </a:defRPr>
      </a:pPr>
      <a:endParaRPr lang="sv-SE"/>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'Akut region'!$I$7</c:f>
              <c:strCache>
                <c:ptCount val="1"/>
                <c:pt idx="0">
                  <c:v>2017-2019</c:v>
                </c:pt>
              </c:strCache>
            </c:strRef>
          </c:tx>
          <c:spPr>
            <a:pattFill prst="dkUpDiag">
              <a:fgClr>
                <a:schemeClr val="accent4"/>
              </a:fgClr>
              <a:bgClr>
                <a:schemeClr val="accent4">
                  <a:lumMod val="90000"/>
                </a:schemeClr>
              </a:bgClr>
            </a:pattFill>
            <a:ln w="9525" cap="flat" cmpd="sng" algn="ctr">
              <a:noFill/>
              <a:prstDash val="solid"/>
              <a:round/>
              <a:headEnd type="none" w="med" len="med"/>
              <a:tailEnd type="none" w="med" len="med"/>
            </a:ln>
            <a:effectLst/>
          </c:spPr>
          <c:invertIfNegative val="0"/>
          <c:dPt>
            <c:idx val="6"/>
            <c:invertIfNegative val="0"/>
            <c:bubble3D val="0"/>
            <c:spPr>
              <a:pattFill prst="dkUpDiag">
                <a:fgClr>
                  <a:schemeClr val="accent4">
                    <a:lumMod val="75000"/>
                  </a:schemeClr>
                </a:fgClr>
                <a:bgClr>
                  <a:schemeClr val="accent4">
                    <a:lumMod val="50000"/>
                  </a:schemeClr>
                </a:bgClr>
              </a:pattFill>
              <a:ln w="9525" cap="flat" cmpd="sng" algn="ctr">
                <a:noFill/>
                <a:prstDash val="solid"/>
                <a:round/>
                <a:headEnd type="none" w="med" len="med"/>
                <a:tailEnd type="none" w="med" len="med"/>
              </a:ln>
              <a:effectLst/>
            </c:spPr>
            <c:extLst>
              <c:ext xmlns:c16="http://schemas.microsoft.com/office/drawing/2014/chart" uri="{C3380CC4-5D6E-409C-BE32-E72D297353CC}">
                <c16:uniqueId val="{00000001-D464-47CF-9D24-DCBE70E56473}"/>
              </c:ext>
            </c:extLst>
          </c:dPt>
          <c:dPt>
            <c:idx val="21"/>
            <c:invertIfNegative val="0"/>
            <c:bubble3D val="0"/>
            <c:spPr>
              <a:pattFill prst="dkUpDiag">
                <a:fgClr>
                  <a:schemeClr val="accent4"/>
                </a:fgClr>
                <a:bgClr>
                  <a:schemeClr val="tx2">
                    <a:lumMod val="20000"/>
                    <a:lumOff val="80000"/>
                  </a:schemeClr>
                </a:bgClr>
              </a:pattFill>
              <a:ln w="9525" cap="flat" cmpd="sng" algn="ctr">
                <a:noFill/>
                <a:prstDash val="solid"/>
                <a:round/>
                <a:headEnd type="none" w="med" len="med"/>
                <a:tailEnd type="none" w="med" len="med"/>
              </a:ln>
              <a:effectLst/>
            </c:spPr>
            <c:extLst>
              <c:ext xmlns:c16="http://schemas.microsoft.com/office/drawing/2014/chart" uri="{C3380CC4-5D6E-409C-BE32-E72D297353CC}">
                <c16:uniqueId val="{00000003-D464-47CF-9D24-DCBE70E56473}"/>
              </c:ext>
            </c:extLst>
          </c:dPt>
          <c:cat>
            <c:strRef>
              <c:f>'Akut region'!$H$8:$H$29</c:f>
              <c:strCache>
                <c:ptCount val="22"/>
                <c:pt idx="0">
                  <c:v>Blekinge</c:v>
                </c:pt>
                <c:pt idx="1">
                  <c:v>Stockholm</c:v>
                </c:pt>
                <c:pt idx="2">
                  <c:v>Västra Götaland</c:v>
                </c:pt>
                <c:pt idx="3">
                  <c:v>Gävleborg</c:v>
                </c:pt>
                <c:pt idx="4">
                  <c:v>Västerbotten</c:v>
                </c:pt>
                <c:pt idx="5">
                  <c:v>Skåne</c:v>
                </c:pt>
                <c:pt idx="6">
                  <c:v>Riket</c:v>
                </c:pt>
                <c:pt idx="7">
                  <c:v>Uppsala</c:v>
                </c:pt>
                <c:pt idx="8">
                  <c:v>Jämtland</c:v>
                </c:pt>
                <c:pt idx="9">
                  <c:v>Kronoberg</c:v>
                </c:pt>
                <c:pt idx="10">
                  <c:v>Halland</c:v>
                </c:pt>
                <c:pt idx="11">
                  <c:v>Norrbotten</c:v>
                </c:pt>
                <c:pt idx="12">
                  <c:v>Jönköping</c:v>
                </c:pt>
                <c:pt idx="13">
                  <c:v>Östergötland</c:v>
                </c:pt>
                <c:pt idx="14">
                  <c:v>Sörmland</c:v>
                </c:pt>
                <c:pt idx="15">
                  <c:v>Kalmar</c:v>
                </c:pt>
                <c:pt idx="16">
                  <c:v>Västmanland</c:v>
                </c:pt>
                <c:pt idx="17">
                  <c:v>Dalarna</c:v>
                </c:pt>
                <c:pt idx="18">
                  <c:v>Värmland</c:v>
                </c:pt>
                <c:pt idx="19">
                  <c:v>Örebro</c:v>
                </c:pt>
                <c:pt idx="20">
                  <c:v>Västernorrland</c:v>
                </c:pt>
                <c:pt idx="21">
                  <c:v>Gotland</c:v>
                </c:pt>
              </c:strCache>
            </c:strRef>
          </c:cat>
          <c:val>
            <c:numRef>
              <c:f>'Akut region'!$I$8:$I$29</c:f>
              <c:numCache>
                <c:formatCode>0.0</c:formatCode>
                <c:ptCount val="22"/>
                <c:pt idx="0">
                  <c:v>182.09215192411313</c:v>
                </c:pt>
                <c:pt idx="1">
                  <c:v>207.36483106801998</c:v>
                </c:pt>
                <c:pt idx="2">
                  <c:v>224.79591582501922</c:v>
                </c:pt>
                <c:pt idx="3">
                  <c:v>225.38989915861117</c:v>
                </c:pt>
                <c:pt idx="4">
                  <c:v>202.70777519357023</c:v>
                </c:pt>
                <c:pt idx="5">
                  <c:v>228.0678198351462</c:v>
                </c:pt>
                <c:pt idx="6">
                  <c:v>235.90636691680893</c:v>
                </c:pt>
                <c:pt idx="7">
                  <c:v>231.89206516328611</c:v>
                </c:pt>
                <c:pt idx="8">
                  <c:v>244.96598119409833</c:v>
                </c:pt>
                <c:pt idx="9">
                  <c:v>249.41802460924509</c:v>
                </c:pt>
                <c:pt idx="10">
                  <c:v>240.29198916872349</c:v>
                </c:pt>
                <c:pt idx="11">
                  <c:v>238.45129611784415</c:v>
                </c:pt>
                <c:pt idx="12">
                  <c:v>240.95225784449354</c:v>
                </c:pt>
                <c:pt idx="13">
                  <c:v>250.42374246769566</c:v>
                </c:pt>
                <c:pt idx="14">
                  <c:v>272.06426026752706</c:v>
                </c:pt>
                <c:pt idx="15">
                  <c:v>271.96206090137952</c:v>
                </c:pt>
                <c:pt idx="16">
                  <c:v>271.50029908100566</c:v>
                </c:pt>
                <c:pt idx="17">
                  <c:v>284.53706340331848</c:v>
                </c:pt>
                <c:pt idx="18">
                  <c:v>308.15044579942918</c:v>
                </c:pt>
                <c:pt idx="19">
                  <c:v>294.19464903790947</c:v>
                </c:pt>
                <c:pt idx="20">
                  <c:v>290.4253974982372</c:v>
                </c:pt>
                <c:pt idx="21">
                  <c:v>410.43125691116842</c:v>
                </c:pt>
              </c:numCache>
            </c:numRef>
          </c:val>
          <c:extLst>
            <c:ext xmlns:c16="http://schemas.microsoft.com/office/drawing/2014/chart" uri="{C3380CC4-5D6E-409C-BE32-E72D297353CC}">
              <c16:uniqueId val="{00000004-D464-47CF-9D24-DCBE70E56473}"/>
            </c:ext>
          </c:extLst>
        </c:ser>
        <c:ser>
          <c:idx val="1"/>
          <c:order val="1"/>
          <c:tx>
            <c:strRef>
              <c:f>'Akut region'!$J$7</c:f>
              <c:strCache>
                <c:ptCount val="1"/>
                <c:pt idx="0">
                  <c:v>2020</c:v>
                </c:pt>
              </c:strCache>
            </c:strRef>
          </c:tx>
          <c:spPr>
            <a:solidFill>
              <a:srgbClr val="5590B1"/>
            </a:solidFill>
            <a:ln w="9525" cap="flat" cmpd="sng" algn="ctr">
              <a:solidFill>
                <a:sysClr val="windowText" lastClr="000000">
                  <a:lumMod val="100000"/>
                </a:sysClr>
              </a:solidFill>
              <a:prstDash val="solid"/>
              <a:round/>
              <a:headEnd type="none" w="med" len="med"/>
              <a:tailEnd type="none" w="med" len="med"/>
            </a:ln>
            <a:effectLst/>
          </c:spPr>
          <c:invertIfNegative val="0"/>
          <c:dPt>
            <c:idx val="6"/>
            <c:invertIfNegative val="0"/>
            <c:bubble3D val="0"/>
            <c:spPr>
              <a:solidFill>
                <a:schemeClr val="tx2">
                  <a:lumMod val="75000"/>
                </a:schemeClr>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6-D464-47CF-9D24-DCBE70E56473}"/>
              </c:ext>
            </c:extLst>
          </c:dPt>
          <c:cat>
            <c:strRef>
              <c:f>'Akut region'!$H$8:$H$29</c:f>
              <c:strCache>
                <c:ptCount val="22"/>
                <c:pt idx="0">
                  <c:v>Blekinge</c:v>
                </c:pt>
                <c:pt idx="1">
                  <c:v>Stockholm</c:v>
                </c:pt>
                <c:pt idx="2">
                  <c:v>Västra Götaland</c:v>
                </c:pt>
                <c:pt idx="3">
                  <c:v>Gävleborg</c:v>
                </c:pt>
                <c:pt idx="4">
                  <c:v>Västerbotten</c:v>
                </c:pt>
                <c:pt idx="5">
                  <c:v>Skåne</c:v>
                </c:pt>
                <c:pt idx="6">
                  <c:v>Riket</c:v>
                </c:pt>
                <c:pt idx="7">
                  <c:v>Uppsala</c:v>
                </c:pt>
                <c:pt idx="8">
                  <c:v>Jämtland</c:v>
                </c:pt>
                <c:pt idx="9">
                  <c:v>Kronoberg</c:v>
                </c:pt>
                <c:pt idx="10">
                  <c:v>Halland</c:v>
                </c:pt>
                <c:pt idx="11">
                  <c:v>Norrbotten</c:v>
                </c:pt>
                <c:pt idx="12">
                  <c:v>Jönköping</c:v>
                </c:pt>
                <c:pt idx="13">
                  <c:v>Östergötland</c:v>
                </c:pt>
                <c:pt idx="14">
                  <c:v>Sörmland</c:v>
                </c:pt>
                <c:pt idx="15">
                  <c:v>Kalmar</c:v>
                </c:pt>
                <c:pt idx="16">
                  <c:v>Västmanland</c:v>
                </c:pt>
                <c:pt idx="17">
                  <c:v>Dalarna</c:v>
                </c:pt>
                <c:pt idx="18">
                  <c:v>Värmland</c:v>
                </c:pt>
                <c:pt idx="19">
                  <c:v>Örebro</c:v>
                </c:pt>
                <c:pt idx="20">
                  <c:v>Västernorrland</c:v>
                </c:pt>
                <c:pt idx="21">
                  <c:v>Gotland</c:v>
                </c:pt>
              </c:strCache>
            </c:strRef>
          </c:cat>
          <c:val>
            <c:numRef>
              <c:f>'Akut region'!$J$8:$J$29</c:f>
              <c:numCache>
                <c:formatCode>0.0</c:formatCode>
                <c:ptCount val="22"/>
                <c:pt idx="0">
                  <c:v>154.98943768232573</c:v>
                </c:pt>
                <c:pt idx="1">
                  <c:v>155.7945476360687</c:v>
                </c:pt>
                <c:pt idx="2">
                  <c:v>176.52237634791112</c:v>
                </c:pt>
                <c:pt idx="3">
                  <c:v>176.72920536204967</c:v>
                </c:pt>
                <c:pt idx="4">
                  <c:v>192.84239655626811</c:v>
                </c:pt>
                <c:pt idx="5">
                  <c:v>193.18796892904237</c:v>
                </c:pt>
                <c:pt idx="6">
                  <c:v>196.19569537237356</c:v>
                </c:pt>
                <c:pt idx="7">
                  <c:v>203.28841331225507</c:v>
                </c:pt>
                <c:pt idx="8">
                  <c:v>209.309595516755</c:v>
                </c:pt>
                <c:pt idx="9">
                  <c:v>210.63664634658835</c:v>
                </c:pt>
                <c:pt idx="10">
                  <c:v>211.49940014491548</c:v>
                </c:pt>
                <c:pt idx="11">
                  <c:v>217.8723949778458</c:v>
                </c:pt>
                <c:pt idx="12">
                  <c:v>222.38842771430919</c:v>
                </c:pt>
                <c:pt idx="13">
                  <c:v>226.18043574122674</c:v>
                </c:pt>
                <c:pt idx="14">
                  <c:v>234.60843484156698</c:v>
                </c:pt>
                <c:pt idx="15">
                  <c:v>234.61647900491849</c:v>
                </c:pt>
                <c:pt idx="16">
                  <c:v>239.34387189192503</c:v>
                </c:pt>
                <c:pt idx="17">
                  <c:v>245.99201879892658</c:v>
                </c:pt>
                <c:pt idx="18">
                  <c:v>249.45826042384715</c:v>
                </c:pt>
                <c:pt idx="19">
                  <c:v>250.16767928596434</c:v>
                </c:pt>
                <c:pt idx="20">
                  <c:v>269.19616935318993</c:v>
                </c:pt>
                <c:pt idx="21">
                  <c:v>359.64007717384072</c:v>
                </c:pt>
              </c:numCache>
            </c:numRef>
          </c:val>
          <c:extLst>
            <c:ext xmlns:c16="http://schemas.microsoft.com/office/drawing/2014/chart" uri="{C3380CC4-5D6E-409C-BE32-E72D297353CC}">
              <c16:uniqueId val="{00000007-D464-47CF-9D24-DCBE70E56473}"/>
            </c:ext>
          </c:extLst>
        </c:ser>
        <c:dLbls>
          <c:showLegendKey val="0"/>
          <c:showVal val="0"/>
          <c:showCatName val="0"/>
          <c:showSerName val="0"/>
          <c:showPercent val="0"/>
          <c:showBubbleSize val="0"/>
        </c:dLbls>
        <c:gapWidth val="25"/>
        <c:overlap val="30"/>
        <c:axId val="808147264"/>
        <c:axId val="808137424"/>
      </c:barChart>
      <c:barChart>
        <c:barDir val="bar"/>
        <c:grouping val="clustered"/>
        <c:varyColors val="0"/>
        <c:ser>
          <c:idx val="2"/>
          <c:order val="2"/>
          <c:tx>
            <c:strRef>
              <c:f>'Akut region'!$K$7</c:f>
              <c:strCache>
                <c:ptCount val="1"/>
                <c:pt idx="0">
                  <c:v>Förändring</c:v>
                </c:pt>
              </c:strCache>
            </c:strRef>
          </c:tx>
          <c:spPr>
            <a:solidFill>
              <a:srgbClr val="FDDB93">
                <a:alpha val="80000"/>
              </a:srgbClr>
            </a:solidFill>
            <a:ln w="9525" cap="flat" cmpd="sng" algn="ctr">
              <a:noFill/>
              <a:prstDash val="solid"/>
              <a:round/>
              <a:headEnd type="none" w="med" len="med"/>
              <a:tailEnd type="none" w="med" len="me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rial"/>
                    <a:ea typeface="Arial"/>
                    <a:cs typeface="Arial"/>
                  </a:defRPr>
                </a:pPr>
                <a:endParaRPr lang="sv-SE"/>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'Akut region'!$H$8:$H$29</c:f>
              <c:strCache>
                <c:ptCount val="22"/>
                <c:pt idx="0">
                  <c:v>Blekinge</c:v>
                </c:pt>
                <c:pt idx="1">
                  <c:v>Stockholm</c:v>
                </c:pt>
                <c:pt idx="2">
                  <c:v>Västra Götaland</c:v>
                </c:pt>
                <c:pt idx="3">
                  <c:v>Gävleborg</c:v>
                </c:pt>
                <c:pt idx="4">
                  <c:v>Västerbotten</c:v>
                </c:pt>
                <c:pt idx="5">
                  <c:v>Skåne</c:v>
                </c:pt>
                <c:pt idx="6">
                  <c:v>Riket</c:v>
                </c:pt>
                <c:pt idx="7">
                  <c:v>Uppsala</c:v>
                </c:pt>
                <c:pt idx="8">
                  <c:v>Jämtland</c:v>
                </c:pt>
                <c:pt idx="9">
                  <c:v>Kronoberg</c:v>
                </c:pt>
                <c:pt idx="10">
                  <c:v>Halland</c:v>
                </c:pt>
                <c:pt idx="11">
                  <c:v>Norrbotten</c:v>
                </c:pt>
                <c:pt idx="12">
                  <c:v>Jönköping</c:v>
                </c:pt>
                <c:pt idx="13">
                  <c:v>Östergötland</c:v>
                </c:pt>
                <c:pt idx="14">
                  <c:v>Sörmland</c:v>
                </c:pt>
                <c:pt idx="15">
                  <c:v>Kalmar</c:v>
                </c:pt>
                <c:pt idx="16">
                  <c:v>Västmanland</c:v>
                </c:pt>
                <c:pt idx="17">
                  <c:v>Dalarna</c:v>
                </c:pt>
                <c:pt idx="18">
                  <c:v>Värmland</c:v>
                </c:pt>
                <c:pt idx="19">
                  <c:v>Örebro</c:v>
                </c:pt>
                <c:pt idx="20">
                  <c:v>Västernorrland</c:v>
                </c:pt>
                <c:pt idx="21">
                  <c:v>Gotland</c:v>
                </c:pt>
              </c:strCache>
            </c:strRef>
          </c:cat>
          <c:val>
            <c:numRef>
              <c:f>'Akut region'!$K$8:$K$29</c:f>
              <c:numCache>
                <c:formatCode>0%</c:formatCode>
                <c:ptCount val="22"/>
                <c:pt idx="0">
                  <c:v>-0.14884064994235691</c:v>
                </c:pt>
                <c:pt idx="1">
                  <c:v>-0.24869348947139047</c:v>
                </c:pt>
                <c:pt idx="2">
                  <c:v>-0.21474384576757233</c:v>
                </c:pt>
                <c:pt idx="3">
                  <c:v>-0.21589562787957084</c:v>
                </c:pt>
                <c:pt idx="4">
                  <c:v>-4.8667983395710657E-2</c:v>
                </c:pt>
                <c:pt idx="5">
                  <c:v>-0.15293631048569656</c:v>
                </c:pt>
                <c:pt idx="6">
                  <c:v>-0.16833234330822078</c:v>
                </c:pt>
                <c:pt idx="7">
                  <c:v>-0.12334898924156745</c:v>
                </c:pt>
                <c:pt idx="8">
                  <c:v>-0.1455564789181526</c:v>
                </c:pt>
                <c:pt idx="9">
                  <c:v>-0.15548747258107842</c:v>
                </c:pt>
                <c:pt idx="10">
                  <c:v>-0.11982334127498107</c:v>
                </c:pt>
                <c:pt idx="11">
                  <c:v>-8.6302324520929119E-2</c:v>
                </c:pt>
                <c:pt idx="12">
                  <c:v>-7.7043603144674178E-2</c:v>
                </c:pt>
                <c:pt idx="13">
                  <c:v>-9.6809138333184497E-2</c:v>
                </c:pt>
                <c:pt idx="14">
                  <c:v>-0.13767271522223801</c:v>
                </c:pt>
                <c:pt idx="15">
                  <c:v>-0.13731908698104589</c:v>
                </c:pt>
                <c:pt idx="16">
                  <c:v>-0.11843974867772189</c:v>
                </c:pt>
                <c:pt idx="17">
                  <c:v>-0.13546581293613769</c:v>
                </c:pt>
                <c:pt idx="18">
                  <c:v>-0.1904660083269325</c:v>
                </c:pt>
                <c:pt idx="19">
                  <c:v>-0.14965251712063565</c:v>
                </c:pt>
                <c:pt idx="20">
                  <c:v>-7.3097009861805007E-2</c:v>
                </c:pt>
                <c:pt idx="21">
                  <c:v>-0.12375075943185454</c:v>
                </c:pt>
              </c:numCache>
            </c:numRef>
          </c:val>
          <c:extLst>
            <c:ext xmlns:c16="http://schemas.microsoft.com/office/drawing/2014/chart" uri="{C3380CC4-5D6E-409C-BE32-E72D297353CC}">
              <c16:uniqueId val="{00000008-D464-47CF-9D24-DCBE70E56473}"/>
            </c:ext>
          </c:extLst>
        </c:ser>
        <c:dLbls>
          <c:showLegendKey val="0"/>
          <c:showVal val="0"/>
          <c:showCatName val="0"/>
          <c:showSerName val="0"/>
          <c:showPercent val="0"/>
          <c:showBubbleSize val="0"/>
        </c:dLbls>
        <c:gapWidth val="25"/>
        <c:axId val="808204992"/>
        <c:axId val="808207288"/>
      </c:barChart>
      <c:catAx>
        <c:axId val="808147264"/>
        <c:scaling>
          <c:orientation val="minMax"/>
        </c:scaling>
        <c:delete val="0"/>
        <c:axPos val="l"/>
        <c:majorGridlines>
          <c:spPr>
            <a:ln w="9525" cap="flat" cmpd="sng" algn="ctr">
              <a:solidFill>
                <a:srgbClr val="FFFFFF">
                  <a:lumMod val="100000"/>
                </a:srgbClr>
              </a:solidFill>
              <a:prstDash val="solid"/>
              <a:round/>
              <a:headEnd type="none" w="med" len="med"/>
              <a:tailEnd type="none" w="med" len="med"/>
            </a:ln>
            <a:effectLst/>
          </c:spPr>
        </c:majorGridlines>
        <c:numFmt formatCode="General"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808137424"/>
        <c:crosses val="autoZero"/>
        <c:auto val="1"/>
        <c:lblAlgn val="ctr"/>
        <c:lblOffset val="100"/>
        <c:noMultiLvlLbl val="0"/>
      </c:catAx>
      <c:valAx>
        <c:axId val="808137424"/>
        <c:scaling>
          <c:orientation val="minMax"/>
        </c:scaling>
        <c:delete val="0"/>
        <c:axPos val="b"/>
        <c:majorGridlines>
          <c:spPr>
            <a:ln w="12700" cap="flat" cmpd="sng" algn="ctr">
              <a:solidFill>
                <a:srgbClr val="FFFFFF">
                  <a:lumMod val="100000"/>
                </a:srgbClr>
              </a:solidFill>
              <a:prstDash val="solid"/>
              <a:round/>
              <a:headEnd type="none" w="med" len="med"/>
              <a:tailEnd type="none" w="med" len="med"/>
            </a:ln>
            <a:effectLst/>
          </c:spPr>
        </c:majorGridlines>
        <c:numFmt formatCode="0" sourceLinked="0"/>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808147264"/>
        <c:crosses val="autoZero"/>
        <c:crossBetween val="between"/>
      </c:valAx>
      <c:valAx>
        <c:axId val="808207288"/>
        <c:scaling>
          <c:orientation val="minMax"/>
          <c:max val="0"/>
          <c:min val="-1.5"/>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808204992"/>
        <c:crosses val="max"/>
        <c:crossBetween val="between"/>
      </c:valAx>
      <c:catAx>
        <c:axId val="808204992"/>
        <c:scaling>
          <c:orientation val="minMax"/>
        </c:scaling>
        <c:delete val="1"/>
        <c:axPos val="l"/>
        <c:numFmt formatCode="General" sourceLinked="1"/>
        <c:majorTickMark val="out"/>
        <c:minorTickMark val="none"/>
        <c:tickLblPos val="nextTo"/>
        <c:crossAx val="808207288"/>
        <c:crosses val="autoZero"/>
        <c:auto val="1"/>
        <c:lblAlgn val="ctr"/>
        <c:lblOffset val="100"/>
        <c:noMultiLvlLbl val="0"/>
      </c:catAx>
      <c:spPr>
        <a:solidFill>
          <a:srgbClr val="F4F5F0">
            <a:lumMod val="100000"/>
          </a:srgbClr>
        </a:solidFill>
        <a:ln>
          <a:noFill/>
        </a:ln>
        <a:effectLst/>
      </c:spPr>
    </c:plotArea>
    <c:legend>
      <c:legendPos val="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legend>
    <c:plotVisOnly val="1"/>
    <c:dispBlanksAs val="gap"/>
    <c:showDLblsOverMax val="0"/>
  </c:chart>
  <c:spPr>
    <a:solidFill>
      <a:srgbClr val="FFFFFF"/>
    </a:solidFill>
    <a:ln w="9525" cap="flat" cmpd="sng" algn="ctr">
      <a:noFill/>
      <a:round/>
    </a:ln>
    <a:effectLst/>
    <a:extLs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800">
          <a:latin typeface="Arial"/>
          <a:ea typeface="Arial"/>
          <a:cs typeface="Arial"/>
        </a:defRPr>
      </a:pPr>
      <a:endParaRPr lang="sv-SE"/>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1"/>
          <c:order val="0"/>
          <c:tx>
            <c:strRef>
              <c:f>'Op&amp;Beh'!$H$44</c:f>
              <c:strCache>
                <c:ptCount val="1"/>
                <c:pt idx="0">
                  <c:v>2020*</c:v>
                </c:pt>
              </c:strCache>
            </c:strRef>
          </c:tx>
          <c:spPr>
            <a:ln w="19050" cap="rnd" cmpd="sng" algn="ctr">
              <a:solidFill>
                <a:srgbClr val="DA4215">
                  <a:lumMod val="100000"/>
                </a:srgbClr>
              </a:solidFill>
              <a:prstDash val="solid"/>
              <a:round/>
              <a:headEnd type="none" w="med" len="med"/>
              <a:tailEnd type="none" w="med" len="med"/>
            </a:ln>
            <a:effectLst/>
          </c:spPr>
          <c:marker>
            <c:symbol val="none"/>
          </c:marker>
          <c:val>
            <c:numRef>
              <c:f>'Op&amp;Beh'!$J$44:$J$55</c:f>
              <c:numCache>
                <c:formatCode>#,##0</c:formatCode>
                <c:ptCount val="12"/>
                <c:pt idx="0">
                  <c:v>56874</c:v>
                </c:pt>
                <c:pt idx="1">
                  <c:v>55794</c:v>
                </c:pt>
                <c:pt idx="2">
                  <c:v>50652</c:v>
                </c:pt>
                <c:pt idx="3">
                  <c:v>29761</c:v>
                </c:pt>
                <c:pt idx="4">
                  <c:v>29389</c:v>
                </c:pt>
                <c:pt idx="5">
                  <c:v>31875</c:v>
                </c:pt>
                <c:pt idx="6">
                  <c:v>21589</c:v>
                </c:pt>
                <c:pt idx="7">
                  <c:v>33403</c:v>
                </c:pt>
                <c:pt idx="8">
                  <c:v>52998</c:v>
                </c:pt>
                <c:pt idx="9">
                  <c:v>55257</c:v>
                </c:pt>
                <c:pt idx="10">
                  <c:v>54397</c:v>
                </c:pt>
                <c:pt idx="11">
                  <c:v>39607</c:v>
                </c:pt>
              </c:numCache>
            </c:numRef>
          </c:val>
          <c:smooth val="0"/>
          <c:extLst>
            <c:ext xmlns:c16="http://schemas.microsoft.com/office/drawing/2014/chart" uri="{C3380CC4-5D6E-409C-BE32-E72D297353CC}">
              <c16:uniqueId val="{00000000-C745-4B8C-84DA-8D62A04BEB98}"/>
            </c:ext>
          </c:extLst>
        </c:ser>
        <c:ser>
          <c:idx val="0"/>
          <c:order val="1"/>
          <c:tx>
            <c:strRef>
              <c:f>'Op&amp;Beh'!$K$7</c:f>
              <c:strCache>
                <c:ptCount val="1"/>
                <c:pt idx="0">
                  <c:v>Genomsnitt  2017-2019</c:v>
                </c:pt>
              </c:strCache>
            </c:strRef>
          </c:tx>
          <c:spPr>
            <a:ln w="19050" cap="rnd" cmpd="sng" algn="ctr">
              <a:solidFill>
                <a:srgbClr val="000000">
                  <a:lumMod val="100000"/>
                </a:srgbClr>
              </a:solidFill>
              <a:prstDash val="sysDash"/>
              <a:round/>
              <a:headEnd type="none" w="med" len="med"/>
              <a:tailEnd type="none" w="med" len="med"/>
            </a:ln>
            <a:effectLst/>
          </c:spPr>
          <c:marker>
            <c:symbol val="none"/>
          </c:marker>
          <c:cat>
            <c:strRef>
              <c:f>'Op&amp;Beh'!$I$8:$I$19</c:f>
              <c:strCache>
                <c:ptCount val="12"/>
                <c:pt idx="0">
                  <c:v>Januari</c:v>
                </c:pt>
                <c:pt idx="1">
                  <c:v>Februari</c:v>
                </c:pt>
                <c:pt idx="2">
                  <c:v>Mars</c:v>
                </c:pt>
                <c:pt idx="3">
                  <c:v>April</c:v>
                </c:pt>
                <c:pt idx="4">
                  <c:v>Maj</c:v>
                </c:pt>
                <c:pt idx="5">
                  <c:v>Juni</c:v>
                </c:pt>
                <c:pt idx="6">
                  <c:v>Juli</c:v>
                </c:pt>
                <c:pt idx="7">
                  <c:v>Augusti</c:v>
                </c:pt>
                <c:pt idx="8">
                  <c:v>September</c:v>
                </c:pt>
                <c:pt idx="9">
                  <c:v>Oktober</c:v>
                </c:pt>
                <c:pt idx="10">
                  <c:v>November</c:v>
                </c:pt>
                <c:pt idx="11">
                  <c:v>December</c:v>
                </c:pt>
              </c:strCache>
            </c:strRef>
          </c:cat>
          <c:val>
            <c:numRef>
              <c:f>'Op&amp;Beh'!$K$8:$K$19</c:f>
              <c:numCache>
                <c:formatCode>#,##0</c:formatCode>
                <c:ptCount val="12"/>
                <c:pt idx="0">
                  <c:v>57465</c:v>
                </c:pt>
                <c:pt idx="1">
                  <c:v>55298.333333333336</c:v>
                </c:pt>
                <c:pt idx="2">
                  <c:v>61246</c:v>
                </c:pt>
                <c:pt idx="3">
                  <c:v>53717</c:v>
                </c:pt>
                <c:pt idx="4">
                  <c:v>59567.333333333336</c:v>
                </c:pt>
                <c:pt idx="5">
                  <c:v>45792.666666666664</c:v>
                </c:pt>
                <c:pt idx="6">
                  <c:v>25662</c:v>
                </c:pt>
                <c:pt idx="7">
                  <c:v>42892.333333333336</c:v>
                </c:pt>
                <c:pt idx="8">
                  <c:v>56921.666666666664</c:v>
                </c:pt>
                <c:pt idx="9">
                  <c:v>63649</c:v>
                </c:pt>
                <c:pt idx="10">
                  <c:v>61387</c:v>
                </c:pt>
                <c:pt idx="11">
                  <c:v>46060.333333333336</c:v>
                </c:pt>
              </c:numCache>
            </c:numRef>
          </c:val>
          <c:smooth val="0"/>
          <c:extLst>
            <c:ext xmlns:c16="http://schemas.microsoft.com/office/drawing/2014/chart" uri="{C3380CC4-5D6E-409C-BE32-E72D297353CC}">
              <c16:uniqueId val="{00000001-C745-4B8C-84DA-8D62A04BEB98}"/>
            </c:ext>
          </c:extLst>
        </c:ser>
        <c:ser>
          <c:idx val="2"/>
          <c:order val="2"/>
          <c:tx>
            <c:strRef>
              <c:f>'Op&amp;Beh'!$H$56</c:f>
              <c:strCache>
                <c:ptCount val="1"/>
                <c:pt idx="0">
                  <c:v>2021**</c:v>
                </c:pt>
              </c:strCache>
            </c:strRef>
          </c:tx>
          <c:spPr>
            <a:ln w="19050" cap="rnd">
              <a:solidFill>
                <a:srgbClr val="5590B1">
                  <a:lumMod val="100000"/>
                </a:srgbClr>
              </a:solidFill>
              <a:prstDash val="solid"/>
              <a:round/>
            </a:ln>
            <a:effectLst/>
          </c:spPr>
          <c:marker>
            <c:symbol val="circle"/>
            <c:size val="5"/>
            <c:spPr>
              <a:solidFill>
                <a:schemeClr val="tx2"/>
              </a:solidFill>
              <a:ln w="19050">
                <a:solidFill>
                  <a:srgbClr val="5590B1">
                    <a:lumMod val="100000"/>
                  </a:srgbClr>
                </a:solidFill>
                <a:prstDash val="solid"/>
              </a:ln>
              <a:effectLst/>
            </c:spPr>
          </c:marker>
          <c:val>
            <c:numRef>
              <c:f>'Op&amp;Beh'!$J$56:$J$58</c:f>
              <c:numCache>
                <c:formatCode>#,##0</c:formatCode>
                <c:ptCount val="3"/>
                <c:pt idx="0">
                  <c:v>36997</c:v>
                </c:pt>
                <c:pt idx="1">
                  <c:v>45342</c:v>
                </c:pt>
                <c:pt idx="2">
                  <c:v>54242</c:v>
                </c:pt>
              </c:numCache>
            </c:numRef>
          </c:val>
          <c:smooth val="0"/>
          <c:extLst>
            <c:ext xmlns:c16="http://schemas.microsoft.com/office/drawing/2014/chart" uri="{C3380CC4-5D6E-409C-BE32-E72D297353CC}">
              <c16:uniqueId val="{00000002-C745-4B8C-84DA-8D62A04BEB98}"/>
            </c:ext>
          </c:extLst>
        </c:ser>
        <c:dLbls>
          <c:showLegendKey val="0"/>
          <c:showVal val="0"/>
          <c:showCatName val="0"/>
          <c:showSerName val="0"/>
          <c:showPercent val="0"/>
          <c:showBubbleSize val="0"/>
        </c:dLbls>
        <c:smooth val="0"/>
        <c:axId val="1299762600"/>
        <c:axId val="1299761616"/>
      </c:lineChart>
      <c:catAx>
        <c:axId val="1299762600"/>
        <c:scaling>
          <c:orientation val="minMax"/>
        </c:scaling>
        <c:delete val="0"/>
        <c:axPos val="b"/>
        <c:majorGridlines>
          <c:spPr>
            <a:ln w="9525" cap="flat" cmpd="sng" algn="ctr">
              <a:solidFill>
                <a:srgbClr val="FFFFFF">
                  <a:lumMod val="100000"/>
                </a:srgbClr>
              </a:solidFill>
              <a:prstDash val="solid"/>
              <a:round/>
              <a:headEnd type="none" w="med" len="med"/>
              <a:tailEnd type="none" w="med" len="med"/>
            </a:ln>
            <a:effectLst/>
          </c:spPr>
        </c:majorGridlines>
        <c:numFmt formatCode="General"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1299761616"/>
        <c:crosses val="autoZero"/>
        <c:auto val="1"/>
        <c:lblAlgn val="ctr"/>
        <c:lblOffset val="100"/>
        <c:noMultiLvlLbl val="0"/>
      </c:catAx>
      <c:valAx>
        <c:axId val="1299761616"/>
        <c:scaling>
          <c:orientation val="minMax"/>
        </c:scaling>
        <c:delete val="0"/>
        <c:axPos val="l"/>
        <c:majorGridlines>
          <c:spPr>
            <a:ln w="12700" cap="flat" cmpd="sng" algn="ctr">
              <a:solidFill>
                <a:srgbClr val="FFFFFF">
                  <a:lumMod val="100000"/>
                </a:srgbClr>
              </a:solidFill>
              <a:prstDash val="solid"/>
              <a:round/>
              <a:headEnd type="none" w="med" len="med"/>
              <a:tailEnd type="none" w="med" len="med"/>
            </a:ln>
            <a:effectLst/>
          </c:spPr>
        </c:majorGridlines>
        <c:title>
          <c:tx>
            <c:rich>
              <a:bodyPr rot="-54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r>
                  <a:rPr lang="en-US"/>
                  <a:t>Antal operationer och behandlingar</a:t>
                </a:r>
              </a:p>
            </c:rich>
          </c:tx>
          <c:overlay val="0"/>
          <c:spPr>
            <a:noFill/>
            <a:ln>
              <a:noFill/>
            </a:ln>
            <a:effectLst/>
          </c:spPr>
          <c:txPr>
            <a:bodyPr rot="-54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title>
        <c:numFmt formatCode="#,##0"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1299762600"/>
        <c:crosses val="autoZero"/>
        <c:crossBetween val="between"/>
      </c:valAx>
      <c:spPr>
        <a:solidFill>
          <a:srgbClr val="F4F5F0">
            <a:lumMod val="100000"/>
          </a:srgbClr>
        </a:solidFill>
        <a:ln>
          <a:noFill/>
        </a:ln>
        <a:effectLst/>
      </c:spPr>
    </c:plotArea>
    <c:legend>
      <c:legendPos val="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legend>
    <c:plotVisOnly val="1"/>
    <c:dispBlanksAs val="gap"/>
    <c:showDLblsOverMax val="0"/>
  </c:chart>
  <c:spPr>
    <a:solidFill>
      <a:srgbClr val="FFFFFF"/>
    </a:solidFill>
    <a:ln w="9525" cap="flat" cmpd="sng" algn="ctr">
      <a:noFill/>
      <a:round/>
    </a:ln>
    <a:effectLst/>
    <a:extLs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800">
          <a:latin typeface="Arial"/>
          <a:ea typeface="Arial"/>
          <a:cs typeface="Arial"/>
        </a:defRPr>
      </a:pPr>
      <a:endParaRPr lang="sv-SE"/>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'Bedömning Region'!$I$7</c:f>
              <c:strCache>
                <c:ptCount val="1"/>
                <c:pt idx="0">
                  <c:v> Andel inom 0 dagar</c:v>
                </c:pt>
              </c:strCache>
            </c:strRef>
          </c:tx>
          <c:spPr>
            <a:solidFill>
              <a:schemeClr val="bg2"/>
            </a:solidFill>
            <a:ln w="9525" cap="flat" cmpd="sng" algn="ctr">
              <a:solidFill>
                <a:sysClr val="windowText" lastClr="000000">
                  <a:lumMod val="100000"/>
                </a:sysClr>
              </a:solidFill>
              <a:prstDash val="solid"/>
              <a:round/>
              <a:headEnd type="none" w="med" len="med"/>
              <a:tailEnd type="none" w="med" len="med"/>
            </a:ln>
            <a:effectLst/>
          </c:spPr>
          <c:invertIfNegative val="0"/>
          <c:dLbls>
            <c:dLbl>
              <c:idx val="21"/>
              <c:spPr>
                <a:noFill/>
                <a:ln>
                  <a:noFill/>
                </a:ln>
                <a:effectLst/>
              </c:spPr>
              <c:txPr>
                <a:bodyPr rot="-5400000" spcFirstLastPara="1" vertOverflow="ellipsis" wrap="square" lIns="38100" tIns="19050" rIns="38100" bIns="19050" anchor="ctr" anchorCtr="1">
                  <a:spAutoFit/>
                </a:bodyPr>
                <a:lstStyle/>
                <a:p>
                  <a:pPr>
                    <a:defRPr sz="800" b="0" i="0" u="none" strike="noStrike" kern="1200" baseline="0">
                      <a:solidFill>
                        <a:schemeClr val="tx1">
                          <a:lumMod val="75000"/>
                          <a:lumOff val="25000"/>
                        </a:schemeClr>
                      </a:solidFill>
                      <a:latin typeface="Arial"/>
                      <a:ea typeface="Arial"/>
                      <a:cs typeface="Arial"/>
                    </a:defRPr>
                  </a:pPr>
                  <a:endParaRPr lang="sv-SE"/>
                </a:p>
              </c:txPr>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050C-4F8E-B113-57788606A2D3}"/>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rial"/>
                    <a:ea typeface="Arial"/>
                    <a:cs typeface="Arial"/>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'Bedömning Region'!$H$8:$H$29</c:f>
              <c:strCache>
                <c:ptCount val="22"/>
                <c:pt idx="0">
                  <c:v>Region Norrbotten</c:v>
                </c:pt>
                <c:pt idx="1">
                  <c:v>Region Dalarna</c:v>
                </c:pt>
                <c:pt idx="2">
                  <c:v>Region Skåne</c:v>
                </c:pt>
                <c:pt idx="3">
                  <c:v>Västra Götalandsregionen</c:v>
                </c:pt>
                <c:pt idx="4">
                  <c:v>Region Gotland</c:v>
                </c:pt>
                <c:pt idx="5">
                  <c:v>Region Kalmar län</c:v>
                </c:pt>
                <c:pt idx="6">
                  <c:v>Region Stockholm</c:v>
                </c:pt>
                <c:pt idx="7">
                  <c:v>Region Jönköpings län</c:v>
                </c:pt>
                <c:pt idx="8">
                  <c:v>Region Halland</c:v>
                </c:pt>
                <c:pt idx="9">
                  <c:v>Region Kronoberg</c:v>
                </c:pt>
                <c:pt idx="10">
                  <c:v>Region Östergötland</c:v>
                </c:pt>
                <c:pt idx="11">
                  <c:v>Region Blekinge</c:v>
                </c:pt>
                <c:pt idx="12">
                  <c:v>Region Värmland</c:v>
                </c:pt>
                <c:pt idx="13">
                  <c:v>Region Sörmland</c:v>
                </c:pt>
                <c:pt idx="14">
                  <c:v>Region Örebro län</c:v>
                </c:pt>
                <c:pt idx="15">
                  <c:v>Region Västmanland</c:v>
                </c:pt>
                <c:pt idx="16">
                  <c:v>Region Gävleborg</c:v>
                </c:pt>
                <c:pt idx="17">
                  <c:v>Region Västernorrland</c:v>
                </c:pt>
                <c:pt idx="18">
                  <c:v>Region Västerbotten</c:v>
                </c:pt>
                <c:pt idx="19">
                  <c:v>Region Jämtland Härjedalen</c:v>
                </c:pt>
                <c:pt idx="20">
                  <c:v>Region Uppsala</c:v>
                </c:pt>
                <c:pt idx="21">
                  <c:v>Totalsumma</c:v>
                </c:pt>
              </c:strCache>
            </c:strRef>
          </c:cat>
          <c:val>
            <c:numRef>
              <c:f>'Bedömning Region'!$I$8:$I$29</c:f>
              <c:numCache>
                <c:formatCode>0%</c:formatCode>
                <c:ptCount val="22"/>
                <c:pt idx="0">
                  <c:v>0.72514277917470715</c:v>
                </c:pt>
                <c:pt idx="1">
                  <c:v>0.68072147354793155</c:v>
                </c:pt>
                <c:pt idx="2">
                  <c:v>0.680379746835443</c:v>
                </c:pt>
                <c:pt idx="3">
                  <c:v>0.66364320905316154</c:v>
                </c:pt>
                <c:pt idx="4">
                  <c:v>0.58404802744425388</c:v>
                </c:pt>
                <c:pt idx="5">
                  <c:v>0.56323060573857597</c:v>
                </c:pt>
                <c:pt idx="6">
                  <c:v>0.56113644627598325</c:v>
                </c:pt>
                <c:pt idx="7">
                  <c:v>0.55198442770323486</c:v>
                </c:pt>
                <c:pt idx="8">
                  <c:v>0.54376078205865441</c:v>
                </c:pt>
                <c:pt idx="9">
                  <c:v>0.5284195086175284</c:v>
                </c:pt>
                <c:pt idx="10">
                  <c:v>0.51947129543013548</c:v>
                </c:pt>
                <c:pt idx="11">
                  <c:v>0.51325213450410712</c:v>
                </c:pt>
                <c:pt idx="12">
                  <c:v>0.51080929318453006</c:v>
                </c:pt>
                <c:pt idx="13">
                  <c:v>0.50313945803040316</c:v>
                </c:pt>
                <c:pt idx="14">
                  <c:v>0.49885844748858449</c:v>
                </c:pt>
                <c:pt idx="15">
                  <c:v>0.48176014591883265</c:v>
                </c:pt>
                <c:pt idx="16">
                  <c:v>0.47614652157015158</c:v>
                </c:pt>
                <c:pt idx="17">
                  <c:v>0.44352348018900301</c:v>
                </c:pt>
                <c:pt idx="18">
                  <c:v>0.43386923901393354</c:v>
                </c:pt>
                <c:pt idx="19">
                  <c:v>0.41215195755721645</c:v>
                </c:pt>
                <c:pt idx="20">
                  <c:v>0.39564124056999161</c:v>
                </c:pt>
                <c:pt idx="21">
                  <c:v>0.58323072708398005</c:v>
                </c:pt>
              </c:numCache>
            </c:numRef>
          </c:val>
          <c:extLst>
            <c:ext xmlns:c16="http://schemas.microsoft.com/office/drawing/2014/chart" uri="{C3380CC4-5D6E-409C-BE32-E72D297353CC}">
              <c16:uniqueId val="{00000001-050C-4F8E-B113-57788606A2D3}"/>
            </c:ext>
          </c:extLst>
        </c:ser>
        <c:ser>
          <c:idx val="1"/>
          <c:order val="1"/>
          <c:tx>
            <c:strRef>
              <c:f>'Bedömning Region'!$J$7</c:f>
              <c:strCache>
                <c:ptCount val="1"/>
                <c:pt idx="0">
                  <c:v> Andel inom 1-3 dagar</c:v>
                </c:pt>
              </c:strCache>
            </c:strRef>
          </c:tx>
          <c:spPr>
            <a:solidFill>
              <a:schemeClr val="accent2"/>
            </a:solidFill>
            <a:ln w="9525" cap="flat" cmpd="sng" algn="ctr">
              <a:solidFill>
                <a:sysClr val="windowText" lastClr="000000">
                  <a:lumMod val="100000"/>
                </a:sysClr>
              </a:solidFill>
              <a:prstDash val="solid"/>
              <a:round/>
              <a:headEnd type="none" w="med" len="med"/>
              <a:tailEnd type="none" w="med" len="med"/>
            </a:ln>
            <a:effectLst/>
          </c:spPr>
          <c:invertIfNegative val="0"/>
          <c:dLbls>
            <c:dLbl>
              <c:idx val="21"/>
              <c:layout>
                <c:manualLayout>
                  <c:x val="-4.4097222222222225E-2"/>
                  <c:y val="-0.12347222222222226"/>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050C-4F8E-B113-57788606A2D3}"/>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rial"/>
                    <a:ea typeface="Arial"/>
                    <a:cs typeface="Arial"/>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'Bedömning Region'!$H$8:$H$29</c:f>
              <c:strCache>
                <c:ptCount val="22"/>
                <c:pt idx="0">
                  <c:v>Region Norrbotten</c:v>
                </c:pt>
                <c:pt idx="1">
                  <c:v>Region Dalarna</c:v>
                </c:pt>
                <c:pt idx="2">
                  <c:v>Region Skåne</c:v>
                </c:pt>
                <c:pt idx="3">
                  <c:v>Västra Götalandsregionen</c:v>
                </c:pt>
                <c:pt idx="4">
                  <c:v>Region Gotland</c:v>
                </c:pt>
                <c:pt idx="5">
                  <c:v>Region Kalmar län</c:v>
                </c:pt>
                <c:pt idx="6">
                  <c:v>Region Stockholm</c:v>
                </c:pt>
                <c:pt idx="7">
                  <c:v>Region Jönköpings län</c:v>
                </c:pt>
                <c:pt idx="8">
                  <c:v>Region Halland</c:v>
                </c:pt>
                <c:pt idx="9">
                  <c:v>Region Kronoberg</c:v>
                </c:pt>
                <c:pt idx="10">
                  <c:v>Region Östergötland</c:v>
                </c:pt>
                <c:pt idx="11">
                  <c:v>Region Blekinge</c:v>
                </c:pt>
                <c:pt idx="12">
                  <c:v>Region Värmland</c:v>
                </c:pt>
                <c:pt idx="13">
                  <c:v>Region Sörmland</c:v>
                </c:pt>
                <c:pt idx="14">
                  <c:v>Region Örebro län</c:v>
                </c:pt>
                <c:pt idx="15">
                  <c:v>Region Västmanland</c:v>
                </c:pt>
                <c:pt idx="16">
                  <c:v>Region Gävleborg</c:v>
                </c:pt>
                <c:pt idx="17">
                  <c:v>Region Västernorrland</c:v>
                </c:pt>
                <c:pt idx="18">
                  <c:v>Region Västerbotten</c:v>
                </c:pt>
                <c:pt idx="19">
                  <c:v>Region Jämtland Härjedalen</c:v>
                </c:pt>
                <c:pt idx="20">
                  <c:v>Region Uppsala</c:v>
                </c:pt>
                <c:pt idx="21">
                  <c:v>Totalsumma</c:v>
                </c:pt>
              </c:strCache>
            </c:strRef>
          </c:cat>
          <c:val>
            <c:numRef>
              <c:f>'Bedömning Region'!$J$8:$J$29</c:f>
              <c:numCache>
                <c:formatCode>0%</c:formatCode>
                <c:ptCount val="22"/>
                <c:pt idx="0">
                  <c:v>0.14318850749468842</c:v>
                </c:pt>
                <c:pt idx="1">
                  <c:v>0.17616077208262226</c:v>
                </c:pt>
                <c:pt idx="2">
                  <c:v>0.17775751507783261</c:v>
                </c:pt>
                <c:pt idx="3">
                  <c:v>0.11185645747724877</c:v>
                </c:pt>
                <c:pt idx="4">
                  <c:v>0.23499142367066894</c:v>
                </c:pt>
                <c:pt idx="5">
                  <c:v>0.2199787460148778</c:v>
                </c:pt>
                <c:pt idx="6">
                  <c:v>0.2260431185988728</c:v>
                </c:pt>
                <c:pt idx="7">
                  <c:v>0.22400035661748316</c:v>
                </c:pt>
                <c:pt idx="8">
                  <c:v>0.18018565678140147</c:v>
                </c:pt>
                <c:pt idx="9">
                  <c:v>0.2335054018222335</c:v>
                </c:pt>
                <c:pt idx="10">
                  <c:v>0.22610262273498943</c:v>
                </c:pt>
                <c:pt idx="11">
                  <c:v>0.20596447214016914</c:v>
                </c:pt>
                <c:pt idx="12">
                  <c:v>0.15978802554923843</c:v>
                </c:pt>
                <c:pt idx="13">
                  <c:v>0.1952412425644415</c:v>
                </c:pt>
                <c:pt idx="14">
                  <c:v>0.19061073059360731</c:v>
                </c:pt>
                <c:pt idx="15">
                  <c:v>0.22033392963625523</c:v>
                </c:pt>
                <c:pt idx="16">
                  <c:v>0.2483482316362223</c:v>
                </c:pt>
                <c:pt idx="17">
                  <c:v>0.25615711532877544</c:v>
                </c:pt>
                <c:pt idx="18">
                  <c:v>0.20308681672025725</c:v>
                </c:pt>
                <c:pt idx="19">
                  <c:v>0.20880610308639586</c:v>
                </c:pt>
                <c:pt idx="20">
                  <c:v>0.22072555020565704</c:v>
                </c:pt>
                <c:pt idx="21">
                  <c:v>0.1796355498915421</c:v>
                </c:pt>
              </c:numCache>
            </c:numRef>
          </c:val>
          <c:extLst>
            <c:ext xmlns:c16="http://schemas.microsoft.com/office/drawing/2014/chart" uri="{C3380CC4-5D6E-409C-BE32-E72D297353CC}">
              <c16:uniqueId val="{00000003-050C-4F8E-B113-57788606A2D3}"/>
            </c:ext>
          </c:extLst>
        </c:ser>
        <c:dLbls>
          <c:showLegendKey val="0"/>
          <c:showVal val="0"/>
          <c:showCatName val="0"/>
          <c:showSerName val="0"/>
          <c:showPercent val="0"/>
          <c:showBubbleSize val="0"/>
        </c:dLbls>
        <c:gapWidth val="25"/>
        <c:overlap val="100"/>
        <c:axId val="1022433152"/>
        <c:axId val="1022425936"/>
      </c:barChart>
      <c:catAx>
        <c:axId val="1022433152"/>
        <c:scaling>
          <c:orientation val="minMax"/>
        </c:scaling>
        <c:delete val="0"/>
        <c:axPos val="b"/>
        <c:majorGridlines>
          <c:spPr>
            <a:ln w="9525" cap="flat" cmpd="sng" algn="ctr">
              <a:solidFill>
                <a:srgbClr val="FFFFFF">
                  <a:lumMod val="100000"/>
                </a:srgbClr>
              </a:solidFill>
              <a:prstDash val="solid"/>
              <a:round/>
              <a:headEnd type="none" w="med" len="med"/>
              <a:tailEnd type="none" w="med" len="med"/>
            </a:ln>
            <a:effectLst/>
          </c:spPr>
        </c:majorGridlines>
        <c:numFmt formatCode="General"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1022425936"/>
        <c:crosses val="autoZero"/>
        <c:auto val="1"/>
        <c:lblAlgn val="ctr"/>
        <c:lblOffset val="100"/>
        <c:noMultiLvlLbl val="0"/>
      </c:catAx>
      <c:valAx>
        <c:axId val="1022425936"/>
        <c:scaling>
          <c:orientation val="minMax"/>
        </c:scaling>
        <c:delete val="0"/>
        <c:axPos val="l"/>
        <c:majorGridlines>
          <c:spPr>
            <a:ln w="12700" cap="flat" cmpd="sng" algn="ctr">
              <a:solidFill>
                <a:srgbClr val="FFFFFF">
                  <a:lumMod val="100000"/>
                </a:srgbClr>
              </a:solidFill>
              <a:prstDash val="solid"/>
              <a:round/>
              <a:headEnd type="none" w="med" len="med"/>
              <a:tailEnd type="none" w="med" len="med"/>
            </a:ln>
            <a:effectLst/>
          </c:spPr>
        </c:majorGridlines>
        <c:numFmt formatCode="0%"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1022433152"/>
        <c:crosses val="autoZero"/>
        <c:crossBetween val="between"/>
      </c:valAx>
      <c:spPr>
        <a:solidFill>
          <a:srgbClr val="F4F5F0">
            <a:lumMod val="100000"/>
          </a:srgbClr>
        </a:solidFill>
        <a:ln>
          <a:noFill/>
        </a:ln>
        <a:effectLst/>
      </c:spPr>
    </c:plotArea>
    <c:legend>
      <c:legendPos val="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legend>
    <c:plotVisOnly val="1"/>
    <c:dispBlanksAs val="gap"/>
    <c:showDLblsOverMax val="0"/>
  </c:chart>
  <c:spPr>
    <a:solidFill>
      <a:srgbClr val="FFFFFF"/>
    </a:solidFill>
    <a:ln w="9525" cap="flat" cmpd="sng" algn="ctr">
      <a:noFill/>
      <a:round/>
    </a:ln>
    <a:effectLst/>
    <a:extLs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800">
          <a:latin typeface="Arial"/>
          <a:ea typeface="Arial"/>
          <a:cs typeface="Arial"/>
        </a:defRPr>
      </a:pPr>
      <a:endParaRPr lang="sv-SE"/>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506157407407409"/>
          <c:y val="9.9156111111111112E-2"/>
          <c:w val="0.68251874999999995"/>
          <c:h val="0.80467083333333334"/>
        </c:manualLayout>
      </c:layout>
      <c:barChart>
        <c:barDir val="bar"/>
        <c:grouping val="clustered"/>
        <c:varyColors val="0"/>
        <c:ser>
          <c:idx val="0"/>
          <c:order val="0"/>
          <c:tx>
            <c:strRef>
              <c:f>'Barometer regioner'!$I$7</c:f>
              <c:strCache>
                <c:ptCount val="1"/>
                <c:pt idx="0">
                  <c:v>2019</c:v>
                </c:pt>
              </c:strCache>
            </c:strRef>
          </c:tx>
          <c:spPr>
            <a:pattFill prst="dkUpDiag">
              <a:fgClr>
                <a:schemeClr val="accent4"/>
              </a:fgClr>
              <a:bgClr>
                <a:schemeClr val="accent4">
                  <a:lumMod val="75000"/>
                </a:schemeClr>
              </a:bgClr>
            </a:pattFill>
            <a:ln w="9525" cap="flat" cmpd="sng" algn="ctr">
              <a:noFill/>
              <a:prstDash val="solid"/>
              <a:round/>
              <a:headEnd type="none" w="med" len="med"/>
              <a:tailEnd type="none" w="med" len="med"/>
            </a:ln>
            <a:effectLst/>
          </c:spPr>
          <c:invertIfNegative val="0"/>
          <c:cat>
            <c:strRef>
              <c:f>'Barometer regioner'!$H$8:$H$29</c:f>
              <c:strCache>
                <c:ptCount val="22"/>
                <c:pt idx="0">
                  <c:v>Västernorrland</c:v>
                </c:pt>
                <c:pt idx="1">
                  <c:v>Norrbotten</c:v>
                </c:pt>
                <c:pt idx="2">
                  <c:v>Jämtland Härjedalen</c:v>
                </c:pt>
                <c:pt idx="3">
                  <c:v>Skåne</c:v>
                </c:pt>
                <c:pt idx="4">
                  <c:v>Gävleborg</c:v>
                </c:pt>
                <c:pt idx="5">
                  <c:v>Sörmland</c:v>
                </c:pt>
                <c:pt idx="6">
                  <c:v>Blekinge</c:v>
                </c:pt>
                <c:pt idx="7">
                  <c:v>Västra Götaland</c:v>
                </c:pt>
                <c:pt idx="8">
                  <c:v>Dalarna</c:v>
                </c:pt>
                <c:pt idx="9">
                  <c:v>Stockholm</c:v>
                </c:pt>
                <c:pt idx="10">
                  <c:v>Värmland</c:v>
                </c:pt>
                <c:pt idx="11">
                  <c:v>Riket</c:v>
                </c:pt>
                <c:pt idx="12">
                  <c:v>Västmanland</c:v>
                </c:pt>
                <c:pt idx="13">
                  <c:v>Örebro</c:v>
                </c:pt>
                <c:pt idx="14">
                  <c:v>Kronoberg</c:v>
                </c:pt>
                <c:pt idx="15">
                  <c:v>Uppsala</c:v>
                </c:pt>
                <c:pt idx="16">
                  <c:v>Gotland</c:v>
                </c:pt>
                <c:pt idx="17">
                  <c:v>Halland</c:v>
                </c:pt>
                <c:pt idx="18">
                  <c:v>Östergötland</c:v>
                </c:pt>
                <c:pt idx="19">
                  <c:v>Västerbotten</c:v>
                </c:pt>
                <c:pt idx="20">
                  <c:v>Jönköping</c:v>
                </c:pt>
                <c:pt idx="21">
                  <c:v>Kalmar</c:v>
                </c:pt>
              </c:strCache>
            </c:strRef>
          </c:cat>
          <c:val>
            <c:numRef>
              <c:f>'Barometer regioner'!$I$8:$I$29</c:f>
              <c:numCache>
                <c:formatCode>0%</c:formatCode>
                <c:ptCount val="22"/>
                <c:pt idx="0">
                  <c:v>0.51297499999999996</c:v>
                </c:pt>
                <c:pt idx="1">
                  <c:v>0.55998700000000001</c:v>
                </c:pt>
                <c:pt idx="2">
                  <c:v>0.61443300000000001</c:v>
                </c:pt>
                <c:pt idx="3">
                  <c:v>0.56221699999999997</c:v>
                </c:pt>
                <c:pt idx="4">
                  <c:v>0.52166200000000007</c:v>
                </c:pt>
                <c:pt idx="5">
                  <c:v>0.56992600000000004</c:v>
                </c:pt>
                <c:pt idx="6">
                  <c:v>0.60994300000000001</c:v>
                </c:pt>
                <c:pt idx="7">
                  <c:v>0.55561799999999995</c:v>
                </c:pt>
                <c:pt idx="8">
                  <c:v>0.59565699999999999</c:v>
                </c:pt>
                <c:pt idx="9">
                  <c:v>0.60845799999999994</c:v>
                </c:pt>
                <c:pt idx="10">
                  <c:v>0.59355899999999995</c:v>
                </c:pt>
                <c:pt idx="11">
                  <c:v>0.60226100000000005</c:v>
                </c:pt>
                <c:pt idx="12">
                  <c:v>0.62526300000000001</c:v>
                </c:pt>
                <c:pt idx="13">
                  <c:v>0.66874999999999996</c:v>
                </c:pt>
                <c:pt idx="14">
                  <c:v>0.62833600000000001</c:v>
                </c:pt>
                <c:pt idx="15">
                  <c:v>0.61755000000000004</c:v>
                </c:pt>
                <c:pt idx="16">
                  <c:v>0.63329900000000006</c:v>
                </c:pt>
                <c:pt idx="17">
                  <c:v>0.70879800000000004</c:v>
                </c:pt>
                <c:pt idx="18">
                  <c:v>0.64367799999999997</c:v>
                </c:pt>
                <c:pt idx="19">
                  <c:v>0.66460900000000001</c:v>
                </c:pt>
                <c:pt idx="20">
                  <c:v>0.76012400000000002</c:v>
                </c:pt>
                <c:pt idx="21">
                  <c:v>0.68556700000000004</c:v>
                </c:pt>
              </c:numCache>
            </c:numRef>
          </c:val>
          <c:extLst>
            <c:ext xmlns:c16="http://schemas.microsoft.com/office/drawing/2014/chart" uri="{C3380CC4-5D6E-409C-BE32-E72D297353CC}">
              <c16:uniqueId val="{00000000-91B3-45F6-9814-E324EF508065}"/>
            </c:ext>
          </c:extLst>
        </c:ser>
        <c:ser>
          <c:idx val="1"/>
          <c:order val="1"/>
          <c:tx>
            <c:strRef>
              <c:f>'Barometer regioner'!$J$7</c:f>
              <c:strCache>
                <c:ptCount val="1"/>
                <c:pt idx="0">
                  <c:v>2020</c:v>
                </c:pt>
              </c:strCache>
            </c:strRef>
          </c:tx>
          <c:spPr>
            <a:solidFill>
              <a:srgbClr val="5590B1"/>
            </a:solidFill>
            <a:ln w="9525" cap="flat" cmpd="sng" algn="ctr">
              <a:solidFill>
                <a:sysClr val="windowText" lastClr="000000">
                  <a:lumMod val="100000"/>
                </a:sysClr>
              </a:solidFill>
              <a:prstDash val="solid"/>
              <a:round/>
              <a:headEnd type="none" w="med" len="med"/>
              <a:tailEnd type="none" w="med" len="med"/>
            </a:ln>
            <a:effectLst/>
          </c:spPr>
          <c:invertIfNegative val="0"/>
          <c:dPt>
            <c:idx val="11"/>
            <c:invertIfNegative val="0"/>
            <c:bubble3D val="0"/>
            <c:spPr>
              <a:solidFill>
                <a:schemeClr val="tx2">
                  <a:lumMod val="75000"/>
                </a:schemeClr>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2-91B3-45F6-9814-E324EF508065}"/>
              </c:ext>
            </c:extLst>
          </c:dPt>
          <c:cat>
            <c:strRef>
              <c:f>'Barometer regioner'!$H$8:$H$29</c:f>
              <c:strCache>
                <c:ptCount val="22"/>
                <c:pt idx="0">
                  <c:v>Västernorrland</c:v>
                </c:pt>
                <c:pt idx="1">
                  <c:v>Norrbotten</c:v>
                </c:pt>
                <c:pt idx="2">
                  <c:v>Jämtland Härjedalen</c:v>
                </c:pt>
                <c:pt idx="3">
                  <c:v>Skåne</c:v>
                </c:pt>
                <c:pt idx="4">
                  <c:v>Gävleborg</c:v>
                </c:pt>
                <c:pt idx="5">
                  <c:v>Sörmland</c:v>
                </c:pt>
                <c:pt idx="6">
                  <c:v>Blekinge</c:v>
                </c:pt>
                <c:pt idx="7">
                  <c:v>Västra Götaland</c:v>
                </c:pt>
                <c:pt idx="8">
                  <c:v>Dalarna</c:v>
                </c:pt>
                <c:pt idx="9">
                  <c:v>Stockholm</c:v>
                </c:pt>
                <c:pt idx="10">
                  <c:v>Värmland</c:v>
                </c:pt>
                <c:pt idx="11">
                  <c:v>Riket</c:v>
                </c:pt>
                <c:pt idx="12">
                  <c:v>Västmanland</c:v>
                </c:pt>
                <c:pt idx="13">
                  <c:v>Örebro</c:v>
                </c:pt>
                <c:pt idx="14">
                  <c:v>Kronoberg</c:v>
                </c:pt>
                <c:pt idx="15">
                  <c:v>Uppsala</c:v>
                </c:pt>
                <c:pt idx="16">
                  <c:v>Gotland</c:v>
                </c:pt>
                <c:pt idx="17">
                  <c:v>Halland</c:v>
                </c:pt>
                <c:pt idx="18">
                  <c:v>Östergötland</c:v>
                </c:pt>
                <c:pt idx="19">
                  <c:v>Västerbotten</c:v>
                </c:pt>
                <c:pt idx="20">
                  <c:v>Jönköping</c:v>
                </c:pt>
                <c:pt idx="21">
                  <c:v>Kalmar</c:v>
                </c:pt>
              </c:strCache>
            </c:strRef>
          </c:cat>
          <c:val>
            <c:numRef>
              <c:f>'Barometer regioner'!$J$8:$J$29</c:f>
              <c:numCache>
                <c:formatCode>0%</c:formatCode>
                <c:ptCount val="22"/>
                <c:pt idx="0">
                  <c:v>0.55733199999999994</c:v>
                </c:pt>
                <c:pt idx="1">
                  <c:v>0.62912500000000005</c:v>
                </c:pt>
                <c:pt idx="2">
                  <c:v>0.63250200000000001</c:v>
                </c:pt>
                <c:pt idx="3">
                  <c:v>0.66233199999999992</c:v>
                </c:pt>
                <c:pt idx="4">
                  <c:v>0.66455600000000004</c:v>
                </c:pt>
                <c:pt idx="5">
                  <c:v>0.67137100000000005</c:v>
                </c:pt>
                <c:pt idx="6">
                  <c:v>0.67207300000000003</c:v>
                </c:pt>
                <c:pt idx="7">
                  <c:v>0.68042900000000006</c:v>
                </c:pt>
                <c:pt idx="8">
                  <c:v>0.68395099999999998</c:v>
                </c:pt>
                <c:pt idx="9">
                  <c:v>0.68666399999999994</c:v>
                </c:pt>
                <c:pt idx="10">
                  <c:v>0.69098899999999996</c:v>
                </c:pt>
                <c:pt idx="11">
                  <c:v>0.693635</c:v>
                </c:pt>
                <c:pt idx="12">
                  <c:v>0.71151900000000001</c:v>
                </c:pt>
                <c:pt idx="13">
                  <c:v>0.727885</c:v>
                </c:pt>
                <c:pt idx="14">
                  <c:v>0.73102900000000004</c:v>
                </c:pt>
                <c:pt idx="15">
                  <c:v>0.73321100000000006</c:v>
                </c:pt>
                <c:pt idx="16">
                  <c:v>0.74423100000000009</c:v>
                </c:pt>
                <c:pt idx="17">
                  <c:v>0.74441400000000002</c:v>
                </c:pt>
                <c:pt idx="18">
                  <c:v>0.752081</c:v>
                </c:pt>
                <c:pt idx="19">
                  <c:v>0.75918700000000006</c:v>
                </c:pt>
                <c:pt idx="20">
                  <c:v>0.78343300000000005</c:v>
                </c:pt>
                <c:pt idx="21">
                  <c:v>0.80178799999999995</c:v>
                </c:pt>
              </c:numCache>
            </c:numRef>
          </c:val>
          <c:extLst>
            <c:ext xmlns:c16="http://schemas.microsoft.com/office/drawing/2014/chart" uri="{C3380CC4-5D6E-409C-BE32-E72D297353CC}">
              <c16:uniqueId val="{00000003-91B3-45F6-9814-E324EF508065}"/>
            </c:ext>
          </c:extLst>
        </c:ser>
        <c:dLbls>
          <c:showLegendKey val="0"/>
          <c:showVal val="0"/>
          <c:showCatName val="0"/>
          <c:showSerName val="0"/>
          <c:showPercent val="0"/>
          <c:showBubbleSize val="0"/>
        </c:dLbls>
        <c:gapWidth val="25"/>
        <c:axId val="2096046520"/>
        <c:axId val="2096044880"/>
      </c:barChart>
      <c:barChart>
        <c:barDir val="bar"/>
        <c:grouping val="clustered"/>
        <c:varyColors val="0"/>
        <c:ser>
          <c:idx val="2"/>
          <c:order val="2"/>
          <c:tx>
            <c:strRef>
              <c:f>'Barometer regioner'!$K$7</c:f>
              <c:strCache>
                <c:ptCount val="1"/>
                <c:pt idx="0">
                  <c:v>Skillnad %</c:v>
                </c:pt>
              </c:strCache>
            </c:strRef>
          </c:tx>
          <c:spPr>
            <a:solidFill>
              <a:schemeClr val="accent1"/>
            </a:solidFill>
            <a:ln>
              <a:noFill/>
            </a:ln>
            <a:effectLst/>
          </c:spPr>
          <c:invertIfNegative val="0"/>
          <c:dLbls>
            <c:dLbl>
              <c:idx val="0"/>
              <c:tx>
                <c:rich>
                  <a:bodyPr/>
                  <a:lstStyle/>
                  <a:p>
                    <a:fld id="{46A17BD3-58BA-4B03-A00B-37398097178E}" type="CELLRANGE">
                      <a:rPr lang="en-US"/>
                      <a:pPr/>
                      <a:t>[CELLRANGE]</a:t>
                    </a:fld>
                    <a:endParaRPr lang="sv-SE"/>
                  </a:p>
                </c:rich>
              </c:tx>
              <c:dLblPos val="outEnd"/>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4-91B3-45F6-9814-E324EF508065}"/>
                </c:ext>
              </c:extLst>
            </c:dLbl>
            <c:dLbl>
              <c:idx val="1"/>
              <c:tx>
                <c:rich>
                  <a:bodyPr/>
                  <a:lstStyle/>
                  <a:p>
                    <a:fld id="{1CD5C1B4-90EE-4EAB-8D49-4752B8F6BCA8}" type="CELLRANGE">
                      <a:rPr lang="sv-SE"/>
                      <a:pPr/>
                      <a:t>[CELLRANGE]</a:t>
                    </a:fld>
                    <a:endParaRPr lang="sv-SE"/>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91B3-45F6-9814-E324EF508065}"/>
                </c:ext>
              </c:extLst>
            </c:dLbl>
            <c:dLbl>
              <c:idx val="2"/>
              <c:tx>
                <c:rich>
                  <a:bodyPr/>
                  <a:lstStyle/>
                  <a:p>
                    <a:fld id="{2AFE6624-3729-4FC4-BD7E-35A1AA302FA0}" type="CELLRANGE">
                      <a:rPr lang="sv-SE"/>
                      <a:pPr/>
                      <a:t>[CELLRANGE]</a:t>
                    </a:fld>
                    <a:endParaRPr lang="sv-SE"/>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91B3-45F6-9814-E324EF508065}"/>
                </c:ext>
              </c:extLst>
            </c:dLbl>
            <c:dLbl>
              <c:idx val="3"/>
              <c:tx>
                <c:rich>
                  <a:bodyPr/>
                  <a:lstStyle/>
                  <a:p>
                    <a:fld id="{FFACDA4C-B555-4E6B-BED7-52C1AA3D86D2}" type="CELLRANGE">
                      <a:rPr lang="sv-SE"/>
                      <a:pPr/>
                      <a:t>[CELLRANGE]</a:t>
                    </a:fld>
                    <a:endParaRPr lang="sv-SE"/>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91B3-45F6-9814-E324EF508065}"/>
                </c:ext>
              </c:extLst>
            </c:dLbl>
            <c:dLbl>
              <c:idx val="4"/>
              <c:tx>
                <c:rich>
                  <a:bodyPr/>
                  <a:lstStyle/>
                  <a:p>
                    <a:fld id="{BC6CB974-A6B6-4D02-B11C-F0AD82FF8567}" type="CELLRANGE">
                      <a:rPr lang="sv-SE"/>
                      <a:pPr/>
                      <a:t>[CELLRANGE]</a:t>
                    </a:fld>
                    <a:endParaRPr lang="sv-SE"/>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91B3-45F6-9814-E324EF508065}"/>
                </c:ext>
              </c:extLst>
            </c:dLbl>
            <c:dLbl>
              <c:idx val="5"/>
              <c:tx>
                <c:rich>
                  <a:bodyPr/>
                  <a:lstStyle/>
                  <a:p>
                    <a:fld id="{DD7B073F-E881-42EB-BCCC-71DAE5F791AA}" type="CELLRANGE">
                      <a:rPr lang="sv-SE"/>
                      <a:pPr/>
                      <a:t>[CELLRANGE]</a:t>
                    </a:fld>
                    <a:endParaRPr lang="sv-SE"/>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91B3-45F6-9814-E324EF508065}"/>
                </c:ext>
              </c:extLst>
            </c:dLbl>
            <c:dLbl>
              <c:idx val="6"/>
              <c:tx>
                <c:rich>
                  <a:bodyPr/>
                  <a:lstStyle/>
                  <a:p>
                    <a:fld id="{DA0D72A9-5D3F-432F-929E-CBB489D3B835}" type="CELLRANGE">
                      <a:rPr lang="sv-SE"/>
                      <a:pPr/>
                      <a:t>[CELLRANGE]</a:t>
                    </a:fld>
                    <a:endParaRPr lang="sv-SE"/>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A-91B3-45F6-9814-E324EF508065}"/>
                </c:ext>
              </c:extLst>
            </c:dLbl>
            <c:dLbl>
              <c:idx val="7"/>
              <c:tx>
                <c:rich>
                  <a:bodyPr/>
                  <a:lstStyle/>
                  <a:p>
                    <a:fld id="{F83E5BE6-3508-475A-9418-04DF8959FF3C}" type="CELLRANGE">
                      <a:rPr lang="sv-SE"/>
                      <a:pPr/>
                      <a:t>[CELLRANGE]</a:t>
                    </a:fld>
                    <a:endParaRPr lang="sv-SE"/>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B-91B3-45F6-9814-E324EF508065}"/>
                </c:ext>
              </c:extLst>
            </c:dLbl>
            <c:dLbl>
              <c:idx val="8"/>
              <c:tx>
                <c:rich>
                  <a:bodyPr/>
                  <a:lstStyle/>
                  <a:p>
                    <a:fld id="{0CEA5041-A51F-4BF6-9300-078E62C32CE4}" type="CELLRANGE">
                      <a:rPr lang="sv-SE"/>
                      <a:pPr/>
                      <a:t>[CELLRANGE]</a:t>
                    </a:fld>
                    <a:endParaRPr lang="sv-SE"/>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C-91B3-45F6-9814-E324EF508065}"/>
                </c:ext>
              </c:extLst>
            </c:dLbl>
            <c:dLbl>
              <c:idx val="9"/>
              <c:tx>
                <c:rich>
                  <a:bodyPr/>
                  <a:lstStyle/>
                  <a:p>
                    <a:fld id="{799D9BD8-466C-4CB6-AA26-5283E39236A6}" type="CELLRANGE">
                      <a:rPr lang="sv-SE"/>
                      <a:pPr/>
                      <a:t>[CELLRANGE]</a:t>
                    </a:fld>
                    <a:endParaRPr lang="sv-SE"/>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D-91B3-45F6-9814-E324EF508065}"/>
                </c:ext>
              </c:extLst>
            </c:dLbl>
            <c:dLbl>
              <c:idx val="10"/>
              <c:tx>
                <c:rich>
                  <a:bodyPr/>
                  <a:lstStyle/>
                  <a:p>
                    <a:fld id="{854329C6-21D9-427F-A007-8B7DF3A498C2}" type="CELLRANGE">
                      <a:rPr lang="sv-SE"/>
                      <a:pPr/>
                      <a:t>[CELLRANGE]</a:t>
                    </a:fld>
                    <a:endParaRPr lang="sv-SE"/>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E-91B3-45F6-9814-E324EF508065}"/>
                </c:ext>
              </c:extLst>
            </c:dLbl>
            <c:dLbl>
              <c:idx val="11"/>
              <c:tx>
                <c:rich>
                  <a:bodyPr/>
                  <a:lstStyle/>
                  <a:p>
                    <a:fld id="{CAD49346-DD87-4284-BE0B-6D2D5C0C8F61}" type="CELLRANGE">
                      <a:rPr lang="sv-SE"/>
                      <a:pPr/>
                      <a:t>[CELLRANGE]</a:t>
                    </a:fld>
                    <a:endParaRPr lang="sv-SE"/>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F-91B3-45F6-9814-E324EF508065}"/>
                </c:ext>
              </c:extLst>
            </c:dLbl>
            <c:dLbl>
              <c:idx val="12"/>
              <c:tx>
                <c:rich>
                  <a:bodyPr/>
                  <a:lstStyle/>
                  <a:p>
                    <a:fld id="{4E418DA0-1DD7-4497-82FB-CE3BEBFE432E}" type="CELLRANGE">
                      <a:rPr lang="sv-SE"/>
                      <a:pPr/>
                      <a:t>[CELLRANGE]</a:t>
                    </a:fld>
                    <a:endParaRPr lang="sv-SE"/>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0-91B3-45F6-9814-E324EF508065}"/>
                </c:ext>
              </c:extLst>
            </c:dLbl>
            <c:dLbl>
              <c:idx val="13"/>
              <c:tx>
                <c:rich>
                  <a:bodyPr/>
                  <a:lstStyle/>
                  <a:p>
                    <a:fld id="{5DAD9E3C-6A27-4711-95FF-B90F39B4EE23}" type="CELLRANGE">
                      <a:rPr lang="sv-SE"/>
                      <a:pPr/>
                      <a:t>[CELLRANGE]</a:t>
                    </a:fld>
                    <a:endParaRPr lang="sv-SE"/>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1-91B3-45F6-9814-E324EF508065}"/>
                </c:ext>
              </c:extLst>
            </c:dLbl>
            <c:dLbl>
              <c:idx val="14"/>
              <c:tx>
                <c:rich>
                  <a:bodyPr/>
                  <a:lstStyle/>
                  <a:p>
                    <a:fld id="{3607E447-3C4D-4437-B90B-7A114BCD037E}" type="CELLRANGE">
                      <a:rPr lang="sv-SE"/>
                      <a:pPr/>
                      <a:t>[CELLRANGE]</a:t>
                    </a:fld>
                    <a:endParaRPr lang="sv-SE"/>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2-91B3-45F6-9814-E324EF508065}"/>
                </c:ext>
              </c:extLst>
            </c:dLbl>
            <c:dLbl>
              <c:idx val="15"/>
              <c:tx>
                <c:rich>
                  <a:bodyPr/>
                  <a:lstStyle/>
                  <a:p>
                    <a:fld id="{C54BEFD6-E201-470A-BE30-F4ADE0308A00}" type="CELLRANGE">
                      <a:rPr lang="sv-SE"/>
                      <a:pPr/>
                      <a:t>[CELLRANGE]</a:t>
                    </a:fld>
                    <a:endParaRPr lang="sv-SE"/>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3-91B3-45F6-9814-E324EF508065}"/>
                </c:ext>
              </c:extLst>
            </c:dLbl>
            <c:dLbl>
              <c:idx val="16"/>
              <c:tx>
                <c:rich>
                  <a:bodyPr/>
                  <a:lstStyle/>
                  <a:p>
                    <a:fld id="{9F1DC846-4A4B-40B6-BE8E-2E8247BC4EA4}" type="CELLRANGE">
                      <a:rPr lang="sv-SE"/>
                      <a:pPr/>
                      <a:t>[CELLRANGE]</a:t>
                    </a:fld>
                    <a:endParaRPr lang="sv-SE"/>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4-91B3-45F6-9814-E324EF508065}"/>
                </c:ext>
              </c:extLst>
            </c:dLbl>
            <c:dLbl>
              <c:idx val="17"/>
              <c:tx>
                <c:rich>
                  <a:bodyPr/>
                  <a:lstStyle/>
                  <a:p>
                    <a:fld id="{165FBDF4-C173-4649-BA10-F0CFF1C6EA22}" type="CELLRANGE">
                      <a:rPr lang="sv-SE"/>
                      <a:pPr/>
                      <a:t>[CELLRANGE]</a:t>
                    </a:fld>
                    <a:endParaRPr lang="sv-SE"/>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5-91B3-45F6-9814-E324EF508065}"/>
                </c:ext>
              </c:extLst>
            </c:dLbl>
            <c:dLbl>
              <c:idx val="18"/>
              <c:tx>
                <c:rich>
                  <a:bodyPr/>
                  <a:lstStyle/>
                  <a:p>
                    <a:fld id="{412E87B7-0467-4549-B4E5-5DE35B2E69C3}" type="CELLRANGE">
                      <a:rPr lang="sv-SE"/>
                      <a:pPr/>
                      <a:t>[CELLRANGE]</a:t>
                    </a:fld>
                    <a:endParaRPr lang="sv-SE"/>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6-91B3-45F6-9814-E324EF508065}"/>
                </c:ext>
              </c:extLst>
            </c:dLbl>
            <c:dLbl>
              <c:idx val="19"/>
              <c:tx>
                <c:rich>
                  <a:bodyPr/>
                  <a:lstStyle/>
                  <a:p>
                    <a:fld id="{7504E812-A2F7-47BB-8534-EAF932662C39}" type="CELLRANGE">
                      <a:rPr lang="sv-SE"/>
                      <a:pPr/>
                      <a:t>[CELLRANGE]</a:t>
                    </a:fld>
                    <a:endParaRPr lang="sv-SE"/>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7-91B3-45F6-9814-E324EF508065}"/>
                </c:ext>
              </c:extLst>
            </c:dLbl>
            <c:dLbl>
              <c:idx val="20"/>
              <c:tx>
                <c:rich>
                  <a:bodyPr/>
                  <a:lstStyle/>
                  <a:p>
                    <a:fld id="{78253CC0-3FCC-4302-ABE4-0A8FDD6CC2B2}" type="CELLRANGE">
                      <a:rPr lang="sv-SE"/>
                      <a:pPr/>
                      <a:t>[CELLRANGE]</a:t>
                    </a:fld>
                    <a:endParaRPr lang="sv-SE"/>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8-91B3-45F6-9814-E324EF508065}"/>
                </c:ext>
              </c:extLst>
            </c:dLbl>
            <c:dLbl>
              <c:idx val="21"/>
              <c:tx>
                <c:rich>
                  <a:bodyPr/>
                  <a:lstStyle/>
                  <a:p>
                    <a:fld id="{D7C6B991-2C6F-4680-967C-C3D52CC612E1}" type="CELLRANGE">
                      <a:rPr lang="sv-SE"/>
                      <a:pPr/>
                      <a:t>[CELLRANGE]</a:t>
                    </a:fld>
                    <a:endParaRPr lang="sv-SE"/>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9-91B3-45F6-9814-E324EF508065}"/>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rial"/>
                    <a:ea typeface="Arial"/>
                    <a:cs typeface="Arial"/>
                  </a:defRPr>
                </a:pPr>
                <a:endParaRPr lang="sv-SE"/>
              </a:p>
            </c:txPr>
            <c:dLblPos val="outEnd"/>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errBars>
            <c:errBarType val="minus"/>
            <c:errValType val="cust"/>
            <c:noEndCap val="1"/>
            <c:plus>
              <c:numRef>
                <c:f>'Barometer regioner'!$L$8:$L$29</c:f>
                <c:numCache>
                  <c:formatCode>General</c:formatCode>
                  <c:ptCount val="22"/>
                  <c:pt idx="0">
                    <c:v>-4.435699999999998E-2</c:v>
                  </c:pt>
                  <c:pt idx="1">
                    <c:v>-6.9138000000000033E-2</c:v>
                  </c:pt>
                  <c:pt idx="2">
                    <c:v>-1.8069000000000002E-2</c:v>
                  </c:pt>
                  <c:pt idx="3">
                    <c:v>-0.10011499999999995</c:v>
                  </c:pt>
                  <c:pt idx="4">
                    <c:v>-0.14289399999999997</c:v>
                  </c:pt>
                  <c:pt idx="5">
                    <c:v>-0.10144500000000001</c:v>
                  </c:pt>
                  <c:pt idx="6">
                    <c:v>-6.2130000000000019E-2</c:v>
                  </c:pt>
                  <c:pt idx="7">
                    <c:v>-0.12481100000000012</c:v>
                  </c:pt>
                  <c:pt idx="8">
                    <c:v>-8.8293999999999984E-2</c:v>
                  </c:pt>
                  <c:pt idx="9">
                    <c:v>-7.8205999999999998E-2</c:v>
                  </c:pt>
                  <c:pt idx="10">
                    <c:v>-9.7430000000000017E-2</c:v>
                  </c:pt>
                  <c:pt idx="11">
                    <c:v>-9.1373999999999955E-2</c:v>
                  </c:pt>
                  <c:pt idx="12">
                    <c:v>-8.6255999999999999E-2</c:v>
                  </c:pt>
                  <c:pt idx="13">
                    <c:v>-5.9135000000000049E-2</c:v>
                  </c:pt>
                  <c:pt idx="14">
                    <c:v>-0.10269300000000003</c:v>
                  </c:pt>
                  <c:pt idx="15">
                    <c:v>-0.11566100000000001</c:v>
                  </c:pt>
                  <c:pt idx="16">
                    <c:v>-0.11093200000000003</c:v>
                  </c:pt>
                  <c:pt idx="17">
                    <c:v>-3.5615999999999981E-2</c:v>
                  </c:pt>
                  <c:pt idx="18">
                    <c:v>-0.10840300000000003</c:v>
                  </c:pt>
                  <c:pt idx="19">
                    <c:v>-9.4578000000000051E-2</c:v>
                  </c:pt>
                  <c:pt idx="20">
                    <c:v>-2.3309000000000024E-2</c:v>
                  </c:pt>
                  <c:pt idx="21">
                    <c:v>-0.11622099999999991</c:v>
                  </c:pt>
                </c:numCache>
              </c:numRef>
            </c:plus>
            <c:minus>
              <c:numRef>
                <c:f>'Barometer regioner'!$L$8:$L$29</c:f>
                <c:numCache>
                  <c:formatCode>General</c:formatCode>
                  <c:ptCount val="22"/>
                  <c:pt idx="0">
                    <c:v>-4.435699999999998E-2</c:v>
                  </c:pt>
                  <c:pt idx="1">
                    <c:v>-6.9138000000000033E-2</c:v>
                  </c:pt>
                  <c:pt idx="2">
                    <c:v>-1.8069000000000002E-2</c:v>
                  </c:pt>
                  <c:pt idx="3">
                    <c:v>-0.10011499999999995</c:v>
                  </c:pt>
                  <c:pt idx="4">
                    <c:v>-0.14289399999999997</c:v>
                  </c:pt>
                  <c:pt idx="5">
                    <c:v>-0.10144500000000001</c:v>
                  </c:pt>
                  <c:pt idx="6">
                    <c:v>-6.2130000000000019E-2</c:v>
                  </c:pt>
                  <c:pt idx="7">
                    <c:v>-0.12481100000000012</c:v>
                  </c:pt>
                  <c:pt idx="8">
                    <c:v>-8.8293999999999984E-2</c:v>
                  </c:pt>
                  <c:pt idx="9">
                    <c:v>-7.8205999999999998E-2</c:v>
                  </c:pt>
                  <c:pt idx="10">
                    <c:v>-9.7430000000000017E-2</c:v>
                  </c:pt>
                  <c:pt idx="11">
                    <c:v>-9.1373999999999955E-2</c:v>
                  </c:pt>
                  <c:pt idx="12">
                    <c:v>-8.6255999999999999E-2</c:v>
                  </c:pt>
                  <c:pt idx="13">
                    <c:v>-5.9135000000000049E-2</c:v>
                  </c:pt>
                  <c:pt idx="14">
                    <c:v>-0.10269300000000003</c:v>
                  </c:pt>
                  <c:pt idx="15">
                    <c:v>-0.11566100000000001</c:v>
                  </c:pt>
                  <c:pt idx="16">
                    <c:v>-0.11093200000000003</c:v>
                  </c:pt>
                  <c:pt idx="17">
                    <c:v>-3.5615999999999981E-2</c:v>
                  </c:pt>
                  <c:pt idx="18">
                    <c:v>-0.10840300000000003</c:v>
                  </c:pt>
                  <c:pt idx="19">
                    <c:v>-9.4578000000000051E-2</c:v>
                  </c:pt>
                  <c:pt idx="20">
                    <c:v>-2.3309000000000024E-2</c:v>
                  </c:pt>
                  <c:pt idx="21">
                    <c:v>-0.11622099999999991</c:v>
                  </c:pt>
                </c:numCache>
              </c:numRef>
            </c:minus>
            <c:spPr>
              <a:noFill/>
              <a:ln w="15875" cap="flat" cmpd="sng" algn="ctr">
                <a:noFill/>
                <a:round/>
                <a:tailEnd type="triangle"/>
              </a:ln>
              <a:effectLst/>
            </c:spPr>
          </c:errBars>
          <c:val>
            <c:numRef>
              <c:f>'Barometer regioner'!$L$8:$L$29</c:f>
              <c:numCache>
                <c:formatCode>0%</c:formatCode>
                <c:ptCount val="22"/>
                <c:pt idx="0">
                  <c:v>-4.435699999999998E-2</c:v>
                </c:pt>
                <c:pt idx="1">
                  <c:v>-6.9138000000000033E-2</c:v>
                </c:pt>
                <c:pt idx="2">
                  <c:v>-1.8069000000000002E-2</c:v>
                </c:pt>
                <c:pt idx="3">
                  <c:v>-0.10011499999999995</c:v>
                </c:pt>
                <c:pt idx="4">
                  <c:v>-0.14289399999999997</c:v>
                </c:pt>
                <c:pt idx="5">
                  <c:v>-0.10144500000000001</c:v>
                </c:pt>
                <c:pt idx="6">
                  <c:v>-6.2130000000000019E-2</c:v>
                </c:pt>
                <c:pt idx="7">
                  <c:v>-0.12481100000000012</c:v>
                </c:pt>
                <c:pt idx="8">
                  <c:v>-8.8293999999999984E-2</c:v>
                </c:pt>
                <c:pt idx="9">
                  <c:v>-7.8205999999999998E-2</c:v>
                </c:pt>
                <c:pt idx="10">
                  <c:v>-9.7430000000000017E-2</c:v>
                </c:pt>
                <c:pt idx="11">
                  <c:v>-9.1373999999999955E-2</c:v>
                </c:pt>
                <c:pt idx="12">
                  <c:v>-8.6255999999999999E-2</c:v>
                </c:pt>
                <c:pt idx="13">
                  <c:v>-5.9135000000000049E-2</c:v>
                </c:pt>
                <c:pt idx="14">
                  <c:v>-0.10269300000000003</c:v>
                </c:pt>
                <c:pt idx="15">
                  <c:v>-0.11566100000000001</c:v>
                </c:pt>
                <c:pt idx="16">
                  <c:v>-0.11093200000000003</c:v>
                </c:pt>
                <c:pt idx="17">
                  <c:v>-3.5615999999999981E-2</c:v>
                </c:pt>
                <c:pt idx="18">
                  <c:v>-0.10840300000000003</c:v>
                </c:pt>
                <c:pt idx="19">
                  <c:v>-9.4578000000000051E-2</c:v>
                </c:pt>
                <c:pt idx="20">
                  <c:v>-2.3309000000000024E-2</c:v>
                </c:pt>
                <c:pt idx="21">
                  <c:v>-0.11622099999999991</c:v>
                </c:pt>
              </c:numCache>
            </c:numRef>
          </c:val>
          <c:extLst>
            <c:ext xmlns:c15="http://schemas.microsoft.com/office/drawing/2012/chart" uri="{02D57815-91ED-43cb-92C2-25804820EDAC}">
              <c15:datalabelsRange>
                <c15:f>'Barometer regioner'!$K$8:$K$29</c15:f>
                <c15:dlblRangeCache>
                  <c:ptCount val="22"/>
                  <c:pt idx="0">
                    <c:v>4%</c:v>
                  </c:pt>
                  <c:pt idx="1">
                    <c:v>7%</c:v>
                  </c:pt>
                  <c:pt idx="2">
                    <c:v>2%</c:v>
                  </c:pt>
                  <c:pt idx="3">
                    <c:v>10%</c:v>
                  </c:pt>
                  <c:pt idx="4">
                    <c:v>14%</c:v>
                  </c:pt>
                  <c:pt idx="5">
                    <c:v>10%</c:v>
                  </c:pt>
                  <c:pt idx="6">
                    <c:v>6%</c:v>
                  </c:pt>
                  <c:pt idx="7">
                    <c:v>12%</c:v>
                  </c:pt>
                  <c:pt idx="8">
                    <c:v>9%</c:v>
                  </c:pt>
                  <c:pt idx="9">
                    <c:v>8%</c:v>
                  </c:pt>
                  <c:pt idx="10">
                    <c:v>10%</c:v>
                  </c:pt>
                  <c:pt idx="11">
                    <c:v>9%</c:v>
                  </c:pt>
                  <c:pt idx="12">
                    <c:v>9%</c:v>
                  </c:pt>
                  <c:pt idx="13">
                    <c:v>6%</c:v>
                  </c:pt>
                  <c:pt idx="14">
                    <c:v>10%</c:v>
                  </c:pt>
                  <c:pt idx="15">
                    <c:v>12%</c:v>
                  </c:pt>
                  <c:pt idx="16">
                    <c:v>11%</c:v>
                  </c:pt>
                  <c:pt idx="17">
                    <c:v>4%</c:v>
                  </c:pt>
                  <c:pt idx="18">
                    <c:v>11%</c:v>
                  </c:pt>
                  <c:pt idx="19">
                    <c:v>9%</c:v>
                  </c:pt>
                  <c:pt idx="20">
                    <c:v>2%</c:v>
                  </c:pt>
                  <c:pt idx="21">
                    <c:v>12%</c:v>
                  </c:pt>
                </c15:dlblRangeCache>
              </c15:datalabelsRange>
            </c:ext>
            <c:ext xmlns:c16="http://schemas.microsoft.com/office/drawing/2014/chart" uri="{C3380CC4-5D6E-409C-BE32-E72D297353CC}">
              <c16:uniqueId val="{0000001A-91B3-45F6-9814-E324EF508065}"/>
            </c:ext>
          </c:extLst>
        </c:ser>
        <c:dLbls>
          <c:showLegendKey val="0"/>
          <c:showVal val="0"/>
          <c:showCatName val="0"/>
          <c:showSerName val="0"/>
          <c:showPercent val="0"/>
          <c:showBubbleSize val="0"/>
        </c:dLbls>
        <c:gapWidth val="25"/>
        <c:axId val="1752659616"/>
        <c:axId val="1752669128"/>
      </c:barChart>
      <c:catAx>
        <c:axId val="2096046520"/>
        <c:scaling>
          <c:orientation val="minMax"/>
        </c:scaling>
        <c:delete val="0"/>
        <c:axPos val="l"/>
        <c:majorGridlines>
          <c:spPr>
            <a:ln w="9525" cap="flat" cmpd="sng" algn="ctr">
              <a:solidFill>
                <a:srgbClr val="FFFFFF">
                  <a:lumMod val="100000"/>
                </a:srgbClr>
              </a:solidFill>
              <a:prstDash val="solid"/>
              <a:round/>
              <a:headEnd type="none" w="med" len="med"/>
              <a:tailEnd type="none" w="med" len="med"/>
            </a:ln>
            <a:effectLst/>
          </c:spPr>
        </c:majorGridlines>
        <c:numFmt formatCode="General"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2096044880"/>
        <c:crosses val="autoZero"/>
        <c:auto val="1"/>
        <c:lblAlgn val="ctr"/>
        <c:lblOffset val="100"/>
        <c:noMultiLvlLbl val="0"/>
      </c:catAx>
      <c:valAx>
        <c:axId val="2096044880"/>
        <c:scaling>
          <c:orientation val="minMax"/>
          <c:max val="1"/>
        </c:scaling>
        <c:delete val="0"/>
        <c:axPos val="b"/>
        <c:majorGridlines>
          <c:spPr>
            <a:ln w="12700" cap="flat" cmpd="sng" algn="ctr">
              <a:solidFill>
                <a:srgbClr val="FFFFFF">
                  <a:lumMod val="100000"/>
                </a:srgbClr>
              </a:solidFill>
              <a:prstDash val="solid"/>
              <a:round/>
              <a:headEnd type="none" w="med" len="med"/>
              <a:tailEnd type="none" w="med" len="med"/>
            </a:ln>
            <a:effectLst/>
          </c:spPr>
        </c:majorGridlines>
        <c:title>
          <c:tx>
            <c:rich>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r>
                  <a:rPr lang="en-US"/>
                  <a:t>Andel i befolkningen</a:t>
                </a:r>
              </a:p>
            </c:rich>
          </c:tx>
          <c:layout>
            <c:manualLayout>
              <c:xMode val="edge"/>
              <c:yMode val="edge"/>
              <c:x val="0.44924189814814819"/>
              <c:y val="0.95345083333333336"/>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title>
        <c:numFmt formatCode="0%"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2096046520"/>
        <c:crosses val="autoZero"/>
        <c:crossBetween val="between"/>
      </c:valAx>
      <c:valAx>
        <c:axId val="1752669128"/>
        <c:scaling>
          <c:orientation val="minMax"/>
          <c:min val="-1"/>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bg1"/>
                </a:solidFill>
                <a:latin typeface="Arial"/>
                <a:ea typeface="Arial"/>
                <a:cs typeface="Arial"/>
              </a:defRPr>
            </a:pPr>
            <a:endParaRPr lang="sv-SE"/>
          </a:p>
        </c:txPr>
        <c:crossAx val="1752659616"/>
        <c:crosses val="max"/>
        <c:crossBetween val="between"/>
      </c:valAx>
      <c:catAx>
        <c:axId val="1752659616"/>
        <c:scaling>
          <c:orientation val="minMax"/>
        </c:scaling>
        <c:delete val="1"/>
        <c:axPos val="l"/>
        <c:majorTickMark val="out"/>
        <c:minorTickMark val="none"/>
        <c:tickLblPos val="nextTo"/>
        <c:crossAx val="1752669128"/>
        <c:crosses val="autoZero"/>
        <c:auto val="1"/>
        <c:lblAlgn val="ctr"/>
        <c:lblOffset val="100"/>
        <c:noMultiLvlLbl val="0"/>
      </c:catAx>
      <c:spPr>
        <a:solidFill>
          <a:srgbClr val="F4F5F0">
            <a:lumMod val="100000"/>
          </a:srgbClr>
        </a:solidFill>
        <a:ln>
          <a:noFill/>
        </a:ln>
        <a:effectLst/>
      </c:spPr>
    </c:plotArea>
    <c:legend>
      <c:legendPos val="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legend>
    <c:plotVisOnly val="1"/>
    <c:dispBlanksAs val="gap"/>
    <c:showDLblsOverMax val="0"/>
  </c:chart>
  <c:spPr>
    <a:solidFill>
      <a:srgbClr val="FFFFFF"/>
    </a:solidFill>
    <a:ln w="9525" cap="flat" cmpd="sng" algn="ctr">
      <a:noFill/>
      <a:round/>
    </a:ln>
    <a:effectLst/>
    <a:extLs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800">
          <a:latin typeface="Arial"/>
          <a:ea typeface="Arial"/>
          <a:cs typeface="Arial"/>
        </a:defRPr>
      </a:pPr>
      <a:endParaRPr lang="sv-SE"/>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w="9525" cap="flat" cmpd="sng" algn="ctr">
              <a:solidFill>
                <a:sysClr val="windowText" lastClr="000000">
                  <a:lumMod val="100000"/>
                </a:sysClr>
              </a:solidFill>
              <a:prstDash val="solid"/>
              <a:round/>
              <a:headEnd type="none" w="med" len="med"/>
              <a:tailEnd type="none" w="med" len="med"/>
            </a:ln>
            <a:effectLst/>
          </c:spPr>
          <c:invertIfNegative val="0"/>
          <c:dPt>
            <c:idx val="0"/>
            <c:invertIfNegative val="0"/>
            <c:bubble3D val="0"/>
            <c:spPr>
              <a:solidFill>
                <a:schemeClr val="accent1"/>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1-72E0-40EE-AE5A-5372DFD75E30}"/>
              </c:ext>
            </c:extLst>
          </c:dPt>
          <c:dPt>
            <c:idx val="1"/>
            <c:invertIfNegative val="0"/>
            <c:bubble3D val="0"/>
            <c:spPr>
              <a:solidFill>
                <a:schemeClr val="accent1"/>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3-72E0-40EE-AE5A-5372DFD75E30}"/>
              </c:ext>
            </c:extLst>
          </c:dPt>
          <c:dPt>
            <c:idx val="2"/>
            <c:invertIfNegative val="0"/>
            <c:bubble3D val="0"/>
            <c:spPr>
              <a:solidFill>
                <a:schemeClr val="accent1"/>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5-72E0-40EE-AE5A-5372DFD75E30}"/>
              </c:ext>
            </c:extLst>
          </c:dPt>
          <c:dPt>
            <c:idx val="3"/>
            <c:invertIfNegative val="0"/>
            <c:bubble3D val="0"/>
            <c:spPr>
              <a:solidFill>
                <a:schemeClr val="accent1"/>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7-72E0-40EE-AE5A-5372DFD75E30}"/>
              </c:ext>
            </c:extLst>
          </c:dPt>
          <c:dPt>
            <c:idx val="4"/>
            <c:invertIfNegative val="0"/>
            <c:bubble3D val="0"/>
            <c:spPr>
              <a:solidFill>
                <a:schemeClr val="accent1"/>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9-72E0-40EE-AE5A-5372DFD75E30}"/>
              </c:ext>
            </c:extLst>
          </c:dPt>
          <c:dPt>
            <c:idx val="5"/>
            <c:invertIfNegative val="0"/>
            <c:bubble3D val="0"/>
            <c:spPr>
              <a:solidFill>
                <a:schemeClr val="accent1"/>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B-72E0-40EE-AE5A-5372DFD75E30}"/>
              </c:ext>
            </c:extLst>
          </c:dPt>
          <c:dPt>
            <c:idx val="6"/>
            <c:invertIfNegative val="0"/>
            <c:bubble3D val="0"/>
            <c:spPr>
              <a:solidFill>
                <a:schemeClr val="accent1"/>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D-72E0-40EE-AE5A-5372DFD75E30}"/>
              </c:ext>
            </c:extLst>
          </c:dPt>
          <c:dPt>
            <c:idx val="7"/>
            <c:invertIfNegative val="0"/>
            <c:bubble3D val="0"/>
            <c:spPr>
              <a:solidFill>
                <a:schemeClr val="accent1"/>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0F-72E0-40EE-AE5A-5372DFD75E30}"/>
              </c:ext>
            </c:extLst>
          </c:dPt>
          <c:dPt>
            <c:idx val="8"/>
            <c:invertIfNegative val="0"/>
            <c:bubble3D val="0"/>
            <c:spPr>
              <a:solidFill>
                <a:schemeClr val="accent1"/>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11-72E0-40EE-AE5A-5372DFD75E30}"/>
              </c:ext>
            </c:extLst>
          </c:dPt>
          <c:dPt>
            <c:idx val="9"/>
            <c:invertIfNegative val="0"/>
            <c:bubble3D val="0"/>
            <c:spPr>
              <a:solidFill>
                <a:schemeClr val="accent1">
                  <a:lumMod val="75000"/>
                </a:schemeClr>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13-72E0-40EE-AE5A-5372DFD75E30}"/>
              </c:ext>
            </c:extLst>
          </c:dPt>
          <c:dPt>
            <c:idx val="10"/>
            <c:invertIfNegative val="0"/>
            <c:bubble3D val="0"/>
            <c:spPr>
              <a:solidFill>
                <a:schemeClr val="accent1"/>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15-72E0-40EE-AE5A-5372DFD75E30}"/>
              </c:ext>
            </c:extLst>
          </c:dPt>
          <c:dPt>
            <c:idx val="11"/>
            <c:invertIfNegative val="0"/>
            <c:bubble3D val="0"/>
            <c:spPr>
              <a:solidFill>
                <a:schemeClr val="accent1"/>
              </a:solidFill>
              <a:ln w="9525" cap="flat" cmpd="sng" algn="ctr">
                <a:solidFill>
                  <a:sysClr val="windowText" lastClr="000000">
                    <a:lumMod val="100000"/>
                  </a:sysClr>
                </a:solidFill>
                <a:prstDash val="solid"/>
                <a:round/>
                <a:headEnd type="none" w="med" len="med"/>
                <a:tailEnd type="none" w="med" len="med"/>
              </a:ln>
              <a:effectLst/>
            </c:spPr>
            <c:extLst>
              <c:ext xmlns:c16="http://schemas.microsoft.com/office/drawing/2014/chart" uri="{C3380CC4-5D6E-409C-BE32-E72D297353CC}">
                <c16:uniqueId val="{00000017-72E0-40EE-AE5A-5372DFD75E30}"/>
              </c:ext>
            </c:extLst>
          </c:dPt>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rial"/>
                    <a:ea typeface="Arial"/>
                    <a:cs typeface="Aria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'Barometern covid'!$H$8:$H$29</c:f>
              <c:strCache>
                <c:ptCount val="22"/>
                <c:pt idx="0">
                  <c:v>Dalarna</c:v>
                </c:pt>
                <c:pt idx="1">
                  <c:v>Västernorrland</c:v>
                </c:pt>
                <c:pt idx="2">
                  <c:v>Västmanland</c:v>
                </c:pt>
                <c:pt idx="3">
                  <c:v>Sörmland</c:v>
                </c:pt>
                <c:pt idx="4">
                  <c:v>Blekinge</c:v>
                </c:pt>
                <c:pt idx="5">
                  <c:v>Stockholm</c:v>
                </c:pt>
                <c:pt idx="6">
                  <c:v>Gävleborg</c:v>
                </c:pt>
                <c:pt idx="7">
                  <c:v>Kronoberg</c:v>
                </c:pt>
                <c:pt idx="8">
                  <c:v>Skåne</c:v>
                </c:pt>
                <c:pt idx="9">
                  <c:v>Riket</c:v>
                </c:pt>
                <c:pt idx="10">
                  <c:v>Västra Götaland</c:v>
                </c:pt>
                <c:pt idx="11">
                  <c:v>Uppsala</c:v>
                </c:pt>
                <c:pt idx="12">
                  <c:v>Örebro</c:v>
                </c:pt>
                <c:pt idx="13">
                  <c:v>Jönköping</c:v>
                </c:pt>
                <c:pt idx="14">
                  <c:v>Halland</c:v>
                </c:pt>
                <c:pt idx="15">
                  <c:v>Östergötland</c:v>
                </c:pt>
                <c:pt idx="16">
                  <c:v>Jämtland Härjedalen</c:v>
                </c:pt>
                <c:pt idx="17">
                  <c:v>Norrbotten</c:v>
                </c:pt>
                <c:pt idx="18">
                  <c:v>Kalmar</c:v>
                </c:pt>
                <c:pt idx="19">
                  <c:v>Värmland</c:v>
                </c:pt>
                <c:pt idx="20">
                  <c:v>Gotland</c:v>
                </c:pt>
                <c:pt idx="21">
                  <c:v>Västerbotten</c:v>
                </c:pt>
              </c:strCache>
            </c:strRef>
          </c:cat>
          <c:val>
            <c:numRef>
              <c:f>'Barometern covid'!$I$8:$I$29</c:f>
              <c:numCache>
                <c:formatCode>0%</c:formatCode>
                <c:ptCount val="22"/>
                <c:pt idx="0">
                  <c:v>0.663462</c:v>
                </c:pt>
                <c:pt idx="1">
                  <c:v>0.66735299999999997</c:v>
                </c:pt>
                <c:pt idx="2">
                  <c:v>0.67367299999999997</c:v>
                </c:pt>
                <c:pt idx="3">
                  <c:v>0.68520599999999998</c:v>
                </c:pt>
                <c:pt idx="4">
                  <c:v>0.68706599999999995</c:v>
                </c:pt>
                <c:pt idx="5">
                  <c:v>0.69480799999999998</c:v>
                </c:pt>
                <c:pt idx="6">
                  <c:v>0.70918400000000004</c:v>
                </c:pt>
                <c:pt idx="7">
                  <c:v>0.71415899999999999</c:v>
                </c:pt>
                <c:pt idx="8">
                  <c:v>0.71643600000000007</c:v>
                </c:pt>
                <c:pt idx="9">
                  <c:v>0.72693799999999997</c:v>
                </c:pt>
                <c:pt idx="10">
                  <c:v>0.74076800000000009</c:v>
                </c:pt>
                <c:pt idx="11">
                  <c:v>0.75227900000000003</c:v>
                </c:pt>
                <c:pt idx="12">
                  <c:v>0.75377799999999995</c:v>
                </c:pt>
                <c:pt idx="13">
                  <c:v>0.75399400000000005</c:v>
                </c:pt>
                <c:pt idx="14">
                  <c:v>0.75479799999999997</c:v>
                </c:pt>
                <c:pt idx="15">
                  <c:v>0.76546899999999996</c:v>
                </c:pt>
                <c:pt idx="16">
                  <c:v>0.77876099999999993</c:v>
                </c:pt>
                <c:pt idx="17">
                  <c:v>0.78156000000000003</c:v>
                </c:pt>
                <c:pt idx="18">
                  <c:v>0.783439</c:v>
                </c:pt>
                <c:pt idx="19">
                  <c:v>0.78701300000000007</c:v>
                </c:pt>
                <c:pt idx="20">
                  <c:v>0.81056799999999996</c:v>
                </c:pt>
                <c:pt idx="21">
                  <c:v>0.81736299999999995</c:v>
                </c:pt>
              </c:numCache>
            </c:numRef>
          </c:val>
          <c:extLst>
            <c:ext xmlns:c16="http://schemas.microsoft.com/office/drawing/2014/chart" uri="{C3380CC4-5D6E-409C-BE32-E72D297353CC}">
              <c16:uniqueId val="{00000018-72E0-40EE-AE5A-5372DFD75E30}"/>
            </c:ext>
          </c:extLst>
        </c:ser>
        <c:dLbls>
          <c:showLegendKey val="0"/>
          <c:showVal val="0"/>
          <c:showCatName val="0"/>
          <c:showSerName val="0"/>
          <c:showPercent val="0"/>
          <c:showBubbleSize val="0"/>
        </c:dLbls>
        <c:gapWidth val="25"/>
        <c:axId val="1760747952"/>
        <c:axId val="1760749264"/>
      </c:barChart>
      <c:catAx>
        <c:axId val="1760747952"/>
        <c:scaling>
          <c:orientation val="minMax"/>
        </c:scaling>
        <c:delete val="0"/>
        <c:axPos val="l"/>
        <c:majorGridlines>
          <c:spPr>
            <a:ln w="9525" cap="flat" cmpd="sng" algn="ctr">
              <a:solidFill>
                <a:srgbClr val="FFFFFF">
                  <a:lumMod val="100000"/>
                </a:srgbClr>
              </a:solidFill>
              <a:prstDash val="solid"/>
              <a:round/>
              <a:headEnd type="none" w="med" len="med"/>
              <a:tailEnd type="none" w="med" len="med"/>
            </a:ln>
            <a:effectLst/>
          </c:spPr>
        </c:majorGridlines>
        <c:numFmt formatCode="General"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1760749264"/>
        <c:crosses val="autoZero"/>
        <c:auto val="1"/>
        <c:lblAlgn val="ctr"/>
        <c:lblOffset val="100"/>
        <c:noMultiLvlLbl val="0"/>
      </c:catAx>
      <c:valAx>
        <c:axId val="1760749264"/>
        <c:scaling>
          <c:orientation val="minMax"/>
        </c:scaling>
        <c:delete val="0"/>
        <c:axPos val="b"/>
        <c:majorGridlines>
          <c:spPr>
            <a:ln w="12700" cap="flat" cmpd="sng" algn="ctr">
              <a:solidFill>
                <a:srgbClr val="FFFFFF">
                  <a:lumMod val="100000"/>
                </a:srgbClr>
              </a:solidFill>
              <a:prstDash val="solid"/>
              <a:round/>
              <a:headEnd type="none" w="med" len="med"/>
              <a:tailEnd type="none" w="med" len="med"/>
            </a:ln>
            <a:effectLst/>
          </c:spPr>
        </c:majorGridlines>
        <c:title>
          <c:tx>
            <c:rich>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r>
                  <a:rPr lang="sv-SE"/>
                  <a:t>Andel i befolkningen</a:t>
                </a:r>
              </a:p>
            </c:rich>
          </c:tx>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title>
        <c:numFmt formatCode="0%" sourceLinked="1"/>
        <c:majorTickMark val="none"/>
        <c:minorTickMark val="none"/>
        <c:tickLblPos val="nextTo"/>
        <c:spPr>
          <a:noFill/>
          <a:ln w="9525"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Arial"/>
                <a:ea typeface="Arial"/>
                <a:cs typeface="Arial"/>
              </a:defRPr>
            </a:pPr>
            <a:endParaRPr lang="sv-SE"/>
          </a:p>
        </c:txPr>
        <c:crossAx val="1760747952"/>
        <c:crosses val="autoZero"/>
        <c:crossBetween val="between"/>
      </c:valAx>
      <c:spPr>
        <a:solidFill>
          <a:srgbClr val="F4F5F0">
            <a:lumMod val="100000"/>
          </a:srgbClr>
        </a:solidFill>
        <a:ln>
          <a:noFill/>
        </a:ln>
        <a:effectLst/>
      </c:spPr>
    </c:plotArea>
    <c:plotVisOnly val="1"/>
    <c:dispBlanksAs val="gap"/>
    <c:showDLblsOverMax val="0"/>
  </c:chart>
  <c:spPr>
    <a:solidFill>
      <a:srgbClr val="FFFFFF"/>
    </a:solidFill>
    <a:ln w="9525" cap="flat" cmpd="sng" algn="ctr">
      <a:noFill/>
      <a:round/>
    </a:ln>
    <a:effectLst/>
    <a:extLs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sz="800">
          <a:latin typeface="Arial"/>
          <a:ea typeface="Arial"/>
          <a:cs typeface="Arial"/>
        </a:defRPr>
      </a:pPr>
      <a:endParaRPr lang="sv-SE"/>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31">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cdr:x>
      <cdr:y>0</cdr:y>
    </cdr:from>
    <cdr:to>
      <cdr:x>0.99807</cdr:x>
      <cdr:y>0</cdr:y>
    </cdr:to>
    <cdr:cxnSp macro="">
      <cdr:nvCxnSpPr>
        <cdr:cNvPr id="2" name="Rak pilkoppling 1">
          <a:extLst xmlns:a="http://schemas.openxmlformats.org/drawingml/2006/main">
            <a:ext uri="{FF2B5EF4-FFF2-40B4-BE49-F238E27FC236}">
              <a16:creationId xmlns:a16="http://schemas.microsoft.com/office/drawing/2014/main" id="{AD54E211-DC0B-4EDF-BF9B-FAA91A5E0CCE}"/>
            </a:ext>
          </a:extLst>
        </cdr:cNvPr>
        <cdr:cNvCxnSpPr/>
      </cdr:nvCxnSpPr>
      <cdr:spPr>
        <a:xfrm xmlns:a="http://schemas.openxmlformats.org/drawingml/2006/main">
          <a:off x="-3234960" y="-1159905"/>
          <a:ext cx="6029461"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0.00193</cdr:x>
      <cdr:y>0.99483</cdr:y>
    </cdr:from>
    <cdr:to>
      <cdr:x>1</cdr:x>
      <cdr:y>0.99483</cdr:y>
    </cdr:to>
    <cdr:cxnSp macro="">
      <cdr:nvCxnSpPr>
        <cdr:cNvPr id="3" name="Rak pilkoppling 2">
          <a:extLst xmlns:a="http://schemas.openxmlformats.org/drawingml/2006/main">
            <a:ext uri="{FF2B5EF4-FFF2-40B4-BE49-F238E27FC236}">
              <a16:creationId xmlns:a16="http://schemas.microsoft.com/office/drawing/2014/main" id="{FE635280-E398-4EB1-A381-02DBA4335ECA}"/>
            </a:ext>
          </a:extLst>
        </cdr:cNvPr>
        <cdr:cNvCxnSpPr/>
      </cdr:nvCxnSpPr>
      <cdr:spPr>
        <a:xfrm xmlns:a="http://schemas.openxmlformats.org/drawingml/2006/main">
          <a:off x="50800" y="3581400"/>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0.xml><?xml version="1.0" encoding="utf-8"?>
<c:userShapes xmlns:c="http://schemas.openxmlformats.org/drawingml/2006/chart">
  <cdr:relSizeAnchor xmlns:cdr="http://schemas.openxmlformats.org/drawingml/2006/chartDrawing">
    <cdr:from>
      <cdr:x>0.00193</cdr:x>
      <cdr:y>0.00088</cdr:y>
    </cdr:from>
    <cdr:to>
      <cdr:x>1</cdr:x>
      <cdr:y>0.00088</cdr:y>
    </cdr:to>
    <cdr:cxnSp macro="">
      <cdr:nvCxnSpPr>
        <cdr:cNvPr id="2" name="Rak pilkoppling 1">
          <a:extLst xmlns:a="http://schemas.openxmlformats.org/drawingml/2006/main">
            <a:ext uri="{FF2B5EF4-FFF2-40B4-BE49-F238E27FC236}">
              <a16:creationId xmlns:a16="http://schemas.microsoft.com/office/drawing/2014/main" id="{02BDC263-566E-4FE1-94B8-84147B609A4D}"/>
            </a:ext>
          </a:extLst>
        </cdr:cNvPr>
        <cdr:cNvCxnSpPr/>
      </cdr:nvCxnSpPr>
      <cdr:spPr>
        <a:xfrm xmlns:a="http://schemas.openxmlformats.org/drawingml/2006/main">
          <a:off x="8350" y="3175"/>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0.00193</cdr:x>
      <cdr:y>0.99483</cdr:y>
    </cdr:from>
    <cdr:to>
      <cdr:x>1</cdr:x>
      <cdr:y>0.99483</cdr:y>
    </cdr:to>
    <cdr:cxnSp macro="">
      <cdr:nvCxnSpPr>
        <cdr:cNvPr id="3" name="Rak pilkoppling 2">
          <a:extLst xmlns:a="http://schemas.openxmlformats.org/drawingml/2006/main">
            <a:ext uri="{FF2B5EF4-FFF2-40B4-BE49-F238E27FC236}">
              <a16:creationId xmlns:a16="http://schemas.microsoft.com/office/drawing/2014/main" id="{EB4E5529-1C0D-406F-B39E-BB3B08C6878A}"/>
            </a:ext>
          </a:extLst>
        </cdr:cNvPr>
        <cdr:cNvCxnSpPr/>
      </cdr:nvCxnSpPr>
      <cdr:spPr>
        <a:xfrm xmlns:a="http://schemas.openxmlformats.org/drawingml/2006/main">
          <a:off x="50800" y="3581400"/>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1.xml><?xml version="1.0" encoding="utf-8"?>
<c:userShapes xmlns:c="http://schemas.openxmlformats.org/drawingml/2006/chart">
  <cdr:relSizeAnchor xmlns:cdr="http://schemas.openxmlformats.org/drawingml/2006/chartDrawing">
    <cdr:from>
      <cdr:x>0.00193</cdr:x>
      <cdr:y>0.00088</cdr:y>
    </cdr:from>
    <cdr:to>
      <cdr:x>1</cdr:x>
      <cdr:y>0.00088</cdr:y>
    </cdr:to>
    <cdr:cxnSp macro="">
      <cdr:nvCxnSpPr>
        <cdr:cNvPr id="2" name="Rak pilkoppling 1">
          <a:extLst xmlns:a="http://schemas.openxmlformats.org/drawingml/2006/main">
            <a:ext uri="{FF2B5EF4-FFF2-40B4-BE49-F238E27FC236}">
              <a16:creationId xmlns:a16="http://schemas.microsoft.com/office/drawing/2014/main" id="{FF702281-9FDC-4AA8-8F46-B71DB8087267}"/>
            </a:ext>
          </a:extLst>
        </cdr:cNvPr>
        <cdr:cNvCxnSpPr/>
      </cdr:nvCxnSpPr>
      <cdr:spPr>
        <a:xfrm xmlns:a="http://schemas.openxmlformats.org/drawingml/2006/main">
          <a:off x="6475" y="3062"/>
          <a:ext cx="3348554"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0.00193</cdr:x>
      <cdr:y>0.99483</cdr:y>
    </cdr:from>
    <cdr:to>
      <cdr:x>1</cdr:x>
      <cdr:y>0.99483</cdr:y>
    </cdr:to>
    <cdr:cxnSp macro="">
      <cdr:nvCxnSpPr>
        <cdr:cNvPr id="3" name="Rak pilkoppling 2">
          <a:extLst xmlns:a="http://schemas.openxmlformats.org/drawingml/2006/main">
            <a:ext uri="{FF2B5EF4-FFF2-40B4-BE49-F238E27FC236}">
              <a16:creationId xmlns:a16="http://schemas.microsoft.com/office/drawing/2014/main" id="{C43D146C-2407-45CF-B23A-E96A030D65FF}"/>
            </a:ext>
          </a:extLst>
        </cdr:cNvPr>
        <cdr:cNvCxnSpPr/>
      </cdr:nvCxnSpPr>
      <cdr:spPr>
        <a:xfrm xmlns:a="http://schemas.openxmlformats.org/drawingml/2006/main">
          <a:off x="50800" y="3581400"/>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2.xml><?xml version="1.0" encoding="utf-8"?>
<c:userShapes xmlns:c="http://schemas.openxmlformats.org/drawingml/2006/chart">
  <cdr:relSizeAnchor xmlns:cdr="http://schemas.openxmlformats.org/drawingml/2006/chartDrawing">
    <cdr:from>
      <cdr:x>0.00193</cdr:x>
      <cdr:y>0.00088</cdr:y>
    </cdr:from>
    <cdr:to>
      <cdr:x>1</cdr:x>
      <cdr:y>0.00088</cdr:y>
    </cdr:to>
    <cdr:cxnSp macro="">
      <cdr:nvCxnSpPr>
        <cdr:cNvPr id="2" name="Rak pilkoppling 1">
          <a:extLst xmlns:a="http://schemas.openxmlformats.org/drawingml/2006/main">
            <a:ext uri="{FF2B5EF4-FFF2-40B4-BE49-F238E27FC236}">
              <a16:creationId xmlns:a16="http://schemas.microsoft.com/office/drawing/2014/main" id="{CD3881FA-1A32-4367-AD8D-6D1157C73724}"/>
            </a:ext>
          </a:extLst>
        </cdr:cNvPr>
        <cdr:cNvCxnSpPr/>
      </cdr:nvCxnSpPr>
      <cdr:spPr>
        <a:xfrm xmlns:a="http://schemas.openxmlformats.org/drawingml/2006/main">
          <a:off x="8350" y="3175"/>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0.00193</cdr:x>
      <cdr:y>0.99483</cdr:y>
    </cdr:from>
    <cdr:to>
      <cdr:x>1</cdr:x>
      <cdr:y>0.99483</cdr:y>
    </cdr:to>
    <cdr:cxnSp macro="">
      <cdr:nvCxnSpPr>
        <cdr:cNvPr id="3" name="Rak pilkoppling 2">
          <a:extLst xmlns:a="http://schemas.openxmlformats.org/drawingml/2006/main">
            <a:ext uri="{FF2B5EF4-FFF2-40B4-BE49-F238E27FC236}">
              <a16:creationId xmlns:a16="http://schemas.microsoft.com/office/drawing/2014/main" id="{F0381B81-A0D8-4E72-9315-F362E3A29436}"/>
            </a:ext>
          </a:extLst>
        </cdr:cNvPr>
        <cdr:cNvCxnSpPr/>
      </cdr:nvCxnSpPr>
      <cdr:spPr>
        <a:xfrm xmlns:a="http://schemas.openxmlformats.org/drawingml/2006/main">
          <a:off x="50800" y="3581400"/>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3.xml><?xml version="1.0" encoding="utf-8"?>
<c:userShapes xmlns:c="http://schemas.openxmlformats.org/drawingml/2006/chart">
  <cdr:relSizeAnchor xmlns:cdr="http://schemas.openxmlformats.org/drawingml/2006/chartDrawing">
    <cdr:from>
      <cdr:x>0.00193</cdr:x>
      <cdr:y>0.00088</cdr:y>
    </cdr:from>
    <cdr:to>
      <cdr:x>1</cdr:x>
      <cdr:y>0.00088</cdr:y>
    </cdr:to>
    <cdr:cxnSp macro="">
      <cdr:nvCxnSpPr>
        <cdr:cNvPr id="2" name="Rak pilkoppling 1">
          <a:extLst xmlns:a="http://schemas.openxmlformats.org/drawingml/2006/main">
            <a:ext uri="{FF2B5EF4-FFF2-40B4-BE49-F238E27FC236}">
              <a16:creationId xmlns:a16="http://schemas.microsoft.com/office/drawing/2014/main" id="{CA94654C-9854-4127-90D2-742A47062099}"/>
            </a:ext>
          </a:extLst>
        </cdr:cNvPr>
        <cdr:cNvCxnSpPr/>
      </cdr:nvCxnSpPr>
      <cdr:spPr>
        <a:xfrm xmlns:a="http://schemas.openxmlformats.org/drawingml/2006/main">
          <a:off x="8350" y="3175"/>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0.00193</cdr:x>
      <cdr:y>0.99483</cdr:y>
    </cdr:from>
    <cdr:to>
      <cdr:x>1</cdr:x>
      <cdr:y>0.99483</cdr:y>
    </cdr:to>
    <cdr:cxnSp macro="">
      <cdr:nvCxnSpPr>
        <cdr:cNvPr id="3" name="Rak pilkoppling 2">
          <a:extLst xmlns:a="http://schemas.openxmlformats.org/drawingml/2006/main">
            <a:ext uri="{FF2B5EF4-FFF2-40B4-BE49-F238E27FC236}">
              <a16:creationId xmlns:a16="http://schemas.microsoft.com/office/drawing/2014/main" id="{8FDF230C-28E4-4D23-8F43-2F92739244CE}"/>
            </a:ext>
          </a:extLst>
        </cdr:cNvPr>
        <cdr:cNvCxnSpPr/>
      </cdr:nvCxnSpPr>
      <cdr:spPr>
        <a:xfrm xmlns:a="http://schemas.openxmlformats.org/drawingml/2006/main">
          <a:off x="50800" y="3581400"/>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4.xml><?xml version="1.0" encoding="utf-8"?>
<c:userShapes xmlns:c="http://schemas.openxmlformats.org/drawingml/2006/chart">
  <cdr:relSizeAnchor xmlns:cdr="http://schemas.openxmlformats.org/drawingml/2006/chartDrawing">
    <cdr:from>
      <cdr:x>0</cdr:x>
      <cdr:y>0</cdr:y>
    </cdr:from>
    <cdr:to>
      <cdr:x>0.99807</cdr:x>
      <cdr:y>0</cdr:y>
    </cdr:to>
    <cdr:cxnSp macro="">
      <cdr:nvCxnSpPr>
        <cdr:cNvPr id="2" name="Rak pilkoppling 1">
          <a:extLst xmlns:a="http://schemas.openxmlformats.org/drawingml/2006/main">
            <a:ext uri="{FF2B5EF4-FFF2-40B4-BE49-F238E27FC236}">
              <a16:creationId xmlns:a16="http://schemas.microsoft.com/office/drawing/2014/main" id="{5F2E4E11-2FED-446C-87B3-21E5EB6CF724}"/>
            </a:ext>
          </a:extLst>
        </cdr:cNvPr>
        <cdr:cNvCxnSpPr/>
      </cdr:nvCxnSpPr>
      <cdr:spPr>
        <a:xfrm xmlns:a="http://schemas.openxmlformats.org/drawingml/2006/main">
          <a:off x="-1223280" y="0"/>
          <a:ext cx="5319633"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0.00193</cdr:x>
      <cdr:y>0.99483</cdr:y>
    </cdr:from>
    <cdr:to>
      <cdr:x>1</cdr:x>
      <cdr:y>0.99483</cdr:y>
    </cdr:to>
    <cdr:cxnSp macro="">
      <cdr:nvCxnSpPr>
        <cdr:cNvPr id="3" name="Rak pilkoppling 2">
          <a:extLst xmlns:a="http://schemas.openxmlformats.org/drawingml/2006/main">
            <a:ext uri="{FF2B5EF4-FFF2-40B4-BE49-F238E27FC236}">
              <a16:creationId xmlns:a16="http://schemas.microsoft.com/office/drawing/2014/main" id="{D04379E7-E293-4EF2-9587-DA5BB083A23C}"/>
            </a:ext>
          </a:extLst>
        </cdr:cNvPr>
        <cdr:cNvCxnSpPr/>
      </cdr:nvCxnSpPr>
      <cdr:spPr>
        <a:xfrm xmlns:a="http://schemas.openxmlformats.org/drawingml/2006/main">
          <a:off x="50800" y="3581400"/>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5.xml><?xml version="1.0" encoding="utf-8"?>
<c:userShapes xmlns:c="http://schemas.openxmlformats.org/drawingml/2006/chart">
  <cdr:relSizeAnchor xmlns:cdr="http://schemas.openxmlformats.org/drawingml/2006/chartDrawing">
    <cdr:from>
      <cdr:x>0.00193</cdr:x>
      <cdr:y>0.00088</cdr:y>
    </cdr:from>
    <cdr:to>
      <cdr:x>1</cdr:x>
      <cdr:y>0.00088</cdr:y>
    </cdr:to>
    <cdr:cxnSp macro="">
      <cdr:nvCxnSpPr>
        <cdr:cNvPr id="2" name="Rak pilkoppling 1">
          <a:extLst xmlns:a="http://schemas.openxmlformats.org/drawingml/2006/main">
            <a:ext uri="{FF2B5EF4-FFF2-40B4-BE49-F238E27FC236}">
              <a16:creationId xmlns:a16="http://schemas.microsoft.com/office/drawing/2014/main" id="{64F970B7-2320-448F-BCA5-9FFA4BAF3B6D}"/>
            </a:ext>
          </a:extLst>
        </cdr:cNvPr>
        <cdr:cNvCxnSpPr/>
      </cdr:nvCxnSpPr>
      <cdr:spPr>
        <a:xfrm xmlns:a="http://schemas.openxmlformats.org/drawingml/2006/main">
          <a:off x="8350" y="3175"/>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0.00193</cdr:x>
      <cdr:y>0.99483</cdr:y>
    </cdr:from>
    <cdr:to>
      <cdr:x>1</cdr:x>
      <cdr:y>0.99483</cdr:y>
    </cdr:to>
    <cdr:cxnSp macro="">
      <cdr:nvCxnSpPr>
        <cdr:cNvPr id="3" name="Rak pilkoppling 2">
          <a:extLst xmlns:a="http://schemas.openxmlformats.org/drawingml/2006/main">
            <a:ext uri="{FF2B5EF4-FFF2-40B4-BE49-F238E27FC236}">
              <a16:creationId xmlns:a16="http://schemas.microsoft.com/office/drawing/2014/main" id="{AD18FC35-FB5A-4704-B4A0-CCD4891894D6}"/>
            </a:ext>
          </a:extLst>
        </cdr:cNvPr>
        <cdr:cNvCxnSpPr/>
      </cdr:nvCxnSpPr>
      <cdr:spPr>
        <a:xfrm xmlns:a="http://schemas.openxmlformats.org/drawingml/2006/main">
          <a:off x="50800" y="3581400"/>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6.xml><?xml version="1.0" encoding="utf-8"?>
<c:userShapes xmlns:c="http://schemas.openxmlformats.org/drawingml/2006/chart">
  <cdr:relSizeAnchor xmlns:cdr="http://schemas.openxmlformats.org/drawingml/2006/chartDrawing">
    <cdr:from>
      <cdr:x>0</cdr:x>
      <cdr:y>0</cdr:y>
    </cdr:from>
    <cdr:to>
      <cdr:x>0.99807</cdr:x>
      <cdr:y>0</cdr:y>
    </cdr:to>
    <cdr:cxnSp macro="">
      <cdr:nvCxnSpPr>
        <cdr:cNvPr id="2" name="Rak pilkoppling 1">
          <a:extLst xmlns:a="http://schemas.openxmlformats.org/drawingml/2006/main">
            <a:ext uri="{FF2B5EF4-FFF2-40B4-BE49-F238E27FC236}">
              <a16:creationId xmlns:a16="http://schemas.microsoft.com/office/drawing/2014/main" id="{F1DFECBB-4D31-48B0-B176-5BCBB79C346E}"/>
            </a:ext>
          </a:extLst>
        </cdr:cNvPr>
        <cdr:cNvCxnSpPr/>
      </cdr:nvCxnSpPr>
      <cdr:spPr>
        <a:xfrm xmlns:a="http://schemas.openxmlformats.org/drawingml/2006/main">
          <a:off x="0" y="-1067594"/>
          <a:ext cx="5397588"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0.00193</cdr:x>
      <cdr:y>0.99483</cdr:y>
    </cdr:from>
    <cdr:to>
      <cdr:x>1</cdr:x>
      <cdr:y>0.99483</cdr:y>
    </cdr:to>
    <cdr:cxnSp macro="">
      <cdr:nvCxnSpPr>
        <cdr:cNvPr id="3" name="Rak pilkoppling 2">
          <a:extLst xmlns:a="http://schemas.openxmlformats.org/drawingml/2006/main">
            <a:ext uri="{FF2B5EF4-FFF2-40B4-BE49-F238E27FC236}">
              <a16:creationId xmlns:a16="http://schemas.microsoft.com/office/drawing/2014/main" id="{775DE6EF-8206-44C9-A630-1F156862DE9F}"/>
            </a:ext>
          </a:extLst>
        </cdr:cNvPr>
        <cdr:cNvCxnSpPr/>
      </cdr:nvCxnSpPr>
      <cdr:spPr>
        <a:xfrm xmlns:a="http://schemas.openxmlformats.org/drawingml/2006/main">
          <a:off x="50800" y="3581400"/>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7.xml><?xml version="1.0" encoding="utf-8"?>
<c:userShapes xmlns:c="http://schemas.openxmlformats.org/drawingml/2006/chart">
  <cdr:relSizeAnchor xmlns:cdr="http://schemas.openxmlformats.org/drawingml/2006/chartDrawing">
    <cdr:from>
      <cdr:x>0.00193</cdr:x>
      <cdr:y>0.00088</cdr:y>
    </cdr:from>
    <cdr:to>
      <cdr:x>1</cdr:x>
      <cdr:y>0.00088</cdr:y>
    </cdr:to>
    <cdr:cxnSp macro="">
      <cdr:nvCxnSpPr>
        <cdr:cNvPr id="2" name="Rak pilkoppling 1">
          <a:extLst xmlns:a="http://schemas.openxmlformats.org/drawingml/2006/main">
            <a:ext uri="{FF2B5EF4-FFF2-40B4-BE49-F238E27FC236}">
              <a16:creationId xmlns:a16="http://schemas.microsoft.com/office/drawing/2014/main" id="{989A4167-5D36-4429-A776-66972BE1F407}"/>
            </a:ext>
          </a:extLst>
        </cdr:cNvPr>
        <cdr:cNvCxnSpPr/>
      </cdr:nvCxnSpPr>
      <cdr:spPr>
        <a:xfrm xmlns:a="http://schemas.openxmlformats.org/drawingml/2006/main">
          <a:off x="8350" y="3175"/>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0.00193</cdr:x>
      <cdr:y>0.99483</cdr:y>
    </cdr:from>
    <cdr:to>
      <cdr:x>1</cdr:x>
      <cdr:y>0.99483</cdr:y>
    </cdr:to>
    <cdr:cxnSp macro="">
      <cdr:nvCxnSpPr>
        <cdr:cNvPr id="3" name="Rak pilkoppling 2">
          <a:extLst xmlns:a="http://schemas.openxmlformats.org/drawingml/2006/main">
            <a:ext uri="{FF2B5EF4-FFF2-40B4-BE49-F238E27FC236}">
              <a16:creationId xmlns:a16="http://schemas.microsoft.com/office/drawing/2014/main" id="{73380363-38B0-45EF-9B8F-8D37B8CB3C9B}"/>
            </a:ext>
          </a:extLst>
        </cdr:cNvPr>
        <cdr:cNvCxnSpPr/>
      </cdr:nvCxnSpPr>
      <cdr:spPr>
        <a:xfrm xmlns:a="http://schemas.openxmlformats.org/drawingml/2006/main">
          <a:off x="50800" y="3581400"/>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8.xml><?xml version="1.0" encoding="utf-8"?>
<c:userShapes xmlns:c="http://schemas.openxmlformats.org/drawingml/2006/chart">
  <cdr:relSizeAnchor xmlns:cdr="http://schemas.openxmlformats.org/drawingml/2006/chartDrawing">
    <cdr:from>
      <cdr:x>0.00193</cdr:x>
      <cdr:y>0.00088</cdr:y>
    </cdr:from>
    <cdr:to>
      <cdr:x>1</cdr:x>
      <cdr:y>0.00088</cdr:y>
    </cdr:to>
    <cdr:cxnSp macro="">
      <cdr:nvCxnSpPr>
        <cdr:cNvPr id="2" name="Rak pilkoppling 1">
          <a:extLst xmlns:a="http://schemas.openxmlformats.org/drawingml/2006/main">
            <a:ext uri="{FF2B5EF4-FFF2-40B4-BE49-F238E27FC236}">
              <a16:creationId xmlns:a16="http://schemas.microsoft.com/office/drawing/2014/main" id="{173B9855-6D5C-4496-A874-3169E5656FE3}"/>
            </a:ext>
          </a:extLst>
        </cdr:cNvPr>
        <cdr:cNvCxnSpPr/>
      </cdr:nvCxnSpPr>
      <cdr:spPr>
        <a:xfrm xmlns:a="http://schemas.openxmlformats.org/drawingml/2006/main">
          <a:off x="8350" y="3175"/>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0.00193</cdr:x>
      <cdr:y>0.99483</cdr:y>
    </cdr:from>
    <cdr:to>
      <cdr:x>1</cdr:x>
      <cdr:y>0.99483</cdr:y>
    </cdr:to>
    <cdr:cxnSp macro="">
      <cdr:nvCxnSpPr>
        <cdr:cNvPr id="3" name="Rak pilkoppling 2">
          <a:extLst xmlns:a="http://schemas.openxmlformats.org/drawingml/2006/main">
            <a:ext uri="{FF2B5EF4-FFF2-40B4-BE49-F238E27FC236}">
              <a16:creationId xmlns:a16="http://schemas.microsoft.com/office/drawing/2014/main" id="{2E54D222-5304-45D3-BE0A-5519AAD6504C}"/>
            </a:ext>
          </a:extLst>
        </cdr:cNvPr>
        <cdr:cNvCxnSpPr/>
      </cdr:nvCxnSpPr>
      <cdr:spPr>
        <a:xfrm xmlns:a="http://schemas.openxmlformats.org/drawingml/2006/main">
          <a:off x="50800" y="3581400"/>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9.xml><?xml version="1.0" encoding="utf-8"?>
<c:userShapes xmlns:c="http://schemas.openxmlformats.org/drawingml/2006/chart">
  <cdr:relSizeAnchor xmlns:cdr="http://schemas.openxmlformats.org/drawingml/2006/chartDrawing">
    <cdr:from>
      <cdr:x>0.00193</cdr:x>
      <cdr:y>0.00088</cdr:y>
    </cdr:from>
    <cdr:to>
      <cdr:x>1</cdr:x>
      <cdr:y>0.00088</cdr:y>
    </cdr:to>
    <cdr:cxnSp macro="">
      <cdr:nvCxnSpPr>
        <cdr:cNvPr id="2" name="Rak pilkoppling 1">
          <a:extLst xmlns:a="http://schemas.openxmlformats.org/drawingml/2006/main">
            <a:ext uri="{FF2B5EF4-FFF2-40B4-BE49-F238E27FC236}">
              <a16:creationId xmlns:a16="http://schemas.microsoft.com/office/drawing/2014/main" id="{A40D738F-5688-4475-ADD9-2FCEAC172447}"/>
            </a:ext>
          </a:extLst>
        </cdr:cNvPr>
        <cdr:cNvCxnSpPr/>
      </cdr:nvCxnSpPr>
      <cdr:spPr>
        <a:xfrm xmlns:a="http://schemas.openxmlformats.org/drawingml/2006/main">
          <a:off x="8350" y="3175"/>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0.00193</cdr:x>
      <cdr:y>0.99483</cdr:y>
    </cdr:from>
    <cdr:to>
      <cdr:x>1</cdr:x>
      <cdr:y>0.99483</cdr:y>
    </cdr:to>
    <cdr:cxnSp macro="">
      <cdr:nvCxnSpPr>
        <cdr:cNvPr id="3" name="Rak pilkoppling 2">
          <a:extLst xmlns:a="http://schemas.openxmlformats.org/drawingml/2006/main">
            <a:ext uri="{FF2B5EF4-FFF2-40B4-BE49-F238E27FC236}">
              <a16:creationId xmlns:a16="http://schemas.microsoft.com/office/drawing/2014/main" id="{D1D14857-288D-436C-B7FF-773616D3C2C9}"/>
            </a:ext>
          </a:extLst>
        </cdr:cNvPr>
        <cdr:cNvCxnSpPr/>
      </cdr:nvCxnSpPr>
      <cdr:spPr>
        <a:xfrm xmlns:a="http://schemas.openxmlformats.org/drawingml/2006/main">
          <a:off x="50800" y="3581400"/>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0.00193</cdr:x>
      <cdr:y>0.00088</cdr:y>
    </cdr:from>
    <cdr:to>
      <cdr:x>1</cdr:x>
      <cdr:y>0.00088</cdr:y>
    </cdr:to>
    <cdr:cxnSp macro="">
      <cdr:nvCxnSpPr>
        <cdr:cNvPr id="2" name="Rak pilkoppling 1">
          <a:extLst xmlns:a="http://schemas.openxmlformats.org/drawingml/2006/main">
            <a:ext uri="{FF2B5EF4-FFF2-40B4-BE49-F238E27FC236}">
              <a16:creationId xmlns:a16="http://schemas.microsoft.com/office/drawing/2014/main" id="{9D457956-FA84-4E5F-B609-5C77685D4A4C}"/>
            </a:ext>
          </a:extLst>
        </cdr:cNvPr>
        <cdr:cNvCxnSpPr/>
      </cdr:nvCxnSpPr>
      <cdr:spPr>
        <a:xfrm xmlns:a="http://schemas.openxmlformats.org/drawingml/2006/main">
          <a:off x="8350" y="3175"/>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0.00193</cdr:x>
      <cdr:y>0.99483</cdr:y>
    </cdr:from>
    <cdr:to>
      <cdr:x>1</cdr:x>
      <cdr:y>0.99483</cdr:y>
    </cdr:to>
    <cdr:cxnSp macro="">
      <cdr:nvCxnSpPr>
        <cdr:cNvPr id="3" name="Rak pilkoppling 2">
          <a:extLst xmlns:a="http://schemas.openxmlformats.org/drawingml/2006/main">
            <a:ext uri="{FF2B5EF4-FFF2-40B4-BE49-F238E27FC236}">
              <a16:creationId xmlns:a16="http://schemas.microsoft.com/office/drawing/2014/main" id="{F872863D-F016-485D-9591-B351FB37ECB0}"/>
            </a:ext>
          </a:extLst>
        </cdr:cNvPr>
        <cdr:cNvCxnSpPr/>
      </cdr:nvCxnSpPr>
      <cdr:spPr>
        <a:xfrm xmlns:a="http://schemas.openxmlformats.org/drawingml/2006/main">
          <a:off x="50800" y="3581400"/>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0.00193</cdr:x>
      <cdr:y>0.00088</cdr:y>
    </cdr:from>
    <cdr:to>
      <cdr:x>1</cdr:x>
      <cdr:y>0.00088</cdr:y>
    </cdr:to>
    <cdr:cxnSp macro="">
      <cdr:nvCxnSpPr>
        <cdr:cNvPr id="2" name="Rak pilkoppling 1">
          <a:extLst xmlns:a="http://schemas.openxmlformats.org/drawingml/2006/main">
            <a:ext uri="{FF2B5EF4-FFF2-40B4-BE49-F238E27FC236}">
              <a16:creationId xmlns:a16="http://schemas.microsoft.com/office/drawing/2014/main" id="{C66FF108-A8B3-4150-8906-3B6FA57E7E5E}"/>
            </a:ext>
          </a:extLst>
        </cdr:cNvPr>
        <cdr:cNvCxnSpPr/>
      </cdr:nvCxnSpPr>
      <cdr:spPr>
        <a:xfrm xmlns:a="http://schemas.openxmlformats.org/drawingml/2006/main">
          <a:off x="8350" y="3175"/>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0.00193</cdr:x>
      <cdr:y>0.99483</cdr:y>
    </cdr:from>
    <cdr:to>
      <cdr:x>1</cdr:x>
      <cdr:y>0.99483</cdr:y>
    </cdr:to>
    <cdr:cxnSp macro="">
      <cdr:nvCxnSpPr>
        <cdr:cNvPr id="3" name="Rak pilkoppling 2">
          <a:extLst xmlns:a="http://schemas.openxmlformats.org/drawingml/2006/main">
            <a:ext uri="{FF2B5EF4-FFF2-40B4-BE49-F238E27FC236}">
              <a16:creationId xmlns:a16="http://schemas.microsoft.com/office/drawing/2014/main" id="{A66EEC26-7975-4FAB-975C-3D95CDD0C222}"/>
            </a:ext>
          </a:extLst>
        </cdr:cNvPr>
        <cdr:cNvCxnSpPr/>
      </cdr:nvCxnSpPr>
      <cdr:spPr>
        <a:xfrm xmlns:a="http://schemas.openxmlformats.org/drawingml/2006/main">
          <a:off x="50800" y="3581400"/>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0.00193</cdr:x>
      <cdr:y>0.00088</cdr:y>
    </cdr:from>
    <cdr:to>
      <cdr:x>1</cdr:x>
      <cdr:y>0.00088</cdr:y>
    </cdr:to>
    <cdr:cxnSp macro="">
      <cdr:nvCxnSpPr>
        <cdr:cNvPr id="2" name="Rak pilkoppling 1">
          <a:extLst xmlns:a="http://schemas.openxmlformats.org/drawingml/2006/main">
            <a:ext uri="{FF2B5EF4-FFF2-40B4-BE49-F238E27FC236}">
              <a16:creationId xmlns:a16="http://schemas.microsoft.com/office/drawing/2014/main" id="{701AF836-928A-40F5-AF64-F3BF77A98D64}"/>
            </a:ext>
          </a:extLst>
        </cdr:cNvPr>
        <cdr:cNvCxnSpPr/>
      </cdr:nvCxnSpPr>
      <cdr:spPr>
        <a:xfrm xmlns:a="http://schemas.openxmlformats.org/drawingml/2006/main">
          <a:off x="8350" y="3175"/>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0.00193</cdr:x>
      <cdr:y>0.99483</cdr:y>
    </cdr:from>
    <cdr:to>
      <cdr:x>1</cdr:x>
      <cdr:y>0.99483</cdr:y>
    </cdr:to>
    <cdr:cxnSp macro="">
      <cdr:nvCxnSpPr>
        <cdr:cNvPr id="3" name="Rak pilkoppling 2">
          <a:extLst xmlns:a="http://schemas.openxmlformats.org/drawingml/2006/main">
            <a:ext uri="{FF2B5EF4-FFF2-40B4-BE49-F238E27FC236}">
              <a16:creationId xmlns:a16="http://schemas.microsoft.com/office/drawing/2014/main" id="{72921926-05E3-43D5-B484-6E344378477E}"/>
            </a:ext>
          </a:extLst>
        </cdr:cNvPr>
        <cdr:cNvCxnSpPr/>
      </cdr:nvCxnSpPr>
      <cdr:spPr>
        <a:xfrm xmlns:a="http://schemas.openxmlformats.org/drawingml/2006/main">
          <a:off x="50800" y="3581400"/>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5.xml><?xml version="1.0" encoding="utf-8"?>
<c:userShapes xmlns:c="http://schemas.openxmlformats.org/drawingml/2006/chart">
  <cdr:relSizeAnchor xmlns:cdr="http://schemas.openxmlformats.org/drawingml/2006/chartDrawing">
    <cdr:from>
      <cdr:x>0.00193</cdr:x>
      <cdr:y>0.00088</cdr:y>
    </cdr:from>
    <cdr:to>
      <cdr:x>1</cdr:x>
      <cdr:y>0.00088</cdr:y>
    </cdr:to>
    <cdr:cxnSp macro="">
      <cdr:nvCxnSpPr>
        <cdr:cNvPr id="2" name="Rak pilkoppling 1">
          <a:extLst xmlns:a="http://schemas.openxmlformats.org/drawingml/2006/main">
            <a:ext uri="{FF2B5EF4-FFF2-40B4-BE49-F238E27FC236}">
              <a16:creationId xmlns:a16="http://schemas.microsoft.com/office/drawing/2014/main" id="{D1A5631E-3E87-440D-97CA-555583AE6975}"/>
            </a:ext>
          </a:extLst>
        </cdr:cNvPr>
        <cdr:cNvCxnSpPr/>
      </cdr:nvCxnSpPr>
      <cdr:spPr>
        <a:xfrm xmlns:a="http://schemas.openxmlformats.org/drawingml/2006/main">
          <a:off x="8350" y="3175"/>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0.00193</cdr:x>
      <cdr:y>0.99483</cdr:y>
    </cdr:from>
    <cdr:to>
      <cdr:x>1</cdr:x>
      <cdr:y>0.99483</cdr:y>
    </cdr:to>
    <cdr:cxnSp macro="">
      <cdr:nvCxnSpPr>
        <cdr:cNvPr id="3" name="Rak pilkoppling 2">
          <a:extLst xmlns:a="http://schemas.openxmlformats.org/drawingml/2006/main">
            <a:ext uri="{FF2B5EF4-FFF2-40B4-BE49-F238E27FC236}">
              <a16:creationId xmlns:a16="http://schemas.microsoft.com/office/drawing/2014/main" id="{2FABE901-F57C-4739-AD0E-817C11E66E8C}"/>
            </a:ext>
          </a:extLst>
        </cdr:cNvPr>
        <cdr:cNvCxnSpPr/>
      </cdr:nvCxnSpPr>
      <cdr:spPr>
        <a:xfrm xmlns:a="http://schemas.openxmlformats.org/drawingml/2006/main">
          <a:off x="50800" y="3581400"/>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0.00193</cdr:x>
      <cdr:y>0.00088</cdr:y>
    </cdr:from>
    <cdr:to>
      <cdr:x>1</cdr:x>
      <cdr:y>0.00088</cdr:y>
    </cdr:to>
    <cdr:cxnSp macro="">
      <cdr:nvCxnSpPr>
        <cdr:cNvPr id="4" name="Rak pilkoppling 3">
          <a:extLst xmlns:a="http://schemas.openxmlformats.org/drawingml/2006/main">
            <a:ext uri="{FF2B5EF4-FFF2-40B4-BE49-F238E27FC236}">
              <a16:creationId xmlns:a16="http://schemas.microsoft.com/office/drawing/2014/main" id="{35D47ECC-459C-4898-A67A-EDCA7F9485DC}"/>
            </a:ext>
          </a:extLst>
        </cdr:cNvPr>
        <cdr:cNvCxnSpPr/>
      </cdr:nvCxnSpPr>
      <cdr:spPr>
        <a:xfrm xmlns:a="http://schemas.openxmlformats.org/drawingml/2006/main">
          <a:off x="8350" y="3175"/>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0.00193</cdr:x>
      <cdr:y>0.99483</cdr:y>
    </cdr:from>
    <cdr:to>
      <cdr:x>1</cdr:x>
      <cdr:y>0.99483</cdr:y>
    </cdr:to>
    <cdr:cxnSp macro="">
      <cdr:nvCxnSpPr>
        <cdr:cNvPr id="5" name="Rak pilkoppling 4">
          <a:extLst xmlns:a="http://schemas.openxmlformats.org/drawingml/2006/main">
            <a:ext uri="{FF2B5EF4-FFF2-40B4-BE49-F238E27FC236}">
              <a16:creationId xmlns:a16="http://schemas.microsoft.com/office/drawing/2014/main" id="{9DB4800A-6F86-47D6-817B-617C44011C1F}"/>
            </a:ext>
          </a:extLst>
        </cdr:cNvPr>
        <cdr:cNvCxnSpPr/>
      </cdr:nvCxnSpPr>
      <cdr:spPr>
        <a:xfrm xmlns:a="http://schemas.openxmlformats.org/drawingml/2006/main">
          <a:off x="50800" y="3581400"/>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6.xml><?xml version="1.0" encoding="utf-8"?>
<c:userShapes xmlns:c="http://schemas.openxmlformats.org/drawingml/2006/chart">
  <cdr:relSizeAnchor xmlns:cdr="http://schemas.openxmlformats.org/drawingml/2006/chartDrawing">
    <cdr:from>
      <cdr:x>0.00193</cdr:x>
      <cdr:y>0.02555</cdr:y>
    </cdr:from>
    <cdr:to>
      <cdr:x>1</cdr:x>
      <cdr:y>0.02555</cdr:y>
    </cdr:to>
    <cdr:cxnSp macro="">
      <cdr:nvCxnSpPr>
        <cdr:cNvPr id="2" name="Rak pilkoppling 1">
          <a:extLst xmlns:a="http://schemas.openxmlformats.org/drawingml/2006/main">
            <a:ext uri="{FF2B5EF4-FFF2-40B4-BE49-F238E27FC236}">
              <a16:creationId xmlns:a16="http://schemas.microsoft.com/office/drawing/2014/main" id="{98FF251E-C583-4A2F-87B1-AC1B2CEFD90B}"/>
            </a:ext>
          </a:extLst>
        </cdr:cNvPr>
        <cdr:cNvCxnSpPr/>
      </cdr:nvCxnSpPr>
      <cdr:spPr>
        <a:xfrm xmlns:a="http://schemas.openxmlformats.org/drawingml/2006/main">
          <a:off x="11191" y="111965"/>
          <a:ext cx="5787359"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0.00193</cdr:x>
      <cdr:y>0.99483</cdr:y>
    </cdr:from>
    <cdr:to>
      <cdr:x>1</cdr:x>
      <cdr:y>0.99483</cdr:y>
    </cdr:to>
    <cdr:cxnSp macro="">
      <cdr:nvCxnSpPr>
        <cdr:cNvPr id="3" name="Rak pilkoppling 2">
          <a:extLst xmlns:a="http://schemas.openxmlformats.org/drawingml/2006/main">
            <a:ext uri="{FF2B5EF4-FFF2-40B4-BE49-F238E27FC236}">
              <a16:creationId xmlns:a16="http://schemas.microsoft.com/office/drawing/2014/main" id="{945A9C04-8510-479F-B3C2-92B3A46EC536}"/>
            </a:ext>
          </a:extLst>
        </cdr:cNvPr>
        <cdr:cNvCxnSpPr/>
      </cdr:nvCxnSpPr>
      <cdr:spPr>
        <a:xfrm xmlns:a="http://schemas.openxmlformats.org/drawingml/2006/main">
          <a:off x="50800" y="3581400"/>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7.xml><?xml version="1.0" encoding="utf-8"?>
<c:userShapes xmlns:c="http://schemas.openxmlformats.org/drawingml/2006/chart">
  <cdr:relSizeAnchor xmlns:cdr="http://schemas.openxmlformats.org/drawingml/2006/chartDrawing">
    <cdr:from>
      <cdr:x>0</cdr:x>
      <cdr:y>0</cdr:y>
    </cdr:from>
    <cdr:to>
      <cdr:x>0.99807</cdr:x>
      <cdr:y>0</cdr:y>
    </cdr:to>
    <cdr:cxnSp macro="">
      <cdr:nvCxnSpPr>
        <cdr:cNvPr id="2" name="Rak pilkoppling 1">
          <a:extLst xmlns:a="http://schemas.openxmlformats.org/drawingml/2006/main">
            <a:ext uri="{FF2B5EF4-FFF2-40B4-BE49-F238E27FC236}">
              <a16:creationId xmlns:a16="http://schemas.microsoft.com/office/drawing/2014/main" id="{6D95C58C-6D63-406C-9067-50AB941C632C}"/>
            </a:ext>
          </a:extLst>
        </cdr:cNvPr>
        <cdr:cNvCxnSpPr/>
      </cdr:nvCxnSpPr>
      <cdr:spPr>
        <a:xfrm xmlns:a="http://schemas.openxmlformats.org/drawingml/2006/main">
          <a:off x="-3602625" y="-797348"/>
          <a:ext cx="5540187"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0.00193</cdr:x>
      <cdr:y>0.99483</cdr:y>
    </cdr:from>
    <cdr:to>
      <cdr:x>1</cdr:x>
      <cdr:y>0.99483</cdr:y>
    </cdr:to>
    <cdr:cxnSp macro="">
      <cdr:nvCxnSpPr>
        <cdr:cNvPr id="3" name="Rak pilkoppling 2">
          <a:extLst xmlns:a="http://schemas.openxmlformats.org/drawingml/2006/main">
            <a:ext uri="{FF2B5EF4-FFF2-40B4-BE49-F238E27FC236}">
              <a16:creationId xmlns:a16="http://schemas.microsoft.com/office/drawing/2014/main" id="{48705AA6-B6A2-4FFF-9403-3884346FC42D}"/>
            </a:ext>
          </a:extLst>
        </cdr:cNvPr>
        <cdr:cNvCxnSpPr/>
      </cdr:nvCxnSpPr>
      <cdr:spPr>
        <a:xfrm xmlns:a="http://schemas.openxmlformats.org/drawingml/2006/main">
          <a:off x="50800" y="3581400"/>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8.xml><?xml version="1.0" encoding="utf-8"?>
<c:userShapes xmlns:c="http://schemas.openxmlformats.org/drawingml/2006/chart">
  <cdr:relSizeAnchor xmlns:cdr="http://schemas.openxmlformats.org/drawingml/2006/chartDrawing">
    <cdr:from>
      <cdr:x>0.00193</cdr:x>
      <cdr:y>0.00088</cdr:y>
    </cdr:from>
    <cdr:to>
      <cdr:x>1</cdr:x>
      <cdr:y>0.00088</cdr:y>
    </cdr:to>
    <cdr:cxnSp macro="">
      <cdr:nvCxnSpPr>
        <cdr:cNvPr id="2" name="Rak pilkoppling 1">
          <a:extLst xmlns:a="http://schemas.openxmlformats.org/drawingml/2006/main">
            <a:ext uri="{FF2B5EF4-FFF2-40B4-BE49-F238E27FC236}">
              <a16:creationId xmlns:a16="http://schemas.microsoft.com/office/drawing/2014/main" id="{51F61029-77EC-4554-BBEC-4E5CCD5E25C2}"/>
            </a:ext>
          </a:extLst>
        </cdr:cNvPr>
        <cdr:cNvCxnSpPr/>
      </cdr:nvCxnSpPr>
      <cdr:spPr>
        <a:xfrm xmlns:a="http://schemas.openxmlformats.org/drawingml/2006/main">
          <a:off x="8350" y="3175"/>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0.00193</cdr:x>
      <cdr:y>0.99483</cdr:y>
    </cdr:from>
    <cdr:to>
      <cdr:x>1</cdr:x>
      <cdr:y>0.99483</cdr:y>
    </cdr:to>
    <cdr:cxnSp macro="">
      <cdr:nvCxnSpPr>
        <cdr:cNvPr id="3" name="Rak pilkoppling 2">
          <a:extLst xmlns:a="http://schemas.openxmlformats.org/drawingml/2006/main">
            <a:ext uri="{FF2B5EF4-FFF2-40B4-BE49-F238E27FC236}">
              <a16:creationId xmlns:a16="http://schemas.microsoft.com/office/drawing/2014/main" id="{9AC62F32-7620-4B5F-8C02-609F05A990CF}"/>
            </a:ext>
          </a:extLst>
        </cdr:cNvPr>
        <cdr:cNvCxnSpPr/>
      </cdr:nvCxnSpPr>
      <cdr:spPr>
        <a:xfrm xmlns:a="http://schemas.openxmlformats.org/drawingml/2006/main">
          <a:off x="8338" y="3467679"/>
          <a:ext cx="4311662"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9.xml><?xml version="1.0" encoding="utf-8"?>
<c:userShapes xmlns:c="http://schemas.openxmlformats.org/drawingml/2006/chart">
  <cdr:relSizeAnchor xmlns:cdr="http://schemas.openxmlformats.org/drawingml/2006/chartDrawing">
    <cdr:from>
      <cdr:x>0.00193</cdr:x>
      <cdr:y>0.00088</cdr:y>
    </cdr:from>
    <cdr:to>
      <cdr:x>1</cdr:x>
      <cdr:y>0.00088</cdr:y>
    </cdr:to>
    <cdr:cxnSp macro="">
      <cdr:nvCxnSpPr>
        <cdr:cNvPr id="2" name="Rak pilkoppling 1">
          <a:extLst xmlns:a="http://schemas.openxmlformats.org/drawingml/2006/main">
            <a:ext uri="{FF2B5EF4-FFF2-40B4-BE49-F238E27FC236}">
              <a16:creationId xmlns:a16="http://schemas.microsoft.com/office/drawing/2014/main" id="{4417E773-8867-486F-9A19-12925CA31F45}"/>
            </a:ext>
          </a:extLst>
        </cdr:cNvPr>
        <cdr:cNvCxnSpPr/>
      </cdr:nvCxnSpPr>
      <cdr:spPr>
        <a:xfrm xmlns:a="http://schemas.openxmlformats.org/drawingml/2006/main">
          <a:off x="8350" y="3175"/>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0.00193</cdr:x>
      <cdr:y>0.99483</cdr:y>
    </cdr:from>
    <cdr:to>
      <cdr:x>1</cdr:x>
      <cdr:y>0.99483</cdr:y>
    </cdr:to>
    <cdr:cxnSp macro="">
      <cdr:nvCxnSpPr>
        <cdr:cNvPr id="3" name="Rak pilkoppling 2">
          <a:extLst xmlns:a="http://schemas.openxmlformats.org/drawingml/2006/main">
            <a:ext uri="{FF2B5EF4-FFF2-40B4-BE49-F238E27FC236}">
              <a16:creationId xmlns:a16="http://schemas.microsoft.com/office/drawing/2014/main" id="{7FE10790-0B05-41B7-B9A9-B63180399AEF}"/>
            </a:ext>
          </a:extLst>
        </cdr:cNvPr>
        <cdr:cNvCxnSpPr/>
      </cdr:nvCxnSpPr>
      <cdr:spPr>
        <a:xfrm xmlns:a="http://schemas.openxmlformats.org/drawingml/2006/main">
          <a:off x="50800" y="3581400"/>
          <a:ext cx="4311650" cy="0"/>
        </a:xfrm>
        <a:prstGeom xmlns:a="http://schemas.openxmlformats.org/drawingml/2006/main" prst="straightConnector1">
          <a:avLst/>
        </a:prstGeom>
        <a:ln xmlns:a="http://schemas.openxmlformats.org/drawingml/2006/main" w="6350" cap="flat" cmpd="sng" algn="ctr">
          <a:solidFill>
            <a:schemeClr val="tx1">
              <a:lumMod val="100000"/>
            </a:schemeClr>
          </a:solidFill>
          <a:prstDash val="solid"/>
          <a:miter lim="800000"/>
          <a:headEnd type="none" w="med" len="med"/>
          <a:tailEnd type="non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DED7FE-6DEE-495A-8FCC-A0BDBDA47D64}" type="datetimeFigureOut">
              <a:rPr lang="sv-SE" smtClean="0"/>
              <a:t>2021-06-20</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999684-9CFE-40F0-99FC-F3B48DCFFCB4}" type="slidenum">
              <a:rPr lang="sv-SE" smtClean="0"/>
              <a:t>‹#›</a:t>
            </a:fld>
            <a:endParaRPr lang="sv-SE"/>
          </a:p>
        </p:txBody>
      </p:sp>
    </p:spTree>
    <p:extLst>
      <p:ext uri="{BB962C8B-B14F-4D97-AF65-F5344CB8AC3E}">
        <p14:creationId xmlns:p14="http://schemas.microsoft.com/office/powerpoint/2010/main" val="2115269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Från T Krizan: </a:t>
            </a:r>
            <a:r>
              <a:rPr lang="sv-SE" sz="1200" dirty="0">
                <a:effectLst/>
                <a:latin typeface="Calibri" panose="020F0502020204030204" pitchFamily="34" charset="0"/>
                <a:ea typeface="Calibri" panose="020F0502020204030204" pitchFamily="34" charset="0"/>
              </a:rPr>
              <a:t>Slutligen har vi låtit Indikator göra en specialkörning på förtroendefrågorna baserat på resultaten i HS-barometern 2020  inkl. några extra bakgrundsvariabler som vi själva lade till för att om möjligt öka förklaringsgraden. Det är ett gediget material som förutom resultaten jämte en fyllig bakgrundsbeskrivning med många referenser till andra studier på temat även innehåller slutsatser och handfasta förslag (!!) för att öka skåningarnas förtroende för vården. Vi hoppas få även denna rapport innan semestrarna – den är granskad och är nu i händerna på en layoutare. </a:t>
            </a:r>
          </a:p>
          <a:p>
            <a:endParaRPr lang="sv-SE" dirty="0"/>
          </a:p>
          <a:p>
            <a:endParaRPr lang="sv-SE" dirty="0"/>
          </a:p>
        </p:txBody>
      </p:sp>
      <p:sp>
        <p:nvSpPr>
          <p:cNvPr id="4" name="Platshållare för bildnummer 3"/>
          <p:cNvSpPr>
            <a:spLocks noGrp="1"/>
          </p:cNvSpPr>
          <p:nvPr>
            <p:ph type="sldNum" sz="quarter" idx="5"/>
          </p:nvPr>
        </p:nvSpPr>
        <p:spPr/>
        <p:txBody>
          <a:bodyPr/>
          <a:lstStyle/>
          <a:p>
            <a:fld id="{74999684-9CFE-40F0-99FC-F3B48DCFFCB4}" type="slidenum">
              <a:rPr lang="sv-SE" smtClean="0"/>
              <a:t>12</a:t>
            </a:fld>
            <a:endParaRPr lang="sv-SE"/>
          </a:p>
        </p:txBody>
      </p:sp>
    </p:spTree>
    <p:extLst>
      <p:ext uri="{BB962C8B-B14F-4D97-AF65-F5344CB8AC3E}">
        <p14:creationId xmlns:p14="http://schemas.microsoft.com/office/powerpoint/2010/main" val="1193510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914400" y="1700808"/>
            <a:ext cx="10363200" cy="1470025"/>
          </a:xfrm>
          <a:prstGeom prst="rect">
            <a:avLst/>
          </a:prstGeom>
        </p:spPr>
        <p:txBody>
          <a:bodyPr/>
          <a:lstStyle>
            <a:lvl1pPr algn="ctr">
              <a:defRPr/>
            </a:lvl1pPr>
          </a:lstStyle>
          <a:p>
            <a:r>
              <a:rPr lang="sv-SE"/>
              <a:t>Klicka här för att ändra format</a:t>
            </a:r>
            <a:endParaRPr lang="sv-SE" dirty="0"/>
          </a:p>
        </p:txBody>
      </p:sp>
      <p:sp>
        <p:nvSpPr>
          <p:cNvPr id="3" name="Underrubrik 2"/>
          <p:cNvSpPr>
            <a:spLocks noGrp="1"/>
          </p:cNvSpPr>
          <p:nvPr>
            <p:ph type="subTitle" idx="1"/>
          </p:nvPr>
        </p:nvSpPr>
        <p:spPr>
          <a:xfrm>
            <a:off x="1828800" y="3404592"/>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a:t>Klicka här för att ändra format på underrubrik i bakgrunden</a:t>
            </a:r>
          </a:p>
        </p:txBody>
      </p:sp>
    </p:spTree>
    <p:extLst>
      <p:ext uri="{BB962C8B-B14F-4D97-AF65-F5344CB8AC3E}">
        <p14:creationId xmlns:p14="http://schemas.microsoft.com/office/powerpoint/2010/main" val="415750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199456" y="4800600"/>
            <a:ext cx="8505461" cy="566738"/>
          </a:xfrm>
          <a:prstGeom prst="rect">
            <a:avLst/>
          </a:prstGeo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199456" y="476672"/>
            <a:ext cx="9793088" cy="4258816"/>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a:t>Klicka på ikonen för att lägga till en bild</a:t>
            </a:r>
          </a:p>
        </p:txBody>
      </p:sp>
      <p:sp>
        <p:nvSpPr>
          <p:cNvPr id="4" name="Platshållare för text 3"/>
          <p:cNvSpPr>
            <a:spLocks noGrp="1"/>
          </p:cNvSpPr>
          <p:nvPr>
            <p:ph type="body" sz="half" idx="2"/>
          </p:nvPr>
        </p:nvSpPr>
        <p:spPr>
          <a:xfrm>
            <a:off x="1199456" y="5367338"/>
            <a:ext cx="8505461"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3411644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Bild vä">
    <p:spTree>
      <p:nvGrpSpPr>
        <p:cNvPr id="1" name=""/>
        <p:cNvGrpSpPr/>
        <p:nvPr/>
      </p:nvGrpSpPr>
      <p:grpSpPr>
        <a:xfrm>
          <a:off x="0" y="0"/>
          <a:ext cx="0" cy="0"/>
          <a:chOff x="0" y="0"/>
          <a:chExt cx="0" cy="0"/>
        </a:xfrm>
      </p:grpSpPr>
      <p:sp>
        <p:nvSpPr>
          <p:cNvPr id="8" name="Platshållare för bild 19">
            <a:extLst>
              <a:ext uri="{FF2B5EF4-FFF2-40B4-BE49-F238E27FC236}">
                <a16:creationId xmlns:a16="http://schemas.microsoft.com/office/drawing/2014/main" id="{8A6151B1-F11A-42C1-960F-C83B2E2973C9}"/>
              </a:ext>
            </a:extLst>
          </p:cNvPr>
          <p:cNvSpPr>
            <a:spLocks noGrp="1"/>
          </p:cNvSpPr>
          <p:nvPr>
            <p:ph type="pic" sz="quarter" idx="21"/>
          </p:nvPr>
        </p:nvSpPr>
        <p:spPr>
          <a:xfrm>
            <a:off x="-24146" y="-36589"/>
            <a:ext cx="5328057" cy="6561933"/>
          </a:xfrm>
          <a:prstGeom prst="rect">
            <a:avLst/>
          </a:prstGeom>
        </p:spPr>
        <p:txBody>
          <a:bodyPr/>
          <a:lstStyle>
            <a:lvl1pPr>
              <a:defRPr>
                <a:solidFill>
                  <a:srgbClr val="323232"/>
                </a:solidFill>
              </a:defRPr>
            </a:lvl1pPr>
          </a:lstStyle>
          <a:p>
            <a:r>
              <a:rPr lang="sv-SE"/>
              <a:t>Klicka på ikonen för att lägga till en bild</a:t>
            </a:r>
          </a:p>
        </p:txBody>
      </p:sp>
    </p:spTree>
    <p:extLst>
      <p:ext uri="{BB962C8B-B14F-4D97-AF65-F5344CB8AC3E}">
        <p14:creationId xmlns:p14="http://schemas.microsoft.com/office/powerpoint/2010/main" val="4077503743"/>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a:xfrm>
            <a:off x="838200" y="6356350"/>
            <a:ext cx="2743200" cy="365125"/>
          </a:xfrm>
          <a:prstGeom prst="rect">
            <a:avLst/>
          </a:prstGeom>
        </p:spPr>
        <p:txBody>
          <a:bodyPr/>
          <a:lstStyle/>
          <a:p>
            <a:pPr eaLnBrk="0" fontAlgn="base" hangingPunct="0">
              <a:spcBef>
                <a:spcPct val="0"/>
              </a:spcBef>
              <a:spcAft>
                <a:spcPct val="0"/>
              </a:spcAft>
            </a:pPr>
            <a:fld id="{A68EF5C3-2CAA-48A0-ABF5-F2F7E78F6B2C}" type="datetimeFigureOut">
              <a:rPr lang="sv-SE" sz="2400">
                <a:solidFill>
                  <a:prstClr val="black">
                    <a:tint val="75000"/>
                  </a:prstClr>
                </a:solidFill>
              </a:rPr>
              <a:pPr eaLnBrk="0" fontAlgn="base" hangingPunct="0">
                <a:spcBef>
                  <a:spcPct val="0"/>
                </a:spcBef>
                <a:spcAft>
                  <a:spcPct val="0"/>
                </a:spcAft>
              </a:pPr>
              <a:t>2021-06-20</a:t>
            </a:fld>
            <a:endParaRPr lang="sv-SE" sz="2400">
              <a:solidFill>
                <a:prstClr val="black">
                  <a:tint val="75000"/>
                </a:prstClr>
              </a:solidFill>
            </a:endParaRPr>
          </a:p>
        </p:txBody>
      </p:sp>
      <p:sp>
        <p:nvSpPr>
          <p:cNvPr id="3" name="Platshållare för sidfot 2"/>
          <p:cNvSpPr>
            <a:spLocks noGrp="1"/>
          </p:cNvSpPr>
          <p:nvPr>
            <p:ph type="ftr" sz="quarter" idx="11"/>
          </p:nvPr>
        </p:nvSpPr>
        <p:spPr>
          <a:xfrm>
            <a:off x="4038600" y="6356350"/>
            <a:ext cx="4114800" cy="365125"/>
          </a:xfrm>
          <a:prstGeom prst="rect">
            <a:avLst/>
          </a:prstGeom>
        </p:spPr>
        <p:txBody>
          <a:bodyPr/>
          <a:lstStyle/>
          <a:p>
            <a:pPr eaLnBrk="0" fontAlgn="base" hangingPunct="0">
              <a:spcBef>
                <a:spcPct val="0"/>
              </a:spcBef>
              <a:spcAft>
                <a:spcPct val="0"/>
              </a:spcAft>
            </a:pPr>
            <a:endParaRPr lang="sv-SE" sz="2400">
              <a:solidFill>
                <a:prstClr val="black">
                  <a:tint val="75000"/>
                </a:prstClr>
              </a:solidFill>
            </a:endParaRPr>
          </a:p>
        </p:txBody>
      </p:sp>
      <p:sp>
        <p:nvSpPr>
          <p:cNvPr id="4" name="Platshållare för bildnummer 3"/>
          <p:cNvSpPr>
            <a:spLocks noGrp="1"/>
          </p:cNvSpPr>
          <p:nvPr>
            <p:ph type="sldNum" sz="quarter" idx="12"/>
          </p:nvPr>
        </p:nvSpPr>
        <p:spPr>
          <a:xfrm>
            <a:off x="8610600" y="6356350"/>
            <a:ext cx="2743200" cy="365125"/>
          </a:xfrm>
          <a:prstGeom prst="rect">
            <a:avLst/>
          </a:prstGeom>
        </p:spPr>
        <p:txBody>
          <a:bodyPr/>
          <a:lstStyle/>
          <a:p>
            <a:pPr eaLnBrk="0" fontAlgn="base" hangingPunct="0">
              <a:spcBef>
                <a:spcPct val="0"/>
              </a:spcBef>
              <a:spcAft>
                <a:spcPct val="0"/>
              </a:spcAft>
            </a:pPr>
            <a:fld id="{1032381C-0048-4F76-B70B-253AECD0ECBA}" type="slidenum">
              <a:rPr lang="sv-SE" sz="2400">
                <a:solidFill>
                  <a:prstClr val="black">
                    <a:tint val="75000"/>
                  </a:prstClr>
                </a:solidFill>
              </a:rPr>
              <a:pPr eaLnBrk="0" fontAlgn="base" hangingPunct="0">
                <a:spcBef>
                  <a:spcPct val="0"/>
                </a:spcBef>
                <a:spcAft>
                  <a:spcPct val="0"/>
                </a:spcAft>
              </a:pPr>
              <a:t>‹#›</a:t>
            </a:fld>
            <a:endParaRPr lang="sv-SE" sz="2400">
              <a:solidFill>
                <a:prstClr val="black">
                  <a:tint val="75000"/>
                </a:prstClr>
              </a:solidFill>
            </a:endParaRPr>
          </a:p>
        </p:txBody>
      </p:sp>
    </p:spTree>
    <p:extLst>
      <p:ext uri="{BB962C8B-B14F-4D97-AF65-F5344CB8AC3E}">
        <p14:creationId xmlns:p14="http://schemas.microsoft.com/office/powerpoint/2010/main" val="2870719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p>
            <a:r>
              <a:rPr lang="sv-SE"/>
              <a:t>Klicka här för att ändra format</a:t>
            </a:r>
          </a:p>
        </p:txBody>
      </p:sp>
      <p:sp>
        <p:nvSpPr>
          <p:cNvPr id="3" name="Platshållare för innehåll 2"/>
          <p:cNvSpPr>
            <a:spLocks noGrp="1"/>
          </p:cNvSpPr>
          <p:nvPr>
            <p:ph idx="1"/>
          </p:nvPr>
        </p:nvSpPr>
        <p:spPr>
          <a:xfrm>
            <a:off x="609600" y="1600201"/>
            <a:ext cx="10972800" cy="4525963"/>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149325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6948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ild eller platta hö">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B487910-FAFB-488A-B7D0-1958B204828E}"/>
              </a:ext>
            </a:extLst>
          </p:cNvPr>
          <p:cNvSpPr/>
          <p:nvPr userDrawn="1"/>
        </p:nvSpPr>
        <p:spPr bwMode="auto">
          <a:xfrm>
            <a:off x="-32452" y="0"/>
            <a:ext cx="5735960" cy="6858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sv-SE" sz="2400">
              <a:solidFill>
                <a:srgbClr val="000000"/>
              </a:solidFill>
            </a:endParaRPr>
          </a:p>
        </p:txBody>
      </p:sp>
    </p:spTree>
    <p:extLst>
      <p:ext uri="{BB962C8B-B14F-4D97-AF65-F5344CB8AC3E}">
        <p14:creationId xmlns:p14="http://schemas.microsoft.com/office/powerpoint/2010/main" val="3566060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Bild eller platta vä">
    <p:bg>
      <p:bgPr>
        <a:solidFill>
          <a:schemeClr val="bg1"/>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B487910-FAFB-488A-B7D0-1958B204828E}"/>
              </a:ext>
            </a:extLst>
          </p:cNvPr>
          <p:cNvSpPr/>
          <p:nvPr userDrawn="1"/>
        </p:nvSpPr>
        <p:spPr bwMode="auto">
          <a:xfrm>
            <a:off x="6456040" y="0"/>
            <a:ext cx="5735960" cy="6858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sv-SE" sz="2400">
              <a:solidFill>
                <a:srgbClr val="000000"/>
              </a:solidFill>
            </a:endParaRPr>
          </a:p>
        </p:txBody>
      </p:sp>
      <p:pic>
        <p:nvPicPr>
          <p:cNvPr id="4" name="Bildobjekt 5">
            <a:extLst>
              <a:ext uri="{FF2B5EF4-FFF2-40B4-BE49-F238E27FC236}">
                <a16:creationId xmlns:a16="http://schemas.microsoft.com/office/drawing/2014/main" id="{ACBDEC4D-638F-4BC4-BFCE-C3779A42C853}"/>
              </a:ext>
            </a:extLst>
          </p:cNvPr>
          <p:cNvPicPr>
            <a:picLocks noChangeAspect="1" noChangeArrowheads="1"/>
          </p:cNvPicPr>
          <p:nvPr userDrawn="1"/>
        </p:nvPicPr>
        <p:blipFill>
          <a:blip r:embed="rId2" cstate="screen">
            <a:extLst>
              <a:ext uri="{28A0092B-C50C-407E-A947-70E740481C1C}">
                <a14:useLocalDpi xmlns:a14="http://schemas.microsoft.com/office/drawing/2010/main" val="0"/>
              </a:ext>
            </a:extLst>
          </a:blip>
          <a:srcRect l="2496" t="2553"/>
          <a:stretch>
            <a:fillRect/>
          </a:stretch>
        </p:blipFill>
        <p:spPr bwMode="auto">
          <a:xfrm>
            <a:off x="-25400" y="-26988"/>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5865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p>
            <a:r>
              <a:rPr lang="sv-SE"/>
              <a:t>Klicka här för att ändra format</a:t>
            </a:r>
          </a:p>
        </p:txBody>
      </p:sp>
      <p:sp>
        <p:nvSpPr>
          <p:cNvPr id="3" name="Platshållare för innehåll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473020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09600" y="274638"/>
            <a:ext cx="10972800" cy="1143000"/>
          </a:xfrm>
          <a:prstGeom prst="rect">
            <a:avLst/>
          </a:prstGeo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154474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911424" y="692696"/>
            <a:ext cx="10972800" cy="1143000"/>
          </a:xfrm>
          <a:prstGeom prst="rect">
            <a:avLst/>
          </a:prstGeom>
        </p:spPr>
        <p:txBody>
          <a:bodyPr/>
          <a:lstStyle/>
          <a:p>
            <a:r>
              <a:rPr lang="sv-SE"/>
              <a:t>Klicka här för att ändra format</a:t>
            </a:r>
            <a:endParaRPr lang="sv-SE" dirty="0"/>
          </a:p>
        </p:txBody>
      </p:sp>
    </p:spTree>
    <p:extLst>
      <p:ext uri="{BB962C8B-B14F-4D97-AF65-F5344CB8AC3E}">
        <p14:creationId xmlns:p14="http://schemas.microsoft.com/office/powerpoint/2010/main" val="2304451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09601" y="273050"/>
            <a:ext cx="4011084" cy="1162050"/>
          </a:xfrm>
          <a:prstGeom prst="rect">
            <a:avLst/>
          </a:prstGeo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text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extLst>
      <p:ext uri="{BB962C8B-B14F-4D97-AF65-F5344CB8AC3E}">
        <p14:creationId xmlns:p14="http://schemas.microsoft.com/office/powerpoint/2010/main" val="1105478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8" name="Text Box 11">
            <a:extLst>
              <a:ext uri="{FF2B5EF4-FFF2-40B4-BE49-F238E27FC236}">
                <a16:creationId xmlns:a16="http://schemas.microsoft.com/office/drawing/2014/main" id="{667560BB-C8C3-4371-A5E4-941E6143043B}"/>
              </a:ext>
            </a:extLst>
          </p:cNvPr>
          <p:cNvSpPr txBox="1">
            <a:spLocks noChangeArrowheads="1"/>
          </p:cNvSpPr>
          <p:nvPr/>
        </p:nvSpPr>
        <p:spPr bwMode="auto">
          <a:xfrm>
            <a:off x="11277600" y="6553200"/>
            <a:ext cx="609600" cy="92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lgn="r" eaLnBrk="0" fontAlgn="base" hangingPunct="0">
              <a:spcBef>
                <a:spcPct val="50000"/>
              </a:spcBef>
              <a:spcAft>
                <a:spcPct val="0"/>
              </a:spcAft>
              <a:defRPr/>
            </a:pPr>
            <a:fld id="{9FD1A5A4-4934-4F16-AC14-4F441D0C8C45}" type="slidenum">
              <a:rPr lang="sv-SE" altLang="sv-SE" sz="600" smtClean="0">
                <a:solidFill>
                  <a:srgbClr val="000000"/>
                </a:solidFill>
              </a:rPr>
              <a:pPr algn="r" eaLnBrk="0" fontAlgn="base" hangingPunct="0">
                <a:spcBef>
                  <a:spcPct val="50000"/>
                </a:spcBef>
                <a:spcAft>
                  <a:spcPct val="0"/>
                </a:spcAft>
                <a:defRPr/>
              </a:pPr>
              <a:t>‹#›</a:t>
            </a:fld>
            <a:endParaRPr lang="sv-SE" altLang="sv-SE" sz="600">
              <a:solidFill>
                <a:srgbClr val="000000"/>
              </a:solidFill>
            </a:endParaRPr>
          </a:p>
        </p:txBody>
      </p:sp>
      <p:pic>
        <p:nvPicPr>
          <p:cNvPr id="2051" name="Bildobjekt 5">
            <a:extLst>
              <a:ext uri="{FF2B5EF4-FFF2-40B4-BE49-F238E27FC236}">
                <a16:creationId xmlns:a16="http://schemas.microsoft.com/office/drawing/2014/main" id="{18A0E660-64A9-44F3-AFB4-DE825BA18E24}"/>
              </a:ext>
            </a:extLst>
          </p:cNvPr>
          <p:cNvPicPr>
            <a:picLocks noChangeAspect="1" noChangeArrowheads="1"/>
          </p:cNvPicPr>
          <p:nvPr/>
        </p:nvPicPr>
        <p:blipFill>
          <a:blip r:embed="rId14" cstate="screen">
            <a:extLst>
              <a:ext uri="{28A0092B-C50C-407E-A947-70E740481C1C}">
                <a14:useLocalDpi xmlns:a14="http://schemas.microsoft.com/office/drawing/2010/main" val="0"/>
              </a:ext>
            </a:extLst>
          </a:blip>
          <a:srcRect l="2496" t="2553"/>
          <a:stretch>
            <a:fillRect/>
          </a:stretch>
        </p:blipFill>
        <p:spPr bwMode="auto">
          <a:xfrm>
            <a:off x="-12700" y="0"/>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71143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fontAlgn="base" hangingPunct="1">
        <a:spcBef>
          <a:spcPct val="0"/>
        </a:spcBef>
        <a:spcAft>
          <a:spcPct val="0"/>
        </a:spcAft>
        <a:defRPr sz="4000" b="1">
          <a:solidFill>
            <a:schemeClr val="tx1"/>
          </a:solidFill>
          <a:latin typeface="+mj-lt"/>
          <a:ea typeface="+mj-ea"/>
          <a:cs typeface="ヒラギノ角ゴ Pro W3"/>
        </a:defRPr>
      </a:lvl1pPr>
      <a:lvl2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2pPr>
      <a:lvl3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3pPr>
      <a:lvl4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4pPr>
      <a:lvl5pPr algn="l" rtl="0" eaLnBrk="1" fontAlgn="base" hangingPunct="1">
        <a:spcBef>
          <a:spcPct val="0"/>
        </a:spcBef>
        <a:spcAft>
          <a:spcPct val="0"/>
        </a:spcAft>
        <a:defRPr sz="4000" b="1">
          <a:solidFill>
            <a:schemeClr val="tx1"/>
          </a:solidFill>
          <a:latin typeface="Arial" charset="0"/>
          <a:ea typeface="ヒラギノ角ゴ Pro W3" pitchFamily="1" charset="-128"/>
          <a:cs typeface="ヒラギノ角ゴ Pro W3"/>
        </a:defRPr>
      </a:lvl5pPr>
      <a:lvl6pPr marL="457200" algn="l" rtl="0" eaLnBrk="1" fontAlgn="base" hangingPunct="1">
        <a:spcBef>
          <a:spcPct val="0"/>
        </a:spcBef>
        <a:spcAft>
          <a:spcPct val="0"/>
        </a:spcAft>
        <a:defRPr sz="4000" b="1">
          <a:solidFill>
            <a:schemeClr val="tx1"/>
          </a:solidFill>
          <a:latin typeface="Arial" charset="0"/>
          <a:ea typeface="ヒラギノ角ゴ Pro W3" pitchFamily="1" charset="-128"/>
        </a:defRPr>
      </a:lvl6pPr>
      <a:lvl7pPr marL="914400" algn="l" rtl="0" eaLnBrk="1" fontAlgn="base" hangingPunct="1">
        <a:spcBef>
          <a:spcPct val="0"/>
        </a:spcBef>
        <a:spcAft>
          <a:spcPct val="0"/>
        </a:spcAft>
        <a:defRPr sz="4000" b="1">
          <a:solidFill>
            <a:schemeClr val="tx1"/>
          </a:solidFill>
          <a:latin typeface="Arial" charset="0"/>
          <a:ea typeface="ヒラギノ角ゴ Pro W3" pitchFamily="1" charset="-128"/>
        </a:defRPr>
      </a:lvl7pPr>
      <a:lvl8pPr marL="1371600" algn="l" rtl="0" eaLnBrk="1" fontAlgn="base" hangingPunct="1">
        <a:spcBef>
          <a:spcPct val="0"/>
        </a:spcBef>
        <a:spcAft>
          <a:spcPct val="0"/>
        </a:spcAft>
        <a:defRPr sz="4000" b="1">
          <a:solidFill>
            <a:schemeClr val="tx1"/>
          </a:solidFill>
          <a:latin typeface="Arial" charset="0"/>
          <a:ea typeface="ヒラギノ角ゴ Pro W3" pitchFamily="1" charset="-128"/>
        </a:defRPr>
      </a:lvl8pPr>
      <a:lvl9pPr marL="1828800" algn="l" rtl="0" eaLnBrk="1" fontAlgn="base" hangingPunct="1">
        <a:spcBef>
          <a:spcPct val="0"/>
        </a:spcBef>
        <a:spcAft>
          <a:spcPct val="0"/>
        </a:spcAft>
        <a:defRPr sz="4000" b="1">
          <a:solidFill>
            <a:schemeClr val="tx1"/>
          </a:solidFill>
          <a:latin typeface="Arial" charset="0"/>
          <a:ea typeface="ヒラギノ角ゴ Pro W3" pitchFamily="1"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ヒラギノ角ゴ Pro W3"/>
        </a:defRPr>
      </a:lvl1pPr>
      <a:lvl2pPr marL="742950" indent="-285750" algn="l" rtl="0" eaLnBrk="1" fontAlgn="base" hangingPunct="1">
        <a:spcBef>
          <a:spcPct val="20000"/>
        </a:spcBef>
        <a:spcAft>
          <a:spcPct val="0"/>
        </a:spcAft>
        <a:buChar char="–"/>
        <a:defRPr sz="2800">
          <a:solidFill>
            <a:schemeClr val="tx1"/>
          </a:solidFill>
          <a:latin typeface="+mn-lt"/>
          <a:ea typeface="+mn-ea"/>
          <a:cs typeface="ヒラギノ角ゴ Pro W3"/>
        </a:defRPr>
      </a:lvl2pPr>
      <a:lvl3pPr marL="1143000" indent="-228600" algn="l" rtl="0" eaLnBrk="1" fontAlgn="base" hangingPunct="1">
        <a:spcBef>
          <a:spcPct val="20000"/>
        </a:spcBef>
        <a:spcAft>
          <a:spcPct val="0"/>
        </a:spcAft>
        <a:buChar char="•"/>
        <a:defRPr>
          <a:solidFill>
            <a:schemeClr val="tx1"/>
          </a:solidFill>
          <a:latin typeface="+mn-lt"/>
          <a:ea typeface="+mn-ea"/>
          <a:cs typeface="ヒラギノ角ゴ Pro W3"/>
        </a:defRPr>
      </a:lvl3pPr>
      <a:lvl4pPr marL="1600200" indent="-228600" algn="l" rtl="0" eaLnBrk="1" fontAlgn="base" hangingPunct="1">
        <a:spcBef>
          <a:spcPct val="20000"/>
        </a:spcBef>
        <a:spcAft>
          <a:spcPct val="0"/>
        </a:spcAft>
        <a:defRPr sz="2000">
          <a:solidFill>
            <a:schemeClr val="tx1"/>
          </a:solidFill>
          <a:latin typeface="+mn-lt"/>
          <a:ea typeface="+mn-ea"/>
          <a:cs typeface="ヒラギノ角ゴ Pro W3"/>
        </a:defRPr>
      </a:lvl4pPr>
      <a:lvl5pPr marL="2057400" indent="-228600" algn="l" rtl="0" eaLnBrk="1" fontAlgn="base" hangingPunct="1">
        <a:spcBef>
          <a:spcPct val="20000"/>
        </a:spcBef>
        <a:spcAft>
          <a:spcPct val="0"/>
        </a:spcAft>
        <a:buChar char="»"/>
        <a:defRPr sz="2000">
          <a:solidFill>
            <a:schemeClr val="tx1"/>
          </a:solidFill>
          <a:latin typeface="+mn-lt"/>
          <a:ea typeface="+mn-ea"/>
          <a:cs typeface="ヒラギノ角ゴ Pro W3"/>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3588217A-F1F8-4FE7-8D75-B76550634594}"/>
              </a:ext>
            </a:extLst>
          </p:cNvPr>
          <p:cNvSpPr txBox="1"/>
          <p:nvPr/>
        </p:nvSpPr>
        <p:spPr>
          <a:xfrm>
            <a:off x="914400" y="1700808"/>
            <a:ext cx="10363200" cy="1470025"/>
          </a:xfrm>
          <a:prstGeom prst="rect">
            <a:avLst/>
          </a:prstGeom>
        </p:spPr>
        <p:txBody>
          <a:bodyPr rtlCol="0">
            <a:normAutofit/>
          </a:bodyPr>
          <a:lstStyle/>
          <a:p>
            <a:pPr algn="ctr" fontAlgn="base">
              <a:spcBef>
                <a:spcPct val="0"/>
              </a:spcBef>
              <a:spcAft>
                <a:spcPts val="600"/>
              </a:spcAft>
            </a:pPr>
            <a:r>
              <a:rPr lang="sv-SE" sz="3600" b="1" dirty="0">
                <a:latin typeface="+mj-lt"/>
                <a:ea typeface="+mj-ea"/>
                <a:cs typeface="ヒラギノ角ゴ Pro W3"/>
              </a:rPr>
              <a:t>Hälso- och sjukvårdsrapporten juni 2021, SKR </a:t>
            </a:r>
          </a:p>
        </p:txBody>
      </p:sp>
      <p:sp>
        <p:nvSpPr>
          <p:cNvPr id="8" name="Subtitle 2">
            <a:extLst>
              <a:ext uri="{FF2B5EF4-FFF2-40B4-BE49-F238E27FC236}">
                <a16:creationId xmlns:a16="http://schemas.microsoft.com/office/drawing/2014/main" id="{AD6A04BE-55C0-4159-9AED-ECB0BCF8C503}"/>
              </a:ext>
            </a:extLst>
          </p:cNvPr>
          <p:cNvSpPr>
            <a:spLocks noGrp="1"/>
          </p:cNvSpPr>
          <p:nvPr>
            <p:ph type="subTitle" idx="1"/>
          </p:nvPr>
        </p:nvSpPr>
        <p:spPr>
          <a:xfrm>
            <a:off x="1028700" y="3814167"/>
            <a:ext cx="10248900" cy="1119783"/>
          </a:xfrm>
        </p:spPr>
        <p:txBody>
          <a:bodyPr/>
          <a:lstStyle/>
          <a:p>
            <a:pPr algn="l"/>
            <a:r>
              <a:rPr lang="sv-SE" sz="2000" b="0" i="1" u="none" strike="noStrike" baseline="0" dirty="0">
                <a:solidFill>
                  <a:srgbClr val="000000"/>
                </a:solidFill>
                <a:latin typeface="Calibri" panose="020F0502020204030204" pitchFamily="34" charset="0"/>
                <a:cs typeface="Calibri" panose="020F0502020204030204" pitchFamily="34" charset="0"/>
              </a:rPr>
              <a:t>Hälso- och sjukvårdsrapporten </a:t>
            </a:r>
            <a:r>
              <a:rPr lang="sv-SE" sz="2000" b="0" i="0" u="none" strike="noStrike" baseline="0" dirty="0">
                <a:solidFill>
                  <a:srgbClr val="000000"/>
                </a:solidFill>
                <a:latin typeface="Calibri" panose="020F0502020204030204" pitchFamily="34" charset="0"/>
                <a:cs typeface="Calibri" panose="020F0502020204030204" pitchFamily="34" charset="0"/>
              </a:rPr>
              <a:t>är en årligen återkommande rapport som avser att beskriva läget och utvecklingen i hälso- och sjukvården, med stöd av nationellt tillgängliga sjukvårdsdata. Fokus för årets rapport är ”ett år med </a:t>
            </a:r>
            <a:r>
              <a:rPr lang="sv-SE" sz="2000" b="0" i="0" u="none" strike="noStrike" baseline="0" dirty="0" err="1">
                <a:solidFill>
                  <a:srgbClr val="000000"/>
                </a:solidFill>
                <a:latin typeface="Calibri" panose="020F0502020204030204" pitchFamily="34" charset="0"/>
                <a:cs typeface="Calibri" panose="020F0502020204030204" pitchFamily="34" charset="0"/>
              </a:rPr>
              <a:t>corona</a:t>
            </a:r>
            <a:r>
              <a:rPr lang="sv-SE" sz="2000" b="0" i="0" u="none" strike="noStrike" baseline="0" dirty="0">
                <a:solidFill>
                  <a:srgbClr val="000000"/>
                </a:solidFill>
                <a:latin typeface="Calibri" panose="020F0502020204030204" pitchFamily="34" charset="0"/>
                <a:cs typeface="Calibri" panose="020F0502020204030204" pitchFamily="34" charset="0"/>
              </a:rPr>
              <a:t>”.</a:t>
            </a:r>
          </a:p>
          <a:p>
            <a:pPr algn="l"/>
            <a:r>
              <a:rPr lang="sv-SE" sz="2000" b="0" i="0" u="none" strike="noStrike" baseline="0" dirty="0">
                <a:solidFill>
                  <a:srgbClr val="000000"/>
                </a:solidFill>
                <a:latin typeface="Times New Roman" panose="02020603050405020304" pitchFamily="18" charset="0"/>
              </a:rPr>
              <a:t> </a:t>
            </a:r>
            <a:endParaRPr lang="en-US" sz="3600" dirty="0"/>
          </a:p>
        </p:txBody>
      </p:sp>
      <p:sp>
        <p:nvSpPr>
          <p:cNvPr id="4" name="Text Box 6">
            <a:extLst>
              <a:ext uri="{FF2B5EF4-FFF2-40B4-BE49-F238E27FC236}">
                <a16:creationId xmlns:a16="http://schemas.microsoft.com/office/drawing/2014/main" id="{CC63E1E1-4EDA-4651-80E2-F1B812D7FCD8}"/>
              </a:ext>
            </a:extLst>
          </p:cNvPr>
          <p:cNvSpPr txBox="1">
            <a:spLocks noChangeArrowheads="1"/>
          </p:cNvSpPr>
          <p:nvPr/>
        </p:nvSpPr>
        <p:spPr bwMode="auto">
          <a:xfrm>
            <a:off x="328614" y="6407151"/>
            <a:ext cx="263245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r>
              <a:rPr lang="sv-SE" altLang="sv-SE" sz="1400" dirty="0"/>
              <a:t>Lena Luts, Åsa Berling 210620</a:t>
            </a:r>
          </a:p>
        </p:txBody>
      </p:sp>
    </p:spTree>
    <p:extLst>
      <p:ext uri="{BB962C8B-B14F-4D97-AF65-F5344CB8AC3E}">
        <p14:creationId xmlns:p14="http://schemas.microsoft.com/office/powerpoint/2010/main" val="2926770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a:extLst>
              <a:ext uri="{FF2B5EF4-FFF2-40B4-BE49-F238E27FC236}">
                <a16:creationId xmlns:a16="http://schemas.microsoft.com/office/drawing/2014/main" id="{004884F1-F99F-46C3-85F3-2D2AC75720C4}"/>
              </a:ext>
            </a:extLst>
          </p:cNvPr>
          <p:cNvGraphicFramePr>
            <a:graphicFrameLocks noGrp="1"/>
          </p:cNvGraphicFramePr>
          <p:nvPr>
            <p:extLst>
              <p:ext uri="{D42A27DB-BD31-4B8C-83A1-F6EECF244321}">
                <p14:modId xmlns:p14="http://schemas.microsoft.com/office/powerpoint/2010/main" val="1876409152"/>
              </p:ext>
            </p:extLst>
          </p:nvPr>
        </p:nvGraphicFramePr>
        <p:xfrm>
          <a:off x="276225" y="112554"/>
          <a:ext cx="11563350" cy="957580"/>
        </p:xfrm>
        <a:graphic>
          <a:graphicData uri="http://schemas.openxmlformats.org/drawingml/2006/table">
            <a:tbl>
              <a:tblPr/>
              <a:tblGrid>
                <a:gridCol w="11563350">
                  <a:extLst>
                    <a:ext uri="{9D8B030D-6E8A-4147-A177-3AD203B41FA5}">
                      <a16:colId xmlns:a16="http://schemas.microsoft.com/office/drawing/2014/main" val="2740812711"/>
                    </a:ext>
                  </a:extLst>
                </a:gridCol>
              </a:tblGrid>
              <a:tr h="184150">
                <a:tc>
                  <a:txBody>
                    <a:bodyPr/>
                    <a:lstStyle/>
                    <a:p>
                      <a:pPr algn="l" fontAlgn="b"/>
                      <a:r>
                        <a:rPr lang="sv-SE" sz="2400" b="1" i="0" u="none" strike="noStrike" dirty="0">
                          <a:solidFill>
                            <a:srgbClr val="000000"/>
                          </a:solidFill>
                          <a:effectLst/>
                          <a:latin typeface="Calibri" panose="020F0502020204030204" pitchFamily="34" charset="0"/>
                        </a:rPr>
                        <a:t>Andel patienter som fått medicinsk bedömning inom tre dagar respektive samma dag. Andel 2020 samt skillnad mot 2019. Alla kontakttyper. </a:t>
                      </a:r>
                    </a:p>
                  </a:txBody>
                  <a:tcPr marL="6350" marR="6350" marT="6350" marB="0" anchor="b">
                    <a:lnL>
                      <a:noFill/>
                    </a:lnL>
                    <a:lnR>
                      <a:noFill/>
                    </a:lnR>
                    <a:lnT>
                      <a:noFill/>
                    </a:lnT>
                    <a:lnB>
                      <a:noFill/>
                    </a:lnB>
                  </a:tcPr>
                </a:tc>
                <a:extLst>
                  <a:ext uri="{0D108BD9-81ED-4DB2-BD59-A6C34878D82A}">
                    <a16:rowId xmlns:a16="http://schemas.microsoft.com/office/drawing/2014/main" val="4231487669"/>
                  </a:ext>
                </a:extLst>
              </a:tr>
              <a:tr h="184150">
                <a:tc>
                  <a:txBody>
                    <a:bodyPr/>
                    <a:lstStyle/>
                    <a:p>
                      <a:pPr algn="l" fontAlgn="b"/>
                      <a:endParaRPr lang="sv-SE" sz="14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1345817552"/>
                  </a:ext>
                </a:extLst>
              </a:tr>
            </a:tbl>
          </a:graphicData>
        </a:graphic>
      </p:graphicFrame>
      <p:graphicFrame>
        <p:nvGraphicFramePr>
          <p:cNvPr id="3" name="Tabell 2">
            <a:extLst>
              <a:ext uri="{FF2B5EF4-FFF2-40B4-BE49-F238E27FC236}">
                <a16:creationId xmlns:a16="http://schemas.microsoft.com/office/drawing/2014/main" id="{BC8E9C19-9AF9-4226-8ECD-76810098B6F7}"/>
              </a:ext>
            </a:extLst>
          </p:cNvPr>
          <p:cNvGraphicFramePr>
            <a:graphicFrameLocks noGrp="1"/>
          </p:cNvGraphicFramePr>
          <p:nvPr>
            <p:extLst>
              <p:ext uri="{D42A27DB-BD31-4B8C-83A1-F6EECF244321}">
                <p14:modId xmlns:p14="http://schemas.microsoft.com/office/powerpoint/2010/main" val="3583792252"/>
              </p:ext>
            </p:extLst>
          </p:nvPr>
        </p:nvGraphicFramePr>
        <p:xfrm>
          <a:off x="352425" y="858015"/>
          <a:ext cx="4114800" cy="4532555"/>
        </p:xfrm>
        <a:graphic>
          <a:graphicData uri="http://schemas.openxmlformats.org/drawingml/2006/table">
            <a:tbl>
              <a:tblPr/>
              <a:tblGrid>
                <a:gridCol w="1371600">
                  <a:extLst>
                    <a:ext uri="{9D8B030D-6E8A-4147-A177-3AD203B41FA5}">
                      <a16:colId xmlns:a16="http://schemas.microsoft.com/office/drawing/2014/main" val="4091663775"/>
                    </a:ext>
                  </a:extLst>
                </a:gridCol>
                <a:gridCol w="1308100">
                  <a:extLst>
                    <a:ext uri="{9D8B030D-6E8A-4147-A177-3AD203B41FA5}">
                      <a16:colId xmlns:a16="http://schemas.microsoft.com/office/drawing/2014/main" val="2601450005"/>
                    </a:ext>
                  </a:extLst>
                </a:gridCol>
                <a:gridCol w="1435100">
                  <a:extLst>
                    <a:ext uri="{9D8B030D-6E8A-4147-A177-3AD203B41FA5}">
                      <a16:colId xmlns:a16="http://schemas.microsoft.com/office/drawing/2014/main" val="1969919213"/>
                    </a:ext>
                  </a:extLst>
                </a:gridCol>
              </a:tblGrid>
              <a:tr h="225557">
                <a:tc>
                  <a:txBody>
                    <a:bodyPr/>
                    <a:lstStyle/>
                    <a:p>
                      <a:pPr algn="l" fontAlgn="b"/>
                      <a:r>
                        <a:rPr lang="sv-SE" sz="1100" b="1" i="0" u="none" strike="noStrike">
                          <a:solidFill>
                            <a:srgbClr val="000000"/>
                          </a:solidFill>
                          <a:effectLst/>
                          <a:latin typeface="Calibri" panose="020F0502020204030204" pitchFamily="34" charset="0"/>
                        </a:rPr>
                        <a:t>Region</a:t>
                      </a:r>
                    </a:p>
                  </a:txBody>
                  <a:tcPr marL="6064" marR="6064" marT="6064"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a:solidFill>
                            <a:srgbClr val="000000"/>
                          </a:solidFill>
                          <a:effectLst/>
                          <a:latin typeface="Calibri" panose="020F0502020204030204" pitchFamily="34" charset="0"/>
                        </a:rPr>
                        <a:t> Andel inom 0 dagar</a:t>
                      </a:r>
                    </a:p>
                  </a:txBody>
                  <a:tcPr marL="6064" marR="6064" marT="6064"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a:solidFill>
                            <a:srgbClr val="000000"/>
                          </a:solidFill>
                          <a:effectLst/>
                          <a:latin typeface="Calibri" panose="020F0502020204030204" pitchFamily="34" charset="0"/>
                        </a:rPr>
                        <a:t> Andel inom 1-3 dagar</a:t>
                      </a:r>
                    </a:p>
                  </a:txBody>
                  <a:tcPr marL="6064" marR="6064" marT="6064" marB="0" anchor="b">
                    <a:lnL>
                      <a:noFill/>
                    </a:lnL>
                    <a:lnR>
                      <a:noFill/>
                    </a:lnR>
                    <a:lnT>
                      <a:noFill/>
                    </a:lnT>
                    <a:lnB w="12700" cap="flat" cmpd="sng" algn="ctr">
                      <a:solidFill>
                        <a:srgbClr val="F38B4A"/>
                      </a:solidFill>
                      <a:prstDash val="solid"/>
                      <a:round/>
                      <a:headEnd type="none" w="med" len="med"/>
                      <a:tailEnd type="none" w="med" len="med"/>
                    </a:lnB>
                  </a:tcPr>
                </a:tc>
                <a:extLst>
                  <a:ext uri="{0D108BD9-81ED-4DB2-BD59-A6C34878D82A}">
                    <a16:rowId xmlns:a16="http://schemas.microsoft.com/office/drawing/2014/main" val="62193396"/>
                  </a:ext>
                </a:extLst>
              </a:tr>
              <a:tr h="163741">
                <a:tc>
                  <a:txBody>
                    <a:bodyPr/>
                    <a:lstStyle/>
                    <a:p>
                      <a:pPr algn="l" fontAlgn="b"/>
                      <a:r>
                        <a:rPr lang="sv-SE" sz="1100" b="0" i="0" u="none" strike="noStrike">
                          <a:solidFill>
                            <a:srgbClr val="000000"/>
                          </a:solidFill>
                          <a:effectLst/>
                          <a:latin typeface="Calibri" panose="020F0502020204030204" pitchFamily="34" charset="0"/>
                        </a:rPr>
                        <a:t>Region Norrbotten</a:t>
                      </a:r>
                    </a:p>
                  </a:txBody>
                  <a:tcPr marL="6064" marR="6064" marT="6064"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73%</a:t>
                      </a:r>
                    </a:p>
                  </a:txBody>
                  <a:tcPr marL="6064" marR="6064" marT="6064"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14%</a:t>
                      </a:r>
                    </a:p>
                  </a:txBody>
                  <a:tcPr marL="6064" marR="6064" marT="6064"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1189662083"/>
                  </a:ext>
                </a:extLst>
              </a:tr>
              <a:tr h="163741">
                <a:tc>
                  <a:txBody>
                    <a:bodyPr/>
                    <a:lstStyle/>
                    <a:p>
                      <a:pPr algn="l" fontAlgn="b"/>
                      <a:r>
                        <a:rPr lang="sv-SE" sz="1100" b="0" i="0" u="none" strike="noStrike">
                          <a:solidFill>
                            <a:srgbClr val="000000"/>
                          </a:solidFill>
                          <a:effectLst/>
                          <a:latin typeface="Calibri" panose="020F0502020204030204" pitchFamily="34" charset="0"/>
                        </a:rPr>
                        <a:t>Region Dalarna</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68%</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18%</a:t>
                      </a:r>
                    </a:p>
                  </a:txBody>
                  <a:tcPr marL="6064" marR="6064" marT="6064" marB="0" anchor="b">
                    <a:lnL>
                      <a:noFill/>
                    </a:lnL>
                    <a:lnR>
                      <a:noFill/>
                    </a:lnR>
                    <a:lnT>
                      <a:noFill/>
                    </a:lnT>
                    <a:lnB>
                      <a:noFill/>
                    </a:lnB>
                  </a:tcPr>
                </a:tc>
                <a:extLst>
                  <a:ext uri="{0D108BD9-81ED-4DB2-BD59-A6C34878D82A}">
                    <a16:rowId xmlns:a16="http://schemas.microsoft.com/office/drawing/2014/main" val="2133651952"/>
                  </a:ext>
                </a:extLst>
              </a:tr>
              <a:tr h="163741">
                <a:tc>
                  <a:txBody>
                    <a:bodyPr/>
                    <a:lstStyle/>
                    <a:p>
                      <a:pPr algn="l" fontAlgn="b"/>
                      <a:r>
                        <a:rPr lang="sv-SE" sz="1100" b="0" i="0" u="none" strike="noStrike">
                          <a:solidFill>
                            <a:srgbClr val="000000"/>
                          </a:solidFill>
                          <a:effectLst/>
                          <a:latin typeface="Calibri" panose="020F0502020204030204" pitchFamily="34" charset="0"/>
                        </a:rPr>
                        <a:t>Region Skåne</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68%</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18%</a:t>
                      </a:r>
                    </a:p>
                  </a:txBody>
                  <a:tcPr marL="6064" marR="6064" marT="6064" marB="0" anchor="b">
                    <a:lnL>
                      <a:noFill/>
                    </a:lnL>
                    <a:lnR>
                      <a:noFill/>
                    </a:lnR>
                    <a:lnT>
                      <a:noFill/>
                    </a:lnT>
                    <a:lnB>
                      <a:noFill/>
                    </a:lnB>
                    <a:solidFill>
                      <a:srgbClr val="F2F2F2"/>
                    </a:solidFill>
                  </a:tcPr>
                </a:tc>
                <a:extLst>
                  <a:ext uri="{0D108BD9-81ED-4DB2-BD59-A6C34878D82A}">
                    <a16:rowId xmlns:a16="http://schemas.microsoft.com/office/drawing/2014/main" val="2171956001"/>
                  </a:ext>
                </a:extLst>
              </a:tr>
              <a:tr h="321765">
                <a:tc>
                  <a:txBody>
                    <a:bodyPr/>
                    <a:lstStyle/>
                    <a:p>
                      <a:pPr algn="l" fontAlgn="b"/>
                      <a:r>
                        <a:rPr lang="sv-SE" sz="1100" b="0" i="0" u="none" strike="noStrike">
                          <a:solidFill>
                            <a:srgbClr val="000000"/>
                          </a:solidFill>
                          <a:effectLst/>
                          <a:latin typeface="Calibri" panose="020F0502020204030204" pitchFamily="34" charset="0"/>
                        </a:rPr>
                        <a:t>Västra Götalandsregionen</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66%</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11%</a:t>
                      </a:r>
                    </a:p>
                  </a:txBody>
                  <a:tcPr marL="6064" marR="6064" marT="6064" marB="0" anchor="b">
                    <a:lnL>
                      <a:noFill/>
                    </a:lnL>
                    <a:lnR>
                      <a:noFill/>
                    </a:lnR>
                    <a:lnT>
                      <a:noFill/>
                    </a:lnT>
                    <a:lnB>
                      <a:noFill/>
                    </a:lnB>
                  </a:tcPr>
                </a:tc>
                <a:extLst>
                  <a:ext uri="{0D108BD9-81ED-4DB2-BD59-A6C34878D82A}">
                    <a16:rowId xmlns:a16="http://schemas.microsoft.com/office/drawing/2014/main" val="1448386517"/>
                  </a:ext>
                </a:extLst>
              </a:tr>
              <a:tr h="163741">
                <a:tc>
                  <a:txBody>
                    <a:bodyPr/>
                    <a:lstStyle/>
                    <a:p>
                      <a:pPr algn="l" fontAlgn="b"/>
                      <a:r>
                        <a:rPr lang="sv-SE" sz="1100" b="0" i="0" u="none" strike="noStrike">
                          <a:solidFill>
                            <a:srgbClr val="000000"/>
                          </a:solidFill>
                          <a:effectLst/>
                          <a:latin typeface="Calibri" panose="020F0502020204030204" pitchFamily="34" charset="0"/>
                        </a:rPr>
                        <a:t>Region Gotland</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58%</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23%</a:t>
                      </a:r>
                    </a:p>
                  </a:txBody>
                  <a:tcPr marL="6064" marR="6064" marT="6064" marB="0" anchor="b">
                    <a:lnL>
                      <a:noFill/>
                    </a:lnL>
                    <a:lnR>
                      <a:noFill/>
                    </a:lnR>
                    <a:lnT>
                      <a:noFill/>
                    </a:lnT>
                    <a:lnB>
                      <a:noFill/>
                    </a:lnB>
                    <a:solidFill>
                      <a:srgbClr val="F2F2F2"/>
                    </a:solidFill>
                  </a:tcPr>
                </a:tc>
                <a:extLst>
                  <a:ext uri="{0D108BD9-81ED-4DB2-BD59-A6C34878D82A}">
                    <a16:rowId xmlns:a16="http://schemas.microsoft.com/office/drawing/2014/main" val="2003194858"/>
                  </a:ext>
                </a:extLst>
              </a:tr>
              <a:tr h="163741">
                <a:tc>
                  <a:txBody>
                    <a:bodyPr/>
                    <a:lstStyle/>
                    <a:p>
                      <a:pPr algn="l" fontAlgn="b"/>
                      <a:r>
                        <a:rPr lang="sv-SE" sz="1100" b="0" i="0" u="none" strike="noStrike">
                          <a:solidFill>
                            <a:srgbClr val="000000"/>
                          </a:solidFill>
                          <a:effectLst/>
                          <a:latin typeface="Calibri" panose="020F0502020204030204" pitchFamily="34" charset="0"/>
                        </a:rPr>
                        <a:t>Region Kalmar län</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56%</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22%</a:t>
                      </a:r>
                    </a:p>
                  </a:txBody>
                  <a:tcPr marL="6064" marR="6064" marT="6064" marB="0" anchor="b">
                    <a:lnL>
                      <a:noFill/>
                    </a:lnL>
                    <a:lnR>
                      <a:noFill/>
                    </a:lnR>
                    <a:lnT>
                      <a:noFill/>
                    </a:lnT>
                    <a:lnB>
                      <a:noFill/>
                    </a:lnB>
                  </a:tcPr>
                </a:tc>
                <a:extLst>
                  <a:ext uri="{0D108BD9-81ED-4DB2-BD59-A6C34878D82A}">
                    <a16:rowId xmlns:a16="http://schemas.microsoft.com/office/drawing/2014/main" val="2829681680"/>
                  </a:ext>
                </a:extLst>
              </a:tr>
              <a:tr h="163741">
                <a:tc>
                  <a:txBody>
                    <a:bodyPr/>
                    <a:lstStyle/>
                    <a:p>
                      <a:pPr algn="l" fontAlgn="b"/>
                      <a:r>
                        <a:rPr lang="sv-SE" sz="1100" b="0" i="0" u="none" strike="noStrike">
                          <a:solidFill>
                            <a:srgbClr val="000000"/>
                          </a:solidFill>
                          <a:effectLst/>
                          <a:latin typeface="Calibri" panose="020F0502020204030204" pitchFamily="34" charset="0"/>
                        </a:rPr>
                        <a:t>Region Stockholm</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56%</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23%</a:t>
                      </a:r>
                    </a:p>
                  </a:txBody>
                  <a:tcPr marL="6064" marR="6064" marT="6064" marB="0" anchor="b">
                    <a:lnL>
                      <a:noFill/>
                    </a:lnL>
                    <a:lnR>
                      <a:noFill/>
                    </a:lnR>
                    <a:lnT>
                      <a:noFill/>
                    </a:lnT>
                    <a:lnB>
                      <a:noFill/>
                    </a:lnB>
                    <a:solidFill>
                      <a:srgbClr val="F2F2F2"/>
                    </a:solidFill>
                  </a:tcPr>
                </a:tc>
                <a:extLst>
                  <a:ext uri="{0D108BD9-81ED-4DB2-BD59-A6C34878D82A}">
                    <a16:rowId xmlns:a16="http://schemas.microsoft.com/office/drawing/2014/main" val="1760161206"/>
                  </a:ext>
                </a:extLst>
              </a:tr>
              <a:tr h="248819">
                <a:tc>
                  <a:txBody>
                    <a:bodyPr/>
                    <a:lstStyle/>
                    <a:p>
                      <a:pPr algn="l" fontAlgn="b"/>
                      <a:r>
                        <a:rPr lang="sv-SE" sz="1100" b="0" i="0" u="none" strike="noStrike">
                          <a:solidFill>
                            <a:srgbClr val="000000"/>
                          </a:solidFill>
                          <a:effectLst/>
                          <a:latin typeface="Calibri" panose="020F0502020204030204" pitchFamily="34" charset="0"/>
                        </a:rPr>
                        <a:t>Region Jönköpings län</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55%</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22%</a:t>
                      </a:r>
                    </a:p>
                  </a:txBody>
                  <a:tcPr marL="6064" marR="6064" marT="6064" marB="0" anchor="b">
                    <a:lnL>
                      <a:noFill/>
                    </a:lnL>
                    <a:lnR>
                      <a:noFill/>
                    </a:lnR>
                    <a:lnT>
                      <a:noFill/>
                    </a:lnT>
                    <a:lnB>
                      <a:noFill/>
                    </a:lnB>
                  </a:tcPr>
                </a:tc>
                <a:extLst>
                  <a:ext uri="{0D108BD9-81ED-4DB2-BD59-A6C34878D82A}">
                    <a16:rowId xmlns:a16="http://schemas.microsoft.com/office/drawing/2014/main" val="4106486700"/>
                  </a:ext>
                </a:extLst>
              </a:tr>
              <a:tr h="163741">
                <a:tc>
                  <a:txBody>
                    <a:bodyPr/>
                    <a:lstStyle/>
                    <a:p>
                      <a:pPr algn="l" fontAlgn="b"/>
                      <a:r>
                        <a:rPr lang="sv-SE" sz="1100" b="0" i="0" u="none" strike="noStrike">
                          <a:solidFill>
                            <a:srgbClr val="000000"/>
                          </a:solidFill>
                          <a:effectLst/>
                          <a:latin typeface="Calibri" panose="020F0502020204030204" pitchFamily="34" charset="0"/>
                        </a:rPr>
                        <a:t>Region Halland</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54%</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18%</a:t>
                      </a:r>
                    </a:p>
                  </a:txBody>
                  <a:tcPr marL="6064" marR="6064" marT="6064" marB="0" anchor="b">
                    <a:lnL>
                      <a:noFill/>
                    </a:lnL>
                    <a:lnR>
                      <a:noFill/>
                    </a:lnR>
                    <a:lnT>
                      <a:noFill/>
                    </a:lnT>
                    <a:lnB>
                      <a:noFill/>
                    </a:lnB>
                    <a:solidFill>
                      <a:srgbClr val="F2F2F2"/>
                    </a:solidFill>
                  </a:tcPr>
                </a:tc>
                <a:extLst>
                  <a:ext uri="{0D108BD9-81ED-4DB2-BD59-A6C34878D82A}">
                    <a16:rowId xmlns:a16="http://schemas.microsoft.com/office/drawing/2014/main" val="3817324023"/>
                  </a:ext>
                </a:extLst>
              </a:tr>
              <a:tr h="163741">
                <a:tc>
                  <a:txBody>
                    <a:bodyPr/>
                    <a:lstStyle/>
                    <a:p>
                      <a:pPr algn="l" fontAlgn="b"/>
                      <a:r>
                        <a:rPr lang="sv-SE" sz="1100" b="0" i="0" u="none" strike="noStrike">
                          <a:solidFill>
                            <a:srgbClr val="000000"/>
                          </a:solidFill>
                          <a:effectLst/>
                          <a:latin typeface="Calibri" panose="020F0502020204030204" pitchFamily="34" charset="0"/>
                        </a:rPr>
                        <a:t>Region Kronoberg</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53%</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23%</a:t>
                      </a:r>
                    </a:p>
                  </a:txBody>
                  <a:tcPr marL="6064" marR="6064" marT="6064" marB="0" anchor="b">
                    <a:lnL>
                      <a:noFill/>
                    </a:lnL>
                    <a:lnR>
                      <a:noFill/>
                    </a:lnR>
                    <a:lnT>
                      <a:noFill/>
                    </a:lnT>
                    <a:lnB>
                      <a:noFill/>
                    </a:lnB>
                  </a:tcPr>
                </a:tc>
                <a:extLst>
                  <a:ext uri="{0D108BD9-81ED-4DB2-BD59-A6C34878D82A}">
                    <a16:rowId xmlns:a16="http://schemas.microsoft.com/office/drawing/2014/main" val="2391279947"/>
                  </a:ext>
                </a:extLst>
              </a:tr>
              <a:tr h="163741">
                <a:tc>
                  <a:txBody>
                    <a:bodyPr/>
                    <a:lstStyle/>
                    <a:p>
                      <a:pPr algn="l" fontAlgn="b"/>
                      <a:r>
                        <a:rPr lang="sv-SE" sz="1100" b="0" i="0" u="none" strike="noStrike">
                          <a:solidFill>
                            <a:srgbClr val="000000"/>
                          </a:solidFill>
                          <a:effectLst/>
                          <a:latin typeface="Calibri" panose="020F0502020204030204" pitchFamily="34" charset="0"/>
                        </a:rPr>
                        <a:t>Region Östergötland</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52%</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23%</a:t>
                      </a:r>
                    </a:p>
                  </a:txBody>
                  <a:tcPr marL="6064" marR="6064" marT="6064" marB="0" anchor="b">
                    <a:lnL>
                      <a:noFill/>
                    </a:lnL>
                    <a:lnR>
                      <a:noFill/>
                    </a:lnR>
                    <a:lnT>
                      <a:noFill/>
                    </a:lnT>
                    <a:lnB>
                      <a:noFill/>
                    </a:lnB>
                    <a:solidFill>
                      <a:srgbClr val="F2F2F2"/>
                    </a:solidFill>
                  </a:tcPr>
                </a:tc>
                <a:extLst>
                  <a:ext uri="{0D108BD9-81ED-4DB2-BD59-A6C34878D82A}">
                    <a16:rowId xmlns:a16="http://schemas.microsoft.com/office/drawing/2014/main" val="4171698686"/>
                  </a:ext>
                </a:extLst>
              </a:tr>
              <a:tr h="163741">
                <a:tc>
                  <a:txBody>
                    <a:bodyPr/>
                    <a:lstStyle/>
                    <a:p>
                      <a:pPr algn="l" fontAlgn="b"/>
                      <a:r>
                        <a:rPr lang="sv-SE" sz="1100" b="0" i="0" u="none" strike="noStrike">
                          <a:solidFill>
                            <a:srgbClr val="000000"/>
                          </a:solidFill>
                          <a:effectLst/>
                          <a:latin typeface="Calibri" panose="020F0502020204030204" pitchFamily="34" charset="0"/>
                        </a:rPr>
                        <a:t>Region Blekinge</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51%</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21%</a:t>
                      </a:r>
                    </a:p>
                  </a:txBody>
                  <a:tcPr marL="6064" marR="6064" marT="6064" marB="0" anchor="b">
                    <a:lnL>
                      <a:noFill/>
                    </a:lnL>
                    <a:lnR>
                      <a:noFill/>
                    </a:lnR>
                    <a:lnT>
                      <a:noFill/>
                    </a:lnT>
                    <a:lnB>
                      <a:noFill/>
                    </a:lnB>
                  </a:tcPr>
                </a:tc>
                <a:extLst>
                  <a:ext uri="{0D108BD9-81ED-4DB2-BD59-A6C34878D82A}">
                    <a16:rowId xmlns:a16="http://schemas.microsoft.com/office/drawing/2014/main" val="3053990622"/>
                  </a:ext>
                </a:extLst>
              </a:tr>
              <a:tr h="163741">
                <a:tc>
                  <a:txBody>
                    <a:bodyPr/>
                    <a:lstStyle/>
                    <a:p>
                      <a:pPr algn="l" fontAlgn="b"/>
                      <a:r>
                        <a:rPr lang="sv-SE" sz="1100" b="0" i="0" u="none" strike="noStrike">
                          <a:solidFill>
                            <a:srgbClr val="000000"/>
                          </a:solidFill>
                          <a:effectLst/>
                          <a:latin typeface="Calibri" panose="020F0502020204030204" pitchFamily="34" charset="0"/>
                        </a:rPr>
                        <a:t>Region Värmland</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51%</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16%</a:t>
                      </a:r>
                    </a:p>
                  </a:txBody>
                  <a:tcPr marL="6064" marR="6064" marT="6064" marB="0" anchor="b">
                    <a:lnL>
                      <a:noFill/>
                    </a:lnL>
                    <a:lnR>
                      <a:noFill/>
                    </a:lnR>
                    <a:lnT>
                      <a:noFill/>
                    </a:lnT>
                    <a:lnB>
                      <a:noFill/>
                    </a:lnB>
                    <a:solidFill>
                      <a:srgbClr val="F2F2F2"/>
                    </a:solidFill>
                  </a:tcPr>
                </a:tc>
                <a:extLst>
                  <a:ext uri="{0D108BD9-81ED-4DB2-BD59-A6C34878D82A}">
                    <a16:rowId xmlns:a16="http://schemas.microsoft.com/office/drawing/2014/main" val="3620142252"/>
                  </a:ext>
                </a:extLst>
              </a:tr>
              <a:tr h="163741">
                <a:tc>
                  <a:txBody>
                    <a:bodyPr/>
                    <a:lstStyle/>
                    <a:p>
                      <a:pPr algn="l" fontAlgn="b"/>
                      <a:r>
                        <a:rPr lang="sv-SE" sz="1100" b="0" i="0" u="none" strike="noStrike">
                          <a:solidFill>
                            <a:srgbClr val="000000"/>
                          </a:solidFill>
                          <a:effectLst/>
                          <a:latin typeface="Calibri" panose="020F0502020204030204" pitchFamily="34" charset="0"/>
                        </a:rPr>
                        <a:t>Region Sörmland</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50%</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20%</a:t>
                      </a:r>
                    </a:p>
                  </a:txBody>
                  <a:tcPr marL="6064" marR="6064" marT="6064" marB="0" anchor="b">
                    <a:lnL>
                      <a:noFill/>
                    </a:lnL>
                    <a:lnR>
                      <a:noFill/>
                    </a:lnR>
                    <a:lnT>
                      <a:noFill/>
                    </a:lnT>
                    <a:lnB>
                      <a:noFill/>
                    </a:lnB>
                  </a:tcPr>
                </a:tc>
                <a:extLst>
                  <a:ext uri="{0D108BD9-81ED-4DB2-BD59-A6C34878D82A}">
                    <a16:rowId xmlns:a16="http://schemas.microsoft.com/office/drawing/2014/main" val="2984461845"/>
                  </a:ext>
                </a:extLst>
              </a:tr>
              <a:tr h="163741">
                <a:tc>
                  <a:txBody>
                    <a:bodyPr/>
                    <a:lstStyle/>
                    <a:p>
                      <a:pPr algn="l" fontAlgn="b"/>
                      <a:r>
                        <a:rPr lang="sv-SE" sz="1100" b="0" i="0" u="none" strike="noStrike">
                          <a:solidFill>
                            <a:srgbClr val="000000"/>
                          </a:solidFill>
                          <a:effectLst/>
                          <a:latin typeface="Calibri" panose="020F0502020204030204" pitchFamily="34" charset="0"/>
                        </a:rPr>
                        <a:t>Region Örebro län</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50%</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19%</a:t>
                      </a:r>
                    </a:p>
                  </a:txBody>
                  <a:tcPr marL="6064" marR="6064" marT="6064" marB="0" anchor="b">
                    <a:lnL>
                      <a:noFill/>
                    </a:lnL>
                    <a:lnR>
                      <a:noFill/>
                    </a:lnR>
                    <a:lnT>
                      <a:noFill/>
                    </a:lnT>
                    <a:lnB>
                      <a:noFill/>
                    </a:lnB>
                    <a:solidFill>
                      <a:srgbClr val="F2F2F2"/>
                    </a:solidFill>
                  </a:tcPr>
                </a:tc>
                <a:extLst>
                  <a:ext uri="{0D108BD9-81ED-4DB2-BD59-A6C34878D82A}">
                    <a16:rowId xmlns:a16="http://schemas.microsoft.com/office/drawing/2014/main" val="1978864520"/>
                  </a:ext>
                </a:extLst>
              </a:tr>
              <a:tr h="163741">
                <a:tc>
                  <a:txBody>
                    <a:bodyPr/>
                    <a:lstStyle/>
                    <a:p>
                      <a:pPr algn="l" fontAlgn="b"/>
                      <a:r>
                        <a:rPr lang="sv-SE" sz="1100" b="0" i="0" u="none" strike="noStrike">
                          <a:solidFill>
                            <a:srgbClr val="000000"/>
                          </a:solidFill>
                          <a:effectLst/>
                          <a:latin typeface="Calibri" panose="020F0502020204030204" pitchFamily="34" charset="0"/>
                        </a:rPr>
                        <a:t>Region Västmanland</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48%</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22%</a:t>
                      </a:r>
                    </a:p>
                  </a:txBody>
                  <a:tcPr marL="6064" marR="6064" marT="6064" marB="0" anchor="b">
                    <a:lnL>
                      <a:noFill/>
                    </a:lnL>
                    <a:lnR>
                      <a:noFill/>
                    </a:lnR>
                    <a:lnT>
                      <a:noFill/>
                    </a:lnT>
                    <a:lnB>
                      <a:noFill/>
                    </a:lnB>
                  </a:tcPr>
                </a:tc>
                <a:extLst>
                  <a:ext uri="{0D108BD9-81ED-4DB2-BD59-A6C34878D82A}">
                    <a16:rowId xmlns:a16="http://schemas.microsoft.com/office/drawing/2014/main" val="2459229839"/>
                  </a:ext>
                </a:extLst>
              </a:tr>
              <a:tr h="163741">
                <a:tc>
                  <a:txBody>
                    <a:bodyPr/>
                    <a:lstStyle/>
                    <a:p>
                      <a:pPr algn="l" fontAlgn="b"/>
                      <a:r>
                        <a:rPr lang="sv-SE" sz="1100" b="0" i="0" u="none" strike="noStrike">
                          <a:solidFill>
                            <a:srgbClr val="000000"/>
                          </a:solidFill>
                          <a:effectLst/>
                          <a:latin typeface="Calibri" panose="020F0502020204030204" pitchFamily="34" charset="0"/>
                        </a:rPr>
                        <a:t>Region Gävleborg</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48%</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25%</a:t>
                      </a:r>
                    </a:p>
                  </a:txBody>
                  <a:tcPr marL="6064" marR="6064" marT="6064" marB="0" anchor="b">
                    <a:lnL>
                      <a:noFill/>
                    </a:lnL>
                    <a:lnR>
                      <a:noFill/>
                    </a:lnR>
                    <a:lnT>
                      <a:noFill/>
                    </a:lnT>
                    <a:lnB>
                      <a:noFill/>
                    </a:lnB>
                    <a:solidFill>
                      <a:srgbClr val="F2F2F2"/>
                    </a:solidFill>
                  </a:tcPr>
                </a:tc>
                <a:extLst>
                  <a:ext uri="{0D108BD9-81ED-4DB2-BD59-A6C34878D82A}">
                    <a16:rowId xmlns:a16="http://schemas.microsoft.com/office/drawing/2014/main" val="732761709"/>
                  </a:ext>
                </a:extLst>
              </a:tr>
              <a:tr h="248819">
                <a:tc>
                  <a:txBody>
                    <a:bodyPr/>
                    <a:lstStyle/>
                    <a:p>
                      <a:pPr algn="l" fontAlgn="b"/>
                      <a:r>
                        <a:rPr lang="sv-SE" sz="1100" b="0" i="0" u="none" strike="noStrike">
                          <a:solidFill>
                            <a:srgbClr val="000000"/>
                          </a:solidFill>
                          <a:effectLst/>
                          <a:latin typeface="Calibri" panose="020F0502020204030204" pitchFamily="34" charset="0"/>
                        </a:rPr>
                        <a:t>Region Västernorrland</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44%</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26%</a:t>
                      </a:r>
                    </a:p>
                  </a:txBody>
                  <a:tcPr marL="6064" marR="6064" marT="6064" marB="0" anchor="b">
                    <a:lnL>
                      <a:noFill/>
                    </a:lnL>
                    <a:lnR>
                      <a:noFill/>
                    </a:lnR>
                    <a:lnT>
                      <a:noFill/>
                    </a:lnT>
                    <a:lnB>
                      <a:noFill/>
                    </a:lnB>
                  </a:tcPr>
                </a:tc>
                <a:extLst>
                  <a:ext uri="{0D108BD9-81ED-4DB2-BD59-A6C34878D82A}">
                    <a16:rowId xmlns:a16="http://schemas.microsoft.com/office/drawing/2014/main" val="1059142552"/>
                  </a:ext>
                </a:extLst>
              </a:tr>
              <a:tr h="163741">
                <a:tc>
                  <a:txBody>
                    <a:bodyPr/>
                    <a:lstStyle/>
                    <a:p>
                      <a:pPr algn="l" fontAlgn="b"/>
                      <a:r>
                        <a:rPr lang="sv-SE" sz="1100" b="0" i="0" u="none" strike="noStrike">
                          <a:solidFill>
                            <a:srgbClr val="000000"/>
                          </a:solidFill>
                          <a:effectLst/>
                          <a:latin typeface="Calibri" panose="020F0502020204030204" pitchFamily="34" charset="0"/>
                        </a:rPr>
                        <a:t>Region Västerbotten</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43%</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20%</a:t>
                      </a:r>
                    </a:p>
                  </a:txBody>
                  <a:tcPr marL="6064" marR="6064" marT="6064" marB="0" anchor="b">
                    <a:lnL>
                      <a:noFill/>
                    </a:lnL>
                    <a:lnR>
                      <a:noFill/>
                    </a:lnR>
                    <a:lnT>
                      <a:noFill/>
                    </a:lnT>
                    <a:lnB>
                      <a:noFill/>
                    </a:lnB>
                    <a:solidFill>
                      <a:srgbClr val="F2F2F2"/>
                    </a:solidFill>
                  </a:tcPr>
                </a:tc>
                <a:extLst>
                  <a:ext uri="{0D108BD9-81ED-4DB2-BD59-A6C34878D82A}">
                    <a16:rowId xmlns:a16="http://schemas.microsoft.com/office/drawing/2014/main" val="3395265643"/>
                  </a:ext>
                </a:extLst>
              </a:tr>
              <a:tr h="321765">
                <a:tc>
                  <a:txBody>
                    <a:bodyPr/>
                    <a:lstStyle/>
                    <a:p>
                      <a:pPr algn="l" fontAlgn="b"/>
                      <a:r>
                        <a:rPr lang="sv-SE" sz="1100" b="0" i="0" u="none" strike="noStrike">
                          <a:solidFill>
                            <a:srgbClr val="000000"/>
                          </a:solidFill>
                          <a:effectLst/>
                          <a:latin typeface="Calibri" panose="020F0502020204030204" pitchFamily="34" charset="0"/>
                        </a:rPr>
                        <a:t>Region Jämtland Härjedalen</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41%</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21%</a:t>
                      </a:r>
                    </a:p>
                  </a:txBody>
                  <a:tcPr marL="6064" marR="6064" marT="6064" marB="0" anchor="b">
                    <a:lnL>
                      <a:noFill/>
                    </a:lnL>
                    <a:lnR>
                      <a:noFill/>
                    </a:lnR>
                    <a:lnT>
                      <a:noFill/>
                    </a:lnT>
                    <a:lnB>
                      <a:noFill/>
                    </a:lnB>
                  </a:tcPr>
                </a:tc>
                <a:extLst>
                  <a:ext uri="{0D108BD9-81ED-4DB2-BD59-A6C34878D82A}">
                    <a16:rowId xmlns:a16="http://schemas.microsoft.com/office/drawing/2014/main" val="2373447990"/>
                  </a:ext>
                </a:extLst>
              </a:tr>
              <a:tr h="163741">
                <a:tc>
                  <a:txBody>
                    <a:bodyPr/>
                    <a:lstStyle/>
                    <a:p>
                      <a:pPr algn="l" fontAlgn="b"/>
                      <a:r>
                        <a:rPr lang="sv-SE" sz="1100" b="0" i="0" u="none" strike="noStrike">
                          <a:solidFill>
                            <a:srgbClr val="000000"/>
                          </a:solidFill>
                          <a:effectLst/>
                          <a:latin typeface="Calibri" panose="020F0502020204030204" pitchFamily="34" charset="0"/>
                        </a:rPr>
                        <a:t>Region Uppsala</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40%</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22%</a:t>
                      </a:r>
                    </a:p>
                  </a:txBody>
                  <a:tcPr marL="6064" marR="6064" marT="6064" marB="0" anchor="b">
                    <a:lnL>
                      <a:noFill/>
                    </a:lnL>
                    <a:lnR>
                      <a:noFill/>
                    </a:lnR>
                    <a:lnT>
                      <a:noFill/>
                    </a:lnT>
                    <a:lnB>
                      <a:noFill/>
                    </a:lnB>
                    <a:solidFill>
                      <a:srgbClr val="F2F2F2"/>
                    </a:solidFill>
                  </a:tcPr>
                </a:tc>
                <a:extLst>
                  <a:ext uri="{0D108BD9-81ED-4DB2-BD59-A6C34878D82A}">
                    <a16:rowId xmlns:a16="http://schemas.microsoft.com/office/drawing/2014/main" val="2987352113"/>
                  </a:ext>
                </a:extLst>
              </a:tr>
              <a:tr h="163741">
                <a:tc>
                  <a:txBody>
                    <a:bodyPr/>
                    <a:lstStyle/>
                    <a:p>
                      <a:pPr algn="l" fontAlgn="b"/>
                      <a:r>
                        <a:rPr lang="sv-SE" sz="1100" b="0" i="0" u="none" strike="noStrike">
                          <a:solidFill>
                            <a:srgbClr val="000000"/>
                          </a:solidFill>
                          <a:effectLst/>
                          <a:latin typeface="Calibri" panose="020F0502020204030204" pitchFamily="34" charset="0"/>
                        </a:rPr>
                        <a:t>Totalsumma</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58%</a:t>
                      </a:r>
                    </a:p>
                  </a:txBody>
                  <a:tcPr marL="6064" marR="6064" marT="6064" marB="0" anchor="b">
                    <a:lnL>
                      <a:noFill/>
                    </a:lnL>
                    <a:lnR>
                      <a:noFill/>
                    </a:lnR>
                    <a:lnT>
                      <a:noFill/>
                    </a:lnT>
                    <a:lnB>
                      <a:noFill/>
                    </a:lnB>
                  </a:tcPr>
                </a:tc>
                <a:tc>
                  <a:txBody>
                    <a:bodyPr/>
                    <a:lstStyle/>
                    <a:p>
                      <a:pPr algn="r" fontAlgn="b"/>
                      <a:r>
                        <a:rPr lang="sv-SE" sz="1100" b="0" i="0" u="none" strike="noStrike" dirty="0">
                          <a:solidFill>
                            <a:srgbClr val="000000"/>
                          </a:solidFill>
                          <a:effectLst/>
                          <a:latin typeface="Calibri" panose="020F0502020204030204" pitchFamily="34" charset="0"/>
                        </a:rPr>
                        <a:t>18%</a:t>
                      </a:r>
                    </a:p>
                  </a:txBody>
                  <a:tcPr marL="6064" marR="6064" marT="6064" marB="0" anchor="b">
                    <a:lnL>
                      <a:noFill/>
                    </a:lnL>
                    <a:lnR>
                      <a:noFill/>
                    </a:lnR>
                    <a:lnT>
                      <a:noFill/>
                    </a:lnT>
                    <a:lnB>
                      <a:noFill/>
                    </a:lnB>
                  </a:tcPr>
                </a:tc>
                <a:extLst>
                  <a:ext uri="{0D108BD9-81ED-4DB2-BD59-A6C34878D82A}">
                    <a16:rowId xmlns:a16="http://schemas.microsoft.com/office/drawing/2014/main" val="1267140415"/>
                  </a:ext>
                </a:extLst>
              </a:tr>
            </a:tbl>
          </a:graphicData>
        </a:graphic>
      </p:graphicFrame>
      <p:cxnSp>
        <p:nvCxnSpPr>
          <p:cNvPr id="4" name="Rak pilkoppling 3">
            <a:extLst>
              <a:ext uri="{FF2B5EF4-FFF2-40B4-BE49-F238E27FC236}">
                <a16:creationId xmlns:a16="http://schemas.microsoft.com/office/drawing/2014/main" id="{0A4B2AF3-DFC8-4FC7-B1F4-EAFBC1EF5DDF}"/>
              </a:ext>
            </a:extLst>
          </p:cNvPr>
          <p:cNvCxnSpPr/>
          <p:nvPr/>
        </p:nvCxnSpPr>
        <p:spPr>
          <a:xfrm>
            <a:off x="6104338" y="6890362"/>
            <a:ext cx="4311662" cy="0"/>
          </a:xfrm>
          <a:prstGeom prst="straightConnector1">
            <a:avLst/>
          </a:prstGeom>
          <a:ln w="6350" cap="flat" cmpd="sng" algn="ctr">
            <a:solidFill>
              <a:schemeClr val="tx1">
                <a:lumMod val="100000"/>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5" name="Diagram 4">
            <a:extLst>
              <a:ext uri="{FF2B5EF4-FFF2-40B4-BE49-F238E27FC236}">
                <a16:creationId xmlns:a16="http://schemas.microsoft.com/office/drawing/2014/main" id="{00000000-0008-0000-1F00-000002000000}"/>
              </a:ext>
            </a:extLst>
          </p:cNvPr>
          <p:cNvGraphicFramePr>
            <a:graphicFrameLocks/>
          </p:cNvGraphicFramePr>
          <p:nvPr>
            <p:extLst>
              <p:ext uri="{D42A27DB-BD31-4B8C-83A1-F6EECF244321}">
                <p14:modId xmlns:p14="http://schemas.microsoft.com/office/powerpoint/2010/main" val="2143688967"/>
              </p:ext>
            </p:extLst>
          </p:nvPr>
        </p:nvGraphicFramePr>
        <p:xfrm>
          <a:off x="4698000" y="1009033"/>
          <a:ext cx="5798550" cy="4381537"/>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ruta 6">
            <a:extLst>
              <a:ext uri="{FF2B5EF4-FFF2-40B4-BE49-F238E27FC236}">
                <a16:creationId xmlns:a16="http://schemas.microsoft.com/office/drawing/2014/main" id="{83BF7A3F-288E-4BE4-92F1-7D369BDD664E}"/>
              </a:ext>
            </a:extLst>
          </p:cNvPr>
          <p:cNvSpPr txBox="1"/>
          <p:nvPr/>
        </p:nvSpPr>
        <p:spPr>
          <a:xfrm>
            <a:off x="171450" y="5390570"/>
            <a:ext cx="11239500" cy="1477328"/>
          </a:xfrm>
          <a:prstGeom prst="rect">
            <a:avLst/>
          </a:prstGeom>
          <a:solidFill>
            <a:schemeClr val="bg1"/>
          </a:solidFill>
        </p:spPr>
        <p:txBody>
          <a:bodyPr wrap="square" rtlCol="0">
            <a:spAutoFit/>
          </a:bodyPr>
          <a:lstStyle/>
          <a:p>
            <a:r>
              <a:rPr lang="sv-SE" sz="1500" b="1" dirty="0">
                <a:latin typeface="Calibri" panose="020F0502020204030204" pitchFamily="34" charset="0"/>
                <a:cs typeface="Calibri" panose="020F0502020204030204" pitchFamily="34" charset="0"/>
              </a:rPr>
              <a:t>Andel besvarade samtal i primärvården (0:an):</a:t>
            </a:r>
            <a:r>
              <a:rPr lang="sv-SE" sz="1500" dirty="0">
                <a:latin typeface="Calibri" panose="020F0502020204030204" pitchFamily="34" charset="0"/>
                <a:cs typeface="Calibri" panose="020F0502020204030204" pitchFamily="34" charset="0"/>
              </a:rPr>
              <a:t> i mars 2021 nådde 108 VC av totalt 161 VC 85% eller mer besvarade samtal samma dag. Telefontillgängligheten varierade mellan 100%-27%. </a:t>
            </a:r>
          </a:p>
          <a:p>
            <a:r>
              <a:rPr lang="sv-SE" sz="1500" b="1" i="0" u="none" strike="noStrike" dirty="0">
                <a:solidFill>
                  <a:srgbClr val="000000"/>
                </a:solidFill>
                <a:effectLst/>
                <a:latin typeface="Calibri" panose="020F0502020204030204" pitchFamily="34" charset="0"/>
                <a:cs typeface="Calibri" panose="020F0502020204030204" pitchFamily="34" charset="0"/>
              </a:rPr>
              <a:t>Andel patienter som fått medicinsk bedömning inom tre dagar respektive samma dag. Andel 2020 samt skillnad mot 2019. Alla kontakttyper</a:t>
            </a:r>
          </a:p>
          <a:p>
            <a:r>
              <a:rPr lang="sv-SE" sz="1500" dirty="0">
                <a:solidFill>
                  <a:srgbClr val="000000"/>
                </a:solidFill>
                <a:latin typeface="Calibri" panose="020F0502020204030204" pitchFamily="34" charset="0"/>
                <a:cs typeface="Calibri" panose="020F0502020204030204" pitchFamily="34" charset="0"/>
              </a:rPr>
              <a:t>I april 2021 nådde 101 av totalt 175 VC 85% eller mer vad gäller vårdgarantins 3:a. (Underlaget redovisar ett snitt över åren samt skillnader)</a:t>
            </a:r>
          </a:p>
          <a:p>
            <a:r>
              <a:rPr lang="sv-SE" sz="1500" dirty="0">
                <a:solidFill>
                  <a:srgbClr val="000000"/>
                </a:solidFill>
                <a:latin typeface="Calibri" panose="020F0502020204030204" pitchFamily="34" charset="0"/>
                <a:cs typeface="Calibri" panose="020F0502020204030204" pitchFamily="34" charset="0"/>
              </a:rPr>
              <a:t>Vid jfr våren 2020 och 2021 ses en betydande förbättring med drygt 10%, vilket får anses gott med tanke på den ansträngda situation VC haft under hela pandemin och nu vaccinationerna . Tillgängligheten i maj 2021 varierade mellan 100%-33%.</a:t>
            </a:r>
            <a:endParaRPr lang="sv-SE" sz="15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00309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a:extLst>
              <a:ext uri="{FF2B5EF4-FFF2-40B4-BE49-F238E27FC236}">
                <a16:creationId xmlns:a16="http://schemas.microsoft.com/office/drawing/2014/main" id="{3EDCD219-48C7-41CB-B41A-F16244A35330}"/>
              </a:ext>
            </a:extLst>
          </p:cNvPr>
          <p:cNvGraphicFramePr>
            <a:graphicFrameLocks noGrp="1"/>
          </p:cNvGraphicFramePr>
          <p:nvPr>
            <p:extLst>
              <p:ext uri="{D42A27DB-BD31-4B8C-83A1-F6EECF244321}">
                <p14:modId xmlns:p14="http://schemas.microsoft.com/office/powerpoint/2010/main" val="3018325603"/>
              </p:ext>
            </p:extLst>
          </p:nvPr>
        </p:nvGraphicFramePr>
        <p:xfrm>
          <a:off x="266700" y="63500"/>
          <a:ext cx="11582400" cy="835660"/>
        </p:xfrm>
        <a:graphic>
          <a:graphicData uri="http://schemas.openxmlformats.org/drawingml/2006/table">
            <a:tbl>
              <a:tblPr/>
              <a:tblGrid>
                <a:gridCol w="11582400">
                  <a:extLst>
                    <a:ext uri="{9D8B030D-6E8A-4147-A177-3AD203B41FA5}">
                      <a16:colId xmlns:a16="http://schemas.microsoft.com/office/drawing/2014/main" val="614537224"/>
                    </a:ext>
                  </a:extLst>
                </a:gridCol>
              </a:tblGrid>
              <a:tr h="184150">
                <a:tc>
                  <a:txBody>
                    <a:bodyPr/>
                    <a:lstStyle/>
                    <a:p>
                      <a:pPr algn="l" fontAlgn="b"/>
                      <a:r>
                        <a:rPr lang="sv-SE" sz="2000" b="1" i="0" u="none" strike="noStrike" dirty="0">
                          <a:solidFill>
                            <a:srgbClr val="000000"/>
                          </a:solidFill>
                          <a:effectLst/>
                          <a:latin typeface="+mj-lt"/>
                        </a:rPr>
                        <a:t>Andel i befolkningen som har stort eller mycket stort förtroende för hälso- och sjukvården i sin helhet fördelat på region. Jämförelse mellan 2019 och 2020</a:t>
                      </a:r>
                    </a:p>
                  </a:txBody>
                  <a:tcPr marL="6350" marR="6350" marT="6350" marB="0" anchor="b">
                    <a:lnL>
                      <a:noFill/>
                    </a:lnL>
                    <a:lnR>
                      <a:noFill/>
                    </a:lnR>
                    <a:lnT>
                      <a:noFill/>
                    </a:lnT>
                    <a:lnB>
                      <a:noFill/>
                    </a:lnB>
                  </a:tcPr>
                </a:tc>
                <a:extLst>
                  <a:ext uri="{0D108BD9-81ED-4DB2-BD59-A6C34878D82A}">
                    <a16:rowId xmlns:a16="http://schemas.microsoft.com/office/drawing/2014/main" val="4059377615"/>
                  </a:ext>
                </a:extLst>
              </a:tr>
              <a:tr h="184150">
                <a:tc>
                  <a:txBody>
                    <a:bodyPr/>
                    <a:lstStyle/>
                    <a:p>
                      <a:pPr algn="l" fontAlgn="b"/>
                      <a:endParaRPr lang="sv-SE" sz="14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430809222"/>
                  </a:ext>
                </a:extLst>
              </a:tr>
            </a:tbl>
          </a:graphicData>
        </a:graphic>
      </p:graphicFrame>
      <p:graphicFrame>
        <p:nvGraphicFramePr>
          <p:cNvPr id="3" name="Tabell 2">
            <a:extLst>
              <a:ext uri="{FF2B5EF4-FFF2-40B4-BE49-F238E27FC236}">
                <a16:creationId xmlns:a16="http://schemas.microsoft.com/office/drawing/2014/main" id="{FFAC829C-A838-4594-AC71-9071BCAE122A}"/>
              </a:ext>
            </a:extLst>
          </p:cNvPr>
          <p:cNvGraphicFramePr>
            <a:graphicFrameLocks noGrp="1"/>
          </p:cNvGraphicFramePr>
          <p:nvPr>
            <p:extLst>
              <p:ext uri="{D42A27DB-BD31-4B8C-83A1-F6EECF244321}">
                <p14:modId xmlns:p14="http://schemas.microsoft.com/office/powerpoint/2010/main" val="2917490322"/>
              </p:ext>
            </p:extLst>
          </p:nvPr>
        </p:nvGraphicFramePr>
        <p:xfrm>
          <a:off x="266700" y="616373"/>
          <a:ext cx="2668045" cy="4540992"/>
        </p:xfrm>
        <a:graphic>
          <a:graphicData uri="http://schemas.openxmlformats.org/drawingml/2006/table">
            <a:tbl>
              <a:tblPr/>
              <a:tblGrid>
                <a:gridCol w="873178">
                  <a:extLst>
                    <a:ext uri="{9D8B030D-6E8A-4147-A177-3AD203B41FA5}">
                      <a16:colId xmlns:a16="http://schemas.microsoft.com/office/drawing/2014/main" val="3238423996"/>
                    </a:ext>
                  </a:extLst>
                </a:gridCol>
                <a:gridCol w="606374">
                  <a:extLst>
                    <a:ext uri="{9D8B030D-6E8A-4147-A177-3AD203B41FA5}">
                      <a16:colId xmlns:a16="http://schemas.microsoft.com/office/drawing/2014/main" val="485230485"/>
                    </a:ext>
                  </a:extLst>
                </a:gridCol>
                <a:gridCol w="606374">
                  <a:extLst>
                    <a:ext uri="{9D8B030D-6E8A-4147-A177-3AD203B41FA5}">
                      <a16:colId xmlns:a16="http://schemas.microsoft.com/office/drawing/2014/main" val="4223676248"/>
                    </a:ext>
                  </a:extLst>
                </a:gridCol>
                <a:gridCol w="582119">
                  <a:extLst>
                    <a:ext uri="{9D8B030D-6E8A-4147-A177-3AD203B41FA5}">
                      <a16:colId xmlns:a16="http://schemas.microsoft.com/office/drawing/2014/main" val="4191950277"/>
                    </a:ext>
                  </a:extLst>
                </a:gridCol>
              </a:tblGrid>
              <a:tr h="181912">
                <a:tc>
                  <a:txBody>
                    <a:bodyPr/>
                    <a:lstStyle/>
                    <a:p>
                      <a:pPr algn="l" fontAlgn="b"/>
                      <a:r>
                        <a:rPr lang="sv-SE" sz="1100" b="1" i="0" u="none" strike="noStrike">
                          <a:solidFill>
                            <a:srgbClr val="000000"/>
                          </a:solidFill>
                          <a:effectLst/>
                          <a:latin typeface="Calibri" panose="020F0502020204030204" pitchFamily="34" charset="0"/>
                        </a:rPr>
                        <a:t>Region</a:t>
                      </a:r>
                    </a:p>
                  </a:txBody>
                  <a:tcPr marL="6064" marR="6064" marT="6064"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dirty="0">
                          <a:solidFill>
                            <a:srgbClr val="000000"/>
                          </a:solidFill>
                          <a:effectLst/>
                          <a:latin typeface="Calibri" panose="020F0502020204030204" pitchFamily="34" charset="0"/>
                        </a:rPr>
                        <a:t>2019</a:t>
                      </a:r>
                    </a:p>
                  </a:txBody>
                  <a:tcPr marL="6064" marR="6064" marT="6064"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a:solidFill>
                            <a:srgbClr val="000000"/>
                          </a:solidFill>
                          <a:effectLst/>
                          <a:latin typeface="Calibri" panose="020F0502020204030204" pitchFamily="34" charset="0"/>
                        </a:rPr>
                        <a:t>2020</a:t>
                      </a:r>
                    </a:p>
                  </a:txBody>
                  <a:tcPr marL="6064" marR="6064" marT="6064"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a:solidFill>
                            <a:srgbClr val="000000"/>
                          </a:solidFill>
                          <a:effectLst/>
                          <a:latin typeface="Calibri" panose="020F0502020204030204" pitchFamily="34" charset="0"/>
                        </a:rPr>
                        <a:t>Skillnad %</a:t>
                      </a:r>
                    </a:p>
                  </a:txBody>
                  <a:tcPr marL="6064" marR="6064" marT="6064" marB="0" anchor="b">
                    <a:lnL>
                      <a:noFill/>
                    </a:lnL>
                    <a:lnR>
                      <a:noFill/>
                    </a:lnR>
                    <a:lnT>
                      <a:noFill/>
                    </a:lnT>
                    <a:lnB w="12700" cap="flat" cmpd="sng" algn="ctr">
                      <a:solidFill>
                        <a:srgbClr val="F38B4A"/>
                      </a:solidFill>
                      <a:prstDash val="solid"/>
                      <a:round/>
                      <a:headEnd type="none" w="med" len="med"/>
                      <a:tailEnd type="none" w="med" len="med"/>
                    </a:lnB>
                  </a:tcPr>
                </a:tc>
                <a:extLst>
                  <a:ext uri="{0D108BD9-81ED-4DB2-BD59-A6C34878D82A}">
                    <a16:rowId xmlns:a16="http://schemas.microsoft.com/office/drawing/2014/main" val="2639975649"/>
                  </a:ext>
                </a:extLst>
              </a:tr>
              <a:tr h="175848">
                <a:tc>
                  <a:txBody>
                    <a:bodyPr/>
                    <a:lstStyle/>
                    <a:p>
                      <a:pPr algn="l" fontAlgn="b"/>
                      <a:r>
                        <a:rPr lang="sv-SE" sz="1100" b="0" i="0" u="none" strike="noStrike">
                          <a:solidFill>
                            <a:srgbClr val="000000"/>
                          </a:solidFill>
                          <a:effectLst/>
                          <a:latin typeface="Calibri" panose="020F0502020204030204" pitchFamily="34" charset="0"/>
                        </a:rPr>
                        <a:t>Västernorrland</a:t>
                      </a:r>
                    </a:p>
                  </a:txBody>
                  <a:tcPr marL="6064" marR="6064" marT="6064"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51%</a:t>
                      </a:r>
                    </a:p>
                  </a:txBody>
                  <a:tcPr marL="6064" marR="6064" marT="6064"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56%</a:t>
                      </a:r>
                    </a:p>
                  </a:txBody>
                  <a:tcPr marL="6064" marR="6064" marT="6064"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4%</a:t>
                      </a:r>
                    </a:p>
                  </a:txBody>
                  <a:tcPr marL="6064" marR="6064" marT="6064"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411920385"/>
                  </a:ext>
                </a:extLst>
              </a:tr>
              <a:tr h="175848">
                <a:tc>
                  <a:txBody>
                    <a:bodyPr/>
                    <a:lstStyle/>
                    <a:p>
                      <a:pPr algn="l" fontAlgn="b"/>
                      <a:r>
                        <a:rPr lang="sv-SE" sz="1100" b="0" i="0" u="none" strike="noStrike">
                          <a:solidFill>
                            <a:srgbClr val="000000"/>
                          </a:solidFill>
                          <a:effectLst/>
                          <a:latin typeface="Calibri" panose="020F0502020204030204" pitchFamily="34" charset="0"/>
                        </a:rPr>
                        <a:t>Norrbotten</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56%</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63%</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a:t>
                      </a:r>
                    </a:p>
                  </a:txBody>
                  <a:tcPr marL="6064" marR="6064" marT="6064" marB="0" anchor="b">
                    <a:lnL>
                      <a:noFill/>
                    </a:lnL>
                    <a:lnR>
                      <a:noFill/>
                    </a:lnR>
                    <a:lnT>
                      <a:noFill/>
                    </a:lnT>
                    <a:lnB>
                      <a:noFill/>
                    </a:lnB>
                  </a:tcPr>
                </a:tc>
                <a:extLst>
                  <a:ext uri="{0D108BD9-81ED-4DB2-BD59-A6C34878D82A}">
                    <a16:rowId xmlns:a16="http://schemas.microsoft.com/office/drawing/2014/main" val="738040013"/>
                  </a:ext>
                </a:extLst>
              </a:tr>
              <a:tr h="326229">
                <a:tc>
                  <a:txBody>
                    <a:bodyPr/>
                    <a:lstStyle/>
                    <a:p>
                      <a:pPr algn="l" fontAlgn="b"/>
                      <a:r>
                        <a:rPr lang="sv-SE" sz="1100" b="0" i="0" u="none" strike="noStrike">
                          <a:solidFill>
                            <a:srgbClr val="000000"/>
                          </a:solidFill>
                          <a:effectLst/>
                          <a:latin typeface="Calibri" panose="020F0502020204030204" pitchFamily="34" charset="0"/>
                        </a:rPr>
                        <a:t>Jämtland Härjedalen</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61%</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63%</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a:t>
                      </a:r>
                    </a:p>
                  </a:txBody>
                  <a:tcPr marL="6064" marR="6064" marT="6064" marB="0" anchor="b">
                    <a:lnL>
                      <a:noFill/>
                    </a:lnL>
                    <a:lnR>
                      <a:noFill/>
                    </a:lnR>
                    <a:lnT>
                      <a:noFill/>
                    </a:lnT>
                    <a:lnB>
                      <a:noFill/>
                    </a:lnB>
                    <a:solidFill>
                      <a:srgbClr val="F2F2F2"/>
                    </a:solidFill>
                  </a:tcPr>
                </a:tc>
                <a:extLst>
                  <a:ext uri="{0D108BD9-81ED-4DB2-BD59-A6C34878D82A}">
                    <a16:rowId xmlns:a16="http://schemas.microsoft.com/office/drawing/2014/main" val="626891313"/>
                  </a:ext>
                </a:extLst>
              </a:tr>
              <a:tr h="175848">
                <a:tc>
                  <a:txBody>
                    <a:bodyPr/>
                    <a:lstStyle/>
                    <a:p>
                      <a:pPr algn="l" fontAlgn="b"/>
                      <a:r>
                        <a:rPr lang="sv-SE" sz="1100" b="0" i="0" u="none" strike="noStrike">
                          <a:solidFill>
                            <a:srgbClr val="000000"/>
                          </a:solidFill>
                          <a:effectLst/>
                          <a:latin typeface="Calibri" panose="020F0502020204030204" pitchFamily="34" charset="0"/>
                        </a:rPr>
                        <a:t>Skåne</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56%</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66%</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10%</a:t>
                      </a:r>
                    </a:p>
                  </a:txBody>
                  <a:tcPr marL="6064" marR="6064" marT="6064" marB="0" anchor="b">
                    <a:lnL>
                      <a:noFill/>
                    </a:lnL>
                    <a:lnR>
                      <a:noFill/>
                    </a:lnR>
                    <a:lnT>
                      <a:noFill/>
                    </a:lnT>
                    <a:lnB>
                      <a:noFill/>
                    </a:lnB>
                  </a:tcPr>
                </a:tc>
                <a:extLst>
                  <a:ext uri="{0D108BD9-81ED-4DB2-BD59-A6C34878D82A}">
                    <a16:rowId xmlns:a16="http://schemas.microsoft.com/office/drawing/2014/main" val="1663263370"/>
                  </a:ext>
                </a:extLst>
              </a:tr>
              <a:tr h="175848">
                <a:tc>
                  <a:txBody>
                    <a:bodyPr/>
                    <a:lstStyle/>
                    <a:p>
                      <a:pPr algn="l" fontAlgn="b"/>
                      <a:r>
                        <a:rPr lang="sv-SE" sz="1100" b="0" i="0" u="none" strike="noStrike">
                          <a:solidFill>
                            <a:srgbClr val="000000"/>
                          </a:solidFill>
                          <a:effectLst/>
                          <a:latin typeface="Calibri" panose="020F0502020204030204" pitchFamily="34" charset="0"/>
                        </a:rPr>
                        <a:t>Gävleborg</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52%</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66%</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14%</a:t>
                      </a:r>
                    </a:p>
                  </a:txBody>
                  <a:tcPr marL="6064" marR="6064" marT="6064" marB="0" anchor="b">
                    <a:lnL>
                      <a:noFill/>
                    </a:lnL>
                    <a:lnR>
                      <a:noFill/>
                    </a:lnR>
                    <a:lnT>
                      <a:noFill/>
                    </a:lnT>
                    <a:lnB>
                      <a:noFill/>
                    </a:lnB>
                    <a:solidFill>
                      <a:srgbClr val="F2F2F2"/>
                    </a:solidFill>
                  </a:tcPr>
                </a:tc>
                <a:extLst>
                  <a:ext uri="{0D108BD9-81ED-4DB2-BD59-A6C34878D82A}">
                    <a16:rowId xmlns:a16="http://schemas.microsoft.com/office/drawing/2014/main" val="1244297792"/>
                  </a:ext>
                </a:extLst>
              </a:tr>
              <a:tr h="175848">
                <a:tc>
                  <a:txBody>
                    <a:bodyPr/>
                    <a:lstStyle/>
                    <a:p>
                      <a:pPr algn="l" fontAlgn="b"/>
                      <a:r>
                        <a:rPr lang="sv-SE" sz="1100" b="0" i="0" u="none" strike="noStrike">
                          <a:solidFill>
                            <a:srgbClr val="000000"/>
                          </a:solidFill>
                          <a:effectLst/>
                          <a:latin typeface="Calibri" panose="020F0502020204030204" pitchFamily="34" charset="0"/>
                        </a:rPr>
                        <a:t>Sörmland</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57%</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67%</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10%</a:t>
                      </a:r>
                    </a:p>
                  </a:txBody>
                  <a:tcPr marL="6064" marR="6064" marT="6064" marB="0" anchor="b">
                    <a:lnL>
                      <a:noFill/>
                    </a:lnL>
                    <a:lnR>
                      <a:noFill/>
                    </a:lnR>
                    <a:lnT>
                      <a:noFill/>
                    </a:lnT>
                    <a:lnB>
                      <a:noFill/>
                    </a:lnB>
                  </a:tcPr>
                </a:tc>
                <a:extLst>
                  <a:ext uri="{0D108BD9-81ED-4DB2-BD59-A6C34878D82A}">
                    <a16:rowId xmlns:a16="http://schemas.microsoft.com/office/drawing/2014/main" val="3049197297"/>
                  </a:ext>
                </a:extLst>
              </a:tr>
              <a:tr h="175848">
                <a:tc>
                  <a:txBody>
                    <a:bodyPr/>
                    <a:lstStyle/>
                    <a:p>
                      <a:pPr algn="l" fontAlgn="b"/>
                      <a:r>
                        <a:rPr lang="sv-SE" sz="1100" b="0" i="0" u="none" strike="noStrike">
                          <a:solidFill>
                            <a:srgbClr val="000000"/>
                          </a:solidFill>
                          <a:effectLst/>
                          <a:latin typeface="Calibri" panose="020F0502020204030204" pitchFamily="34" charset="0"/>
                        </a:rPr>
                        <a:t>Blekinge</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61%</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67%</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a:t>
                      </a:r>
                    </a:p>
                  </a:txBody>
                  <a:tcPr marL="6064" marR="6064" marT="6064" marB="0" anchor="b">
                    <a:lnL>
                      <a:noFill/>
                    </a:lnL>
                    <a:lnR>
                      <a:noFill/>
                    </a:lnR>
                    <a:lnT>
                      <a:noFill/>
                    </a:lnT>
                    <a:lnB>
                      <a:noFill/>
                    </a:lnB>
                    <a:solidFill>
                      <a:srgbClr val="F2F2F2"/>
                    </a:solidFill>
                  </a:tcPr>
                </a:tc>
                <a:extLst>
                  <a:ext uri="{0D108BD9-81ED-4DB2-BD59-A6C34878D82A}">
                    <a16:rowId xmlns:a16="http://schemas.microsoft.com/office/drawing/2014/main" val="2405716190"/>
                  </a:ext>
                </a:extLst>
              </a:tr>
              <a:tr h="326229">
                <a:tc>
                  <a:txBody>
                    <a:bodyPr/>
                    <a:lstStyle/>
                    <a:p>
                      <a:pPr algn="l" fontAlgn="b"/>
                      <a:r>
                        <a:rPr lang="sv-SE" sz="1100" b="0" i="0" u="none" strike="noStrike">
                          <a:solidFill>
                            <a:srgbClr val="000000"/>
                          </a:solidFill>
                          <a:effectLst/>
                          <a:latin typeface="Calibri" panose="020F0502020204030204" pitchFamily="34" charset="0"/>
                        </a:rPr>
                        <a:t>Västra Götaland</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56%</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68%</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12%</a:t>
                      </a:r>
                    </a:p>
                  </a:txBody>
                  <a:tcPr marL="6064" marR="6064" marT="6064" marB="0" anchor="b">
                    <a:lnL>
                      <a:noFill/>
                    </a:lnL>
                    <a:lnR>
                      <a:noFill/>
                    </a:lnR>
                    <a:lnT>
                      <a:noFill/>
                    </a:lnT>
                    <a:lnB>
                      <a:noFill/>
                    </a:lnB>
                  </a:tcPr>
                </a:tc>
                <a:extLst>
                  <a:ext uri="{0D108BD9-81ED-4DB2-BD59-A6C34878D82A}">
                    <a16:rowId xmlns:a16="http://schemas.microsoft.com/office/drawing/2014/main" val="1881187943"/>
                  </a:ext>
                </a:extLst>
              </a:tr>
              <a:tr h="175848">
                <a:tc>
                  <a:txBody>
                    <a:bodyPr/>
                    <a:lstStyle/>
                    <a:p>
                      <a:pPr algn="l" fontAlgn="b"/>
                      <a:r>
                        <a:rPr lang="sv-SE" sz="1100" b="0" i="0" u="none" strike="noStrike">
                          <a:solidFill>
                            <a:srgbClr val="000000"/>
                          </a:solidFill>
                          <a:effectLst/>
                          <a:latin typeface="Calibri" panose="020F0502020204030204" pitchFamily="34" charset="0"/>
                        </a:rPr>
                        <a:t>Dalarna</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60%</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68%</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9%</a:t>
                      </a:r>
                    </a:p>
                  </a:txBody>
                  <a:tcPr marL="6064" marR="6064" marT="6064" marB="0" anchor="b">
                    <a:lnL>
                      <a:noFill/>
                    </a:lnL>
                    <a:lnR>
                      <a:noFill/>
                    </a:lnR>
                    <a:lnT>
                      <a:noFill/>
                    </a:lnT>
                    <a:lnB>
                      <a:noFill/>
                    </a:lnB>
                    <a:solidFill>
                      <a:srgbClr val="F2F2F2"/>
                    </a:solidFill>
                  </a:tcPr>
                </a:tc>
                <a:extLst>
                  <a:ext uri="{0D108BD9-81ED-4DB2-BD59-A6C34878D82A}">
                    <a16:rowId xmlns:a16="http://schemas.microsoft.com/office/drawing/2014/main" val="4153506550"/>
                  </a:ext>
                </a:extLst>
              </a:tr>
              <a:tr h="175848">
                <a:tc>
                  <a:txBody>
                    <a:bodyPr/>
                    <a:lstStyle/>
                    <a:p>
                      <a:pPr algn="l" fontAlgn="b"/>
                      <a:r>
                        <a:rPr lang="sv-SE" sz="1100" b="0" i="0" u="none" strike="noStrike">
                          <a:solidFill>
                            <a:srgbClr val="000000"/>
                          </a:solidFill>
                          <a:effectLst/>
                          <a:latin typeface="Calibri" panose="020F0502020204030204" pitchFamily="34" charset="0"/>
                        </a:rPr>
                        <a:t>Stockholm</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61%</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69%</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a:t>
                      </a:r>
                    </a:p>
                  </a:txBody>
                  <a:tcPr marL="6064" marR="6064" marT="6064" marB="0" anchor="b">
                    <a:lnL>
                      <a:noFill/>
                    </a:lnL>
                    <a:lnR>
                      <a:noFill/>
                    </a:lnR>
                    <a:lnT>
                      <a:noFill/>
                    </a:lnT>
                    <a:lnB>
                      <a:noFill/>
                    </a:lnB>
                  </a:tcPr>
                </a:tc>
                <a:extLst>
                  <a:ext uri="{0D108BD9-81ED-4DB2-BD59-A6C34878D82A}">
                    <a16:rowId xmlns:a16="http://schemas.microsoft.com/office/drawing/2014/main" val="1101624698"/>
                  </a:ext>
                </a:extLst>
              </a:tr>
              <a:tr h="175848">
                <a:tc>
                  <a:txBody>
                    <a:bodyPr/>
                    <a:lstStyle/>
                    <a:p>
                      <a:pPr algn="l" fontAlgn="b"/>
                      <a:r>
                        <a:rPr lang="sv-SE" sz="1100" b="0" i="0" u="none" strike="noStrike">
                          <a:solidFill>
                            <a:srgbClr val="000000"/>
                          </a:solidFill>
                          <a:effectLst/>
                          <a:latin typeface="Calibri" panose="020F0502020204030204" pitchFamily="34" charset="0"/>
                        </a:rPr>
                        <a:t>Värmland</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59%</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69%</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10%</a:t>
                      </a:r>
                    </a:p>
                  </a:txBody>
                  <a:tcPr marL="6064" marR="6064" marT="6064" marB="0" anchor="b">
                    <a:lnL>
                      <a:noFill/>
                    </a:lnL>
                    <a:lnR>
                      <a:noFill/>
                    </a:lnR>
                    <a:lnT>
                      <a:noFill/>
                    </a:lnT>
                    <a:lnB>
                      <a:noFill/>
                    </a:lnB>
                    <a:solidFill>
                      <a:srgbClr val="F2F2F2"/>
                    </a:solidFill>
                  </a:tcPr>
                </a:tc>
                <a:extLst>
                  <a:ext uri="{0D108BD9-81ED-4DB2-BD59-A6C34878D82A}">
                    <a16:rowId xmlns:a16="http://schemas.microsoft.com/office/drawing/2014/main" val="1406953154"/>
                  </a:ext>
                </a:extLst>
              </a:tr>
              <a:tr h="175848">
                <a:tc>
                  <a:txBody>
                    <a:bodyPr/>
                    <a:lstStyle/>
                    <a:p>
                      <a:pPr algn="l" fontAlgn="b"/>
                      <a:r>
                        <a:rPr lang="sv-SE" sz="1100" b="1" i="0" u="none" strike="noStrike">
                          <a:solidFill>
                            <a:srgbClr val="000000"/>
                          </a:solidFill>
                          <a:effectLst/>
                          <a:latin typeface="Calibri" panose="020F0502020204030204" pitchFamily="34" charset="0"/>
                        </a:rPr>
                        <a:t>Riket</a:t>
                      </a:r>
                    </a:p>
                  </a:txBody>
                  <a:tcPr marL="6064" marR="6064" marT="6064" marB="0" anchor="b">
                    <a:lnL>
                      <a:noFill/>
                    </a:lnL>
                    <a:lnR>
                      <a:noFill/>
                    </a:lnR>
                    <a:lnT>
                      <a:noFill/>
                    </a:lnT>
                    <a:lnB>
                      <a:noFill/>
                    </a:lnB>
                  </a:tcPr>
                </a:tc>
                <a:tc>
                  <a:txBody>
                    <a:bodyPr/>
                    <a:lstStyle/>
                    <a:p>
                      <a:pPr algn="r" fontAlgn="b"/>
                      <a:r>
                        <a:rPr lang="sv-SE" sz="1100" b="1" i="0" u="none" strike="noStrike">
                          <a:solidFill>
                            <a:srgbClr val="000000"/>
                          </a:solidFill>
                          <a:effectLst/>
                          <a:latin typeface="Calibri" panose="020F0502020204030204" pitchFamily="34" charset="0"/>
                        </a:rPr>
                        <a:t>60%</a:t>
                      </a:r>
                    </a:p>
                  </a:txBody>
                  <a:tcPr marL="6064" marR="6064" marT="6064" marB="0" anchor="b">
                    <a:lnL>
                      <a:noFill/>
                    </a:lnL>
                    <a:lnR>
                      <a:noFill/>
                    </a:lnR>
                    <a:lnT>
                      <a:noFill/>
                    </a:lnT>
                    <a:lnB>
                      <a:noFill/>
                    </a:lnB>
                  </a:tcPr>
                </a:tc>
                <a:tc>
                  <a:txBody>
                    <a:bodyPr/>
                    <a:lstStyle/>
                    <a:p>
                      <a:pPr algn="r" fontAlgn="b"/>
                      <a:r>
                        <a:rPr lang="sv-SE" sz="1100" b="1" i="0" u="none" strike="noStrike">
                          <a:solidFill>
                            <a:srgbClr val="000000"/>
                          </a:solidFill>
                          <a:effectLst/>
                          <a:latin typeface="Calibri" panose="020F0502020204030204" pitchFamily="34" charset="0"/>
                        </a:rPr>
                        <a:t>69%</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9%</a:t>
                      </a:r>
                    </a:p>
                  </a:txBody>
                  <a:tcPr marL="6064" marR="6064" marT="6064" marB="0" anchor="b">
                    <a:lnL>
                      <a:noFill/>
                    </a:lnL>
                    <a:lnR>
                      <a:noFill/>
                    </a:lnR>
                    <a:lnT>
                      <a:noFill/>
                    </a:lnT>
                    <a:lnB>
                      <a:noFill/>
                    </a:lnB>
                  </a:tcPr>
                </a:tc>
                <a:extLst>
                  <a:ext uri="{0D108BD9-81ED-4DB2-BD59-A6C34878D82A}">
                    <a16:rowId xmlns:a16="http://schemas.microsoft.com/office/drawing/2014/main" val="2470051303"/>
                  </a:ext>
                </a:extLst>
              </a:tr>
              <a:tr h="175848">
                <a:tc>
                  <a:txBody>
                    <a:bodyPr/>
                    <a:lstStyle/>
                    <a:p>
                      <a:pPr algn="l" fontAlgn="b"/>
                      <a:r>
                        <a:rPr lang="sv-SE" sz="1100" b="0" i="0" u="none" strike="noStrike">
                          <a:solidFill>
                            <a:srgbClr val="000000"/>
                          </a:solidFill>
                          <a:effectLst/>
                          <a:latin typeface="Calibri" panose="020F0502020204030204" pitchFamily="34" charset="0"/>
                        </a:rPr>
                        <a:t>Västmanland</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63%</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71%</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9%</a:t>
                      </a:r>
                    </a:p>
                  </a:txBody>
                  <a:tcPr marL="6064" marR="6064" marT="6064" marB="0" anchor="b">
                    <a:lnL>
                      <a:noFill/>
                    </a:lnL>
                    <a:lnR>
                      <a:noFill/>
                    </a:lnR>
                    <a:lnT>
                      <a:noFill/>
                    </a:lnT>
                    <a:lnB>
                      <a:noFill/>
                    </a:lnB>
                    <a:solidFill>
                      <a:srgbClr val="F2F2F2"/>
                    </a:solidFill>
                  </a:tcPr>
                </a:tc>
                <a:extLst>
                  <a:ext uri="{0D108BD9-81ED-4DB2-BD59-A6C34878D82A}">
                    <a16:rowId xmlns:a16="http://schemas.microsoft.com/office/drawing/2014/main" val="3291648060"/>
                  </a:ext>
                </a:extLst>
              </a:tr>
              <a:tr h="175848">
                <a:tc>
                  <a:txBody>
                    <a:bodyPr/>
                    <a:lstStyle/>
                    <a:p>
                      <a:pPr algn="l" fontAlgn="b"/>
                      <a:r>
                        <a:rPr lang="sv-SE" sz="1100" b="0" i="0" u="none" strike="noStrike">
                          <a:solidFill>
                            <a:srgbClr val="000000"/>
                          </a:solidFill>
                          <a:effectLst/>
                          <a:latin typeface="Calibri" panose="020F0502020204030204" pitchFamily="34" charset="0"/>
                        </a:rPr>
                        <a:t>Örebro</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67%</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73%</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a:t>
                      </a:r>
                    </a:p>
                  </a:txBody>
                  <a:tcPr marL="6064" marR="6064" marT="6064" marB="0" anchor="b">
                    <a:lnL>
                      <a:noFill/>
                    </a:lnL>
                    <a:lnR>
                      <a:noFill/>
                    </a:lnR>
                    <a:lnT>
                      <a:noFill/>
                    </a:lnT>
                    <a:lnB>
                      <a:noFill/>
                    </a:lnB>
                  </a:tcPr>
                </a:tc>
                <a:extLst>
                  <a:ext uri="{0D108BD9-81ED-4DB2-BD59-A6C34878D82A}">
                    <a16:rowId xmlns:a16="http://schemas.microsoft.com/office/drawing/2014/main" val="1224897353"/>
                  </a:ext>
                </a:extLst>
              </a:tr>
              <a:tr h="175848">
                <a:tc>
                  <a:txBody>
                    <a:bodyPr/>
                    <a:lstStyle/>
                    <a:p>
                      <a:pPr algn="l" fontAlgn="b"/>
                      <a:r>
                        <a:rPr lang="sv-SE" sz="1100" b="0" i="0" u="none" strike="noStrike">
                          <a:solidFill>
                            <a:srgbClr val="000000"/>
                          </a:solidFill>
                          <a:effectLst/>
                          <a:latin typeface="Calibri" panose="020F0502020204030204" pitchFamily="34" charset="0"/>
                        </a:rPr>
                        <a:t>Kronoberg</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63%</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73%</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10%</a:t>
                      </a:r>
                    </a:p>
                  </a:txBody>
                  <a:tcPr marL="6064" marR="6064" marT="6064" marB="0" anchor="b">
                    <a:lnL>
                      <a:noFill/>
                    </a:lnL>
                    <a:lnR>
                      <a:noFill/>
                    </a:lnR>
                    <a:lnT>
                      <a:noFill/>
                    </a:lnT>
                    <a:lnB>
                      <a:noFill/>
                    </a:lnB>
                    <a:solidFill>
                      <a:srgbClr val="F2F2F2"/>
                    </a:solidFill>
                  </a:tcPr>
                </a:tc>
                <a:extLst>
                  <a:ext uri="{0D108BD9-81ED-4DB2-BD59-A6C34878D82A}">
                    <a16:rowId xmlns:a16="http://schemas.microsoft.com/office/drawing/2014/main" val="622224977"/>
                  </a:ext>
                </a:extLst>
              </a:tr>
              <a:tr h="175848">
                <a:tc>
                  <a:txBody>
                    <a:bodyPr/>
                    <a:lstStyle/>
                    <a:p>
                      <a:pPr algn="l" fontAlgn="b"/>
                      <a:r>
                        <a:rPr lang="sv-SE" sz="1100" b="0" i="0" u="none" strike="noStrike">
                          <a:solidFill>
                            <a:srgbClr val="000000"/>
                          </a:solidFill>
                          <a:effectLst/>
                          <a:latin typeface="Calibri" panose="020F0502020204030204" pitchFamily="34" charset="0"/>
                        </a:rPr>
                        <a:t>Uppsala</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62%</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73%</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12%</a:t>
                      </a:r>
                    </a:p>
                  </a:txBody>
                  <a:tcPr marL="6064" marR="6064" marT="6064" marB="0" anchor="b">
                    <a:lnL>
                      <a:noFill/>
                    </a:lnL>
                    <a:lnR>
                      <a:noFill/>
                    </a:lnR>
                    <a:lnT>
                      <a:noFill/>
                    </a:lnT>
                    <a:lnB>
                      <a:noFill/>
                    </a:lnB>
                  </a:tcPr>
                </a:tc>
                <a:extLst>
                  <a:ext uri="{0D108BD9-81ED-4DB2-BD59-A6C34878D82A}">
                    <a16:rowId xmlns:a16="http://schemas.microsoft.com/office/drawing/2014/main" val="1368446086"/>
                  </a:ext>
                </a:extLst>
              </a:tr>
              <a:tr h="175848">
                <a:tc>
                  <a:txBody>
                    <a:bodyPr/>
                    <a:lstStyle/>
                    <a:p>
                      <a:pPr algn="l" fontAlgn="b"/>
                      <a:r>
                        <a:rPr lang="sv-SE" sz="1100" b="0" i="0" u="none" strike="noStrike">
                          <a:solidFill>
                            <a:srgbClr val="000000"/>
                          </a:solidFill>
                          <a:effectLst/>
                          <a:latin typeface="Calibri" panose="020F0502020204030204" pitchFamily="34" charset="0"/>
                        </a:rPr>
                        <a:t>Gotland</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63%</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74%</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11%</a:t>
                      </a:r>
                    </a:p>
                  </a:txBody>
                  <a:tcPr marL="6064" marR="6064" marT="6064" marB="0" anchor="b">
                    <a:lnL>
                      <a:noFill/>
                    </a:lnL>
                    <a:lnR>
                      <a:noFill/>
                    </a:lnR>
                    <a:lnT>
                      <a:noFill/>
                    </a:lnT>
                    <a:lnB>
                      <a:noFill/>
                    </a:lnB>
                    <a:solidFill>
                      <a:srgbClr val="F2F2F2"/>
                    </a:solidFill>
                  </a:tcPr>
                </a:tc>
                <a:extLst>
                  <a:ext uri="{0D108BD9-81ED-4DB2-BD59-A6C34878D82A}">
                    <a16:rowId xmlns:a16="http://schemas.microsoft.com/office/drawing/2014/main" val="357766730"/>
                  </a:ext>
                </a:extLst>
              </a:tr>
              <a:tr h="175848">
                <a:tc>
                  <a:txBody>
                    <a:bodyPr/>
                    <a:lstStyle/>
                    <a:p>
                      <a:pPr algn="l" fontAlgn="b"/>
                      <a:r>
                        <a:rPr lang="sv-SE" sz="1100" b="0" i="0" u="none" strike="noStrike">
                          <a:solidFill>
                            <a:srgbClr val="000000"/>
                          </a:solidFill>
                          <a:effectLst/>
                          <a:latin typeface="Calibri" panose="020F0502020204030204" pitchFamily="34" charset="0"/>
                        </a:rPr>
                        <a:t>Halland</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71%</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74%</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4%</a:t>
                      </a:r>
                    </a:p>
                  </a:txBody>
                  <a:tcPr marL="6064" marR="6064" marT="6064" marB="0" anchor="b">
                    <a:lnL>
                      <a:noFill/>
                    </a:lnL>
                    <a:lnR>
                      <a:noFill/>
                    </a:lnR>
                    <a:lnT>
                      <a:noFill/>
                    </a:lnT>
                    <a:lnB>
                      <a:noFill/>
                    </a:lnB>
                  </a:tcPr>
                </a:tc>
                <a:extLst>
                  <a:ext uri="{0D108BD9-81ED-4DB2-BD59-A6C34878D82A}">
                    <a16:rowId xmlns:a16="http://schemas.microsoft.com/office/drawing/2014/main" val="390346630"/>
                  </a:ext>
                </a:extLst>
              </a:tr>
              <a:tr h="175848">
                <a:tc>
                  <a:txBody>
                    <a:bodyPr/>
                    <a:lstStyle/>
                    <a:p>
                      <a:pPr algn="l" fontAlgn="b"/>
                      <a:r>
                        <a:rPr lang="sv-SE" sz="1100" b="0" i="0" u="none" strike="noStrike">
                          <a:solidFill>
                            <a:srgbClr val="000000"/>
                          </a:solidFill>
                          <a:effectLst/>
                          <a:latin typeface="Calibri" panose="020F0502020204030204" pitchFamily="34" charset="0"/>
                        </a:rPr>
                        <a:t>Östergötland</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64%</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75%</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11%</a:t>
                      </a:r>
                    </a:p>
                  </a:txBody>
                  <a:tcPr marL="6064" marR="6064" marT="6064" marB="0" anchor="b">
                    <a:lnL>
                      <a:noFill/>
                    </a:lnL>
                    <a:lnR>
                      <a:noFill/>
                    </a:lnR>
                    <a:lnT>
                      <a:noFill/>
                    </a:lnT>
                    <a:lnB>
                      <a:noFill/>
                    </a:lnB>
                    <a:solidFill>
                      <a:srgbClr val="F2F2F2"/>
                    </a:solidFill>
                  </a:tcPr>
                </a:tc>
                <a:extLst>
                  <a:ext uri="{0D108BD9-81ED-4DB2-BD59-A6C34878D82A}">
                    <a16:rowId xmlns:a16="http://schemas.microsoft.com/office/drawing/2014/main" val="4047980028"/>
                  </a:ext>
                </a:extLst>
              </a:tr>
              <a:tr h="175848">
                <a:tc>
                  <a:txBody>
                    <a:bodyPr/>
                    <a:lstStyle/>
                    <a:p>
                      <a:pPr algn="l" fontAlgn="b"/>
                      <a:r>
                        <a:rPr lang="sv-SE" sz="1100" b="0" i="0" u="none" strike="noStrike">
                          <a:solidFill>
                            <a:srgbClr val="000000"/>
                          </a:solidFill>
                          <a:effectLst/>
                          <a:latin typeface="Calibri" panose="020F0502020204030204" pitchFamily="34" charset="0"/>
                        </a:rPr>
                        <a:t>Västerbotten</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66%</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76%</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9%</a:t>
                      </a:r>
                    </a:p>
                  </a:txBody>
                  <a:tcPr marL="6064" marR="6064" marT="6064" marB="0" anchor="b">
                    <a:lnL>
                      <a:noFill/>
                    </a:lnL>
                    <a:lnR>
                      <a:noFill/>
                    </a:lnR>
                    <a:lnT>
                      <a:noFill/>
                    </a:lnT>
                    <a:lnB>
                      <a:noFill/>
                    </a:lnB>
                  </a:tcPr>
                </a:tc>
                <a:extLst>
                  <a:ext uri="{0D108BD9-81ED-4DB2-BD59-A6C34878D82A}">
                    <a16:rowId xmlns:a16="http://schemas.microsoft.com/office/drawing/2014/main" val="1840686443"/>
                  </a:ext>
                </a:extLst>
              </a:tr>
              <a:tr h="175848">
                <a:tc>
                  <a:txBody>
                    <a:bodyPr/>
                    <a:lstStyle/>
                    <a:p>
                      <a:pPr algn="l" fontAlgn="b"/>
                      <a:r>
                        <a:rPr lang="sv-SE" sz="1100" b="0" i="0" u="none" strike="noStrike">
                          <a:solidFill>
                            <a:srgbClr val="000000"/>
                          </a:solidFill>
                          <a:effectLst/>
                          <a:latin typeface="Calibri" panose="020F0502020204030204" pitchFamily="34" charset="0"/>
                        </a:rPr>
                        <a:t>Jönköping</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76%</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78%</a:t>
                      </a:r>
                    </a:p>
                  </a:txBody>
                  <a:tcPr marL="6064" marR="6064" marT="6064"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a:t>
                      </a:r>
                    </a:p>
                  </a:txBody>
                  <a:tcPr marL="6064" marR="6064" marT="6064" marB="0" anchor="b">
                    <a:lnL>
                      <a:noFill/>
                    </a:lnL>
                    <a:lnR>
                      <a:noFill/>
                    </a:lnR>
                    <a:lnT>
                      <a:noFill/>
                    </a:lnT>
                    <a:lnB>
                      <a:noFill/>
                    </a:lnB>
                    <a:solidFill>
                      <a:srgbClr val="F2F2F2"/>
                    </a:solidFill>
                  </a:tcPr>
                </a:tc>
                <a:extLst>
                  <a:ext uri="{0D108BD9-81ED-4DB2-BD59-A6C34878D82A}">
                    <a16:rowId xmlns:a16="http://schemas.microsoft.com/office/drawing/2014/main" val="1563229450"/>
                  </a:ext>
                </a:extLst>
              </a:tr>
              <a:tr h="175848">
                <a:tc>
                  <a:txBody>
                    <a:bodyPr/>
                    <a:lstStyle/>
                    <a:p>
                      <a:pPr algn="l" fontAlgn="b"/>
                      <a:r>
                        <a:rPr lang="sv-SE" sz="1100" b="0" i="0" u="none" strike="noStrike">
                          <a:solidFill>
                            <a:srgbClr val="000000"/>
                          </a:solidFill>
                          <a:effectLst/>
                          <a:latin typeface="Calibri" panose="020F0502020204030204" pitchFamily="34" charset="0"/>
                        </a:rPr>
                        <a:t>Kalmar</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69%</a:t>
                      </a:r>
                    </a:p>
                  </a:txBody>
                  <a:tcPr marL="6064" marR="6064" marT="6064"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80%</a:t>
                      </a:r>
                    </a:p>
                  </a:txBody>
                  <a:tcPr marL="6064" marR="6064" marT="6064" marB="0" anchor="b">
                    <a:lnL>
                      <a:noFill/>
                    </a:lnL>
                    <a:lnR>
                      <a:noFill/>
                    </a:lnR>
                    <a:lnT>
                      <a:noFill/>
                    </a:lnT>
                    <a:lnB>
                      <a:noFill/>
                    </a:lnB>
                  </a:tcPr>
                </a:tc>
                <a:tc>
                  <a:txBody>
                    <a:bodyPr/>
                    <a:lstStyle/>
                    <a:p>
                      <a:pPr algn="r" fontAlgn="b"/>
                      <a:r>
                        <a:rPr lang="sv-SE" sz="1100" b="0" i="0" u="none" strike="noStrike" dirty="0">
                          <a:solidFill>
                            <a:srgbClr val="000000"/>
                          </a:solidFill>
                          <a:effectLst/>
                          <a:latin typeface="Calibri" panose="020F0502020204030204" pitchFamily="34" charset="0"/>
                        </a:rPr>
                        <a:t>12%</a:t>
                      </a:r>
                    </a:p>
                  </a:txBody>
                  <a:tcPr marL="6064" marR="6064" marT="6064" marB="0" anchor="b">
                    <a:lnL>
                      <a:noFill/>
                    </a:lnL>
                    <a:lnR>
                      <a:noFill/>
                    </a:lnR>
                    <a:lnT>
                      <a:noFill/>
                    </a:lnT>
                    <a:lnB>
                      <a:noFill/>
                    </a:lnB>
                  </a:tcPr>
                </a:tc>
                <a:extLst>
                  <a:ext uri="{0D108BD9-81ED-4DB2-BD59-A6C34878D82A}">
                    <a16:rowId xmlns:a16="http://schemas.microsoft.com/office/drawing/2014/main" val="419316715"/>
                  </a:ext>
                </a:extLst>
              </a:tr>
            </a:tbl>
          </a:graphicData>
        </a:graphic>
      </p:graphicFrame>
      <p:graphicFrame>
        <p:nvGraphicFramePr>
          <p:cNvPr id="4" name="Diagram 3">
            <a:extLst>
              <a:ext uri="{FF2B5EF4-FFF2-40B4-BE49-F238E27FC236}">
                <a16:creationId xmlns:a16="http://schemas.microsoft.com/office/drawing/2014/main" id="{00000000-0008-0000-2400-000002000000}"/>
              </a:ext>
            </a:extLst>
          </p:cNvPr>
          <p:cNvGraphicFramePr>
            <a:graphicFrameLocks/>
          </p:cNvGraphicFramePr>
          <p:nvPr>
            <p:extLst>
              <p:ext uri="{D42A27DB-BD31-4B8C-83A1-F6EECF244321}">
                <p14:modId xmlns:p14="http://schemas.microsoft.com/office/powerpoint/2010/main" val="2903606348"/>
              </p:ext>
            </p:extLst>
          </p:nvPr>
        </p:nvGraphicFramePr>
        <p:xfrm>
          <a:off x="3602625" y="797348"/>
          <a:ext cx="5550900" cy="454099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ruta 5">
            <a:extLst>
              <a:ext uri="{FF2B5EF4-FFF2-40B4-BE49-F238E27FC236}">
                <a16:creationId xmlns:a16="http://schemas.microsoft.com/office/drawing/2014/main" id="{785A6B1E-4300-4E6B-9FDC-78B425F1A9BD}"/>
              </a:ext>
            </a:extLst>
          </p:cNvPr>
          <p:cNvSpPr txBox="1"/>
          <p:nvPr/>
        </p:nvSpPr>
        <p:spPr>
          <a:xfrm>
            <a:off x="62930" y="5379436"/>
            <a:ext cx="12129070" cy="1569660"/>
          </a:xfrm>
          <a:prstGeom prst="rect">
            <a:avLst/>
          </a:prstGeom>
          <a:solidFill>
            <a:schemeClr val="bg1"/>
          </a:solidFill>
        </p:spPr>
        <p:txBody>
          <a:bodyPr wrap="square">
            <a:spAutoFit/>
          </a:bodyPr>
          <a:lstStyle/>
          <a:p>
            <a:r>
              <a:rPr lang="sv-SE" sz="1600" dirty="0">
                <a:latin typeface="Calibri" panose="020F0502020204030204" pitchFamily="34" charset="0"/>
                <a:ea typeface="Calibri" panose="020F0502020204030204" pitchFamily="34" charset="0"/>
              </a:rPr>
              <a:t>E</a:t>
            </a:r>
            <a:r>
              <a:rPr lang="sv-SE" sz="1600" dirty="0">
                <a:effectLst/>
                <a:latin typeface="Calibri" panose="020F0502020204030204" pitchFamily="34" charset="0"/>
                <a:ea typeface="Calibri" panose="020F0502020204030204" pitchFamily="34" charset="0"/>
              </a:rPr>
              <a:t>n översikt över flertalet förtroendeparametrar som finns i HS-barometern. Pandemieffekten, d.v.s. uppslutningen kring vårt gemensamma, är tydlig 2020 där förtroendet i RS ökat med 10%. Regionernas ökningar pendlade mellan ca. 2-12 % i HS-barometern jämfört med 2019. (n=6711 år 2020)</a:t>
            </a:r>
          </a:p>
          <a:p>
            <a:r>
              <a:rPr lang="sv-SE" sz="1600" dirty="0">
                <a:effectLst/>
                <a:latin typeface="Calibri" panose="020F0502020204030204" pitchFamily="34" charset="0"/>
                <a:ea typeface="Calibri" panose="020F0502020204030204" pitchFamily="34" charset="0"/>
              </a:rPr>
              <a:t>Även andra undersökningar visade ett tydligt ökat förtroende för vården t.ex.  SOM-undersökningen (20%) och vår egen Skåneenkät (13 %). Den samfällda analysen bland regionerna är ändå att vi inte ska dra för stora växlar på uppgången. Därför blir vårens mätning i HS-barometern extra intressant – resultaten ska vara tillgängliga vecka 25.</a:t>
            </a:r>
          </a:p>
        </p:txBody>
      </p:sp>
    </p:spTree>
    <p:extLst>
      <p:ext uri="{BB962C8B-B14F-4D97-AF65-F5344CB8AC3E}">
        <p14:creationId xmlns:p14="http://schemas.microsoft.com/office/powerpoint/2010/main" val="2327247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a:extLst>
              <a:ext uri="{FF2B5EF4-FFF2-40B4-BE49-F238E27FC236}">
                <a16:creationId xmlns:a16="http://schemas.microsoft.com/office/drawing/2014/main" id="{F9027A11-32DA-476D-9DAF-53A93C760F69}"/>
              </a:ext>
            </a:extLst>
          </p:cNvPr>
          <p:cNvGraphicFramePr>
            <a:graphicFrameLocks noGrp="1"/>
          </p:cNvGraphicFramePr>
          <p:nvPr>
            <p:extLst>
              <p:ext uri="{D42A27DB-BD31-4B8C-83A1-F6EECF244321}">
                <p14:modId xmlns:p14="http://schemas.microsoft.com/office/powerpoint/2010/main" val="2618459775"/>
              </p:ext>
            </p:extLst>
          </p:nvPr>
        </p:nvGraphicFramePr>
        <p:xfrm>
          <a:off x="298449" y="160179"/>
          <a:ext cx="11655425" cy="957580"/>
        </p:xfrm>
        <a:graphic>
          <a:graphicData uri="http://schemas.openxmlformats.org/drawingml/2006/table">
            <a:tbl>
              <a:tblPr/>
              <a:tblGrid>
                <a:gridCol w="11655425">
                  <a:extLst>
                    <a:ext uri="{9D8B030D-6E8A-4147-A177-3AD203B41FA5}">
                      <a16:colId xmlns:a16="http://schemas.microsoft.com/office/drawing/2014/main" val="1390609189"/>
                    </a:ext>
                  </a:extLst>
                </a:gridCol>
              </a:tblGrid>
              <a:tr h="640331">
                <a:tc>
                  <a:txBody>
                    <a:bodyPr/>
                    <a:lstStyle/>
                    <a:p>
                      <a:pPr algn="l" fontAlgn="b"/>
                      <a:r>
                        <a:rPr lang="sv-SE" sz="2400" b="1" i="0" u="none" strike="noStrike" dirty="0">
                          <a:solidFill>
                            <a:srgbClr val="000000"/>
                          </a:solidFill>
                          <a:effectLst/>
                          <a:latin typeface="+mj-lt"/>
                        </a:rPr>
                        <a:t>Andel i befolkningen som har stort eller ganska stort förtroende för hälso- och sjukvårdens hantering av </a:t>
                      </a:r>
                      <a:r>
                        <a:rPr lang="sv-SE" sz="2400" b="1" i="0" u="none" strike="noStrike" dirty="0" err="1">
                          <a:solidFill>
                            <a:srgbClr val="000000"/>
                          </a:solidFill>
                          <a:effectLst/>
                          <a:latin typeface="+mj-lt"/>
                        </a:rPr>
                        <a:t>coronapandemin</a:t>
                      </a:r>
                      <a:r>
                        <a:rPr lang="sv-SE" sz="2400" b="1" i="0" u="none" strike="noStrike" dirty="0">
                          <a:solidFill>
                            <a:srgbClr val="000000"/>
                          </a:solidFill>
                          <a:effectLst/>
                          <a:latin typeface="+mj-lt"/>
                        </a:rPr>
                        <a:t>. Fördelat på region</a:t>
                      </a:r>
                    </a:p>
                  </a:txBody>
                  <a:tcPr marL="6350" marR="6350" marT="6350" marB="0" anchor="b">
                    <a:lnL>
                      <a:noFill/>
                    </a:lnL>
                    <a:lnR>
                      <a:noFill/>
                    </a:lnR>
                    <a:lnT>
                      <a:noFill/>
                    </a:lnT>
                    <a:lnB>
                      <a:noFill/>
                    </a:lnB>
                  </a:tcPr>
                </a:tc>
                <a:extLst>
                  <a:ext uri="{0D108BD9-81ED-4DB2-BD59-A6C34878D82A}">
                    <a16:rowId xmlns:a16="http://schemas.microsoft.com/office/drawing/2014/main" val="357966954"/>
                  </a:ext>
                </a:extLst>
              </a:tr>
              <a:tr h="190666">
                <a:tc>
                  <a:txBody>
                    <a:bodyPr/>
                    <a:lstStyle/>
                    <a:p>
                      <a:pPr algn="l" fontAlgn="b"/>
                      <a:endParaRPr lang="sv-SE" sz="14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4282892982"/>
                  </a:ext>
                </a:extLst>
              </a:tr>
            </a:tbl>
          </a:graphicData>
        </a:graphic>
      </p:graphicFrame>
      <p:graphicFrame>
        <p:nvGraphicFramePr>
          <p:cNvPr id="3" name="Tabell 2">
            <a:extLst>
              <a:ext uri="{FF2B5EF4-FFF2-40B4-BE49-F238E27FC236}">
                <a16:creationId xmlns:a16="http://schemas.microsoft.com/office/drawing/2014/main" id="{6283284B-5BF8-4F17-BE7B-2C74526C7810}"/>
              </a:ext>
            </a:extLst>
          </p:cNvPr>
          <p:cNvGraphicFramePr>
            <a:graphicFrameLocks noGrp="1"/>
          </p:cNvGraphicFramePr>
          <p:nvPr>
            <p:extLst>
              <p:ext uri="{D42A27DB-BD31-4B8C-83A1-F6EECF244321}">
                <p14:modId xmlns:p14="http://schemas.microsoft.com/office/powerpoint/2010/main" val="447161415"/>
              </p:ext>
            </p:extLst>
          </p:nvPr>
        </p:nvGraphicFramePr>
        <p:xfrm>
          <a:off x="374649" y="986377"/>
          <a:ext cx="2921001" cy="4885245"/>
        </p:xfrm>
        <a:graphic>
          <a:graphicData uri="http://schemas.openxmlformats.org/drawingml/2006/table">
            <a:tbl>
              <a:tblPr/>
              <a:tblGrid>
                <a:gridCol w="2010559">
                  <a:extLst>
                    <a:ext uri="{9D8B030D-6E8A-4147-A177-3AD203B41FA5}">
                      <a16:colId xmlns:a16="http://schemas.microsoft.com/office/drawing/2014/main" val="1599065065"/>
                    </a:ext>
                  </a:extLst>
                </a:gridCol>
                <a:gridCol w="910442">
                  <a:extLst>
                    <a:ext uri="{9D8B030D-6E8A-4147-A177-3AD203B41FA5}">
                      <a16:colId xmlns:a16="http://schemas.microsoft.com/office/drawing/2014/main" val="1514785976"/>
                    </a:ext>
                  </a:extLst>
                </a:gridCol>
              </a:tblGrid>
              <a:tr h="219397">
                <a:tc>
                  <a:txBody>
                    <a:bodyPr/>
                    <a:lstStyle/>
                    <a:p>
                      <a:pPr algn="l" fontAlgn="b"/>
                      <a:r>
                        <a:rPr lang="sv-SE" sz="1100" b="1" i="0" u="none" strike="noStrike" dirty="0">
                          <a:solidFill>
                            <a:srgbClr val="000000"/>
                          </a:solidFill>
                          <a:effectLst/>
                          <a:latin typeface="Calibri" panose="020F0502020204030204" pitchFamily="34" charset="0"/>
                        </a:rPr>
                        <a:t>Region</a:t>
                      </a:r>
                    </a:p>
                  </a:txBody>
                  <a:tcPr marL="6350" marR="6350" marT="6350" marB="0" anchor="b">
                    <a:lnL>
                      <a:noFill/>
                    </a:lnL>
                    <a:lnR>
                      <a:noFill/>
                    </a:lnR>
                    <a:lnT>
                      <a:noFill/>
                    </a:lnT>
                    <a:lnB w="12700" cap="flat" cmpd="sng" algn="ctr">
                      <a:solidFill>
                        <a:srgbClr val="F38B4A"/>
                      </a:solidFill>
                      <a:prstDash val="solid"/>
                      <a:round/>
                      <a:headEnd type="none" w="med" len="med"/>
                      <a:tailEnd type="none" w="med" len="med"/>
                    </a:lnB>
                    <a:solidFill>
                      <a:schemeClr val="bg1"/>
                    </a:solidFill>
                  </a:tcPr>
                </a:tc>
                <a:tc>
                  <a:txBody>
                    <a:bodyPr/>
                    <a:lstStyle/>
                    <a:p>
                      <a:pPr algn="l" fontAlgn="b"/>
                      <a:r>
                        <a:rPr lang="sv-SE" sz="1100" b="1" i="0" u="none" strike="noStrike" dirty="0">
                          <a:solidFill>
                            <a:srgbClr val="000000"/>
                          </a:solidFill>
                          <a:effectLst/>
                          <a:latin typeface="Calibri" panose="020F0502020204030204" pitchFamily="34" charset="0"/>
                        </a:rPr>
                        <a:t>2020</a:t>
                      </a:r>
                    </a:p>
                  </a:txBody>
                  <a:tcPr marL="6350" marR="6350" marT="6350" marB="0" anchor="b">
                    <a:lnL>
                      <a:noFill/>
                    </a:lnL>
                    <a:lnR>
                      <a:noFill/>
                    </a:lnR>
                    <a:lnT>
                      <a:noFill/>
                    </a:lnT>
                    <a:lnB w="12700" cap="flat" cmpd="sng" algn="ctr">
                      <a:solidFill>
                        <a:srgbClr val="F38B4A"/>
                      </a:solidFill>
                      <a:prstDash val="solid"/>
                      <a:round/>
                      <a:headEnd type="none" w="med" len="med"/>
                      <a:tailEnd type="none" w="med" len="med"/>
                    </a:lnB>
                    <a:solidFill>
                      <a:schemeClr val="bg1"/>
                    </a:solidFill>
                  </a:tcPr>
                </a:tc>
                <a:extLst>
                  <a:ext uri="{0D108BD9-81ED-4DB2-BD59-A6C34878D82A}">
                    <a16:rowId xmlns:a16="http://schemas.microsoft.com/office/drawing/2014/main" val="2624871295"/>
                  </a:ext>
                </a:extLst>
              </a:tr>
              <a:tr h="212084">
                <a:tc>
                  <a:txBody>
                    <a:bodyPr/>
                    <a:lstStyle/>
                    <a:p>
                      <a:pPr algn="l" fontAlgn="b"/>
                      <a:r>
                        <a:rPr lang="sv-SE" sz="1100" b="0" i="0" u="none" strike="noStrike">
                          <a:solidFill>
                            <a:srgbClr val="000000"/>
                          </a:solidFill>
                          <a:effectLst/>
                          <a:latin typeface="Calibri" panose="020F0502020204030204" pitchFamily="34" charset="0"/>
                        </a:rPr>
                        <a:t>Dalarna</a:t>
                      </a:r>
                    </a:p>
                  </a:txBody>
                  <a:tcPr marL="6350" marR="6350" marT="635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66%</a:t>
                      </a:r>
                    </a:p>
                  </a:txBody>
                  <a:tcPr marL="6350" marR="6350" marT="635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1429614173"/>
                  </a:ext>
                </a:extLst>
              </a:tr>
              <a:tr h="212084">
                <a:tc>
                  <a:txBody>
                    <a:bodyPr/>
                    <a:lstStyle/>
                    <a:p>
                      <a:pPr algn="l" fontAlgn="b"/>
                      <a:r>
                        <a:rPr lang="sv-SE" sz="1100" b="0" i="0" u="none" strike="noStrike">
                          <a:solidFill>
                            <a:srgbClr val="000000"/>
                          </a:solidFill>
                          <a:effectLst/>
                          <a:latin typeface="Calibri" panose="020F0502020204030204" pitchFamily="34" charset="0"/>
                        </a:rPr>
                        <a:t>Västernorrland</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67%</a:t>
                      </a:r>
                    </a:p>
                  </a:txBody>
                  <a:tcPr marL="6350" marR="6350" marT="6350" marB="0" anchor="b">
                    <a:lnL>
                      <a:noFill/>
                    </a:lnL>
                    <a:lnR>
                      <a:noFill/>
                    </a:lnR>
                    <a:lnT>
                      <a:noFill/>
                    </a:lnT>
                    <a:lnB>
                      <a:noFill/>
                    </a:lnB>
                  </a:tcPr>
                </a:tc>
                <a:extLst>
                  <a:ext uri="{0D108BD9-81ED-4DB2-BD59-A6C34878D82A}">
                    <a16:rowId xmlns:a16="http://schemas.microsoft.com/office/drawing/2014/main" val="4153011536"/>
                  </a:ext>
                </a:extLst>
              </a:tr>
              <a:tr h="212084">
                <a:tc>
                  <a:txBody>
                    <a:bodyPr/>
                    <a:lstStyle/>
                    <a:p>
                      <a:pPr algn="l" fontAlgn="b"/>
                      <a:r>
                        <a:rPr lang="sv-SE" sz="1100" b="0" i="0" u="none" strike="noStrike">
                          <a:solidFill>
                            <a:srgbClr val="000000"/>
                          </a:solidFill>
                          <a:effectLst/>
                          <a:latin typeface="Calibri" panose="020F0502020204030204" pitchFamily="34" charset="0"/>
                        </a:rPr>
                        <a:t>Västmanland</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67%</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1970522603"/>
                  </a:ext>
                </a:extLst>
              </a:tr>
              <a:tr h="212084">
                <a:tc>
                  <a:txBody>
                    <a:bodyPr/>
                    <a:lstStyle/>
                    <a:p>
                      <a:pPr algn="l" fontAlgn="b"/>
                      <a:r>
                        <a:rPr lang="sv-SE" sz="1100" b="0" i="0" u="none" strike="noStrike">
                          <a:solidFill>
                            <a:srgbClr val="000000"/>
                          </a:solidFill>
                          <a:effectLst/>
                          <a:latin typeface="Calibri" panose="020F0502020204030204" pitchFamily="34" charset="0"/>
                        </a:rPr>
                        <a:t>Sörmland</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69%</a:t>
                      </a:r>
                    </a:p>
                  </a:txBody>
                  <a:tcPr marL="6350" marR="6350" marT="6350" marB="0" anchor="b">
                    <a:lnL>
                      <a:noFill/>
                    </a:lnL>
                    <a:lnR>
                      <a:noFill/>
                    </a:lnR>
                    <a:lnT>
                      <a:noFill/>
                    </a:lnT>
                    <a:lnB>
                      <a:noFill/>
                    </a:lnB>
                  </a:tcPr>
                </a:tc>
                <a:extLst>
                  <a:ext uri="{0D108BD9-81ED-4DB2-BD59-A6C34878D82A}">
                    <a16:rowId xmlns:a16="http://schemas.microsoft.com/office/drawing/2014/main" val="2089998290"/>
                  </a:ext>
                </a:extLst>
              </a:tr>
              <a:tr h="212084">
                <a:tc>
                  <a:txBody>
                    <a:bodyPr/>
                    <a:lstStyle/>
                    <a:p>
                      <a:pPr algn="l" fontAlgn="b"/>
                      <a:r>
                        <a:rPr lang="sv-SE" sz="1100" b="0" i="0" u="none" strike="noStrike">
                          <a:solidFill>
                            <a:srgbClr val="000000"/>
                          </a:solidFill>
                          <a:effectLst/>
                          <a:latin typeface="Calibri" panose="020F0502020204030204" pitchFamily="34" charset="0"/>
                        </a:rPr>
                        <a:t>Blekinge</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69%</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3144396332"/>
                  </a:ext>
                </a:extLst>
              </a:tr>
              <a:tr h="212084">
                <a:tc>
                  <a:txBody>
                    <a:bodyPr/>
                    <a:lstStyle/>
                    <a:p>
                      <a:pPr algn="l" fontAlgn="b"/>
                      <a:r>
                        <a:rPr lang="sv-SE" sz="1100" b="0" i="0" u="none" strike="noStrike">
                          <a:solidFill>
                            <a:srgbClr val="000000"/>
                          </a:solidFill>
                          <a:effectLst/>
                          <a:latin typeface="Calibri" panose="020F0502020204030204" pitchFamily="34" charset="0"/>
                        </a:rPr>
                        <a:t>Stockholm</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69%</a:t>
                      </a:r>
                    </a:p>
                  </a:txBody>
                  <a:tcPr marL="6350" marR="6350" marT="6350" marB="0" anchor="b">
                    <a:lnL>
                      <a:noFill/>
                    </a:lnL>
                    <a:lnR>
                      <a:noFill/>
                    </a:lnR>
                    <a:lnT>
                      <a:noFill/>
                    </a:lnT>
                    <a:lnB>
                      <a:noFill/>
                    </a:lnB>
                  </a:tcPr>
                </a:tc>
                <a:extLst>
                  <a:ext uri="{0D108BD9-81ED-4DB2-BD59-A6C34878D82A}">
                    <a16:rowId xmlns:a16="http://schemas.microsoft.com/office/drawing/2014/main" val="1995892456"/>
                  </a:ext>
                </a:extLst>
              </a:tr>
              <a:tr h="212084">
                <a:tc>
                  <a:txBody>
                    <a:bodyPr/>
                    <a:lstStyle/>
                    <a:p>
                      <a:pPr algn="l" fontAlgn="b"/>
                      <a:r>
                        <a:rPr lang="sv-SE" sz="1100" b="0" i="0" u="none" strike="noStrike">
                          <a:solidFill>
                            <a:srgbClr val="000000"/>
                          </a:solidFill>
                          <a:effectLst/>
                          <a:latin typeface="Calibri" panose="020F0502020204030204" pitchFamily="34" charset="0"/>
                        </a:rPr>
                        <a:t>Gävleborg</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71%</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3872025012"/>
                  </a:ext>
                </a:extLst>
              </a:tr>
              <a:tr h="212084">
                <a:tc>
                  <a:txBody>
                    <a:bodyPr/>
                    <a:lstStyle/>
                    <a:p>
                      <a:pPr algn="l" fontAlgn="b"/>
                      <a:r>
                        <a:rPr lang="sv-SE" sz="1100" b="0" i="0" u="none" strike="noStrike">
                          <a:solidFill>
                            <a:srgbClr val="000000"/>
                          </a:solidFill>
                          <a:effectLst/>
                          <a:latin typeface="Calibri" panose="020F0502020204030204" pitchFamily="34" charset="0"/>
                        </a:rPr>
                        <a:t>Kronoberg</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71%</a:t>
                      </a:r>
                    </a:p>
                  </a:txBody>
                  <a:tcPr marL="6350" marR="6350" marT="6350" marB="0" anchor="b">
                    <a:lnL>
                      <a:noFill/>
                    </a:lnL>
                    <a:lnR>
                      <a:noFill/>
                    </a:lnR>
                    <a:lnT>
                      <a:noFill/>
                    </a:lnT>
                    <a:lnB>
                      <a:noFill/>
                    </a:lnB>
                  </a:tcPr>
                </a:tc>
                <a:extLst>
                  <a:ext uri="{0D108BD9-81ED-4DB2-BD59-A6C34878D82A}">
                    <a16:rowId xmlns:a16="http://schemas.microsoft.com/office/drawing/2014/main" val="334193459"/>
                  </a:ext>
                </a:extLst>
              </a:tr>
              <a:tr h="212084">
                <a:tc>
                  <a:txBody>
                    <a:bodyPr/>
                    <a:lstStyle/>
                    <a:p>
                      <a:pPr algn="l" fontAlgn="b"/>
                      <a:r>
                        <a:rPr lang="sv-SE" sz="1100" b="0" i="0" u="none" strike="noStrike">
                          <a:solidFill>
                            <a:srgbClr val="000000"/>
                          </a:solidFill>
                          <a:effectLst/>
                          <a:latin typeface="Calibri" panose="020F0502020204030204" pitchFamily="34" charset="0"/>
                        </a:rPr>
                        <a:t>Skåne</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72%</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1507113305"/>
                  </a:ext>
                </a:extLst>
              </a:tr>
              <a:tr h="212084">
                <a:tc>
                  <a:txBody>
                    <a:bodyPr/>
                    <a:lstStyle/>
                    <a:p>
                      <a:pPr algn="l" fontAlgn="b"/>
                      <a:r>
                        <a:rPr lang="sv-SE" sz="1100" b="1" i="0" u="none" strike="noStrike">
                          <a:solidFill>
                            <a:srgbClr val="000000"/>
                          </a:solidFill>
                          <a:effectLst/>
                          <a:latin typeface="Calibri" panose="020F0502020204030204" pitchFamily="34" charset="0"/>
                        </a:rPr>
                        <a:t>Riket</a:t>
                      </a:r>
                    </a:p>
                  </a:txBody>
                  <a:tcPr marL="6350" marR="6350" marT="6350" marB="0" anchor="b">
                    <a:lnL>
                      <a:noFill/>
                    </a:lnL>
                    <a:lnR>
                      <a:noFill/>
                    </a:lnR>
                    <a:lnT>
                      <a:noFill/>
                    </a:lnT>
                    <a:lnB>
                      <a:noFill/>
                    </a:lnB>
                  </a:tcPr>
                </a:tc>
                <a:tc>
                  <a:txBody>
                    <a:bodyPr/>
                    <a:lstStyle/>
                    <a:p>
                      <a:pPr algn="r" fontAlgn="b"/>
                      <a:r>
                        <a:rPr lang="sv-SE" sz="1100" b="1" i="0" u="none" strike="noStrike">
                          <a:solidFill>
                            <a:srgbClr val="000000"/>
                          </a:solidFill>
                          <a:effectLst/>
                          <a:latin typeface="Calibri" panose="020F0502020204030204" pitchFamily="34" charset="0"/>
                        </a:rPr>
                        <a:t>73%</a:t>
                      </a:r>
                    </a:p>
                  </a:txBody>
                  <a:tcPr marL="6350" marR="6350" marT="6350" marB="0" anchor="b">
                    <a:lnL>
                      <a:noFill/>
                    </a:lnL>
                    <a:lnR>
                      <a:noFill/>
                    </a:lnR>
                    <a:lnT>
                      <a:noFill/>
                    </a:lnT>
                    <a:lnB>
                      <a:noFill/>
                    </a:lnB>
                  </a:tcPr>
                </a:tc>
                <a:extLst>
                  <a:ext uri="{0D108BD9-81ED-4DB2-BD59-A6C34878D82A}">
                    <a16:rowId xmlns:a16="http://schemas.microsoft.com/office/drawing/2014/main" val="2601319082"/>
                  </a:ext>
                </a:extLst>
              </a:tr>
              <a:tr h="212084">
                <a:tc>
                  <a:txBody>
                    <a:bodyPr/>
                    <a:lstStyle/>
                    <a:p>
                      <a:pPr algn="l" fontAlgn="b"/>
                      <a:r>
                        <a:rPr lang="sv-SE" sz="1100" b="0" i="0" u="none" strike="noStrike">
                          <a:solidFill>
                            <a:srgbClr val="000000"/>
                          </a:solidFill>
                          <a:effectLst/>
                          <a:latin typeface="Calibri" panose="020F0502020204030204" pitchFamily="34" charset="0"/>
                        </a:rPr>
                        <a:t>Västra Götaland</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74%</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246875204"/>
                  </a:ext>
                </a:extLst>
              </a:tr>
              <a:tr h="212084">
                <a:tc>
                  <a:txBody>
                    <a:bodyPr/>
                    <a:lstStyle/>
                    <a:p>
                      <a:pPr algn="l" fontAlgn="b"/>
                      <a:r>
                        <a:rPr lang="sv-SE" sz="1100" b="0" i="0" u="none" strike="noStrike">
                          <a:solidFill>
                            <a:srgbClr val="000000"/>
                          </a:solidFill>
                          <a:effectLst/>
                          <a:latin typeface="Calibri" panose="020F0502020204030204" pitchFamily="34" charset="0"/>
                        </a:rPr>
                        <a:t>Uppsala</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75%</a:t>
                      </a:r>
                    </a:p>
                  </a:txBody>
                  <a:tcPr marL="6350" marR="6350" marT="6350" marB="0" anchor="b">
                    <a:lnL>
                      <a:noFill/>
                    </a:lnL>
                    <a:lnR>
                      <a:noFill/>
                    </a:lnR>
                    <a:lnT>
                      <a:noFill/>
                    </a:lnT>
                    <a:lnB>
                      <a:noFill/>
                    </a:lnB>
                  </a:tcPr>
                </a:tc>
                <a:extLst>
                  <a:ext uri="{0D108BD9-81ED-4DB2-BD59-A6C34878D82A}">
                    <a16:rowId xmlns:a16="http://schemas.microsoft.com/office/drawing/2014/main" val="1792537377"/>
                  </a:ext>
                </a:extLst>
              </a:tr>
              <a:tr h="212084">
                <a:tc>
                  <a:txBody>
                    <a:bodyPr/>
                    <a:lstStyle/>
                    <a:p>
                      <a:pPr algn="l" fontAlgn="b"/>
                      <a:r>
                        <a:rPr lang="sv-SE" sz="1100" b="0" i="0" u="none" strike="noStrike">
                          <a:solidFill>
                            <a:srgbClr val="000000"/>
                          </a:solidFill>
                          <a:effectLst/>
                          <a:latin typeface="Calibri" panose="020F0502020204030204" pitchFamily="34" charset="0"/>
                        </a:rPr>
                        <a:t>Örebro</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75%</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1529298244"/>
                  </a:ext>
                </a:extLst>
              </a:tr>
              <a:tr h="212084">
                <a:tc>
                  <a:txBody>
                    <a:bodyPr/>
                    <a:lstStyle/>
                    <a:p>
                      <a:pPr algn="l" fontAlgn="b"/>
                      <a:r>
                        <a:rPr lang="sv-SE" sz="1100" b="0" i="0" u="none" strike="noStrike">
                          <a:solidFill>
                            <a:srgbClr val="000000"/>
                          </a:solidFill>
                          <a:effectLst/>
                          <a:latin typeface="Calibri" panose="020F0502020204030204" pitchFamily="34" charset="0"/>
                        </a:rPr>
                        <a:t>Jönköping</a:t>
                      </a:r>
                    </a:p>
                  </a:txBody>
                  <a:tcPr marL="6350" marR="6350" marT="6350" marB="0" anchor="b">
                    <a:lnL>
                      <a:noFill/>
                    </a:lnL>
                    <a:lnR>
                      <a:noFill/>
                    </a:lnR>
                    <a:lnT>
                      <a:noFill/>
                    </a:lnT>
                    <a:lnB>
                      <a:noFill/>
                    </a:lnB>
                  </a:tcPr>
                </a:tc>
                <a:tc>
                  <a:txBody>
                    <a:bodyPr/>
                    <a:lstStyle/>
                    <a:p>
                      <a:pPr algn="r" fontAlgn="b"/>
                      <a:r>
                        <a:rPr lang="sv-SE" sz="1100" b="0" i="0" u="none" strike="noStrike" dirty="0">
                          <a:solidFill>
                            <a:srgbClr val="000000"/>
                          </a:solidFill>
                          <a:effectLst/>
                          <a:latin typeface="Calibri" panose="020F0502020204030204" pitchFamily="34" charset="0"/>
                        </a:rPr>
                        <a:t>75%</a:t>
                      </a:r>
                    </a:p>
                  </a:txBody>
                  <a:tcPr marL="6350" marR="6350" marT="6350" marB="0" anchor="b">
                    <a:lnL>
                      <a:noFill/>
                    </a:lnL>
                    <a:lnR>
                      <a:noFill/>
                    </a:lnR>
                    <a:lnT>
                      <a:noFill/>
                    </a:lnT>
                    <a:lnB>
                      <a:noFill/>
                    </a:lnB>
                  </a:tcPr>
                </a:tc>
                <a:extLst>
                  <a:ext uri="{0D108BD9-81ED-4DB2-BD59-A6C34878D82A}">
                    <a16:rowId xmlns:a16="http://schemas.microsoft.com/office/drawing/2014/main" val="672165491"/>
                  </a:ext>
                </a:extLst>
              </a:tr>
              <a:tr h="212084">
                <a:tc>
                  <a:txBody>
                    <a:bodyPr/>
                    <a:lstStyle/>
                    <a:p>
                      <a:pPr algn="l" fontAlgn="b"/>
                      <a:r>
                        <a:rPr lang="sv-SE" sz="1100" b="0" i="0" u="none" strike="noStrike">
                          <a:solidFill>
                            <a:srgbClr val="000000"/>
                          </a:solidFill>
                          <a:effectLst/>
                          <a:latin typeface="Calibri" panose="020F0502020204030204" pitchFamily="34" charset="0"/>
                        </a:rPr>
                        <a:t>Halland</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75%</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2954469606"/>
                  </a:ext>
                </a:extLst>
              </a:tr>
              <a:tr h="212084">
                <a:tc>
                  <a:txBody>
                    <a:bodyPr/>
                    <a:lstStyle/>
                    <a:p>
                      <a:pPr algn="l" fontAlgn="b"/>
                      <a:r>
                        <a:rPr lang="sv-SE" sz="1100" b="0" i="0" u="none" strike="noStrike">
                          <a:solidFill>
                            <a:srgbClr val="000000"/>
                          </a:solidFill>
                          <a:effectLst/>
                          <a:latin typeface="Calibri" panose="020F0502020204030204" pitchFamily="34" charset="0"/>
                        </a:rPr>
                        <a:t>Östergötland</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77%</a:t>
                      </a:r>
                    </a:p>
                  </a:txBody>
                  <a:tcPr marL="6350" marR="6350" marT="6350" marB="0" anchor="b">
                    <a:lnL>
                      <a:noFill/>
                    </a:lnL>
                    <a:lnR>
                      <a:noFill/>
                    </a:lnR>
                    <a:lnT>
                      <a:noFill/>
                    </a:lnT>
                    <a:lnB>
                      <a:noFill/>
                    </a:lnB>
                  </a:tcPr>
                </a:tc>
                <a:extLst>
                  <a:ext uri="{0D108BD9-81ED-4DB2-BD59-A6C34878D82A}">
                    <a16:rowId xmlns:a16="http://schemas.microsoft.com/office/drawing/2014/main" val="2935249138"/>
                  </a:ext>
                </a:extLst>
              </a:tr>
              <a:tr h="212084">
                <a:tc>
                  <a:txBody>
                    <a:bodyPr/>
                    <a:lstStyle/>
                    <a:p>
                      <a:pPr algn="l" fontAlgn="b"/>
                      <a:r>
                        <a:rPr lang="sv-SE" sz="1100" b="0" i="0" u="none" strike="noStrike">
                          <a:solidFill>
                            <a:srgbClr val="000000"/>
                          </a:solidFill>
                          <a:effectLst/>
                          <a:latin typeface="Calibri" panose="020F0502020204030204" pitchFamily="34" charset="0"/>
                        </a:rPr>
                        <a:t>Jämtland Härjedalen</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78%</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1291128156"/>
                  </a:ext>
                </a:extLst>
              </a:tr>
              <a:tr h="212084">
                <a:tc>
                  <a:txBody>
                    <a:bodyPr/>
                    <a:lstStyle/>
                    <a:p>
                      <a:pPr algn="l" fontAlgn="b"/>
                      <a:r>
                        <a:rPr lang="sv-SE" sz="1100" b="0" i="0" u="none" strike="noStrike">
                          <a:solidFill>
                            <a:srgbClr val="000000"/>
                          </a:solidFill>
                          <a:effectLst/>
                          <a:latin typeface="Calibri" panose="020F0502020204030204" pitchFamily="34" charset="0"/>
                        </a:rPr>
                        <a:t>Norrbotten</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78%</a:t>
                      </a:r>
                    </a:p>
                  </a:txBody>
                  <a:tcPr marL="6350" marR="6350" marT="6350" marB="0" anchor="b">
                    <a:lnL>
                      <a:noFill/>
                    </a:lnL>
                    <a:lnR>
                      <a:noFill/>
                    </a:lnR>
                    <a:lnT>
                      <a:noFill/>
                    </a:lnT>
                    <a:lnB>
                      <a:noFill/>
                    </a:lnB>
                  </a:tcPr>
                </a:tc>
                <a:extLst>
                  <a:ext uri="{0D108BD9-81ED-4DB2-BD59-A6C34878D82A}">
                    <a16:rowId xmlns:a16="http://schemas.microsoft.com/office/drawing/2014/main" val="1817815124"/>
                  </a:ext>
                </a:extLst>
              </a:tr>
              <a:tr h="212084">
                <a:tc>
                  <a:txBody>
                    <a:bodyPr/>
                    <a:lstStyle/>
                    <a:p>
                      <a:pPr algn="l" fontAlgn="b"/>
                      <a:r>
                        <a:rPr lang="sv-SE" sz="1100" b="0" i="0" u="none" strike="noStrike">
                          <a:solidFill>
                            <a:srgbClr val="000000"/>
                          </a:solidFill>
                          <a:effectLst/>
                          <a:latin typeface="Calibri" panose="020F0502020204030204" pitchFamily="34" charset="0"/>
                        </a:rPr>
                        <a:t>Kalmar</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78%</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2339498590"/>
                  </a:ext>
                </a:extLst>
              </a:tr>
              <a:tr h="212084">
                <a:tc>
                  <a:txBody>
                    <a:bodyPr/>
                    <a:lstStyle/>
                    <a:p>
                      <a:pPr algn="l" fontAlgn="b"/>
                      <a:r>
                        <a:rPr lang="sv-SE" sz="1100" b="0" i="0" u="none" strike="noStrike">
                          <a:solidFill>
                            <a:srgbClr val="000000"/>
                          </a:solidFill>
                          <a:effectLst/>
                          <a:latin typeface="Calibri" panose="020F0502020204030204" pitchFamily="34" charset="0"/>
                        </a:rPr>
                        <a:t>Värmland</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79%</a:t>
                      </a:r>
                    </a:p>
                  </a:txBody>
                  <a:tcPr marL="6350" marR="6350" marT="6350" marB="0" anchor="b">
                    <a:lnL>
                      <a:noFill/>
                    </a:lnL>
                    <a:lnR>
                      <a:noFill/>
                    </a:lnR>
                    <a:lnT>
                      <a:noFill/>
                    </a:lnT>
                    <a:lnB>
                      <a:noFill/>
                    </a:lnB>
                  </a:tcPr>
                </a:tc>
                <a:extLst>
                  <a:ext uri="{0D108BD9-81ED-4DB2-BD59-A6C34878D82A}">
                    <a16:rowId xmlns:a16="http://schemas.microsoft.com/office/drawing/2014/main" val="2907688513"/>
                  </a:ext>
                </a:extLst>
              </a:tr>
              <a:tr h="212084">
                <a:tc>
                  <a:txBody>
                    <a:bodyPr/>
                    <a:lstStyle/>
                    <a:p>
                      <a:pPr algn="l" fontAlgn="b"/>
                      <a:r>
                        <a:rPr lang="sv-SE" sz="1100" b="0" i="0" u="none" strike="noStrike">
                          <a:solidFill>
                            <a:srgbClr val="000000"/>
                          </a:solidFill>
                          <a:effectLst/>
                          <a:latin typeface="Calibri" panose="020F0502020204030204" pitchFamily="34" charset="0"/>
                        </a:rPr>
                        <a:t>Gotland</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81%</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2539868296"/>
                  </a:ext>
                </a:extLst>
              </a:tr>
              <a:tr h="212084">
                <a:tc>
                  <a:txBody>
                    <a:bodyPr/>
                    <a:lstStyle/>
                    <a:p>
                      <a:pPr algn="l" fontAlgn="b"/>
                      <a:r>
                        <a:rPr lang="sv-SE" sz="1100" b="0" i="0" u="none" strike="noStrike">
                          <a:solidFill>
                            <a:srgbClr val="000000"/>
                          </a:solidFill>
                          <a:effectLst/>
                          <a:latin typeface="Calibri" panose="020F0502020204030204" pitchFamily="34" charset="0"/>
                        </a:rPr>
                        <a:t>Västerbotten</a:t>
                      </a:r>
                    </a:p>
                  </a:txBody>
                  <a:tcPr marL="6350" marR="6350" marT="6350" marB="0" anchor="b">
                    <a:lnL>
                      <a:noFill/>
                    </a:lnL>
                    <a:lnR>
                      <a:noFill/>
                    </a:lnR>
                    <a:lnT>
                      <a:noFill/>
                    </a:lnT>
                    <a:lnB>
                      <a:noFill/>
                    </a:lnB>
                  </a:tcPr>
                </a:tc>
                <a:tc>
                  <a:txBody>
                    <a:bodyPr/>
                    <a:lstStyle/>
                    <a:p>
                      <a:pPr algn="r" fontAlgn="b"/>
                      <a:r>
                        <a:rPr lang="sv-SE" sz="1100" b="0" i="0" u="none" strike="noStrike" dirty="0">
                          <a:solidFill>
                            <a:srgbClr val="000000"/>
                          </a:solidFill>
                          <a:effectLst/>
                          <a:latin typeface="Calibri" panose="020F0502020204030204" pitchFamily="34" charset="0"/>
                        </a:rPr>
                        <a:t>82%</a:t>
                      </a:r>
                    </a:p>
                  </a:txBody>
                  <a:tcPr marL="6350" marR="6350" marT="6350" marB="0" anchor="b">
                    <a:lnL>
                      <a:noFill/>
                    </a:lnL>
                    <a:lnR>
                      <a:noFill/>
                    </a:lnR>
                    <a:lnT>
                      <a:noFill/>
                    </a:lnT>
                    <a:lnB>
                      <a:noFill/>
                    </a:lnB>
                  </a:tcPr>
                </a:tc>
                <a:extLst>
                  <a:ext uri="{0D108BD9-81ED-4DB2-BD59-A6C34878D82A}">
                    <a16:rowId xmlns:a16="http://schemas.microsoft.com/office/drawing/2014/main" val="1481060122"/>
                  </a:ext>
                </a:extLst>
              </a:tr>
            </a:tbl>
          </a:graphicData>
        </a:graphic>
      </p:graphicFrame>
      <p:graphicFrame>
        <p:nvGraphicFramePr>
          <p:cNvPr id="4" name="Diagram 3">
            <a:extLst>
              <a:ext uri="{FF2B5EF4-FFF2-40B4-BE49-F238E27FC236}">
                <a16:creationId xmlns:a16="http://schemas.microsoft.com/office/drawing/2014/main" id="{00000000-0008-0000-2600-000002000000}"/>
              </a:ext>
            </a:extLst>
          </p:cNvPr>
          <p:cNvGraphicFramePr>
            <a:graphicFrameLocks/>
          </p:cNvGraphicFramePr>
          <p:nvPr>
            <p:extLst>
              <p:ext uri="{D42A27DB-BD31-4B8C-83A1-F6EECF244321}">
                <p14:modId xmlns:p14="http://schemas.microsoft.com/office/powerpoint/2010/main" val="1159939180"/>
              </p:ext>
            </p:extLst>
          </p:nvPr>
        </p:nvGraphicFramePr>
        <p:xfrm>
          <a:off x="3993149" y="1199640"/>
          <a:ext cx="5074651" cy="4455001"/>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ruta 5">
            <a:extLst>
              <a:ext uri="{FF2B5EF4-FFF2-40B4-BE49-F238E27FC236}">
                <a16:creationId xmlns:a16="http://schemas.microsoft.com/office/drawing/2014/main" id="{12185559-A0CC-4F51-BCBD-A8B20E990E7D}"/>
              </a:ext>
            </a:extLst>
          </p:cNvPr>
          <p:cNvSpPr txBox="1"/>
          <p:nvPr/>
        </p:nvSpPr>
        <p:spPr>
          <a:xfrm>
            <a:off x="116403" y="5736522"/>
            <a:ext cx="11837471" cy="830997"/>
          </a:xfrm>
          <a:prstGeom prst="rect">
            <a:avLst/>
          </a:prstGeom>
          <a:solidFill>
            <a:schemeClr val="bg1"/>
          </a:solidFill>
        </p:spPr>
        <p:txBody>
          <a:bodyPr wrap="square">
            <a:spAutoFit/>
          </a:bodyPr>
          <a:lstStyle/>
          <a:p>
            <a:r>
              <a:rPr lang="sv-SE" sz="1600" dirty="0">
                <a:effectLst/>
                <a:latin typeface="Calibri" panose="020F0502020204030204" pitchFamily="34" charset="0"/>
                <a:ea typeface="Calibri" panose="020F0502020204030204" pitchFamily="34" charset="0"/>
              </a:rPr>
              <a:t>HS-barometern har sedan 2020 frågat om förtroendet för regionernas förmåga att hantera </a:t>
            </a:r>
            <a:r>
              <a:rPr lang="sv-SE" sz="1600" dirty="0" err="1">
                <a:effectLst/>
                <a:latin typeface="Calibri" panose="020F0502020204030204" pitchFamily="34" charset="0"/>
                <a:ea typeface="Calibri" panose="020F0502020204030204" pitchFamily="34" charset="0"/>
              </a:rPr>
              <a:t>coronapandemin</a:t>
            </a:r>
            <a:r>
              <a:rPr lang="sv-SE" sz="1600" dirty="0">
                <a:effectLst/>
                <a:latin typeface="Calibri" panose="020F0502020204030204" pitchFamily="34" charset="0"/>
                <a:ea typeface="Calibri" panose="020F0502020204030204" pitchFamily="34" charset="0"/>
              </a:rPr>
              <a:t>. Liknande frågor ställdes i såväl Skåneenkäten som i Skånepanelen i maj 2020</a:t>
            </a:r>
            <a:r>
              <a:rPr lang="sv-SE" sz="1600" dirty="0">
                <a:latin typeface="Calibri" panose="020F0502020204030204" pitchFamily="34" charset="0"/>
                <a:ea typeface="Calibri" panose="020F0502020204030204" pitchFamily="34" charset="0"/>
              </a:rPr>
              <a:t> </a:t>
            </a:r>
            <a:r>
              <a:rPr lang="sv-SE" sz="1600" dirty="0">
                <a:effectLst/>
                <a:latin typeface="Calibri" panose="020F0502020204030204" pitchFamily="34" charset="0"/>
                <a:ea typeface="Calibri" panose="020F0502020204030204" pitchFamily="34" charset="0"/>
              </a:rPr>
              <a:t>och väntar en minirapport innan semestrarna. </a:t>
            </a:r>
            <a:br>
              <a:rPr lang="sv-SE" sz="1600" dirty="0">
                <a:effectLst/>
                <a:latin typeface="Calibri" panose="020F0502020204030204" pitchFamily="34" charset="0"/>
                <a:ea typeface="Calibri" panose="020F0502020204030204" pitchFamily="34" charset="0"/>
              </a:rPr>
            </a:br>
            <a:r>
              <a:rPr lang="sv-SE" sz="1600" dirty="0">
                <a:effectLst/>
                <a:latin typeface="Calibri" panose="020F0502020204030204" pitchFamily="34" charset="0"/>
                <a:ea typeface="Calibri" panose="020F0502020204030204" pitchFamily="34" charset="0"/>
              </a:rPr>
              <a:t>Frågorna berör tre saker - tilliten till myndigheters resp. Region Skåne samt den egna förmågan att hantera en kris som </a:t>
            </a:r>
            <a:r>
              <a:rPr lang="sv-SE" sz="1600" dirty="0" err="1">
                <a:effectLst/>
                <a:latin typeface="Calibri" panose="020F0502020204030204" pitchFamily="34" charset="0"/>
                <a:ea typeface="Calibri" panose="020F0502020204030204" pitchFamily="34" charset="0"/>
              </a:rPr>
              <a:t>coronapandemin</a:t>
            </a:r>
            <a:r>
              <a:rPr lang="sv-SE" sz="1600" dirty="0">
                <a:effectLst/>
                <a:latin typeface="Calibri" panose="020F0502020204030204" pitchFamily="34" charset="0"/>
                <a:ea typeface="Calibri" panose="020F0502020204030204" pitchFamily="34" charset="0"/>
              </a:rPr>
              <a:t>. </a:t>
            </a:r>
          </a:p>
        </p:txBody>
      </p:sp>
    </p:spTree>
    <p:extLst>
      <p:ext uri="{BB962C8B-B14F-4D97-AF65-F5344CB8AC3E}">
        <p14:creationId xmlns:p14="http://schemas.microsoft.com/office/powerpoint/2010/main" val="19305749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a:extLst>
              <a:ext uri="{FF2B5EF4-FFF2-40B4-BE49-F238E27FC236}">
                <a16:creationId xmlns:a16="http://schemas.microsoft.com/office/drawing/2014/main" id="{C948168A-E3AC-4B34-A3FD-525340D098FE}"/>
              </a:ext>
            </a:extLst>
          </p:cNvPr>
          <p:cNvGraphicFramePr>
            <a:graphicFrameLocks noGrp="1"/>
          </p:cNvGraphicFramePr>
          <p:nvPr>
            <p:extLst>
              <p:ext uri="{D42A27DB-BD31-4B8C-83A1-F6EECF244321}">
                <p14:modId xmlns:p14="http://schemas.microsoft.com/office/powerpoint/2010/main" val="373575967"/>
              </p:ext>
            </p:extLst>
          </p:nvPr>
        </p:nvGraphicFramePr>
        <p:xfrm>
          <a:off x="184150" y="63644"/>
          <a:ext cx="11569700" cy="957580"/>
        </p:xfrm>
        <a:graphic>
          <a:graphicData uri="http://schemas.openxmlformats.org/drawingml/2006/table">
            <a:tbl>
              <a:tblPr/>
              <a:tblGrid>
                <a:gridCol w="11569700">
                  <a:extLst>
                    <a:ext uri="{9D8B030D-6E8A-4147-A177-3AD203B41FA5}">
                      <a16:colId xmlns:a16="http://schemas.microsoft.com/office/drawing/2014/main" val="3695579240"/>
                    </a:ext>
                  </a:extLst>
                </a:gridCol>
              </a:tblGrid>
              <a:tr h="184150">
                <a:tc>
                  <a:txBody>
                    <a:bodyPr/>
                    <a:lstStyle/>
                    <a:p>
                      <a:pPr algn="l" fontAlgn="b"/>
                      <a:r>
                        <a:rPr lang="sv-SE" sz="2400" b="1" i="0" u="none" strike="noStrike" dirty="0">
                          <a:solidFill>
                            <a:srgbClr val="000000"/>
                          </a:solidFill>
                          <a:effectLst/>
                          <a:latin typeface="+mj-lt"/>
                        </a:rPr>
                        <a:t>Patienter som upplevt ett positivt helhetsintryck vid besök på akutmottagning fördelat på region. Index.  Jämförelse mellan 2016 och 2020.</a:t>
                      </a:r>
                    </a:p>
                  </a:txBody>
                  <a:tcPr marL="6350" marR="6350" marT="6350" marB="0" anchor="b">
                    <a:lnL>
                      <a:noFill/>
                    </a:lnL>
                    <a:lnR>
                      <a:noFill/>
                    </a:lnR>
                    <a:lnT>
                      <a:noFill/>
                    </a:lnT>
                    <a:lnB>
                      <a:noFill/>
                    </a:lnB>
                  </a:tcPr>
                </a:tc>
                <a:extLst>
                  <a:ext uri="{0D108BD9-81ED-4DB2-BD59-A6C34878D82A}">
                    <a16:rowId xmlns:a16="http://schemas.microsoft.com/office/drawing/2014/main" val="1816690188"/>
                  </a:ext>
                </a:extLst>
              </a:tr>
              <a:tr h="184150">
                <a:tc>
                  <a:txBody>
                    <a:bodyPr/>
                    <a:lstStyle/>
                    <a:p>
                      <a:pPr algn="l" fontAlgn="b"/>
                      <a:endParaRPr lang="sv-SE" sz="14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1599616250"/>
                  </a:ext>
                </a:extLst>
              </a:tr>
            </a:tbl>
          </a:graphicData>
        </a:graphic>
      </p:graphicFrame>
      <p:graphicFrame>
        <p:nvGraphicFramePr>
          <p:cNvPr id="3" name="Tabell 2">
            <a:extLst>
              <a:ext uri="{FF2B5EF4-FFF2-40B4-BE49-F238E27FC236}">
                <a16:creationId xmlns:a16="http://schemas.microsoft.com/office/drawing/2014/main" id="{97E1998A-ECE7-48AE-BD8B-440ED44114EE}"/>
              </a:ext>
            </a:extLst>
          </p:cNvPr>
          <p:cNvGraphicFramePr>
            <a:graphicFrameLocks noGrp="1"/>
          </p:cNvGraphicFramePr>
          <p:nvPr>
            <p:extLst>
              <p:ext uri="{D42A27DB-BD31-4B8C-83A1-F6EECF244321}">
                <p14:modId xmlns:p14="http://schemas.microsoft.com/office/powerpoint/2010/main" val="1728626608"/>
              </p:ext>
            </p:extLst>
          </p:nvPr>
        </p:nvGraphicFramePr>
        <p:xfrm>
          <a:off x="250825" y="585791"/>
          <a:ext cx="4218434" cy="5136925"/>
        </p:xfrm>
        <a:graphic>
          <a:graphicData uri="http://schemas.openxmlformats.org/drawingml/2006/table">
            <a:tbl>
              <a:tblPr/>
              <a:tblGrid>
                <a:gridCol w="1927296">
                  <a:extLst>
                    <a:ext uri="{9D8B030D-6E8A-4147-A177-3AD203B41FA5}">
                      <a16:colId xmlns:a16="http://schemas.microsoft.com/office/drawing/2014/main" val="1247700465"/>
                    </a:ext>
                  </a:extLst>
                </a:gridCol>
                <a:gridCol w="606176">
                  <a:extLst>
                    <a:ext uri="{9D8B030D-6E8A-4147-A177-3AD203B41FA5}">
                      <a16:colId xmlns:a16="http://schemas.microsoft.com/office/drawing/2014/main" val="1317186973"/>
                    </a:ext>
                  </a:extLst>
                </a:gridCol>
                <a:gridCol w="760630">
                  <a:extLst>
                    <a:ext uri="{9D8B030D-6E8A-4147-A177-3AD203B41FA5}">
                      <a16:colId xmlns:a16="http://schemas.microsoft.com/office/drawing/2014/main" val="2721407523"/>
                    </a:ext>
                  </a:extLst>
                </a:gridCol>
                <a:gridCol w="924332">
                  <a:extLst>
                    <a:ext uri="{9D8B030D-6E8A-4147-A177-3AD203B41FA5}">
                      <a16:colId xmlns:a16="http://schemas.microsoft.com/office/drawing/2014/main" val="4247391461"/>
                    </a:ext>
                  </a:extLst>
                </a:gridCol>
              </a:tblGrid>
              <a:tr h="402943">
                <a:tc>
                  <a:txBody>
                    <a:bodyPr/>
                    <a:lstStyle/>
                    <a:p>
                      <a:pPr algn="l" fontAlgn="b"/>
                      <a:r>
                        <a:rPr lang="sv-SE" sz="1100" b="1" i="0" u="none" strike="noStrike">
                          <a:solidFill>
                            <a:srgbClr val="000000"/>
                          </a:solidFill>
                          <a:effectLst/>
                          <a:latin typeface="Calibri" panose="020F0502020204030204" pitchFamily="34" charset="0"/>
                        </a:rPr>
                        <a:t>Region</a:t>
                      </a:r>
                    </a:p>
                  </a:txBody>
                  <a:tcPr marL="6290" marR="6290" marT="6290"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ctr" fontAlgn="b"/>
                      <a:r>
                        <a:rPr lang="sv-SE" sz="1100" b="1" i="0" u="none" strike="noStrike" dirty="0">
                          <a:solidFill>
                            <a:srgbClr val="000000"/>
                          </a:solidFill>
                          <a:effectLst/>
                          <a:latin typeface="Calibri" panose="020F0502020204030204" pitchFamily="34" charset="0"/>
                        </a:rPr>
                        <a:t>2016</a:t>
                      </a:r>
                    </a:p>
                  </a:txBody>
                  <a:tcPr marL="6290" marR="6290" marT="6290"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ctr" fontAlgn="b"/>
                      <a:r>
                        <a:rPr lang="sv-SE" sz="1100" b="1" i="0" u="none" strike="noStrike" dirty="0">
                          <a:solidFill>
                            <a:srgbClr val="000000"/>
                          </a:solidFill>
                          <a:effectLst/>
                          <a:latin typeface="Calibri" panose="020F0502020204030204" pitchFamily="34" charset="0"/>
                        </a:rPr>
                        <a:t>2020</a:t>
                      </a:r>
                    </a:p>
                  </a:txBody>
                  <a:tcPr marL="6290" marR="6290" marT="6290"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ctr" fontAlgn="b"/>
                      <a:r>
                        <a:rPr lang="sv-SE" sz="1100" b="1" i="0" u="none" strike="noStrike" dirty="0">
                          <a:solidFill>
                            <a:srgbClr val="000000"/>
                          </a:solidFill>
                          <a:effectLst/>
                          <a:latin typeface="Calibri" panose="020F0502020204030204" pitchFamily="34" charset="0"/>
                        </a:rPr>
                        <a:t>Förändring</a:t>
                      </a:r>
                    </a:p>
                  </a:txBody>
                  <a:tcPr marL="6290" marR="6290" marT="6290" marB="0" anchor="b">
                    <a:lnL>
                      <a:noFill/>
                    </a:lnL>
                    <a:lnR>
                      <a:noFill/>
                    </a:lnR>
                    <a:lnT>
                      <a:noFill/>
                    </a:lnT>
                    <a:lnB w="12700" cap="flat" cmpd="sng" algn="ctr">
                      <a:solidFill>
                        <a:srgbClr val="F38B4A"/>
                      </a:solidFill>
                      <a:prstDash val="solid"/>
                      <a:round/>
                      <a:headEnd type="none" w="med" len="med"/>
                      <a:tailEnd type="none" w="med" len="med"/>
                    </a:lnB>
                  </a:tcPr>
                </a:tc>
                <a:extLst>
                  <a:ext uri="{0D108BD9-81ED-4DB2-BD59-A6C34878D82A}">
                    <a16:rowId xmlns:a16="http://schemas.microsoft.com/office/drawing/2014/main" val="1068837746"/>
                  </a:ext>
                </a:extLst>
              </a:tr>
              <a:tr h="215181">
                <a:tc>
                  <a:txBody>
                    <a:bodyPr/>
                    <a:lstStyle/>
                    <a:p>
                      <a:pPr algn="l" fontAlgn="b"/>
                      <a:r>
                        <a:rPr lang="sv-SE" sz="1100" b="0" i="0" u="none" strike="noStrike">
                          <a:solidFill>
                            <a:srgbClr val="000000"/>
                          </a:solidFill>
                          <a:effectLst/>
                          <a:latin typeface="Calibri" panose="020F0502020204030204" pitchFamily="34" charset="0"/>
                        </a:rPr>
                        <a:t>Gävleborg</a:t>
                      </a:r>
                    </a:p>
                  </a:txBody>
                  <a:tcPr marL="6290" marR="6290" marT="629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81,8</a:t>
                      </a:r>
                    </a:p>
                  </a:txBody>
                  <a:tcPr marL="6290" marR="6290" marT="629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82,4</a:t>
                      </a:r>
                    </a:p>
                  </a:txBody>
                  <a:tcPr marL="6290" marR="6290" marT="629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0,7%</a:t>
                      </a:r>
                    </a:p>
                  </a:txBody>
                  <a:tcPr marL="6290" marR="6290" marT="629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3342753053"/>
                  </a:ext>
                </a:extLst>
              </a:tr>
              <a:tr h="215181">
                <a:tc>
                  <a:txBody>
                    <a:bodyPr/>
                    <a:lstStyle/>
                    <a:p>
                      <a:pPr algn="l" fontAlgn="b"/>
                      <a:r>
                        <a:rPr lang="sv-SE" sz="1100" b="0" i="0" u="none" strike="noStrike">
                          <a:solidFill>
                            <a:srgbClr val="000000"/>
                          </a:solidFill>
                          <a:effectLst/>
                          <a:latin typeface="Calibri" panose="020F0502020204030204" pitchFamily="34" charset="0"/>
                        </a:rPr>
                        <a:t>Stockholm</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79,9</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82,9</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3,8%</a:t>
                      </a:r>
                    </a:p>
                  </a:txBody>
                  <a:tcPr marL="6290" marR="6290" marT="6290" marB="0" anchor="b">
                    <a:lnL>
                      <a:noFill/>
                    </a:lnL>
                    <a:lnR>
                      <a:noFill/>
                    </a:lnR>
                    <a:lnT>
                      <a:noFill/>
                    </a:lnT>
                    <a:lnB>
                      <a:noFill/>
                    </a:lnB>
                  </a:tcPr>
                </a:tc>
                <a:extLst>
                  <a:ext uri="{0D108BD9-81ED-4DB2-BD59-A6C34878D82A}">
                    <a16:rowId xmlns:a16="http://schemas.microsoft.com/office/drawing/2014/main" val="311799938"/>
                  </a:ext>
                </a:extLst>
              </a:tr>
              <a:tr h="215181">
                <a:tc>
                  <a:txBody>
                    <a:bodyPr/>
                    <a:lstStyle/>
                    <a:p>
                      <a:pPr algn="l" fontAlgn="b"/>
                      <a:r>
                        <a:rPr lang="sv-SE" sz="1100" b="0" i="0" u="none" strike="noStrike">
                          <a:solidFill>
                            <a:srgbClr val="000000"/>
                          </a:solidFill>
                          <a:effectLst/>
                          <a:latin typeface="Calibri" panose="020F0502020204030204" pitchFamily="34" charset="0"/>
                        </a:rPr>
                        <a:t>Sörmland</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79,8</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83,7</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4,9%</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479001980"/>
                  </a:ext>
                </a:extLst>
              </a:tr>
              <a:tr h="215181">
                <a:tc>
                  <a:txBody>
                    <a:bodyPr/>
                    <a:lstStyle/>
                    <a:p>
                      <a:pPr algn="l" fontAlgn="b"/>
                      <a:r>
                        <a:rPr lang="sv-SE" sz="1100" b="0" i="0" u="none" strike="noStrike">
                          <a:solidFill>
                            <a:srgbClr val="000000"/>
                          </a:solidFill>
                          <a:effectLst/>
                          <a:latin typeface="Calibri" panose="020F0502020204030204" pitchFamily="34" charset="0"/>
                        </a:rPr>
                        <a:t>Uppsala</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79,6</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83,7</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5,2%</a:t>
                      </a:r>
                    </a:p>
                  </a:txBody>
                  <a:tcPr marL="6290" marR="6290" marT="6290" marB="0" anchor="b">
                    <a:lnL>
                      <a:noFill/>
                    </a:lnL>
                    <a:lnR>
                      <a:noFill/>
                    </a:lnR>
                    <a:lnT>
                      <a:noFill/>
                    </a:lnT>
                    <a:lnB>
                      <a:noFill/>
                    </a:lnB>
                  </a:tcPr>
                </a:tc>
                <a:extLst>
                  <a:ext uri="{0D108BD9-81ED-4DB2-BD59-A6C34878D82A}">
                    <a16:rowId xmlns:a16="http://schemas.microsoft.com/office/drawing/2014/main" val="2864045431"/>
                  </a:ext>
                </a:extLst>
              </a:tr>
              <a:tr h="215181">
                <a:tc>
                  <a:txBody>
                    <a:bodyPr/>
                    <a:lstStyle/>
                    <a:p>
                      <a:pPr algn="l" fontAlgn="b"/>
                      <a:r>
                        <a:rPr lang="sv-SE" sz="1100" b="0" i="0" u="none" strike="noStrike">
                          <a:solidFill>
                            <a:srgbClr val="000000"/>
                          </a:solidFill>
                          <a:effectLst/>
                          <a:latin typeface="Calibri" panose="020F0502020204030204" pitchFamily="34" charset="0"/>
                        </a:rPr>
                        <a:t>Blekinge</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74,1</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85,1</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14,8%</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3753578716"/>
                  </a:ext>
                </a:extLst>
              </a:tr>
              <a:tr h="215181">
                <a:tc>
                  <a:txBody>
                    <a:bodyPr/>
                    <a:lstStyle/>
                    <a:p>
                      <a:pPr algn="l" fontAlgn="b"/>
                      <a:r>
                        <a:rPr lang="sv-SE" sz="1100" b="0" i="0" u="none" strike="noStrike">
                          <a:solidFill>
                            <a:srgbClr val="000000"/>
                          </a:solidFill>
                          <a:effectLst/>
                          <a:latin typeface="Calibri" panose="020F0502020204030204" pitchFamily="34" charset="0"/>
                        </a:rPr>
                        <a:t>Skåne</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81,5</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85,1</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4,4%</a:t>
                      </a:r>
                    </a:p>
                  </a:txBody>
                  <a:tcPr marL="6290" marR="6290" marT="6290" marB="0" anchor="b">
                    <a:lnL>
                      <a:noFill/>
                    </a:lnL>
                    <a:lnR>
                      <a:noFill/>
                    </a:lnR>
                    <a:lnT>
                      <a:noFill/>
                    </a:lnT>
                    <a:lnB>
                      <a:noFill/>
                    </a:lnB>
                  </a:tcPr>
                </a:tc>
                <a:extLst>
                  <a:ext uri="{0D108BD9-81ED-4DB2-BD59-A6C34878D82A}">
                    <a16:rowId xmlns:a16="http://schemas.microsoft.com/office/drawing/2014/main" val="1895686011"/>
                  </a:ext>
                </a:extLst>
              </a:tr>
              <a:tr h="215181">
                <a:tc>
                  <a:txBody>
                    <a:bodyPr/>
                    <a:lstStyle/>
                    <a:p>
                      <a:pPr algn="l" fontAlgn="b"/>
                      <a:r>
                        <a:rPr lang="sv-SE" sz="1100" b="0" i="0" u="none" strike="noStrike">
                          <a:solidFill>
                            <a:srgbClr val="000000"/>
                          </a:solidFill>
                          <a:effectLst/>
                          <a:latin typeface="Calibri" panose="020F0502020204030204" pitchFamily="34" charset="0"/>
                        </a:rPr>
                        <a:t>Västmanland</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83,2</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85,4</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2,6%</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3406736712"/>
                  </a:ext>
                </a:extLst>
              </a:tr>
              <a:tr h="215181">
                <a:tc>
                  <a:txBody>
                    <a:bodyPr/>
                    <a:lstStyle/>
                    <a:p>
                      <a:pPr algn="l" fontAlgn="b"/>
                      <a:r>
                        <a:rPr lang="sv-SE" sz="1100" b="1" i="0" u="none" strike="noStrike">
                          <a:solidFill>
                            <a:srgbClr val="000000"/>
                          </a:solidFill>
                          <a:effectLst/>
                          <a:latin typeface="Calibri" panose="020F0502020204030204" pitchFamily="34" charset="0"/>
                        </a:rPr>
                        <a:t>Riket</a:t>
                      </a:r>
                    </a:p>
                  </a:txBody>
                  <a:tcPr marL="6290" marR="6290" marT="6290" marB="0" anchor="b">
                    <a:lnL>
                      <a:noFill/>
                    </a:lnL>
                    <a:lnR>
                      <a:noFill/>
                    </a:lnR>
                    <a:lnT>
                      <a:noFill/>
                    </a:lnT>
                    <a:lnB>
                      <a:noFill/>
                    </a:lnB>
                  </a:tcPr>
                </a:tc>
                <a:tc>
                  <a:txBody>
                    <a:bodyPr/>
                    <a:lstStyle/>
                    <a:p>
                      <a:pPr algn="r" fontAlgn="b"/>
                      <a:r>
                        <a:rPr lang="sv-SE" sz="1100" b="1" i="0" u="none" strike="noStrike">
                          <a:solidFill>
                            <a:srgbClr val="000000"/>
                          </a:solidFill>
                          <a:effectLst/>
                          <a:latin typeface="Calibri" panose="020F0502020204030204" pitchFamily="34" charset="0"/>
                        </a:rPr>
                        <a:t>82,8</a:t>
                      </a:r>
                    </a:p>
                  </a:txBody>
                  <a:tcPr marL="6290" marR="6290" marT="6290" marB="0" anchor="b">
                    <a:lnL>
                      <a:noFill/>
                    </a:lnL>
                    <a:lnR>
                      <a:noFill/>
                    </a:lnR>
                    <a:lnT>
                      <a:noFill/>
                    </a:lnT>
                    <a:lnB>
                      <a:noFill/>
                    </a:lnB>
                  </a:tcPr>
                </a:tc>
                <a:tc>
                  <a:txBody>
                    <a:bodyPr/>
                    <a:lstStyle/>
                    <a:p>
                      <a:pPr algn="r" fontAlgn="b"/>
                      <a:r>
                        <a:rPr lang="sv-SE" sz="1100" b="1" i="0" u="none" strike="noStrike">
                          <a:solidFill>
                            <a:srgbClr val="000000"/>
                          </a:solidFill>
                          <a:effectLst/>
                          <a:latin typeface="Calibri" panose="020F0502020204030204" pitchFamily="34" charset="0"/>
                        </a:rPr>
                        <a:t>85,7</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3,5%</a:t>
                      </a:r>
                    </a:p>
                  </a:txBody>
                  <a:tcPr marL="6290" marR="6290" marT="6290" marB="0" anchor="b">
                    <a:lnL>
                      <a:noFill/>
                    </a:lnL>
                    <a:lnR>
                      <a:noFill/>
                    </a:lnR>
                    <a:lnT>
                      <a:noFill/>
                    </a:lnT>
                    <a:lnB>
                      <a:noFill/>
                    </a:lnB>
                  </a:tcPr>
                </a:tc>
                <a:extLst>
                  <a:ext uri="{0D108BD9-81ED-4DB2-BD59-A6C34878D82A}">
                    <a16:rowId xmlns:a16="http://schemas.microsoft.com/office/drawing/2014/main" val="2847114916"/>
                  </a:ext>
                </a:extLst>
              </a:tr>
              <a:tr h="215181">
                <a:tc>
                  <a:txBody>
                    <a:bodyPr/>
                    <a:lstStyle/>
                    <a:p>
                      <a:pPr algn="l" fontAlgn="b"/>
                      <a:r>
                        <a:rPr lang="sv-SE" sz="1100" b="0" i="0" u="none" strike="noStrike">
                          <a:solidFill>
                            <a:srgbClr val="000000"/>
                          </a:solidFill>
                          <a:effectLst/>
                          <a:latin typeface="Calibri" panose="020F0502020204030204" pitchFamily="34" charset="0"/>
                        </a:rPr>
                        <a:t>Gotland</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88,3</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85,8</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-2,8%</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2214720048"/>
                  </a:ext>
                </a:extLst>
              </a:tr>
              <a:tr h="215181">
                <a:tc>
                  <a:txBody>
                    <a:bodyPr/>
                    <a:lstStyle/>
                    <a:p>
                      <a:pPr algn="l" fontAlgn="b"/>
                      <a:r>
                        <a:rPr lang="sv-SE" sz="1100" b="0" i="0" u="none" strike="noStrike">
                          <a:solidFill>
                            <a:srgbClr val="000000"/>
                          </a:solidFill>
                          <a:effectLst/>
                          <a:latin typeface="Calibri" panose="020F0502020204030204" pitchFamily="34" charset="0"/>
                        </a:rPr>
                        <a:t>Östergötland</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83,0</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85,8</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3,4%</a:t>
                      </a:r>
                    </a:p>
                  </a:txBody>
                  <a:tcPr marL="6290" marR="6290" marT="6290" marB="0" anchor="b">
                    <a:lnL>
                      <a:noFill/>
                    </a:lnL>
                    <a:lnR>
                      <a:noFill/>
                    </a:lnR>
                    <a:lnT>
                      <a:noFill/>
                    </a:lnT>
                    <a:lnB>
                      <a:noFill/>
                    </a:lnB>
                  </a:tcPr>
                </a:tc>
                <a:extLst>
                  <a:ext uri="{0D108BD9-81ED-4DB2-BD59-A6C34878D82A}">
                    <a16:rowId xmlns:a16="http://schemas.microsoft.com/office/drawing/2014/main" val="2098770307"/>
                  </a:ext>
                </a:extLst>
              </a:tr>
              <a:tr h="215181">
                <a:tc>
                  <a:txBody>
                    <a:bodyPr/>
                    <a:lstStyle/>
                    <a:p>
                      <a:pPr algn="l" fontAlgn="b"/>
                      <a:r>
                        <a:rPr lang="sv-SE" sz="1100" b="0" i="0" u="none" strike="noStrike">
                          <a:solidFill>
                            <a:srgbClr val="000000"/>
                          </a:solidFill>
                          <a:effectLst/>
                          <a:latin typeface="Calibri" panose="020F0502020204030204" pitchFamily="34" charset="0"/>
                        </a:rPr>
                        <a:t>Västra Götaland</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81,7</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86,1</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5,4%</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1570500748"/>
                  </a:ext>
                </a:extLst>
              </a:tr>
              <a:tr h="215181">
                <a:tc>
                  <a:txBody>
                    <a:bodyPr/>
                    <a:lstStyle/>
                    <a:p>
                      <a:pPr algn="l" fontAlgn="b"/>
                      <a:r>
                        <a:rPr lang="sv-SE" sz="1100" b="0" i="0" u="none" strike="noStrike">
                          <a:solidFill>
                            <a:srgbClr val="000000"/>
                          </a:solidFill>
                          <a:effectLst/>
                          <a:latin typeface="Calibri" panose="020F0502020204030204" pitchFamily="34" charset="0"/>
                        </a:rPr>
                        <a:t>Kronoberg</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86,7</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86,3</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-0,5%</a:t>
                      </a:r>
                    </a:p>
                  </a:txBody>
                  <a:tcPr marL="6290" marR="6290" marT="6290" marB="0" anchor="b">
                    <a:lnL>
                      <a:noFill/>
                    </a:lnL>
                    <a:lnR>
                      <a:noFill/>
                    </a:lnR>
                    <a:lnT>
                      <a:noFill/>
                    </a:lnT>
                    <a:lnB>
                      <a:noFill/>
                    </a:lnB>
                  </a:tcPr>
                </a:tc>
                <a:extLst>
                  <a:ext uri="{0D108BD9-81ED-4DB2-BD59-A6C34878D82A}">
                    <a16:rowId xmlns:a16="http://schemas.microsoft.com/office/drawing/2014/main" val="2053442576"/>
                  </a:ext>
                </a:extLst>
              </a:tr>
              <a:tr h="215181">
                <a:tc>
                  <a:txBody>
                    <a:bodyPr/>
                    <a:lstStyle/>
                    <a:p>
                      <a:pPr algn="l" fontAlgn="b"/>
                      <a:r>
                        <a:rPr lang="sv-SE" sz="1100" b="0" i="0" u="none" strike="noStrike">
                          <a:solidFill>
                            <a:srgbClr val="000000"/>
                          </a:solidFill>
                          <a:effectLst/>
                          <a:latin typeface="Calibri" panose="020F0502020204030204" pitchFamily="34" charset="0"/>
                        </a:rPr>
                        <a:t>Örebro</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86,0</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86,3</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0,3%</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2510510375"/>
                  </a:ext>
                </a:extLst>
              </a:tr>
              <a:tr h="215181">
                <a:tc>
                  <a:txBody>
                    <a:bodyPr/>
                    <a:lstStyle/>
                    <a:p>
                      <a:pPr algn="l" fontAlgn="b"/>
                      <a:r>
                        <a:rPr lang="sv-SE" sz="1100" b="0" i="0" u="none" strike="noStrike">
                          <a:solidFill>
                            <a:srgbClr val="000000"/>
                          </a:solidFill>
                          <a:effectLst/>
                          <a:latin typeface="Calibri" panose="020F0502020204030204" pitchFamily="34" charset="0"/>
                        </a:rPr>
                        <a:t>Halland</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83,9</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86,6</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3,2%</a:t>
                      </a:r>
                    </a:p>
                  </a:txBody>
                  <a:tcPr marL="6290" marR="6290" marT="6290" marB="0" anchor="b">
                    <a:lnL>
                      <a:noFill/>
                    </a:lnL>
                    <a:lnR>
                      <a:noFill/>
                    </a:lnR>
                    <a:lnT>
                      <a:noFill/>
                    </a:lnT>
                    <a:lnB>
                      <a:noFill/>
                    </a:lnB>
                  </a:tcPr>
                </a:tc>
                <a:extLst>
                  <a:ext uri="{0D108BD9-81ED-4DB2-BD59-A6C34878D82A}">
                    <a16:rowId xmlns:a16="http://schemas.microsoft.com/office/drawing/2014/main" val="824291658"/>
                  </a:ext>
                </a:extLst>
              </a:tr>
              <a:tr h="215181">
                <a:tc>
                  <a:txBody>
                    <a:bodyPr/>
                    <a:lstStyle/>
                    <a:p>
                      <a:pPr algn="l" fontAlgn="b"/>
                      <a:r>
                        <a:rPr lang="sv-SE" sz="1100" b="0" i="0" u="none" strike="noStrike">
                          <a:solidFill>
                            <a:srgbClr val="000000"/>
                          </a:solidFill>
                          <a:effectLst/>
                          <a:latin typeface="Calibri" panose="020F0502020204030204" pitchFamily="34" charset="0"/>
                        </a:rPr>
                        <a:t>Dalarna</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88,4</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87,4</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-1,1%</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1000273902"/>
                  </a:ext>
                </a:extLst>
              </a:tr>
              <a:tr h="215181">
                <a:tc>
                  <a:txBody>
                    <a:bodyPr/>
                    <a:lstStyle/>
                    <a:p>
                      <a:pPr algn="l" fontAlgn="b"/>
                      <a:r>
                        <a:rPr lang="sv-SE" sz="1100" b="0" i="0" u="none" strike="noStrike">
                          <a:solidFill>
                            <a:srgbClr val="000000"/>
                          </a:solidFill>
                          <a:effectLst/>
                          <a:latin typeface="Calibri" panose="020F0502020204030204" pitchFamily="34" charset="0"/>
                        </a:rPr>
                        <a:t>Jönköping</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84,4</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87,4</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3,6%</a:t>
                      </a:r>
                    </a:p>
                  </a:txBody>
                  <a:tcPr marL="6290" marR="6290" marT="6290" marB="0" anchor="b">
                    <a:lnL>
                      <a:noFill/>
                    </a:lnL>
                    <a:lnR>
                      <a:noFill/>
                    </a:lnR>
                    <a:lnT>
                      <a:noFill/>
                    </a:lnT>
                    <a:lnB>
                      <a:noFill/>
                    </a:lnB>
                  </a:tcPr>
                </a:tc>
                <a:extLst>
                  <a:ext uri="{0D108BD9-81ED-4DB2-BD59-A6C34878D82A}">
                    <a16:rowId xmlns:a16="http://schemas.microsoft.com/office/drawing/2014/main" val="2992469063"/>
                  </a:ext>
                </a:extLst>
              </a:tr>
              <a:tr h="215181">
                <a:tc>
                  <a:txBody>
                    <a:bodyPr/>
                    <a:lstStyle/>
                    <a:p>
                      <a:pPr algn="l" fontAlgn="b"/>
                      <a:r>
                        <a:rPr lang="sv-SE" sz="1100" b="0" i="0" u="none" strike="noStrike">
                          <a:solidFill>
                            <a:srgbClr val="000000"/>
                          </a:solidFill>
                          <a:effectLst/>
                          <a:latin typeface="Calibri" panose="020F0502020204030204" pitchFamily="34" charset="0"/>
                        </a:rPr>
                        <a:t>Västernorrland</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87,0</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87,7</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0,8%</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2472233489"/>
                  </a:ext>
                </a:extLst>
              </a:tr>
              <a:tr h="215181">
                <a:tc>
                  <a:txBody>
                    <a:bodyPr/>
                    <a:lstStyle/>
                    <a:p>
                      <a:pPr algn="l" fontAlgn="b"/>
                      <a:r>
                        <a:rPr lang="sv-SE" sz="1100" b="0" i="0" u="none" strike="noStrike">
                          <a:solidFill>
                            <a:srgbClr val="000000"/>
                          </a:solidFill>
                          <a:effectLst/>
                          <a:latin typeface="Calibri" panose="020F0502020204030204" pitchFamily="34" charset="0"/>
                        </a:rPr>
                        <a:t>Norrbotten</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88,5</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87,9</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-0,7%</a:t>
                      </a:r>
                    </a:p>
                  </a:txBody>
                  <a:tcPr marL="6290" marR="6290" marT="6290" marB="0" anchor="b">
                    <a:lnL>
                      <a:noFill/>
                    </a:lnL>
                    <a:lnR>
                      <a:noFill/>
                    </a:lnR>
                    <a:lnT>
                      <a:noFill/>
                    </a:lnT>
                    <a:lnB>
                      <a:noFill/>
                    </a:lnB>
                  </a:tcPr>
                </a:tc>
                <a:extLst>
                  <a:ext uri="{0D108BD9-81ED-4DB2-BD59-A6C34878D82A}">
                    <a16:rowId xmlns:a16="http://schemas.microsoft.com/office/drawing/2014/main" val="1917029243"/>
                  </a:ext>
                </a:extLst>
              </a:tr>
              <a:tr h="215181">
                <a:tc>
                  <a:txBody>
                    <a:bodyPr/>
                    <a:lstStyle/>
                    <a:p>
                      <a:pPr algn="l" fontAlgn="b"/>
                      <a:r>
                        <a:rPr lang="sv-SE" sz="1100" b="0" i="0" u="none" strike="noStrike">
                          <a:solidFill>
                            <a:srgbClr val="000000"/>
                          </a:solidFill>
                          <a:effectLst/>
                          <a:latin typeface="Calibri" panose="020F0502020204030204" pitchFamily="34" charset="0"/>
                        </a:rPr>
                        <a:t>Värmland</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81,7</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87,9</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7,6%</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3910454509"/>
                  </a:ext>
                </a:extLst>
              </a:tr>
              <a:tr h="215181">
                <a:tc>
                  <a:txBody>
                    <a:bodyPr/>
                    <a:lstStyle/>
                    <a:p>
                      <a:pPr algn="l" fontAlgn="b"/>
                      <a:r>
                        <a:rPr lang="sv-SE" sz="1100" b="0" i="0" u="none" strike="noStrike">
                          <a:solidFill>
                            <a:srgbClr val="000000"/>
                          </a:solidFill>
                          <a:effectLst/>
                          <a:latin typeface="Calibri" panose="020F0502020204030204" pitchFamily="34" charset="0"/>
                        </a:rPr>
                        <a:t>Jämtland</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87,2</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88,0</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0,9%</a:t>
                      </a:r>
                    </a:p>
                  </a:txBody>
                  <a:tcPr marL="6290" marR="6290" marT="6290" marB="0" anchor="b">
                    <a:lnL>
                      <a:noFill/>
                    </a:lnL>
                    <a:lnR>
                      <a:noFill/>
                    </a:lnR>
                    <a:lnT>
                      <a:noFill/>
                    </a:lnT>
                    <a:lnB>
                      <a:noFill/>
                    </a:lnB>
                  </a:tcPr>
                </a:tc>
                <a:extLst>
                  <a:ext uri="{0D108BD9-81ED-4DB2-BD59-A6C34878D82A}">
                    <a16:rowId xmlns:a16="http://schemas.microsoft.com/office/drawing/2014/main" val="4019951120"/>
                  </a:ext>
                </a:extLst>
              </a:tr>
              <a:tr h="215181">
                <a:tc>
                  <a:txBody>
                    <a:bodyPr/>
                    <a:lstStyle/>
                    <a:p>
                      <a:pPr algn="l" fontAlgn="b"/>
                      <a:r>
                        <a:rPr lang="sv-SE" sz="1100" b="0" i="0" u="none" strike="noStrike">
                          <a:solidFill>
                            <a:srgbClr val="000000"/>
                          </a:solidFill>
                          <a:effectLst/>
                          <a:latin typeface="Calibri" panose="020F0502020204030204" pitchFamily="34" charset="0"/>
                        </a:rPr>
                        <a:t>Kalmar</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87,3</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89,4</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2,4%</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1305251622"/>
                  </a:ext>
                </a:extLst>
              </a:tr>
              <a:tr h="215181">
                <a:tc>
                  <a:txBody>
                    <a:bodyPr/>
                    <a:lstStyle/>
                    <a:p>
                      <a:pPr algn="l" fontAlgn="b"/>
                      <a:r>
                        <a:rPr lang="sv-SE" sz="1100" b="0" i="0" u="none" strike="noStrike">
                          <a:solidFill>
                            <a:srgbClr val="000000"/>
                          </a:solidFill>
                          <a:effectLst/>
                          <a:latin typeface="Calibri" panose="020F0502020204030204" pitchFamily="34" charset="0"/>
                        </a:rPr>
                        <a:t>Västerbotten</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88,0</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90,4</a:t>
                      </a:r>
                    </a:p>
                  </a:txBody>
                  <a:tcPr marL="6290" marR="6290" marT="6290" marB="0" anchor="b">
                    <a:lnL>
                      <a:noFill/>
                    </a:lnL>
                    <a:lnR>
                      <a:noFill/>
                    </a:lnR>
                    <a:lnT>
                      <a:noFill/>
                    </a:lnT>
                    <a:lnB>
                      <a:noFill/>
                    </a:lnB>
                  </a:tcPr>
                </a:tc>
                <a:tc>
                  <a:txBody>
                    <a:bodyPr/>
                    <a:lstStyle/>
                    <a:p>
                      <a:pPr algn="r" fontAlgn="b"/>
                      <a:r>
                        <a:rPr lang="sv-SE" sz="1100" b="0" i="0" u="none" strike="noStrike" dirty="0">
                          <a:solidFill>
                            <a:srgbClr val="000000"/>
                          </a:solidFill>
                          <a:effectLst/>
                          <a:latin typeface="Calibri" panose="020F0502020204030204" pitchFamily="34" charset="0"/>
                        </a:rPr>
                        <a:t>2,7%</a:t>
                      </a:r>
                    </a:p>
                  </a:txBody>
                  <a:tcPr marL="6290" marR="6290" marT="6290" marB="0" anchor="b">
                    <a:lnL>
                      <a:noFill/>
                    </a:lnL>
                    <a:lnR>
                      <a:noFill/>
                    </a:lnR>
                    <a:lnT>
                      <a:noFill/>
                    </a:lnT>
                    <a:lnB>
                      <a:noFill/>
                    </a:lnB>
                  </a:tcPr>
                </a:tc>
                <a:extLst>
                  <a:ext uri="{0D108BD9-81ED-4DB2-BD59-A6C34878D82A}">
                    <a16:rowId xmlns:a16="http://schemas.microsoft.com/office/drawing/2014/main" val="1765820283"/>
                  </a:ext>
                </a:extLst>
              </a:tr>
            </a:tbl>
          </a:graphicData>
        </a:graphic>
      </p:graphicFrame>
      <p:cxnSp>
        <p:nvCxnSpPr>
          <p:cNvPr id="4" name="Rak pilkoppling 3">
            <a:extLst>
              <a:ext uri="{FF2B5EF4-FFF2-40B4-BE49-F238E27FC236}">
                <a16:creationId xmlns:a16="http://schemas.microsoft.com/office/drawing/2014/main" id="{4D81B9CF-A797-4EF2-A420-F9D9B518322E}"/>
              </a:ext>
            </a:extLst>
          </p:cNvPr>
          <p:cNvCxnSpPr/>
          <p:nvPr/>
        </p:nvCxnSpPr>
        <p:spPr>
          <a:xfrm>
            <a:off x="6104338" y="6890362"/>
            <a:ext cx="4311662" cy="0"/>
          </a:xfrm>
          <a:prstGeom prst="straightConnector1">
            <a:avLst/>
          </a:prstGeom>
          <a:ln w="6350" cap="flat" cmpd="sng" algn="ctr">
            <a:solidFill>
              <a:schemeClr val="tx1">
                <a:lumMod val="100000"/>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5" name="Diagram 4">
            <a:extLst>
              <a:ext uri="{FF2B5EF4-FFF2-40B4-BE49-F238E27FC236}">
                <a16:creationId xmlns:a16="http://schemas.microsoft.com/office/drawing/2014/main" id="{00000000-0008-0000-2700-000002000000}"/>
              </a:ext>
            </a:extLst>
          </p:cNvPr>
          <p:cNvGraphicFramePr>
            <a:graphicFrameLocks/>
          </p:cNvGraphicFramePr>
          <p:nvPr>
            <p:extLst>
              <p:ext uri="{D42A27DB-BD31-4B8C-83A1-F6EECF244321}">
                <p14:modId xmlns:p14="http://schemas.microsoft.com/office/powerpoint/2010/main" val="1886196793"/>
              </p:ext>
            </p:extLst>
          </p:nvPr>
        </p:nvGraphicFramePr>
        <p:xfrm>
          <a:off x="4782761" y="864800"/>
          <a:ext cx="6477715" cy="4857916"/>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ruta 6">
            <a:extLst>
              <a:ext uri="{FF2B5EF4-FFF2-40B4-BE49-F238E27FC236}">
                <a16:creationId xmlns:a16="http://schemas.microsoft.com/office/drawing/2014/main" id="{5C0F5858-6DB2-4C8C-B51F-A2C0ED7BF34B}"/>
              </a:ext>
            </a:extLst>
          </p:cNvPr>
          <p:cNvSpPr txBox="1"/>
          <p:nvPr/>
        </p:nvSpPr>
        <p:spPr>
          <a:xfrm>
            <a:off x="104775" y="5893015"/>
            <a:ext cx="10608959" cy="830997"/>
          </a:xfrm>
          <a:prstGeom prst="rect">
            <a:avLst/>
          </a:prstGeom>
          <a:noFill/>
        </p:spPr>
        <p:txBody>
          <a:bodyPr wrap="square">
            <a:spAutoFit/>
          </a:bodyPr>
          <a:lstStyle/>
          <a:p>
            <a:r>
              <a:rPr lang="sv-SE" sz="1600" dirty="0">
                <a:effectLst/>
                <a:latin typeface="Calibri" panose="020F0502020204030204" pitchFamily="34" charset="0"/>
                <a:ea typeface="Calibri" panose="020F0502020204030204" pitchFamily="34" charset="0"/>
                <a:cs typeface="Calibri" panose="020F0502020204030204" pitchFamily="34" charset="0"/>
              </a:rPr>
              <a:t>Akutmottagningarnas resultat i Region Skåne baseras på nästan 1500 svarande patienter. </a:t>
            </a:r>
            <a:br>
              <a:rPr lang="sv-SE" sz="1600" dirty="0">
                <a:effectLst/>
                <a:latin typeface="Calibri" panose="020F0502020204030204" pitchFamily="34" charset="0"/>
                <a:ea typeface="Calibri" panose="020F0502020204030204" pitchFamily="34" charset="0"/>
                <a:cs typeface="Calibri" panose="020F0502020204030204" pitchFamily="34" charset="0"/>
              </a:rPr>
            </a:br>
            <a:r>
              <a:rPr lang="sv-SE" sz="1600" dirty="0">
                <a:effectLst/>
                <a:latin typeface="Calibri" panose="020F0502020204030204" pitchFamily="34" charset="0"/>
                <a:ea typeface="Calibri" panose="020F0502020204030204" pitchFamily="34" charset="0"/>
                <a:cs typeface="Calibri" panose="020F0502020204030204" pitchFamily="34" charset="0"/>
              </a:rPr>
              <a:t>Resultatet för 2020 är en förbättring i fyra dimensioner och sämre i två (Tillgänglighet och Information/kunskap)</a:t>
            </a:r>
          </a:p>
          <a:p>
            <a:r>
              <a:rPr lang="sv-SE" sz="1600" dirty="0">
                <a:latin typeface="Calibri" panose="020F0502020204030204" pitchFamily="34" charset="0"/>
                <a:ea typeface="Times New Roman" panose="02020603050405020304" pitchFamily="18" charset="0"/>
                <a:cs typeface="Calibri" panose="020F0502020204030204" pitchFamily="34" charset="0"/>
              </a:rPr>
              <a:t>Vissa regioner har större förändring än andra och Region Skåne sållar sig till de mer måttliga med drygt 4% förbättring jfr 2019 </a:t>
            </a:r>
            <a:endParaRPr lang="sv-SE" sz="1600"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8635775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a:extLst>
              <a:ext uri="{FF2B5EF4-FFF2-40B4-BE49-F238E27FC236}">
                <a16:creationId xmlns:a16="http://schemas.microsoft.com/office/drawing/2014/main" id="{0C3EA2E4-A456-4E76-BE0E-1F484E5BF673}"/>
              </a:ext>
            </a:extLst>
          </p:cNvPr>
          <p:cNvGraphicFramePr>
            <a:graphicFrameLocks noGrp="1"/>
          </p:cNvGraphicFramePr>
          <p:nvPr>
            <p:extLst>
              <p:ext uri="{D42A27DB-BD31-4B8C-83A1-F6EECF244321}">
                <p14:modId xmlns:p14="http://schemas.microsoft.com/office/powerpoint/2010/main" val="876747242"/>
              </p:ext>
            </p:extLst>
          </p:nvPr>
        </p:nvGraphicFramePr>
        <p:xfrm>
          <a:off x="406400" y="191294"/>
          <a:ext cx="11328400" cy="957580"/>
        </p:xfrm>
        <a:graphic>
          <a:graphicData uri="http://schemas.openxmlformats.org/drawingml/2006/table">
            <a:tbl>
              <a:tblPr/>
              <a:tblGrid>
                <a:gridCol w="11328400">
                  <a:extLst>
                    <a:ext uri="{9D8B030D-6E8A-4147-A177-3AD203B41FA5}">
                      <a16:colId xmlns:a16="http://schemas.microsoft.com/office/drawing/2014/main" val="3328714293"/>
                    </a:ext>
                  </a:extLst>
                </a:gridCol>
              </a:tblGrid>
              <a:tr h="184150">
                <a:tc>
                  <a:txBody>
                    <a:bodyPr/>
                    <a:lstStyle/>
                    <a:p>
                      <a:pPr algn="l" fontAlgn="b"/>
                      <a:r>
                        <a:rPr lang="sv-SE" sz="2400" b="1" i="0" u="none" strike="noStrike" dirty="0">
                          <a:solidFill>
                            <a:srgbClr val="000000"/>
                          </a:solidFill>
                          <a:effectLst/>
                          <a:latin typeface="+mj-lt"/>
                        </a:rPr>
                        <a:t>Procentuell förändring av antal provsvar med cancerdiagnos jämfört med motsvarande period året innan. Två-, tre och fyramånadersperioder, 2020.</a:t>
                      </a:r>
                    </a:p>
                  </a:txBody>
                  <a:tcPr marL="6350" marR="6350" marT="6350" marB="0" anchor="b">
                    <a:lnL>
                      <a:noFill/>
                    </a:lnL>
                    <a:lnR>
                      <a:noFill/>
                    </a:lnR>
                    <a:lnT>
                      <a:noFill/>
                    </a:lnT>
                    <a:lnB>
                      <a:noFill/>
                    </a:lnB>
                  </a:tcPr>
                </a:tc>
                <a:extLst>
                  <a:ext uri="{0D108BD9-81ED-4DB2-BD59-A6C34878D82A}">
                    <a16:rowId xmlns:a16="http://schemas.microsoft.com/office/drawing/2014/main" val="1047948755"/>
                  </a:ext>
                </a:extLst>
              </a:tr>
              <a:tr h="184150">
                <a:tc>
                  <a:txBody>
                    <a:bodyPr/>
                    <a:lstStyle/>
                    <a:p>
                      <a:pPr algn="l" fontAlgn="b"/>
                      <a:endParaRPr lang="sv-SE" sz="14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1285138376"/>
                  </a:ext>
                </a:extLst>
              </a:tr>
            </a:tbl>
          </a:graphicData>
        </a:graphic>
      </p:graphicFrame>
      <p:sp>
        <p:nvSpPr>
          <p:cNvPr id="5" name="textruta 4">
            <a:extLst>
              <a:ext uri="{FF2B5EF4-FFF2-40B4-BE49-F238E27FC236}">
                <a16:creationId xmlns:a16="http://schemas.microsoft.com/office/drawing/2014/main" id="{B1E14FDD-5667-4F97-8A2A-FA010E2DCF0F}"/>
              </a:ext>
            </a:extLst>
          </p:cNvPr>
          <p:cNvSpPr txBox="1"/>
          <p:nvPr/>
        </p:nvSpPr>
        <p:spPr>
          <a:xfrm>
            <a:off x="320674" y="5328119"/>
            <a:ext cx="10548938" cy="1200329"/>
          </a:xfrm>
          <a:prstGeom prst="rect">
            <a:avLst/>
          </a:prstGeom>
          <a:noFill/>
        </p:spPr>
        <p:txBody>
          <a:bodyPr wrap="square" rtlCol="0">
            <a:spAutoFit/>
          </a:bodyPr>
          <a:lstStyle/>
          <a:p>
            <a:r>
              <a:rPr lang="sv-SE" dirty="0">
                <a:latin typeface="Calibri" panose="020F0502020204030204" pitchFamily="34" charset="0"/>
                <a:cs typeface="Calibri" panose="020F0502020204030204" pitchFamily="34" charset="0"/>
              </a:rPr>
              <a:t>Data är hämtad från Uppskjuten cancervård Delrapport 4 – elektronisk anmälan från patologilaboratorier (B-anmälan) och visar en jämförelse av antalet registrerade anmälningspliktiga</a:t>
            </a:r>
          </a:p>
          <a:p>
            <a:r>
              <a:rPr lang="sv-SE" dirty="0">
                <a:latin typeface="Calibri" panose="020F0502020204030204" pitchFamily="34" charset="0"/>
                <a:cs typeface="Calibri" panose="020F0502020204030204" pitchFamily="34" charset="0"/>
              </a:rPr>
              <a:t>Tumörer. Data bekräftar ett minskat vårdsökande under våren 2020 medan hösten och vintern 2020 uppvisar en normaliserad bild och på några sjukhus ses tom ett ökat antal diagnostiserade cancerfall.</a:t>
            </a:r>
          </a:p>
        </p:txBody>
      </p:sp>
      <p:pic>
        <p:nvPicPr>
          <p:cNvPr id="6" name="Bildobjekt 5">
            <a:extLst>
              <a:ext uri="{FF2B5EF4-FFF2-40B4-BE49-F238E27FC236}">
                <a16:creationId xmlns:a16="http://schemas.microsoft.com/office/drawing/2014/main" id="{98BBA5B8-F4D9-4B1C-961F-80DCEC5CBDEB}"/>
              </a:ext>
            </a:extLst>
          </p:cNvPr>
          <p:cNvPicPr>
            <a:picLocks noChangeAspect="1"/>
          </p:cNvPicPr>
          <p:nvPr/>
        </p:nvPicPr>
        <p:blipFill>
          <a:blip r:embed="rId2"/>
          <a:stretch>
            <a:fillRect/>
          </a:stretch>
        </p:blipFill>
        <p:spPr>
          <a:xfrm>
            <a:off x="457200" y="1021388"/>
            <a:ext cx="7169285" cy="4157413"/>
          </a:xfrm>
          <a:prstGeom prst="rect">
            <a:avLst/>
          </a:prstGeom>
        </p:spPr>
      </p:pic>
    </p:spTree>
    <p:extLst>
      <p:ext uri="{BB962C8B-B14F-4D97-AF65-F5344CB8AC3E}">
        <p14:creationId xmlns:p14="http://schemas.microsoft.com/office/powerpoint/2010/main" val="3822295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a:extLst>
              <a:ext uri="{FF2B5EF4-FFF2-40B4-BE49-F238E27FC236}">
                <a16:creationId xmlns:a16="http://schemas.microsoft.com/office/drawing/2014/main" id="{D302CD12-19B3-475A-8CDE-A4E054ADABD7}"/>
              </a:ext>
            </a:extLst>
          </p:cNvPr>
          <p:cNvGraphicFramePr>
            <a:graphicFrameLocks noGrp="1"/>
          </p:cNvGraphicFramePr>
          <p:nvPr>
            <p:extLst>
              <p:ext uri="{D42A27DB-BD31-4B8C-83A1-F6EECF244321}">
                <p14:modId xmlns:p14="http://schemas.microsoft.com/office/powerpoint/2010/main" val="1125301560"/>
              </p:ext>
            </p:extLst>
          </p:nvPr>
        </p:nvGraphicFramePr>
        <p:xfrm>
          <a:off x="288925" y="177324"/>
          <a:ext cx="11531600" cy="957580"/>
        </p:xfrm>
        <a:graphic>
          <a:graphicData uri="http://schemas.openxmlformats.org/drawingml/2006/table">
            <a:tbl>
              <a:tblPr/>
              <a:tblGrid>
                <a:gridCol w="11531600">
                  <a:extLst>
                    <a:ext uri="{9D8B030D-6E8A-4147-A177-3AD203B41FA5}">
                      <a16:colId xmlns:a16="http://schemas.microsoft.com/office/drawing/2014/main" val="4164942078"/>
                    </a:ext>
                  </a:extLst>
                </a:gridCol>
              </a:tblGrid>
              <a:tr h="184150">
                <a:tc>
                  <a:txBody>
                    <a:bodyPr/>
                    <a:lstStyle/>
                    <a:p>
                      <a:pPr algn="l" fontAlgn="b"/>
                      <a:r>
                        <a:rPr lang="sv-SE" sz="2400" b="1" i="0" u="none" strike="noStrike" dirty="0">
                          <a:solidFill>
                            <a:srgbClr val="000000"/>
                          </a:solidFill>
                          <a:effectLst/>
                          <a:latin typeface="+mj-lt"/>
                        </a:rPr>
                        <a:t>Måluppfyllelse för </a:t>
                      </a:r>
                      <a:r>
                        <a:rPr lang="sv-SE" sz="2400" b="1" i="0" u="none" strike="noStrike" dirty="0" err="1">
                          <a:solidFill>
                            <a:srgbClr val="000000"/>
                          </a:solidFill>
                          <a:effectLst/>
                          <a:latin typeface="+mj-lt"/>
                        </a:rPr>
                        <a:t>inklusionsmålet</a:t>
                      </a:r>
                      <a:r>
                        <a:rPr lang="sv-SE" sz="2400" b="1" i="0" u="none" strike="noStrike" dirty="0">
                          <a:solidFill>
                            <a:srgbClr val="000000"/>
                          </a:solidFill>
                          <a:effectLst/>
                          <a:latin typeface="+mj-lt"/>
                        </a:rPr>
                        <a:t> för SVF, antal förväntade cancerfall samt antal fall inkluderade i SVF, 2020</a:t>
                      </a:r>
                    </a:p>
                  </a:txBody>
                  <a:tcPr marL="6350" marR="6350" marT="6350" marB="0" anchor="b">
                    <a:lnL>
                      <a:noFill/>
                    </a:lnL>
                    <a:lnR>
                      <a:noFill/>
                    </a:lnR>
                    <a:lnT>
                      <a:noFill/>
                    </a:lnT>
                    <a:lnB>
                      <a:noFill/>
                    </a:lnB>
                  </a:tcPr>
                </a:tc>
                <a:extLst>
                  <a:ext uri="{0D108BD9-81ED-4DB2-BD59-A6C34878D82A}">
                    <a16:rowId xmlns:a16="http://schemas.microsoft.com/office/drawing/2014/main" val="1990309378"/>
                  </a:ext>
                </a:extLst>
              </a:tr>
              <a:tr h="184150">
                <a:tc>
                  <a:txBody>
                    <a:bodyPr/>
                    <a:lstStyle/>
                    <a:p>
                      <a:pPr algn="l" fontAlgn="b"/>
                      <a:endParaRPr lang="sv-SE" sz="14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731482461"/>
                  </a:ext>
                </a:extLst>
              </a:tr>
            </a:tbl>
          </a:graphicData>
        </a:graphic>
      </p:graphicFrame>
      <p:graphicFrame>
        <p:nvGraphicFramePr>
          <p:cNvPr id="3" name="Tabell 2">
            <a:extLst>
              <a:ext uri="{FF2B5EF4-FFF2-40B4-BE49-F238E27FC236}">
                <a16:creationId xmlns:a16="http://schemas.microsoft.com/office/drawing/2014/main" id="{5A718D3C-8BB4-436D-B807-9737AE92C14E}"/>
              </a:ext>
            </a:extLst>
          </p:cNvPr>
          <p:cNvGraphicFramePr>
            <a:graphicFrameLocks noGrp="1"/>
          </p:cNvGraphicFramePr>
          <p:nvPr>
            <p:extLst>
              <p:ext uri="{D42A27DB-BD31-4B8C-83A1-F6EECF244321}">
                <p14:modId xmlns:p14="http://schemas.microsoft.com/office/powerpoint/2010/main" val="1008608633"/>
              </p:ext>
            </p:extLst>
          </p:nvPr>
        </p:nvGraphicFramePr>
        <p:xfrm>
          <a:off x="288925" y="879700"/>
          <a:ext cx="6387171" cy="4354042"/>
        </p:xfrm>
        <a:graphic>
          <a:graphicData uri="http://schemas.openxmlformats.org/drawingml/2006/table">
            <a:tbl>
              <a:tblPr/>
              <a:tblGrid>
                <a:gridCol w="1222003">
                  <a:extLst>
                    <a:ext uri="{9D8B030D-6E8A-4147-A177-3AD203B41FA5}">
                      <a16:colId xmlns:a16="http://schemas.microsoft.com/office/drawing/2014/main" val="626506802"/>
                    </a:ext>
                  </a:extLst>
                </a:gridCol>
                <a:gridCol w="1234601">
                  <a:extLst>
                    <a:ext uri="{9D8B030D-6E8A-4147-A177-3AD203B41FA5}">
                      <a16:colId xmlns:a16="http://schemas.microsoft.com/office/drawing/2014/main" val="998485036"/>
                    </a:ext>
                  </a:extLst>
                </a:gridCol>
                <a:gridCol w="1310189">
                  <a:extLst>
                    <a:ext uri="{9D8B030D-6E8A-4147-A177-3AD203B41FA5}">
                      <a16:colId xmlns:a16="http://schemas.microsoft.com/office/drawing/2014/main" val="717478491"/>
                    </a:ext>
                  </a:extLst>
                </a:gridCol>
                <a:gridCol w="1310189">
                  <a:extLst>
                    <a:ext uri="{9D8B030D-6E8A-4147-A177-3AD203B41FA5}">
                      <a16:colId xmlns:a16="http://schemas.microsoft.com/office/drawing/2014/main" val="2420636972"/>
                    </a:ext>
                  </a:extLst>
                </a:gridCol>
                <a:gridCol w="1310189">
                  <a:extLst>
                    <a:ext uri="{9D8B030D-6E8A-4147-A177-3AD203B41FA5}">
                      <a16:colId xmlns:a16="http://schemas.microsoft.com/office/drawing/2014/main" val="2607415218"/>
                    </a:ext>
                  </a:extLst>
                </a:gridCol>
              </a:tblGrid>
              <a:tr h="332586">
                <a:tc>
                  <a:txBody>
                    <a:bodyPr/>
                    <a:lstStyle/>
                    <a:p>
                      <a:pPr algn="l" fontAlgn="b"/>
                      <a:r>
                        <a:rPr lang="sv-SE" sz="1100" b="1" i="0" u="none" strike="noStrike">
                          <a:solidFill>
                            <a:srgbClr val="000000"/>
                          </a:solidFill>
                          <a:effectLst/>
                          <a:latin typeface="Calibri" panose="020F0502020204030204" pitchFamily="34" charset="0"/>
                        </a:rPr>
                        <a:t>Region</a:t>
                      </a:r>
                    </a:p>
                  </a:txBody>
                  <a:tcPr marL="0" marR="0" marT="0"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a:solidFill>
                            <a:srgbClr val="000000"/>
                          </a:solidFill>
                          <a:effectLst/>
                          <a:latin typeface="Calibri" panose="020F0502020204030204" pitchFamily="34" charset="0"/>
                        </a:rPr>
                        <a:t>Förväntat </a:t>
                      </a:r>
                      <a:br>
                        <a:rPr lang="sv-SE" sz="1100" b="1" i="0" u="none" strike="noStrike">
                          <a:solidFill>
                            <a:srgbClr val="000000"/>
                          </a:solidFill>
                          <a:effectLst/>
                          <a:latin typeface="Calibri" panose="020F0502020204030204" pitchFamily="34" charset="0"/>
                        </a:rPr>
                      </a:br>
                      <a:r>
                        <a:rPr lang="sv-SE" sz="1100" b="1" i="0" u="none" strike="noStrike">
                          <a:solidFill>
                            <a:srgbClr val="000000"/>
                          </a:solidFill>
                          <a:effectLst/>
                          <a:latin typeface="Calibri" panose="020F0502020204030204" pitchFamily="34" charset="0"/>
                        </a:rPr>
                        <a:t>antal fall</a:t>
                      </a:r>
                    </a:p>
                  </a:txBody>
                  <a:tcPr marL="0" marR="0" marT="0"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a:solidFill>
                            <a:srgbClr val="000000"/>
                          </a:solidFill>
                          <a:effectLst/>
                          <a:latin typeface="Calibri" panose="020F0502020204030204" pitchFamily="34" charset="0"/>
                        </a:rPr>
                        <a:t>Antal inkl.</a:t>
                      </a:r>
                    </a:p>
                  </a:txBody>
                  <a:tcPr marL="0" marR="0" marT="0"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dirty="0">
                          <a:solidFill>
                            <a:srgbClr val="000000"/>
                          </a:solidFill>
                          <a:effectLst/>
                          <a:latin typeface="Calibri" panose="020F0502020204030204" pitchFamily="34" charset="0"/>
                        </a:rPr>
                        <a:t>2019</a:t>
                      </a:r>
                    </a:p>
                  </a:txBody>
                  <a:tcPr marL="0" marR="0" marT="0"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a:solidFill>
                            <a:srgbClr val="000000"/>
                          </a:solidFill>
                          <a:effectLst/>
                          <a:latin typeface="Calibri" panose="020F0502020204030204" pitchFamily="34" charset="0"/>
                        </a:rPr>
                        <a:t>Måluppfyllelse </a:t>
                      </a:r>
                      <a:br>
                        <a:rPr lang="sv-SE" sz="1100" b="1" i="0" u="none" strike="noStrike">
                          <a:solidFill>
                            <a:srgbClr val="000000"/>
                          </a:solidFill>
                          <a:effectLst/>
                          <a:latin typeface="Calibri" panose="020F0502020204030204" pitchFamily="34" charset="0"/>
                        </a:rPr>
                      </a:br>
                      <a:r>
                        <a:rPr lang="sv-SE" sz="1100" b="1" i="0" u="none" strike="noStrike">
                          <a:solidFill>
                            <a:srgbClr val="000000"/>
                          </a:solidFill>
                          <a:effectLst/>
                          <a:latin typeface="Calibri" panose="020F0502020204030204" pitchFamily="34" charset="0"/>
                        </a:rPr>
                        <a:t>2020</a:t>
                      </a:r>
                    </a:p>
                  </a:txBody>
                  <a:tcPr marL="0" marR="0" marT="0" marB="0" anchor="b">
                    <a:lnL>
                      <a:noFill/>
                    </a:lnL>
                    <a:lnR>
                      <a:noFill/>
                    </a:lnR>
                    <a:lnT>
                      <a:noFill/>
                    </a:lnT>
                    <a:lnB w="12700" cap="flat" cmpd="sng" algn="ctr">
                      <a:solidFill>
                        <a:srgbClr val="F38B4A"/>
                      </a:solidFill>
                      <a:prstDash val="solid"/>
                      <a:round/>
                      <a:headEnd type="none" w="med" len="med"/>
                      <a:tailEnd type="none" w="med" len="med"/>
                    </a:lnB>
                  </a:tcPr>
                </a:tc>
                <a:extLst>
                  <a:ext uri="{0D108BD9-81ED-4DB2-BD59-A6C34878D82A}">
                    <a16:rowId xmlns:a16="http://schemas.microsoft.com/office/drawing/2014/main" val="750051614"/>
                  </a:ext>
                </a:extLst>
              </a:tr>
              <a:tr h="182671">
                <a:tc>
                  <a:txBody>
                    <a:bodyPr/>
                    <a:lstStyle/>
                    <a:p>
                      <a:pPr algn="l" fontAlgn="b"/>
                      <a:r>
                        <a:rPr lang="sv-SE" sz="1100" b="0" i="0" u="none" strike="noStrike">
                          <a:solidFill>
                            <a:srgbClr val="000000"/>
                          </a:solidFill>
                          <a:effectLst/>
                          <a:latin typeface="Calibri" panose="020F0502020204030204" pitchFamily="34" charset="0"/>
                        </a:rPr>
                        <a:t>Örebro</a:t>
                      </a:r>
                    </a:p>
                  </a:txBody>
                  <a:tcPr marL="0" marR="0" marT="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1721</a:t>
                      </a:r>
                    </a:p>
                  </a:txBody>
                  <a:tcPr marL="0" marR="0" marT="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1641</a:t>
                      </a:r>
                    </a:p>
                  </a:txBody>
                  <a:tcPr marL="0" marR="0" marT="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91,7</a:t>
                      </a:r>
                    </a:p>
                  </a:txBody>
                  <a:tcPr marL="0" marR="0" marT="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95,4</a:t>
                      </a:r>
                    </a:p>
                  </a:txBody>
                  <a:tcPr marL="0" marR="0" marT="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3253602211"/>
                  </a:ext>
                </a:extLst>
              </a:tr>
              <a:tr h="182671">
                <a:tc>
                  <a:txBody>
                    <a:bodyPr/>
                    <a:lstStyle/>
                    <a:p>
                      <a:pPr algn="l" fontAlgn="b"/>
                      <a:r>
                        <a:rPr lang="sv-SE" sz="1100" b="0" i="0" u="none" strike="noStrike">
                          <a:solidFill>
                            <a:srgbClr val="000000"/>
                          </a:solidFill>
                          <a:effectLst/>
                          <a:latin typeface="Calibri" panose="020F0502020204030204" pitchFamily="34" charset="0"/>
                        </a:rPr>
                        <a:t>Jönköping</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2166</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1981</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86,5</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91,5</a:t>
                      </a:r>
                    </a:p>
                  </a:txBody>
                  <a:tcPr marL="0" marR="0" marT="0" marB="0" anchor="b">
                    <a:lnL>
                      <a:noFill/>
                    </a:lnL>
                    <a:lnR>
                      <a:noFill/>
                    </a:lnR>
                    <a:lnT>
                      <a:noFill/>
                    </a:lnT>
                    <a:lnB>
                      <a:noFill/>
                    </a:lnB>
                  </a:tcPr>
                </a:tc>
                <a:extLst>
                  <a:ext uri="{0D108BD9-81ED-4DB2-BD59-A6C34878D82A}">
                    <a16:rowId xmlns:a16="http://schemas.microsoft.com/office/drawing/2014/main" val="3912954734"/>
                  </a:ext>
                </a:extLst>
              </a:tr>
              <a:tr h="182671">
                <a:tc>
                  <a:txBody>
                    <a:bodyPr/>
                    <a:lstStyle/>
                    <a:p>
                      <a:pPr algn="l" fontAlgn="b"/>
                      <a:r>
                        <a:rPr lang="sv-SE" sz="1100" b="0" i="0" u="none" strike="noStrike">
                          <a:solidFill>
                            <a:srgbClr val="000000"/>
                          </a:solidFill>
                          <a:effectLst/>
                          <a:latin typeface="Calibri" panose="020F0502020204030204" pitchFamily="34" charset="0"/>
                        </a:rPr>
                        <a:t>Kalmar</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1584</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1387</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82,3</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87,6</a:t>
                      </a:r>
                    </a:p>
                  </a:txBody>
                  <a:tcPr marL="0" marR="0" marT="0" marB="0" anchor="b">
                    <a:lnL>
                      <a:noFill/>
                    </a:lnL>
                    <a:lnR>
                      <a:noFill/>
                    </a:lnR>
                    <a:lnT>
                      <a:noFill/>
                    </a:lnT>
                    <a:lnB>
                      <a:noFill/>
                    </a:lnB>
                    <a:solidFill>
                      <a:srgbClr val="F2F2F2"/>
                    </a:solidFill>
                  </a:tcPr>
                </a:tc>
                <a:extLst>
                  <a:ext uri="{0D108BD9-81ED-4DB2-BD59-A6C34878D82A}">
                    <a16:rowId xmlns:a16="http://schemas.microsoft.com/office/drawing/2014/main" val="379374378"/>
                  </a:ext>
                </a:extLst>
              </a:tr>
              <a:tr h="182671">
                <a:tc>
                  <a:txBody>
                    <a:bodyPr/>
                    <a:lstStyle/>
                    <a:p>
                      <a:pPr algn="l" fontAlgn="b"/>
                      <a:r>
                        <a:rPr lang="sv-SE" sz="1100" b="0" i="0" u="none" strike="noStrike">
                          <a:solidFill>
                            <a:srgbClr val="000000"/>
                          </a:solidFill>
                          <a:effectLst/>
                          <a:latin typeface="Calibri" panose="020F0502020204030204" pitchFamily="34" charset="0"/>
                        </a:rPr>
                        <a:t>Dalarna</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1716</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1428</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93,8</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83,2</a:t>
                      </a:r>
                    </a:p>
                  </a:txBody>
                  <a:tcPr marL="0" marR="0" marT="0" marB="0" anchor="b">
                    <a:lnL>
                      <a:noFill/>
                    </a:lnL>
                    <a:lnR>
                      <a:noFill/>
                    </a:lnR>
                    <a:lnT>
                      <a:noFill/>
                    </a:lnT>
                    <a:lnB>
                      <a:noFill/>
                    </a:lnB>
                  </a:tcPr>
                </a:tc>
                <a:extLst>
                  <a:ext uri="{0D108BD9-81ED-4DB2-BD59-A6C34878D82A}">
                    <a16:rowId xmlns:a16="http://schemas.microsoft.com/office/drawing/2014/main" val="1029446009"/>
                  </a:ext>
                </a:extLst>
              </a:tr>
              <a:tr h="182671">
                <a:tc>
                  <a:txBody>
                    <a:bodyPr/>
                    <a:lstStyle/>
                    <a:p>
                      <a:pPr algn="l" fontAlgn="b"/>
                      <a:r>
                        <a:rPr lang="sv-SE" sz="1100" b="0" i="0" u="none" strike="noStrike">
                          <a:solidFill>
                            <a:srgbClr val="000000"/>
                          </a:solidFill>
                          <a:effectLst/>
                          <a:latin typeface="Calibri" panose="020F0502020204030204" pitchFamily="34" charset="0"/>
                        </a:rPr>
                        <a:t>Kronoberg</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1169</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918</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87,4</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78,5</a:t>
                      </a:r>
                    </a:p>
                  </a:txBody>
                  <a:tcPr marL="0" marR="0" marT="0" marB="0" anchor="b">
                    <a:lnL>
                      <a:noFill/>
                    </a:lnL>
                    <a:lnR>
                      <a:noFill/>
                    </a:lnR>
                    <a:lnT>
                      <a:noFill/>
                    </a:lnT>
                    <a:lnB>
                      <a:noFill/>
                    </a:lnB>
                    <a:solidFill>
                      <a:srgbClr val="F2F2F2"/>
                    </a:solidFill>
                  </a:tcPr>
                </a:tc>
                <a:extLst>
                  <a:ext uri="{0D108BD9-81ED-4DB2-BD59-A6C34878D82A}">
                    <a16:rowId xmlns:a16="http://schemas.microsoft.com/office/drawing/2014/main" val="1583596345"/>
                  </a:ext>
                </a:extLst>
              </a:tr>
              <a:tr h="182671">
                <a:tc>
                  <a:txBody>
                    <a:bodyPr/>
                    <a:lstStyle/>
                    <a:p>
                      <a:pPr algn="l" fontAlgn="b"/>
                      <a:r>
                        <a:rPr lang="sv-SE" sz="1100" b="0" i="0" u="none" strike="noStrike">
                          <a:solidFill>
                            <a:srgbClr val="000000"/>
                          </a:solidFill>
                          <a:effectLst/>
                          <a:latin typeface="Calibri" panose="020F0502020204030204" pitchFamily="34" charset="0"/>
                        </a:rPr>
                        <a:t>Västerbotten</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1584</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1221</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73,4</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77,1</a:t>
                      </a:r>
                    </a:p>
                  </a:txBody>
                  <a:tcPr marL="0" marR="0" marT="0" marB="0" anchor="b">
                    <a:lnL>
                      <a:noFill/>
                    </a:lnL>
                    <a:lnR>
                      <a:noFill/>
                    </a:lnR>
                    <a:lnT>
                      <a:noFill/>
                    </a:lnT>
                    <a:lnB>
                      <a:noFill/>
                    </a:lnB>
                  </a:tcPr>
                </a:tc>
                <a:extLst>
                  <a:ext uri="{0D108BD9-81ED-4DB2-BD59-A6C34878D82A}">
                    <a16:rowId xmlns:a16="http://schemas.microsoft.com/office/drawing/2014/main" val="3504736069"/>
                  </a:ext>
                </a:extLst>
              </a:tr>
              <a:tr h="182671">
                <a:tc>
                  <a:txBody>
                    <a:bodyPr/>
                    <a:lstStyle/>
                    <a:p>
                      <a:pPr algn="l" fontAlgn="b"/>
                      <a:r>
                        <a:rPr lang="sv-SE" sz="1100" b="0" i="0" u="none" strike="noStrike">
                          <a:solidFill>
                            <a:srgbClr val="000000"/>
                          </a:solidFill>
                          <a:effectLst/>
                          <a:latin typeface="Calibri" panose="020F0502020204030204" pitchFamily="34" charset="0"/>
                        </a:rPr>
                        <a:t>Värmland</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1827</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1382</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78,7</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75,6</a:t>
                      </a:r>
                    </a:p>
                  </a:txBody>
                  <a:tcPr marL="0" marR="0" marT="0" marB="0" anchor="b">
                    <a:lnL>
                      <a:noFill/>
                    </a:lnL>
                    <a:lnR>
                      <a:noFill/>
                    </a:lnR>
                    <a:lnT>
                      <a:noFill/>
                    </a:lnT>
                    <a:lnB>
                      <a:noFill/>
                    </a:lnB>
                    <a:solidFill>
                      <a:srgbClr val="F2F2F2"/>
                    </a:solidFill>
                  </a:tcPr>
                </a:tc>
                <a:extLst>
                  <a:ext uri="{0D108BD9-81ED-4DB2-BD59-A6C34878D82A}">
                    <a16:rowId xmlns:a16="http://schemas.microsoft.com/office/drawing/2014/main" val="3592070436"/>
                  </a:ext>
                </a:extLst>
              </a:tr>
              <a:tr h="182671">
                <a:tc>
                  <a:txBody>
                    <a:bodyPr/>
                    <a:lstStyle/>
                    <a:p>
                      <a:pPr algn="l" fontAlgn="b"/>
                      <a:r>
                        <a:rPr lang="sv-SE" sz="1100" b="0" i="0" u="none" strike="noStrike">
                          <a:solidFill>
                            <a:srgbClr val="000000"/>
                          </a:solidFill>
                          <a:effectLst/>
                          <a:latin typeface="Calibri" panose="020F0502020204030204" pitchFamily="34" charset="0"/>
                        </a:rPr>
                        <a:t>Skåne</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8248</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6141</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81,1</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74,5</a:t>
                      </a:r>
                    </a:p>
                  </a:txBody>
                  <a:tcPr marL="0" marR="0" marT="0" marB="0" anchor="b">
                    <a:lnL>
                      <a:noFill/>
                    </a:lnL>
                    <a:lnR>
                      <a:noFill/>
                    </a:lnR>
                    <a:lnT>
                      <a:noFill/>
                    </a:lnT>
                    <a:lnB>
                      <a:noFill/>
                    </a:lnB>
                  </a:tcPr>
                </a:tc>
                <a:extLst>
                  <a:ext uri="{0D108BD9-81ED-4DB2-BD59-A6C34878D82A}">
                    <a16:rowId xmlns:a16="http://schemas.microsoft.com/office/drawing/2014/main" val="3554014141"/>
                  </a:ext>
                </a:extLst>
              </a:tr>
              <a:tr h="182671">
                <a:tc>
                  <a:txBody>
                    <a:bodyPr/>
                    <a:lstStyle/>
                    <a:p>
                      <a:pPr algn="l" fontAlgn="b"/>
                      <a:r>
                        <a:rPr lang="sv-SE" sz="1100" b="0" i="0" u="none" strike="noStrike">
                          <a:solidFill>
                            <a:srgbClr val="000000"/>
                          </a:solidFill>
                          <a:effectLst/>
                          <a:latin typeface="Calibri" panose="020F0502020204030204" pitchFamily="34" charset="0"/>
                        </a:rPr>
                        <a:t>Blekinge</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1064</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787</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65,4</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74,0</a:t>
                      </a:r>
                    </a:p>
                  </a:txBody>
                  <a:tcPr marL="0" marR="0" marT="0" marB="0" anchor="b">
                    <a:lnL>
                      <a:noFill/>
                    </a:lnL>
                    <a:lnR>
                      <a:noFill/>
                    </a:lnR>
                    <a:lnT>
                      <a:noFill/>
                    </a:lnT>
                    <a:lnB>
                      <a:noFill/>
                    </a:lnB>
                    <a:solidFill>
                      <a:srgbClr val="F2F2F2"/>
                    </a:solidFill>
                  </a:tcPr>
                </a:tc>
                <a:extLst>
                  <a:ext uri="{0D108BD9-81ED-4DB2-BD59-A6C34878D82A}">
                    <a16:rowId xmlns:a16="http://schemas.microsoft.com/office/drawing/2014/main" val="4196763921"/>
                  </a:ext>
                </a:extLst>
              </a:tr>
              <a:tr h="182671">
                <a:tc>
                  <a:txBody>
                    <a:bodyPr/>
                    <a:lstStyle/>
                    <a:p>
                      <a:pPr algn="l" fontAlgn="b"/>
                      <a:r>
                        <a:rPr lang="sv-SE" sz="1100" b="0" i="0" u="none" strike="noStrike">
                          <a:solidFill>
                            <a:srgbClr val="000000"/>
                          </a:solidFill>
                          <a:effectLst/>
                          <a:latin typeface="Calibri" panose="020F0502020204030204" pitchFamily="34" charset="0"/>
                        </a:rPr>
                        <a:t>Gävleborg</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1951</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1424</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86,9</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73,0</a:t>
                      </a:r>
                    </a:p>
                  </a:txBody>
                  <a:tcPr marL="0" marR="0" marT="0" marB="0" anchor="b">
                    <a:lnL>
                      <a:noFill/>
                    </a:lnL>
                    <a:lnR>
                      <a:noFill/>
                    </a:lnR>
                    <a:lnT>
                      <a:noFill/>
                    </a:lnT>
                    <a:lnB>
                      <a:noFill/>
                    </a:lnB>
                  </a:tcPr>
                </a:tc>
                <a:extLst>
                  <a:ext uri="{0D108BD9-81ED-4DB2-BD59-A6C34878D82A}">
                    <a16:rowId xmlns:a16="http://schemas.microsoft.com/office/drawing/2014/main" val="1810091174"/>
                  </a:ext>
                </a:extLst>
              </a:tr>
              <a:tr h="182671">
                <a:tc>
                  <a:txBody>
                    <a:bodyPr/>
                    <a:lstStyle/>
                    <a:p>
                      <a:pPr algn="l" fontAlgn="b"/>
                      <a:r>
                        <a:rPr lang="sv-SE" sz="1100" b="0" i="0" u="none" strike="noStrike">
                          <a:solidFill>
                            <a:srgbClr val="000000"/>
                          </a:solidFill>
                          <a:effectLst/>
                          <a:latin typeface="Calibri" panose="020F0502020204030204" pitchFamily="34" charset="0"/>
                        </a:rPr>
                        <a:t>Västernorrland</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1547</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1124</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82,8</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72,7</a:t>
                      </a:r>
                    </a:p>
                  </a:txBody>
                  <a:tcPr marL="0" marR="0" marT="0" marB="0" anchor="b">
                    <a:lnL>
                      <a:noFill/>
                    </a:lnL>
                    <a:lnR>
                      <a:noFill/>
                    </a:lnR>
                    <a:lnT>
                      <a:noFill/>
                    </a:lnT>
                    <a:lnB>
                      <a:noFill/>
                    </a:lnB>
                    <a:solidFill>
                      <a:srgbClr val="F2F2F2"/>
                    </a:solidFill>
                  </a:tcPr>
                </a:tc>
                <a:extLst>
                  <a:ext uri="{0D108BD9-81ED-4DB2-BD59-A6C34878D82A}">
                    <a16:rowId xmlns:a16="http://schemas.microsoft.com/office/drawing/2014/main" val="2070223440"/>
                  </a:ext>
                </a:extLst>
              </a:tr>
              <a:tr h="182671">
                <a:tc>
                  <a:txBody>
                    <a:bodyPr/>
                    <a:lstStyle/>
                    <a:p>
                      <a:pPr algn="l" fontAlgn="b"/>
                      <a:r>
                        <a:rPr lang="sv-SE" sz="1100" b="0" i="0" u="none" strike="noStrike">
                          <a:solidFill>
                            <a:srgbClr val="000000"/>
                          </a:solidFill>
                          <a:effectLst/>
                          <a:latin typeface="Calibri" panose="020F0502020204030204" pitchFamily="34" charset="0"/>
                        </a:rPr>
                        <a:t>Uppsala</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2052</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1464</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71,9</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71,3</a:t>
                      </a:r>
                    </a:p>
                  </a:txBody>
                  <a:tcPr marL="0" marR="0" marT="0" marB="0" anchor="b">
                    <a:lnL>
                      <a:noFill/>
                    </a:lnL>
                    <a:lnR>
                      <a:noFill/>
                    </a:lnR>
                    <a:lnT>
                      <a:noFill/>
                    </a:lnT>
                    <a:lnB>
                      <a:noFill/>
                    </a:lnB>
                  </a:tcPr>
                </a:tc>
                <a:extLst>
                  <a:ext uri="{0D108BD9-81ED-4DB2-BD59-A6C34878D82A}">
                    <a16:rowId xmlns:a16="http://schemas.microsoft.com/office/drawing/2014/main" val="3867931255"/>
                  </a:ext>
                </a:extLst>
              </a:tr>
              <a:tr h="182671">
                <a:tc>
                  <a:txBody>
                    <a:bodyPr/>
                    <a:lstStyle/>
                    <a:p>
                      <a:pPr algn="l" fontAlgn="b"/>
                      <a:r>
                        <a:rPr lang="sv-SE" sz="1100" b="1" i="0" u="none" strike="noStrike">
                          <a:solidFill>
                            <a:srgbClr val="000000"/>
                          </a:solidFill>
                          <a:effectLst/>
                          <a:latin typeface="Calibri" panose="020F0502020204030204" pitchFamily="34" charset="0"/>
                        </a:rPr>
                        <a:t>Riket</a:t>
                      </a:r>
                    </a:p>
                  </a:txBody>
                  <a:tcPr marL="0" marR="0" marT="0" marB="0" anchor="b">
                    <a:lnL>
                      <a:noFill/>
                    </a:lnL>
                    <a:lnR>
                      <a:noFill/>
                    </a:lnR>
                    <a:lnT>
                      <a:noFill/>
                    </a:lnT>
                    <a:lnB>
                      <a:noFill/>
                    </a:lnB>
                    <a:solidFill>
                      <a:srgbClr val="F2F2F2"/>
                    </a:solidFill>
                  </a:tcPr>
                </a:tc>
                <a:tc>
                  <a:txBody>
                    <a:bodyPr/>
                    <a:lstStyle/>
                    <a:p>
                      <a:pPr algn="l" fontAlgn="b"/>
                      <a:r>
                        <a:rPr lang="sv-SE" sz="1100" b="1" i="0" u="none" strike="noStrike">
                          <a:solidFill>
                            <a:srgbClr val="000000"/>
                          </a:solidFill>
                          <a:effectLst/>
                          <a:latin typeface="Calibri" panose="020F0502020204030204" pitchFamily="34" charset="0"/>
                        </a:rPr>
                        <a:t>59284</a:t>
                      </a:r>
                    </a:p>
                  </a:txBody>
                  <a:tcPr marL="0" marR="0" marT="0" marB="0" anchor="b">
                    <a:lnL>
                      <a:noFill/>
                    </a:lnL>
                    <a:lnR>
                      <a:noFill/>
                    </a:lnR>
                    <a:lnT>
                      <a:noFill/>
                    </a:lnT>
                    <a:lnB>
                      <a:noFill/>
                    </a:lnB>
                    <a:solidFill>
                      <a:srgbClr val="F2F2F2"/>
                    </a:solidFill>
                  </a:tcPr>
                </a:tc>
                <a:tc>
                  <a:txBody>
                    <a:bodyPr/>
                    <a:lstStyle/>
                    <a:p>
                      <a:pPr algn="l" fontAlgn="b"/>
                      <a:r>
                        <a:rPr lang="sv-SE" sz="1100" b="1" i="0" u="none" strike="noStrike">
                          <a:solidFill>
                            <a:srgbClr val="000000"/>
                          </a:solidFill>
                          <a:effectLst/>
                          <a:latin typeface="Calibri" panose="020F0502020204030204" pitchFamily="34" charset="0"/>
                        </a:rPr>
                        <a:t>42277</a:t>
                      </a:r>
                    </a:p>
                  </a:txBody>
                  <a:tcPr marL="0" marR="0" marT="0" marB="0" anchor="b">
                    <a:lnL>
                      <a:noFill/>
                    </a:lnL>
                    <a:lnR>
                      <a:noFill/>
                    </a:lnR>
                    <a:lnT>
                      <a:noFill/>
                    </a:lnT>
                    <a:lnB>
                      <a:noFill/>
                    </a:lnB>
                    <a:solidFill>
                      <a:srgbClr val="F2F2F2"/>
                    </a:solidFill>
                  </a:tcPr>
                </a:tc>
                <a:tc>
                  <a:txBody>
                    <a:bodyPr/>
                    <a:lstStyle/>
                    <a:p>
                      <a:pPr algn="l" fontAlgn="b"/>
                      <a:r>
                        <a:rPr lang="sv-SE" sz="1100" b="1" i="0" u="none" strike="noStrike">
                          <a:solidFill>
                            <a:srgbClr val="000000"/>
                          </a:solidFill>
                          <a:effectLst/>
                          <a:latin typeface="Calibri" panose="020F0502020204030204" pitchFamily="34" charset="0"/>
                        </a:rPr>
                        <a:t>76,0</a:t>
                      </a:r>
                    </a:p>
                  </a:txBody>
                  <a:tcPr marL="0" marR="0" marT="0" marB="0" anchor="b">
                    <a:lnL>
                      <a:noFill/>
                    </a:lnL>
                    <a:lnR>
                      <a:noFill/>
                    </a:lnR>
                    <a:lnT>
                      <a:noFill/>
                    </a:lnT>
                    <a:lnB>
                      <a:noFill/>
                    </a:lnB>
                    <a:solidFill>
                      <a:srgbClr val="F2F2F2"/>
                    </a:solidFill>
                  </a:tcPr>
                </a:tc>
                <a:tc>
                  <a:txBody>
                    <a:bodyPr/>
                    <a:lstStyle/>
                    <a:p>
                      <a:pPr algn="l" fontAlgn="b"/>
                      <a:r>
                        <a:rPr lang="sv-SE" sz="1100" b="1" i="0" u="none" strike="noStrike">
                          <a:solidFill>
                            <a:srgbClr val="000000"/>
                          </a:solidFill>
                          <a:effectLst/>
                          <a:latin typeface="Calibri" panose="020F0502020204030204" pitchFamily="34" charset="0"/>
                        </a:rPr>
                        <a:t>71,3</a:t>
                      </a:r>
                    </a:p>
                  </a:txBody>
                  <a:tcPr marL="0" marR="0" marT="0" marB="0" anchor="b">
                    <a:lnL>
                      <a:noFill/>
                    </a:lnL>
                    <a:lnR>
                      <a:noFill/>
                    </a:lnR>
                    <a:lnT>
                      <a:noFill/>
                    </a:lnT>
                    <a:lnB>
                      <a:noFill/>
                    </a:lnB>
                    <a:solidFill>
                      <a:srgbClr val="F2F2F2"/>
                    </a:solidFill>
                  </a:tcPr>
                </a:tc>
                <a:extLst>
                  <a:ext uri="{0D108BD9-81ED-4DB2-BD59-A6C34878D82A}">
                    <a16:rowId xmlns:a16="http://schemas.microsoft.com/office/drawing/2014/main" val="3162465592"/>
                  </a:ext>
                </a:extLst>
              </a:tr>
              <a:tr h="182671">
                <a:tc>
                  <a:txBody>
                    <a:bodyPr/>
                    <a:lstStyle/>
                    <a:p>
                      <a:pPr algn="l" fontAlgn="b"/>
                      <a:r>
                        <a:rPr lang="sv-SE" sz="1100" b="0" i="0" u="none" strike="noStrike">
                          <a:solidFill>
                            <a:srgbClr val="000000"/>
                          </a:solidFill>
                          <a:effectLst/>
                          <a:latin typeface="Calibri" panose="020F0502020204030204" pitchFamily="34" charset="0"/>
                        </a:rPr>
                        <a:t>Gotland</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417</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295</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88,6</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70,7</a:t>
                      </a:r>
                    </a:p>
                  </a:txBody>
                  <a:tcPr marL="0" marR="0" marT="0" marB="0" anchor="b">
                    <a:lnL>
                      <a:noFill/>
                    </a:lnL>
                    <a:lnR>
                      <a:noFill/>
                    </a:lnR>
                    <a:lnT>
                      <a:noFill/>
                    </a:lnT>
                    <a:lnB>
                      <a:noFill/>
                    </a:lnB>
                  </a:tcPr>
                </a:tc>
                <a:extLst>
                  <a:ext uri="{0D108BD9-81ED-4DB2-BD59-A6C34878D82A}">
                    <a16:rowId xmlns:a16="http://schemas.microsoft.com/office/drawing/2014/main" val="771807873"/>
                  </a:ext>
                </a:extLst>
              </a:tr>
              <a:tr h="182671">
                <a:tc>
                  <a:txBody>
                    <a:bodyPr/>
                    <a:lstStyle/>
                    <a:p>
                      <a:pPr algn="l" fontAlgn="b"/>
                      <a:r>
                        <a:rPr lang="sv-SE" sz="1100" b="0" i="0" u="none" strike="noStrike">
                          <a:solidFill>
                            <a:srgbClr val="000000"/>
                          </a:solidFill>
                          <a:effectLst/>
                          <a:latin typeface="Calibri" panose="020F0502020204030204" pitchFamily="34" charset="0"/>
                        </a:rPr>
                        <a:t>Västra Götaland</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10063</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7118</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71,3</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70,7</a:t>
                      </a:r>
                    </a:p>
                  </a:txBody>
                  <a:tcPr marL="0" marR="0" marT="0" marB="0" anchor="b">
                    <a:lnL>
                      <a:noFill/>
                    </a:lnL>
                    <a:lnR>
                      <a:noFill/>
                    </a:lnR>
                    <a:lnT>
                      <a:noFill/>
                    </a:lnT>
                    <a:lnB>
                      <a:noFill/>
                    </a:lnB>
                    <a:solidFill>
                      <a:srgbClr val="F2F2F2"/>
                    </a:solidFill>
                  </a:tcPr>
                </a:tc>
                <a:extLst>
                  <a:ext uri="{0D108BD9-81ED-4DB2-BD59-A6C34878D82A}">
                    <a16:rowId xmlns:a16="http://schemas.microsoft.com/office/drawing/2014/main" val="225400560"/>
                  </a:ext>
                </a:extLst>
              </a:tr>
              <a:tr h="182671">
                <a:tc>
                  <a:txBody>
                    <a:bodyPr/>
                    <a:lstStyle/>
                    <a:p>
                      <a:pPr algn="l" fontAlgn="b"/>
                      <a:r>
                        <a:rPr lang="sv-SE" sz="1100" b="0" i="0" u="none" strike="noStrike">
                          <a:solidFill>
                            <a:srgbClr val="000000"/>
                          </a:solidFill>
                          <a:effectLst/>
                          <a:latin typeface="Calibri" panose="020F0502020204030204" pitchFamily="34" charset="0"/>
                        </a:rPr>
                        <a:t>Halland</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2044</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1440</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80,7</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70,5</a:t>
                      </a:r>
                    </a:p>
                  </a:txBody>
                  <a:tcPr marL="0" marR="0" marT="0" marB="0" anchor="b">
                    <a:lnL>
                      <a:noFill/>
                    </a:lnL>
                    <a:lnR>
                      <a:noFill/>
                    </a:lnR>
                    <a:lnT>
                      <a:noFill/>
                    </a:lnT>
                    <a:lnB>
                      <a:noFill/>
                    </a:lnB>
                  </a:tcPr>
                </a:tc>
                <a:extLst>
                  <a:ext uri="{0D108BD9-81ED-4DB2-BD59-A6C34878D82A}">
                    <a16:rowId xmlns:a16="http://schemas.microsoft.com/office/drawing/2014/main" val="3333878851"/>
                  </a:ext>
                </a:extLst>
              </a:tr>
              <a:tr h="182671">
                <a:tc>
                  <a:txBody>
                    <a:bodyPr/>
                    <a:lstStyle/>
                    <a:p>
                      <a:pPr algn="l" fontAlgn="b"/>
                      <a:r>
                        <a:rPr lang="sv-SE" sz="1100" b="0" i="0" u="none" strike="noStrike">
                          <a:solidFill>
                            <a:srgbClr val="000000"/>
                          </a:solidFill>
                          <a:effectLst/>
                          <a:latin typeface="Calibri" panose="020F0502020204030204" pitchFamily="34" charset="0"/>
                        </a:rPr>
                        <a:t>Västmanland</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1693</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1126</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75,7</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66,5</a:t>
                      </a:r>
                    </a:p>
                  </a:txBody>
                  <a:tcPr marL="0" marR="0" marT="0" marB="0" anchor="b">
                    <a:lnL>
                      <a:noFill/>
                    </a:lnL>
                    <a:lnR>
                      <a:noFill/>
                    </a:lnR>
                    <a:lnT>
                      <a:noFill/>
                    </a:lnT>
                    <a:lnB>
                      <a:noFill/>
                    </a:lnB>
                    <a:solidFill>
                      <a:srgbClr val="F2F2F2"/>
                    </a:solidFill>
                  </a:tcPr>
                </a:tc>
                <a:extLst>
                  <a:ext uri="{0D108BD9-81ED-4DB2-BD59-A6C34878D82A}">
                    <a16:rowId xmlns:a16="http://schemas.microsoft.com/office/drawing/2014/main" val="2363188364"/>
                  </a:ext>
                </a:extLst>
              </a:tr>
              <a:tr h="182671">
                <a:tc>
                  <a:txBody>
                    <a:bodyPr/>
                    <a:lstStyle/>
                    <a:p>
                      <a:pPr algn="l" fontAlgn="b"/>
                      <a:r>
                        <a:rPr lang="sv-SE" sz="1100" b="0" i="0" u="none" strike="noStrike">
                          <a:solidFill>
                            <a:srgbClr val="000000"/>
                          </a:solidFill>
                          <a:effectLst/>
                          <a:latin typeface="Calibri" panose="020F0502020204030204" pitchFamily="34" charset="0"/>
                        </a:rPr>
                        <a:t>Stockholm</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11412</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7469</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75,0</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65,4</a:t>
                      </a:r>
                    </a:p>
                  </a:txBody>
                  <a:tcPr marL="0" marR="0" marT="0" marB="0" anchor="b">
                    <a:lnL>
                      <a:noFill/>
                    </a:lnL>
                    <a:lnR>
                      <a:noFill/>
                    </a:lnR>
                    <a:lnT>
                      <a:noFill/>
                    </a:lnT>
                    <a:lnB>
                      <a:noFill/>
                    </a:lnB>
                  </a:tcPr>
                </a:tc>
                <a:extLst>
                  <a:ext uri="{0D108BD9-81ED-4DB2-BD59-A6C34878D82A}">
                    <a16:rowId xmlns:a16="http://schemas.microsoft.com/office/drawing/2014/main" val="1058421220"/>
                  </a:ext>
                </a:extLst>
              </a:tr>
              <a:tr h="182671">
                <a:tc>
                  <a:txBody>
                    <a:bodyPr/>
                    <a:lstStyle/>
                    <a:p>
                      <a:pPr algn="l" fontAlgn="b"/>
                      <a:r>
                        <a:rPr lang="sv-SE" sz="1100" b="0" i="0" u="none" strike="noStrike">
                          <a:solidFill>
                            <a:srgbClr val="000000"/>
                          </a:solidFill>
                          <a:effectLst/>
                          <a:latin typeface="Calibri" panose="020F0502020204030204" pitchFamily="34" charset="0"/>
                        </a:rPr>
                        <a:t>Jämtland</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869</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538</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61,6</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61,9</a:t>
                      </a:r>
                    </a:p>
                  </a:txBody>
                  <a:tcPr marL="0" marR="0" marT="0" marB="0" anchor="b">
                    <a:lnL>
                      <a:noFill/>
                    </a:lnL>
                    <a:lnR>
                      <a:noFill/>
                    </a:lnR>
                    <a:lnT>
                      <a:noFill/>
                    </a:lnT>
                    <a:lnB>
                      <a:noFill/>
                    </a:lnB>
                    <a:solidFill>
                      <a:srgbClr val="F2F2F2"/>
                    </a:solidFill>
                  </a:tcPr>
                </a:tc>
                <a:extLst>
                  <a:ext uri="{0D108BD9-81ED-4DB2-BD59-A6C34878D82A}">
                    <a16:rowId xmlns:a16="http://schemas.microsoft.com/office/drawing/2014/main" val="3440865227"/>
                  </a:ext>
                </a:extLst>
              </a:tr>
              <a:tr h="182671">
                <a:tc>
                  <a:txBody>
                    <a:bodyPr/>
                    <a:lstStyle/>
                    <a:p>
                      <a:pPr algn="l" fontAlgn="b"/>
                      <a:r>
                        <a:rPr lang="sv-SE" sz="1100" b="0" i="0" u="none" strike="noStrike">
                          <a:solidFill>
                            <a:srgbClr val="000000"/>
                          </a:solidFill>
                          <a:effectLst/>
                          <a:latin typeface="Calibri" panose="020F0502020204030204" pitchFamily="34" charset="0"/>
                        </a:rPr>
                        <a:t>Sörmland</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1827</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1055</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68,7</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57,7</a:t>
                      </a:r>
                    </a:p>
                  </a:txBody>
                  <a:tcPr marL="0" marR="0" marT="0" marB="0" anchor="b">
                    <a:lnL>
                      <a:noFill/>
                    </a:lnL>
                    <a:lnR>
                      <a:noFill/>
                    </a:lnR>
                    <a:lnT>
                      <a:noFill/>
                    </a:lnT>
                    <a:lnB>
                      <a:noFill/>
                    </a:lnB>
                  </a:tcPr>
                </a:tc>
                <a:extLst>
                  <a:ext uri="{0D108BD9-81ED-4DB2-BD59-A6C34878D82A}">
                    <a16:rowId xmlns:a16="http://schemas.microsoft.com/office/drawing/2014/main" val="2079437602"/>
                  </a:ext>
                </a:extLst>
              </a:tr>
              <a:tr h="182671">
                <a:tc>
                  <a:txBody>
                    <a:bodyPr/>
                    <a:lstStyle/>
                    <a:p>
                      <a:pPr algn="l" fontAlgn="b"/>
                      <a:r>
                        <a:rPr lang="sv-SE" sz="1100" b="0" i="0" u="none" strike="noStrike">
                          <a:solidFill>
                            <a:srgbClr val="000000"/>
                          </a:solidFill>
                          <a:effectLst/>
                          <a:latin typeface="Calibri" panose="020F0502020204030204" pitchFamily="34" charset="0"/>
                        </a:rPr>
                        <a:t>Östergötland</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2964</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1678</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57,6</a:t>
                      </a:r>
                    </a:p>
                  </a:txBody>
                  <a:tcPr marL="0" marR="0" marT="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56,6</a:t>
                      </a:r>
                    </a:p>
                  </a:txBody>
                  <a:tcPr marL="0" marR="0" marT="0" marB="0" anchor="b">
                    <a:lnL>
                      <a:noFill/>
                    </a:lnL>
                    <a:lnR>
                      <a:noFill/>
                    </a:lnR>
                    <a:lnT>
                      <a:noFill/>
                    </a:lnT>
                    <a:lnB>
                      <a:noFill/>
                    </a:lnB>
                    <a:solidFill>
                      <a:srgbClr val="F2F2F2"/>
                    </a:solidFill>
                  </a:tcPr>
                </a:tc>
                <a:extLst>
                  <a:ext uri="{0D108BD9-81ED-4DB2-BD59-A6C34878D82A}">
                    <a16:rowId xmlns:a16="http://schemas.microsoft.com/office/drawing/2014/main" val="3679302174"/>
                  </a:ext>
                </a:extLst>
              </a:tr>
              <a:tr h="182671">
                <a:tc>
                  <a:txBody>
                    <a:bodyPr/>
                    <a:lstStyle/>
                    <a:p>
                      <a:pPr algn="l" fontAlgn="b"/>
                      <a:r>
                        <a:rPr lang="sv-SE" sz="1100" b="0" i="0" u="none" strike="noStrike">
                          <a:solidFill>
                            <a:srgbClr val="000000"/>
                          </a:solidFill>
                          <a:effectLst/>
                          <a:latin typeface="Calibri" panose="020F0502020204030204" pitchFamily="34" charset="0"/>
                        </a:rPr>
                        <a:t>Norrbotten</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1363</a:t>
                      </a:r>
                    </a:p>
                  </a:txBody>
                  <a:tcPr marL="0" marR="0" marT="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660</a:t>
                      </a:r>
                    </a:p>
                  </a:txBody>
                  <a:tcPr marL="0" marR="0" marT="0" marB="0" anchor="b">
                    <a:lnL>
                      <a:noFill/>
                    </a:lnL>
                    <a:lnR>
                      <a:noFill/>
                    </a:lnR>
                    <a:lnT>
                      <a:noFill/>
                    </a:lnT>
                    <a:lnB>
                      <a:noFill/>
                    </a:lnB>
                  </a:tcPr>
                </a:tc>
                <a:tc>
                  <a:txBody>
                    <a:bodyPr/>
                    <a:lstStyle/>
                    <a:p>
                      <a:pPr algn="l" fontAlgn="b"/>
                      <a:r>
                        <a:rPr lang="sv-SE" sz="1100" b="0" i="0" u="none" strike="noStrike" dirty="0">
                          <a:solidFill>
                            <a:srgbClr val="000000"/>
                          </a:solidFill>
                          <a:effectLst/>
                          <a:latin typeface="Calibri" panose="020F0502020204030204" pitchFamily="34" charset="0"/>
                        </a:rPr>
                        <a:t>51,2</a:t>
                      </a:r>
                    </a:p>
                  </a:txBody>
                  <a:tcPr marL="0" marR="0" marT="0" marB="0" anchor="b">
                    <a:lnL>
                      <a:noFill/>
                    </a:lnL>
                    <a:lnR>
                      <a:noFill/>
                    </a:lnR>
                    <a:lnT>
                      <a:noFill/>
                    </a:lnT>
                    <a:lnB>
                      <a:noFill/>
                    </a:lnB>
                  </a:tcPr>
                </a:tc>
                <a:tc>
                  <a:txBody>
                    <a:bodyPr/>
                    <a:lstStyle/>
                    <a:p>
                      <a:pPr algn="l" fontAlgn="b"/>
                      <a:r>
                        <a:rPr lang="sv-SE" sz="1100" b="0" i="0" u="none" strike="noStrike" dirty="0">
                          <a:solidFill>
                            <a:srgbClr val="000000"/>
                          </a:solidFill>
                          <a:effectLst/>
                          <a:latin typeface="Calibri" panose="020F0502020204030204" pitchFamily="34" charset="0"/>
                        </a:rPr>
                        <a:t>48,4</a:t>
                      </a:r>
                    </a:p>
                  </a:txBody>
                  <a:tcPr marL="0" marR="0" marT="0" marB="0" anchor="b">
                    <a:lnL>
                      <a:noFill/>
                    </a:lnL>
                    <a:lnR>
                      <a:noFill/>
                    </a:lnR>
                    <a:lnT>
                      <a:noFill/>
                    </a:lnT>
                    <a:lnB>
                      <a:noFill/>
                    </a:lnB>
                  </a:tcPr>
                </a:tc>
                <a:extLst>
                  <a:ext uri="{0D108BD9-81ED-4DB2-BD59-A6C34878D82A}">
                    <a16:rowId xmlns:a16="http://schemas.microsoft.com/office/drawing/2014/main" val="4203012695"/>
                  </a:ext>
                </a:extLst>
              </a:tr>
            </a:tbl>
          </a:graphicData>
        </a:graphic>
      </p:graphicFrame>
      <p:grpSp>
        <p:nvGrpSpPr>
          <p:cNvPr id="4" name="Grupp 3">
            <a:extLst>
              <a:ext uri="{FF2B5EF4-FFF2-40B4-BE49-F238E27FC236}">
                <a16:creationId xmlns:a16="http://schemas.microsoft.com/office/drawing/2014/main" id="{00000000-0008-0000-4300-000008000000}"/>
              </a:ext>
            </a:extLst>
          </p:cNvPr>
          <p:cNvGrpSpPr/>
          <p:nvPr/>
        </p:nvGrpSpPr>
        <p:grpSpPr>
          <a:xfrm>
            <a:off x="6902451" y="1134904"/>
            <a:ext cx="5000624" cy="3479350"/>
            <a:chOff x="0" y="0"/>
            <a:chExt cx="4829175" cy="3600000"/>
          </a:xfrm>
        </p:grpSpPr>
        <p:graphicFrame>
          <p:nvGraphicFramePr>
            <p:cNvPr id="5" name="Diagram 4">
              <a:extLst>
                <a:ext uri="{FF2B5EF4-FFF2-40B4-BE49-F238E27FC236}">
                  <a16:creationId xmlns:a16="http://schemas.microsoft.com/office/drawing/2014/main" id="{00000000-0008-0000-4300-000007000000}"/>
                </a:ext>
              </a:extLst>
            </p:cNvPr>
            <p:cNvGraphicFramePr/>
            <p:nvPr/>
          </p:nvGraphicFramePr>
          <p:xfrm>
            <a:off x="3028950" y="0"/>
            <a:ext cx="1800225" cy="360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Diagram 5">
              <a:extLst>
                <a:ext uri="{FF2B5EF4-FFF2-40B4-BE49-F238E27FC236}">
                  <a16:creationId xmlns:a16="http://schemas.microsoft.com/office/drawing/2014/main" id="{00000000-0008-0000-4300-000005000000}"/>
                </a:ext>
              </a:extLst>
            </p:cNvPr>
            <p:cNvGraphicFramePr/>
            <p:nvPr/>
          </p:nvGraphicFramePr>
          <p:xfrm>
            <a:off x="0" y="0"/>
            <a:ext cx="3240000" cy="3600000"/>
          </p:xfrm>
          <a:graphic>
            <a:graphicData uri="http://schemas.openxmlformats.org/drawingml/2006/chart">
              <c:chart xmlns:c="http://schemas.openxmlformats.org/drawingml/2006/chart" xmlns:r="http://schemas.openxmlformats.org/officeDocument/2006/relationships" r:id="rId3"/>
            </a:graphicData>
          </a:graphic>
        </p:graphicFrame>
      </p:grpSp>
      <p:sp>
        <p:nvSpPr>
          <p:cNvPr id="8" name="textruta 7">
            <a:extLst>
              <a:ext uri="{FF2B5EF4-FFF2-40B4-BE49-F238E27FC236}">
                <a16:creationId xmlns:a16="http://schemas.microsoft.com/office/drawing/2014/main" id="{4BBBAC7D-DCF4-4412-8AE3-B12314699904}"/>
              </a:ext>
            </a:extLst>
          </p:cNvPr>
          <p:cNvSpPr txBox="1"/>
          <p:nvPr/>
        </p:nvSpPr>
        <p:spPr>
          <a:xfrm>
            <a:off x="218146" y="5480347"/>
            <a:ext cx="10039334" cy="1200329"/>
          </a:xfrm>
          <a:prstGeom prst="rect">
            <a:avLst/>
          </a:prstGeom>
          <a:noFill/>
        </p:spPr>
        <p:txBody>
          <a:bodyPr wrap="square" rtlCol="0">
            <a:spAutoFit/>
          </a:bodyPr>
          <a:lstStyle/>
          <a:p>
            <a:r>
              <a:rPr lang="sv-SE" dirty="0">
                <a:latin typeface="Calibri" panose="020F0502020204030204" pitchFamily="34" charset="0"/>
                <a:cs typeface="Calibri" panose="020F0502020204030204" pitchFamily="34" charset="0"/>
              </a:rPr>
              <a:t>74% (mål 70%) av samtliga cancerfall inkluderas i ett SVF (78% i RS QV SVF). Skåne ligger bättre än riket och bättre än VGR och SLL. Ett minskat inflöde av patienter ses generellt i de flesta processer men har speciellt noterats inom specifika cancerprocesser såsom prostatacancer, </a:t>
            </a:r>
            <a:r>
              <a:rPr lang="sv-SE" dirty="0" err="1">
                <a:latin typeface="Calibri" panose="020F0502020204030204" pitchFamily="34" charset="0"/>
                <a:cs typeface="Calibri" panose="020F0502020204030204" pitchFamily="34" charset="0"/>
              </a:rPr>
              <a:t>urotelialcancer</a:t>
            </a:r>
            <a:r>
              <a:rPr lang="sv-SE" dirty="0">
                <a:latin typeface="Calibri" panose="020F0502020204030204" pitchFamily="34" charset="0"/>
                <a:cs typeface="Calibri" panose="020F0502020204030204" pitchFamily="34" charset="0"/>
              </a:rPr>
              <a:t> och lungcancer. </a:t>
            </a:r>
          </a:p>
          <a:p>
            <a:r>
              <a:rPr lang="sv-SE" dirty="0">
                <a:latin typeface="Calibri" panose="020F0502020204030204" pitchFamily="34" charset="0"/>
                <a:cs typeface="Calibri" panose="020F0502020204030204" pitchFamily="34" charset="0"/>
              </a:rPr>
              <a:t>Under jan-maj 2021 ses ett ökat antal startade SVF jämfört med samma period 2019. </a:t>
            </a:r>
          </a:p>
        </p:txBody>
      </p:sp>
    </p:spTree>
    <p:extLst>
      <p:ext uri="{BB962C8B-B14F-4D97-AF65-F5344CB8AC3E}">
        <p14:creationId xmlns:p14="http://schemas.microsoft.com/office/powerpoint/2010/main" val="954925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 4">
            <a:extLst>
              <a:ext uri="{FF2B5EF4-FFF2-40B4-BE49-F238E27FC236}">
                <a16:creationId xmlns:a16="http://schemas.microsoft.com/office/drawing/2014/main" id="{EB90B4F0-EC68-42C2-A5C5-B4662951A4C5}"/>
              </a:ext>
            </a:extLst>
          </p:cNvPr>
          <p:cNvGraphicFramePr>
            <a:graphicFrameLocks noGrp="1"/>
          </p:cNvGraphicFramePr>
          <p:nvPr>
            <p:extLst>
              <p:ext uri="{D42A27DB-BD31-4B8C-83A1-F6EECF244321}">
                <p14:modId xmlns:p14="http://schemas.microsoft.com/office/powerpoint/2010/main" val="3519034715"/>
              </p:ext>
            </p:extLst>
          </p:nvPr>
        </p:nvGraphicFramePr>
        <p:xfrm>
          <a:off x="219074" y="175419"/>
          <a:ext cx="11649075" cy="591820"/>
        </p:xfrm>
        <a:graphic>
          <a:graphicData uri="http://schemas.openxmlformats.org/drawingml/2006/table">
            <a:tbl>
              <a:tblPr/>
              <a:tblGrid>
                <a:gridCol w="11649075">
                  <a:extLst>
                    <a:ext uri="{9D8B030D-6E8A-4147-A177-3AD203B41FA5}">
                      <a16:colId xmlns:a16="http://schemas.microsoft.com/office/drawing/2014/main" val="3602432100"/>
                    </a:ext>
                  </a:extLst>
                </a:gridCol>
              </a:tblGrid>
              <a:tr h="184150">
                <a:tc>
                  <a:txBody>
                    <a:bodyPr/>
                    <a:lstStyle/>
                    <a:p>
                      <a:pPr algn="l" fontAlgn="b"/>
                      <a:r>
                        <a:rPr lang="sv-SE" sz="2400" b="1" i="0" u="none" strike="noStrike" dirty="0">
                          <a:solidFill>
                            <a:srgbClr val="000000"/>
                          </a:solidFill>
                          <a:effectLst/>
                          <a:latin typeface="+mj-lt"/>
                        </a:rPr>
                        <a:t>Andel SVF som fullföljs inom ledtidsmålet samt antal SVF, 2020 respektive 2019.</a:t>
                      </a:r>
                    </a:p>
                  </a:txBody>
                  <a:tcPr marL="6350" marR="6350" marT="6350" marB="0" anchor="b">
                    <a:lnL>
                      <a:noFill/>
                    </a:lnL>
                    <a:lnR>
                      <a:noFill/>
                    </a:lnR>
                    <a:lnT>
                      <a:noFill/>
                    </a:lnT>
                    <a:lnB>
                      <a:noFill/>
                    </a:lnB>
                    <a:solidFill>
                      <a:schemeClr val="bg1"/>
                    </a:solidFill>
                  </a:tcPr>
                </a:tc>
                <a:extLst>
                  <a:ext uri="{0D108BD9-81ED-4DB2-BD59-A6C34878D82A}">
                    <a16:rowId xmlns:a16="http://schemas.microsoft.com/office/drawing/2014/main" val="3117445444"/>
                  </a:ext>
                </a:extLst>
              </a:tr>
              <a:tr h="184150">
                <a:tc>
                  <a:txBody>
                    <a:bodyPr/>
                    <a:lstStyle/>
                    <a:p>
                      <a:pPr algn="l" fontAlgn="b"/>
                      <a:endParaRPr lang="sv-SE" sz="14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solidFill>
                      <a:schemeClr val="bg1"/>
                    </a:solidFill>
                  </a:tcPr>
                </a:tc>
                <a:extLst>
                  <a:ext uri="{0D108BD9-81ED-4DB2-BD59-A6C34878D82A}">
                    <a16:rowId xmlns:a16="http://schemas.microsoft.com/office/drawing/2014/main" val="1531299373"/>
                  </a:ext>
                </a:extLst>
              </a:tr>
            </a:tbl>
          </a:graphicData>
        </a:graphic>
      </p:graphicFrame>
      <p:graphicFrame>
        <p:nvGraphicFramePr>
          <p:cNvPr id="6" name="Tabell 5">
            <a:extLst>
              <a:ext uri="{FF2B5EF4-FFF2-40B4-BE49-F238E27FC236}">
                <a16:creationId xmlns:a16="http://schemas.microsoft.com/office/drawing/2014/main" id="{09286C18-39A1-4C29-852E-DC1BAA088599}"/>
              </a:ext>
            </a:extLst>
          </p:cNvPr>
          <p:cNvGraphicFramePr>
            <a:graphicFrameLocks noGrp="1"/>
          </p:cNvGraphicFramePr>
          <p:nvPr>
            <p:extLst>
              <p:ext uri="{D42A27DB-BD31-4B8C-83A1-F6EECF244321}">
                <p14:modId xmlns:p14="http://schemas.microsoft.com/office/powerpoint/2010/main" val="2807487017"/>
              </p:ext>
            </p:extLst>
          </p:nvPr>
        </p:nvGraphicFramePr>
        <p:xfrm>
          <a:off x="219074" y="551133"/>
          <a:ext cx="5128260" cy="4338992"/>
        </p:xfrm>
        <a:graphic>
          <a:graphicData uri="http://schemas.openxmlformats.org/drawingml/2006/table">
            <a:tbl>
              <a:tblPr/>
              <a:tblGrid>
                <a:gridCol w="1126663">
                  <a:extLst>
                    <a:ext uri="{9D8B030D-6E8A-4147-A177-3AD203B41FA5}">
                      <a16:colId xmlns:a16="http://schemas.microsoft.com/office/drawing/2014/main" val="227312631"/>
                    </a:ext>
                  </a:extLst>
                </a:gridCol>
                <a:gridCol w="1126663">
                  <a:extLst>
                    <a:ext uri="{9D8B030D-6E8A-4147-A177-3AD203B41FA5}">
                      <a16:colId xmlns:a16="http://schemas.microsoft.com/office/drawing/2014/main" val="2272829145"/>
                    </a:ext>
                  </a:extLst>
                </a:gridCol>
                <a:gridCol w="1126663">
                  <a:extLst>
                    <a:ext uri="{9D8B030D-6E8A-4147-A177-3AD203B41FA5}">
                      <a16:colId xmlns:a16="http://schemas.microsoft.com/office/drawing/2014/main" val="2774747387"/>
                    </a:ext>
                  </a:extLst>
                </a:gridCol>
                <a:gridCol w="362604">
                  <a:extLst>
                    <a:ext uri="{9D8B030D-6E8A-4147-A177-3AD203B41FA5}">
                      <a16:colId xmlns:a16="http://schemas.microsoft.com/office/drawing/2014/main" val="2370670654"/>
                    </a:ext>
                  </a:extLst>
                </a:gridCol>
                <a:gridCol w="1385667">
                  <a:extLst>
                    <a:ext uri="{9D8B030D-6E8A-4147-A177-3AD203B41FA5}">
                      <a16:colId xmlns:a16="http://schemas.microsoft.com/office/drawing/2014/main" val="4138535933"/>
                    </a:ext>
                  </a:extLst>
                </a:gridCol>
              </a:tblGrid>
              <a:tr h="340250">
                <a:tc>
                  <a:txBody>
                    <a:bodyPr/>
                    <a:lstStyle/>
                    <a:p>
                      <a:pPr algn="l" fontAlgn="b"/>
                      <a:r>
                        <a:rPr lang="sv-SE" sz="1100" b="1" i="0" u="none" strike="noStrike">
                          <a:solidFill>
                            <a:srgbClr val="000000"/>
                          </a:solidFill>
                          <a:effectLst/>
                          <a:latin typeface="Calibri" panose="020F0502020204030204" pitchFamily="34" charset="0"/>
                        </a:rPr>
                        <a:t>Region</a:t>
                      </a:r>
                    </a:p>
                  </a:txBody>
                  <a:tcPr marL="6290" marR="6290" marT="6290"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a:solidFill>
                            <a:srgbClr val="000000"/>
                          </a:solidFill>
                          <a:effectLst/>
                          <a:latin typeface="Calibri" panose="020F0502020204030204" pitchFamily="34" charset="0"/>
                        </a:rPr>
                        <a:t>Antal </a:t>
                      </a:r>
                      <a:br>
                        <a:rPr lang="sv-SE" sz="1100" b="1" i="0" u="none" strike="noStrike">
                          <a:solidFill>
                            <a:srgbClr val="000000"/>
                          </a:solidFill>
                          <a:effectLst/>
                          <a:latin typeface="Calibri" panose="020F0502020204030204" pitchFamily="34" charset="0"/>
                        </a:rPr>
                      </a:br>
                      <a:r>
                        <a:rPr lang="sv-SE" sz="1100" b="1" i="0" u="none" strike="noStrike">
                          <a:solidFill>
                            <a:srgbClr val="000000"/>
                          </a:solidFill>
                          <a:effectLst/>
                          <a:latin typeface="Calibri" panose="020F0502020204030204" pitchFamily="34" charset="0"/>
                        </a:rPr>
                        <a:t>inkl. 2019</a:t>
                      </a:r>
                    </a:p>
                  </a:txBody>
                  <a:tcPr marL="6290" marR="6290" marT="6290"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a:solidFill>
                            <a:srgbClr val="000000"/>
                          </a:solidFill>
                          <a:effectLst/>
                          <a:latin typeface="Calibri" panose="020F0502020204030204" pitchFamily="34" charset="0"/>
                        </a:rPr>
                        <a:t>Antal </a:t>
                      </a:r>
                      <a:br>
                        <a:rPr lang="sv-SE" sz="1100" b="1" i="0" u="none" strike="noStrike">
                          <a:solidFill>
                            <a:srgbClr val="000000"/>
                          </a:solidFill>
                          <a:effectLst/>
                          <a:latin typeface="Calibri" panose="020F0502020204030204" pitchFamily="34" charset="0"/>
                        </a:rPr>
                      </a:br>
                      <a:r>
                        <a:rPr lang="sv-SE" sz="1100" b="1" i="0" u="none" strike="noStrike">
                          <a:solidFill>
                            <a:srgbClr val="000000"/>
                          </a:solidFill>
                          <a:effectLst/>
                          <a:latin typeface="Calibri" panose="020F0502020204030204" pitchFamily="34" charset="0"/>
                        </a:rPr>
                        <a:t>inkl. 2020</a:t>
                      </a:r>
                    </a:p>
                  </a:txBody>
                  <a:tcPr marL="6290" marR="6290" marT="6290"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a:solidFill>
                            <a:srgbClr val="000000"/>
                          </a:solidFill>
                          <a:effectLst/>
                          <a:latin typeface="Calibri" panose="020F0502020204030204" pitchFamily="34" charset="0"/>
                        </a:rPr>
                        <a:t>2019</a:t>
                      </a:r>
                    </a:p>
                  </a:txBody>
                  <a:tcPr marL="6290" marR="6290" marT="6290"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ctr" fontAlgn="b"/>
                      <a:r>
                        <a:rPr lang="sv-SE" sz="1100" b="1" i="0" u="none" strike="noStrike" dirty="0">
                          <a:solidFill>
                            <a:srgbClr val="000000"/>
                          </a:solidFill>
                          <a:effectLst/>
                          <a:latin typeface="Calibri" panose="020F0502020204030204" pitchFamily="34" charset="0"/>
                        </a:rPr>
                        <a:t> Måluppfyllelse 2020</a:t>
                      </a:r>
                    </a:p>
                  </a:txBody>
                  <a:tcPr marL="6290" marR="6290" marT="6290" marB="0" anchor="b">
                    <a:lnL>
                      <a:noFill/>
                    </a:lnL>
                    <a:lnR>
                      <a:noFill/>
                    </a:lnR>
                    <a:lnT>
                      <a:noFill/>
                    </a:lnT>
                    <a:lnB w="12700" cap="flat" cmpd="sng" algn="ctr">
                      <a:solidFill>
                        <a:srgbClr val="F38B4A"/>
                      </a:solidFill>
                      <a:prstDash val="solid"/>
                      <a:round/>
                      <a:headEnd type="none" w="med" len="med"/>
                      <a:tailEnd type="none" w="med" len="med"/>
                    </a:lnB>
                  </a:tcPr>
                </a:tc>
                <a:extLst>
                  <a:ext uri="{0D108BD9-81ED-4DB2-BD59-A6C34878D82A}">
                    <a16:rowId xmlns:a16="http://schemas.microsoft.com/office/drawing/2014/main" val="4117463151"/>
                  </a:ext>
                </a:extLst>
              </a:tr>
              <a:tr h="181701">
                <a:tc>
                  <a:txBody>
                    <a:bodyPr/>
                    <a:lstStyle/>
                    <a:p>
                      <a:pPr algn="l" fontAlgn="b"/>
                      <a:r>
                        <a:rPr lang="sv-SE" sz="1100" b="0" i="0" u="none" strike="noStrike">
                          <a:solidFill>
                            <a:srgbClr val="000000"/>
                          </a:solidFill>
                          <a:effectLst/>
                          <a:latin typeface="Calibri" panose="020F0502020204030204" pitchFamily="34" charset="0"/>
                        </a:rPr>
                        <a:t>Gotland</a:t>
                      </a:r>
                    </a:p>
                  </a:txBody>
                  <a:tcPr marL="6290" marR="6290" marT="629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361</a:t>
                      </a:r>
                    </a:p>
                  </a:txBody>
                  <a:tcPr marL="6290" marR="6290" marT="629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301</a:t>
                      </a:r>
                    </a:p>
                  </a:txBody>
                  <a:tcPr marL="6290" marR="6290" marT="629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57,3</a:t>
                      </a:r>
                    </a:p>
                  </a:txBody>
                  <a:tcPr marL="6290" marR="6290" marT="629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ctr" fontAlgn="b"/>
                      <a:r>
                        <a:rPr lang="sv-SE" sz="1100" b="0" i="0" u="none" strike="noStrike">
                          <a:solidFill>
                            <a:srgbClr val="000000"/>
                          </a:solidFill>
                          <a:effectLst/>
                          <a:latin typeface="Calibri" panose="020F0502020204030204" pitchFamily="34" charset="0"/>
                        </a:rPr>
                        <a:t>67,4</a:t>
                      </a:r>
                    </a:p>
                  </a:txBody>
                  <a:tcPr marL="6290" marR="6290" marT="629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2560571442"/>
                  </a:ext>
                </a:extLst>
              </a:tr>
              <a:tr h="181701">
                <a:tc>
                  <a:txBody>
                    <a:bodyPr/>
                    <a:lstStyle/>
                    <a:p>
                      <a:pPr algn="l" fontAlgn="b"/>
                      <a:r>
                        <a:rPr lang="sv-SE" sz="1100" b="0" i="0" u="none" strike="noStrike">
                          <a:solidFill>
                            <a:srgbClr val="000000"/>
                          </a:solidFill>
                          <a:effectLst/>
                          <a:latin typeface="Calibri" panose="020F0502020204030204" pitchFamily="34" charset="0"/>
                        </a:rPr>
                        <a:t>Norrbotten</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680</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659</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60,7</a:t>
                      </a:r>
                    </a:p>
                  </a:txBody>
                  <a:tcPr marL="6290" marR="6290" marT="6290" marB="0" anchor="b">
                    <a:lnL>
                      <a:noFill/>
                    </a:lnL>
                    <a:lnR>
                      <a:noFill/>
                    </a:lnR>
                    <a:lnT>
                      <a:noFill/>
                    </a:lnT>
                    <a:lnB>
                      <a:noFill/>
                    </a:lnB>
                  </a:tcPr>
                </a:tc>
                <a:tc>
                  <a:txBody>
                    <a:bodyPr/>
                    <a:lstStyle/>
                    <a:p>
                      <a:pPr algn="ctr" fontAlgn="b"/>
                      <a:r>
                        <a:rPr lang="sv-SE" sz="1100" b="0" i="0" u="none" strike="noStrike">
                          <a:solidFill>
                            <a:srgbClr val="000000"/>
                          </a:solidFill>
                          <a:effectLst/>
                          <a:latin typeface="Calibri" panose="020F0502020204030204" pitchFamily="34" charset="0"/>
                        </a:rPr>
                        <a:t>62,5</a:t>
                      </a:r>
                    </a:p>
                  </a:txBody>
                  <a:tcPr marL="6290" marR="6290" marT="6290" marB="0" anchor="b">
                    <a:lnL>
                      <a:noFill/>
                    </a:lnL>
                    <a:lnR>
                      <a:noFill/>
                    </a:lnR>
                    <a:lnT>
                      <a:noFill/>
                    </a:lnT>
                    <a:lnB>
                      <a:noFill/>
                    </a:lnB>
                  </a:tcPr>
                </a:tc>
                <a:extLst>
                  <a:ext uri="{0D108BD9-81ED-4DB2-BD59-A6C34878D82A}">
                    <a16:rowId xmlns:a16="http://schemas.microsoft.com/office/drawing/2014/main" val="3445731325"/>
                  </a:ext>
                </a:extLst>
              </a:tr>
              <a:tr h="181701">
                <a:tc>
                  <a:txBody>
                    <a:bodyPr/>
                    <a:lstStyle/>
                    <a:p>
                      <a:pPr algn="l" fontAlgn="b"/>
                      <a:r>
                        <a:rPr lang="sv-SE" sz="1100" b="0" i="0" u="none" strike="noStrike">
                          <a:solidFill>
                            <a:srgbClr val="000000"/>
                          </a:solidFill>
                          <a:effectLst/>
                          <a:latin typeface="Calibri" panose="020F0502020204030204" pitchFamily="34" charset="0"/>
                        </a:rPr>
                        <a:t>Västernorrland</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1 231</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1 135</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50,2</a:t>
                      </a:r>
                    </a:p>
                  </a:txBody>
                  <a:tcPr marL="6290" marR="6290" marT="6290" marB="0" anchor="b">
                    <a:lnL>
                      <a:noFill/>
                    </a:lnL>
                    <a:lnR>
                      <a:noFill/>
                    </a:lnR>
                    <a:lnT>
                      <a:noFill/>
                    </a:lnT>
                    <a:lnB>
                      <a:noFill/>
                    </a:lnB>
                    <a:solidFill>
                      <a:srgbClr val="F2F2F2"/>
                    </a:solidFill>
                  </a:tcPr>
                </a:tc>
                <a:tc>
                  <a:txBody>
                    <a:bodyPr/>
                    <a:lstStyle/>
                    <a:p>
                      <a:pPr algn="ctr" fontAlgn="b"/>
                      <a:r>
                        <a:rPr lang="sv-SE" sz="1100" b="0" i="0" u="none" strike="noStrike">
                          <a:solidFill>
                            <a:srgbClr val="000000"/>
                          </a:solidFill>
                          <a:effectLst/>
                          <a:latin typeface="Calibri" panose="020F0502020204030204" pitchFamily="34" charset="0"/>
                        </a:rPr>
                        <a:t>60,0</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1566559091"/>
                  </a:ext>
                </a:extLst>
              </a:tr>
              <a:tr h="181701">
                <a:tc>
                  <a:txBody>
                    <a:bodyPr/>
                    <a:lstStyle/>
                    <a:p>
                      <a:pPr algn="l" fontAlgn="b"/>
                      <a:r>
                        <a:rPr lang="sv-SE" sz="1100" b="0" i="0" u="none" strike="noStrike">
                          <a:solidFill>
                            <a:srgbClr val="000000"/>
                          </a:solidFill>
                          <a:effectLst/>
                          <a:latin typeface="Calibri" panose="020F0502020204030204" pitchFamily="34" charset="0"/>
                        </a:rPr>
                        <a:t>Stockholm</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8 664</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7 674</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47,2</a:t>
                      </a:r>
                    </a:p>
                  </a:txBody>
                  <a:tcPr marL="6290" marR="6290" marT="6290" marB="0" anchor="b">
                    <a:lnL>
                      <a:noFill/>
                    </a:lnL>
                    <a:lnR>
                      <a:noFill/>
                    </a:lnR>
                    <a:lnT>
                      <a:noFill/>
                    </a:lnT>
                    <a:lnB>
                      <a:noFill/>
                    </a:lnB>
                  </a:tcPr>
                </a:tc>
                <a:tc>
                  <a:txBody>
                    <a:bodyPr/>
                    <a:lstStyle/>
                    <a:p>
                      <a:pPr algn="ctr" fontAlgn="b"/>
                      <a:r>
                        <a:rPr lang="sv-SE" sz="1100" b="0" i="0" u="none" strike="noStrike">
                          <a:solidFill>
                            <a:srgbClr val="000000"/>
                          </a:solidFill>
                          <a:effectLst/>
                          <a:latin typeface="Calibri" panose="020F0502020204030204" pitchFamily="34" charset="0"/>
                        </a:rPr>
                        <a:t>59,8</a:t>
                      </a:r>
                    </a:p>
                  </a:txBody>
                  <a:tcPr marL="6290" marR="6290" marT="6290" marB="0" anchor="b">
                    <a:lnL>
                      <a:noFill/>
                    </a:lnL>
                    <a:lnR>
                      <a:noFill/>
                    </a:lnR>
                    <a:lnT>
                      <a:noFill/>
                    </a:lnT>
                    <a:lnB>
                      <a:noFill/>
                    </a:lnB>
                  </a:tcPr>
                </a:tc>
                <a:extLst>
                  <a:ext uri="{0D108BD9-81ED-4DB2-BD59-A6C34878D82A}">
                    <a16:rowId xmlns:a16="http://schemas.microsoft.com/office/drawing/2014/main" val="3280418269"/>
                  </a:ext>
                </a:extLst>
              </a:tr>
              <a:tr h="181701">
                <a:tc>
                  <a:txBody>
                    <a:bodyPr/>
                    <a:lstStyle/>
                    <a:p>
                      <a:pPr algn="l" fontAlgn="b"/>
                      <a:r>
                        <a:rPr lang="sv-SE" sz="1100" b="0" i="0" u="none" strike="noStrike">
                          <a:solidFill>
                            <a:srgbClr val="000000"/>
                          </a:solidFill>
                          <a:effectLst/>
                          <a:latin typeface="Calibri" panose="020F0502020204030204" pitchFamily="34" charset="0"/>
                        </a:rPr>
                        <a:t>Halland</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1 661</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1 484</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55,3</a:t>
                      </a:r>
                    </a:p>
                  </a:txBody>
                  <a:tcPr marL="6290" marR="6290" marT="6290" marB="0" anchor="b">
                    <a:lnL>
                      <a:noFill/>
                    </a:lnL>
                    <a:lnR>
                      <a:noFill/>
                    </a:lnR>
                    <a:lnT>
                      <a:noFill/>
                    </a:lnT>
                    <a:lnB>
                      <a:noFill/>
                    </a:lnB>
                    <a:solidFill>
                      <a:srgbClr val="F2F2F2"/>
                    </a:solidFill>
                  </a:tcPr>
                </a:tc>
                <a:tc>
                  <a:txBody>
                    <a:bodyPr/>
                    <a:lstStyle/>
                    <a:p>
                      <a:pPr algn="ctr" fontAlgn="b"/>
                      <a:r>
                        <a:rPr lang="sv-SE" sz="1100" b="0" i="0" u="none" strike="noStrike">
                          <a:solidFill>
                            <a:srgbClr val="000000"/>
                          </a:solidFill>
                          <a:effectLst/>
                          <a:latin typeface="Calibri" panose="020F0502020204030204" pitchFamily="34" charset="0"/>
                        </a:rPr>
                        <a:t>59,8</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550440570"/>
                  </a:ext>
                </a:extLst>
              </a:tr>
              <a:tr h="181701">
                <a:tc>
                  <a:txBody>
                    <a:bodyPr/>
                    <a:lstStyle/>
                    <a:p>
                      <a:pPr algn="l" fontAlgn="b"/>
                      <a:r>
                        <a:rPr lang="sv-SE" sz="1100" b="0" i="0" u="none" strike="noStrike">
                          <a:solidFill>
                            <a:srgbClr val="000000"/>
                          </a:solidFill>
                          <a:effectLst/>
                          <a:latin typeface="Calibri" panose="020F0502020204030204" pitchFamily="34" charset="0"/>
                        </a:rPr>
                        <a:t>Västmanland</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1 292</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1 178</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48,1</a:t>
                      </a:r>
                    </a:p>
                  </a:txBody>
                  <a:tcPr marL="6290" marR="6290" marT="6290" marB="0" anchor="b">
                    <a:lnL>
                      <a:noFill/>
                    </a:lnL>
                    <a:lnR>
                      <a:noFill/>
                    </a:lnR>
                    <a:lnT>
                      <a:noFill/>
                    </a:lnT>
                    <a:lnB>
                      <a:noFill/>
                    </a:lnB>
                  </a:tcPr>
                </a:tc>
                <a:tc>
                  <a:txBody>
                    <a:bodyPr/>
                    <a:lstStyle/>
                    <a:p>
                      <a:pPr algn="ctr" fontAlgn="b"/>
                      <a:r>
                        <a:rPr lang="sv-SE" sz="1100" b="0" i="0" u="none" strike="noStrike">
                          <a:solidFill>
                            <a:srgbClr val="000000"/>
                          </a:solidFill>
                          <a:effectLst/>
                          <a:latin typeface="Calibri" panose="020F0502020204030204" pitchFamily="34" charset="0"/>
                        </a:rPr>
                        <a:t>57,2</a:t>
                      </a:r>
                    </a:p>
                  </a:txBody>
                  <a:tcPr marL="6290" marR="6290" marT="6290" marB="0" anchor="b">
                    <a:lnL>
                      <a:noFill/>
                    </a:lnL>
                    <a:lnR>
                      <a:noFill/>
                    </a:lnR>
                    <a:lnT>
                      <a:noFill/>
                    </a:lnT>
                    <a:lnB>
                      <a:noFill/>
                    </a:lnB>
                  </a:tcPr>
                </a:tc>
                <a:extLst>
                  <a:ext uri="{0D108BD9-81ED-4DB2-BD59-A6C34878D82A}">
                    <a16:rowId xmlns:a16="http://schemas.microsoft.com/office/drawing/2014/main" val="1258177022"/>
                  </a:ext>
                </a:extLst>
              </a:tr>
              <a:tr h="181701">
                <a:tc>
                  <a:txBody>
                    <a:bodyPr/>
                    <a:lstStyle/>
                    <a:p>
                      <a:pPr algn="l" fontAlgn="b"/>
                      <a:r>
                        <a:rPr lang="sv-SE" sz="1100" b="0" i="0" u="none" strike="noStrike">
                          <a:solidFill>
                            <a:srgbClr val="000000"/>
                          </a:solidFill>
                          <a:effectLst/>
                          <a:latin typeface="Calibri" panose="020F0502020204030204" pitchFamily="34" charset="0"/>
                        </a:rPr>
                        <a:t>Värmland</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1 492</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1 413</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51,8</a:t>
                      </a:r>
                    </a:p>
                  </a:txBody>
                  <a:tcPr marL="6290" marR="6290" marT="6290" marB="0" anchor="b">
                    <a:lnL>
                      <a:noFill/>
                    </a:lnL>
                    <a:lnR>
                      <a:noFill/>
                    </a:lnR>
                    <a:lnT>
                      <a:noFill/>
                    </a:lnT>
                    <a:lnB>
                      <a:noFill/>
                    </a:lnB>
                    <a:solidFill>
                      <a:srgbClr val="F2F2F2"/>
                    </a:solidFill>
                  </a:tcPr>
                </a:tc>
                <a:tc>
                  <a:txBody>
                    <a:bodyPr/>
                    <a:lstStyle/>
                    <a:p>
                      <a:pPr algn="ctr" fontAlgn="b"/>
                      <a:r>
                        <a:rPr lang="sv-SE" sz="1100" b="0" i="0" u="none" strike="noStrike">
                          <a:solidFill>
                            <a:srgbClr val="000000"/>
                          </a:solidFill>
                          <a:effectLst/>
                          <a:latin typeface="Calibri" panose="020F0502020204030204" pitchFamily="34" charset="0"/>
                        </a:rPr>
                        <a:t>57,0</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2768302437"/>
                  </a:ext>
                </a:extLst>
              </a:tr>
              <a:tr h="181701">
                <a:tc>
                  <a:txBody>
                    <a:bodyPr/>
                    <a:lstStyle/>
                    <a:p>
                      <a:pPr algn="l" fontAlgn="b"/>
                      <a:r>
                        <a:rPr lang="sv-SE" sz="1100" b="0" i="0" u="none" strike="noStrike">
                          <a:solidFill>
                            <a:srgbClr val="000000"/>
                          </a:solidFill>
                          <a:effectLst/>
                          <a:latin typeface="Calibri" panose="020F0502020204030204" pitchFamily="34" charset="0"/>
                        </a:rPr>
                        <a:t>Örebro</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1 595</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1 676</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47,3</a:t>
                      </a:r>
                    </a:p>
                  </a:txBody>
                  <a:tcPr marL="6290" marR="6290" marT="6290" marB="0" anchor="b">
                    <a:lnL>
                      <a:noFill/>
                    </a:lnL>
                    <a:lnR>
                      <a:noFill/>
                    </a:lnR>
                    <a:lnT>
                      <a:noFill/>
                    </a:lnT>
                    <a:lnB>
                      <a:noFill/>
                    </a:lnB>
                  </a:tcPr>
                </a:tc>
                <a:tc>
                  <a:txBody>
                    <a:bodyPr/>
                    <a:lstStyle/>
                    <a:p>
                      <a:pPr algn="ctr" fontAlgn="b"/>
                      <a:r>
                        <a:rPr lang="sv-SE" sz="1100" b="0" i="0" u="none" strike="noStrike">
                          <a:solidFill>
                            <a:srgbClr val="000000"/>
                          </a:solidFill>
                          <a:effectLst/>
                          <a:latin typeface="Calibri" panose="020F0502020204030204" pitchFamily="34" charset="0"/>
                        </a:rPr>
                        <a:t>56,0</a:t>
                      </a:r>
                    </a:p>
                  </a:txBody>
                  <a:tcPr marL="6290" marR="6290" marT="6290" marB="0" anchor="b">
                    <a:lnL>
                      <a:noFill/>
                    </a:lnL>
                    <a:lnR>
                      <a:noFill/>
                    </a:lnR>
                    <a:lnT>
                      <a:noFill/>
                    </a:lnT>
                    <a:lnB>
                      <a:noFill/>
                    </a:lnB>
                  </a:tcPr>
                </a:tc>
                <a:extLst>
                  <a:ext uri="{0D108BD9-81ED-4DB2-BD59-A6C34878D82A}">
                    <a16:rowId xmlns:a16="http://schemas.microsoft.com/office/drawing/2014/main" val="4134687810"/>
                  </a:ext>
                </a:extLst>
              </a:tr>
              <a:tr h="181701">
                <a:tc>
                  <a:txBody>
                    <a:bodyPr/>
                    <a:lstStyle/>
                    <a:p>
                      <a:pPr algn="l" fontAlgn="b"/>
                      <a:r>
                        <a:rPr lang="sv-SE" sz="1100" b="0" i="0" u="none" strike="noStrike">
                          <a:solidFill>
                            <a:srgbClr val="000000"/>
                          </a:solidFill>
                          <a:effectLst/>
                          <a:latin typeface="Calibri" panose="020F0502020204030204" pitchFamily="34" charset="0"/>
                        </a:rPr>
                        <a:t>Kalmar</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1 286</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1 399</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49,9</a:t>
                      </a:r>
                    </a:p>
                  </a:txBody>
                  <a:tcPr marL="6290" marR="6290" marT="6290" marB="0" anchor="b">
                    <a:lnL>
                      <a:noFill/>
                    </a:lnL>
                    <a:lnR>
                      <a:noFill/>
                    </a:lnR>
                    <a:lnT>
                      <a:noFill/>
                    </a:lnT>
                    <a:lnB>
                      <a:noFill/>
                    </a:lnB>
                    <a:solidFill>
                      <a:srgbClr val="F2F2F2"/>
                    </a:solidFill>
                  </a:tcPr>
                </a:tc>
                <a:tc>
                  <a:txBody>
                    <a:bodyPr/>
                    <a:lstStyle/>
                    <a:p>
                      <a:pPr algn="ctr" fontAlgn="b"/>
                      <a:r>
                        <a:rPr lang="sv-SE" sz="1100" b="0" i="0" u="none" strike="noStrike">
                          <a:solidFill>
                            <a:srgbClr val="000000"/>
                          </a:solidFill>
                          <a:effectLst/>
                          <a:latin typeface="Calibri" panose="020F0502020204030204" pitchFamily="34" charset="0"/>
                        </a:rPr>
                        <a:t>51,1</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261063334"/>
                  </a:ext>
                </a:extLst>
              </a:tr>
              <a:tr h="181701">
                <a:tc>
                  <a:txBody>
                    <a:bodyPr/>
                    <a:lstStyle/>
                    <a:p>
                      <a:pPr algn="l" fontAlgn="b"/>
                      <a:r>
                        <a:rPr lang="sv-SE" sz="1100" b="0" i="0" u="none" strike="noStrike">
                          <a:solidFill>
                            <a:srgbClr val="000000"/>
                          </a:solidFill>
                          <a:effectLst/>
                          <a:latin typeface="Calibri" panose="020F0502020204030204" pitchFamily="34" charset="0"/>
                        </a:rPr>
                        <a:t>Uppsala</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1 432</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1 441</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43,9</a:t>
                      </a:r>
                    </a:p>
                  </a:txBody>
                  <a:tcPr marL="6290" marR="6290" marT="6290" marB="0" anchor="b">
                    <a:lnL>
                      <a:noFill/>
                    </a:lnL>
                    <a:lnR>
                      <a:noFill/>
                    </a:lnR>
                    <a:lnT>
                      <a:noFill/>
                    </a:lnT>
                    <a:lnB>
                      <a:noFill/>
                    </a:lnB>
                  </a:tcPr>
                </a:tc>
                <a:tc>
                  <a:txBody>
                    <a:bodyPr/>
                    <a:lstStyle/>
                    <a:p>
                      <a:pPr algn="ctr" fontAlgn="b"/>
                      <a:r>
                        <a:rPr lang="sv-SE" sz="1100" b="0" i="0" u="none" strike="noStrike">
                          <a:solidFill>
                            <a:srgbClr val="000000"/>
                          </a:solidFill>
                          <a:effectLst/>
                          <a:latin typeface="Calibri" panose="020F0502020204030204" pitchFamily="34" charset="0"/>
                        </a:rPr>
                        <a:t>51,0</a:t>
                      </a:r>
                    </a:p>
                  </a:txBody>
                  <a:tcPr marL="6290" marR="6290" marT="6290" marB="0" anchor="b">
                    <a:lnL>
                      <a:noFill/>
                    </a:lnL>
                    <a:lnR>
                      <a:noFill/>
                    </a:lnR>
                    <a:lnT>
                      <a:noFill/>
                    </a:lnT>
                    <a:lnB>
                      <a:noFill/>
                    </a:lnB>
                  </a:tcPr>
                </a:tc>
                <a:extLst>
                  <a:ext uri="{0D108BD9-81ED-4DB2-BD59-A6C34878D82A}">
                    <a16:rowId xmlns:a16="http://schemas.microsoft.com/office/drawing/2014/main" val="2795311383"/>
                  </a:ext>
                </a:extLst>
              </a:tr>
              <a:tr h="181701">
                <a:tc>
                  <a:txBody>
                    <a:bodyPr/>
                    <a:lstStyle/>
                    <a:p>
                      <a:pPr algn="l" fontAlgn="b"/>
                      <a:r>
                        <a:rPr lang="sv-SE" sz="1100" b="0" i="0" u="none" strike="noStrike">
                          <a:solidFill>
                            <a:srgbClr val="000000"/>
                          </a:solidFill>
                          <a:effectLst/>
                          <a:latin typeface="Calibri" panose="020F0502020204030204" pitchFamily="34" charset="0"/>
                        </a:rPr>
                        <a:t>Riket</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45 657</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43 472</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43,6</a:t>
                      </a:r>
                    </a:p>
                  </a:txBody>
                  <a:tcPr marL="6290" marR="6290" marT="6290" marB="0" anchor="b">
                    <a:lnL>
                      <a:noFill/>
                    </a:lnL>
                    <a:lnR>
                      <a:noFill/>
                    </a:lnR>
                    <a:lnT>
                      <a:noFill/>
                    </a:lnT>
                    <a:lnB>
                      <a:noFill/>
                    </a:lnB>
                    <a:solidFill>
                      <a:srgbClr val="F2F2F2"/>
                    </a:solidFill>
                  </a:tcPr>
                </a:tc>
                <a:tc>
                  <a:txBody>
                    <a:bodyPr/>
                    <a:lstStyle/>
                    <a:p>
                      <a:pPr algn="ctr" fontAlgn="b"/>
                      <a:r>
                        <a:rPr lang="sv-SE" sz="1100" b="0" i="0" u="none" strike="noStrike">
                          <a:solidFill>
                            <a:srgbClr val="000000"/>
                          </a:solidFill>
                          <a:effectLst/>
                          <a:latin typeface="Calibri" panose="020F0502020204030204" pitchFamily="34" charset="0"/>
                        </a:rPr>
                        <a:t>50,6</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1353001987"/>
                  </a:ext>
                </a:extLst>
              </a:tr>
              <a:tr h="181701">
                <a:tc>
                  <a:txBody>
                    <a:bodyPr/>
                    <a:lstStyle/>
                    <a:p>
                      <a:pPr algn="l" fontAlgn="b"/>
                      <a:r>
                        <a:rPr lang="sv-SE" sz="1100" b="0" i="0" u="none" strike="noStrike">
                          <a:solidFill>
                            <a:srgbClr val="000000"/>
                          </a:solidFill>
                          <a:effectLst/>
                          <a:latin typeface="Calibri" panose="020F0502020204030204" pitchFamily="34" charset="0"/>
                        </a:rPr>
                        <a:t>Sörmland</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1 248</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1 095</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44,6</a:t>
                      </a:r>
                    </a:p>
                  </a:txBody>
                  <a:tcPr marL="6290" marR="6290" marT="6290" marB="0" anchor="b">
                    <a:lnL>
                      <a:noFill/>
                    </a:lnL>
                    <a:lnR>
                      <a:noFill/>
                    </a:lnR>
                    <a:lnT>
                      <a:noFill/>
                    </a:lnT>
                    <a:lnB>
                      <a:noFill/>
                    </a:lnB>
                  </a:tcPr>
                </a:tc>
                <a:tc>
                  <a:txBody>
                    <a:bodyPr/>
                    <a:lstStyle/>
                    <a:p>
                      <a:pPr algn="ctr" fontAlgn="b"/>
                      <a:r>
                        <a:rPr lang="sv-SE" sz="1100" b="0" i="0" u="none" strike="noStrike">
                          <a:solidFill>
                            <a:srgbClr val="000000"/>
                          </a:solidFill>
                          <a:effectLst/>
                          <a:latin typeface="Calibri" panose="020F0502020204030204" pitchFamily="34" charset="0"/>
                        </a:rPr>
                        <a:t>50,2</a:t>
                      </a:r>
                    </a:p>
                  </a:txBody>
                  <a:tcPr marL="6290" marR="6290" marT="6290" marB="0" anchor="b">
                    <a:lnL>
                      <a:noFill/>
                    </a:lnL>
                    <a:lnR>
                      <a:noFill/>
                    </a:lnR>
                    <a:lnT>
                      <a:noFill/>
                    </a:lnT>
                    <a:lnB>
                      <a:noFill/>
                    </a:lnB>
                  </a:tcPr>
                </a:tc>
                <a:extLst>
                  <a:ext uri="{0D108BD9-81ED-4DB2-BD59-A6C34878D82A}">
                    <a16:rowId xmlns:a16="http://schemas.microsoft.com/office/drawing/2014/main" val="2357140232"/>
                  </a:ext>
                </a:extLst>
              </a:tr>
              <a:tr h="181701">
                <a:tc>
                  <a:txBody>
                    <a:bodyPr/>
                    <a:lstStyle/>
                    <a:p>
                      <a:pPr algn="l" fontAlgn="b"/>
                      <a:r>
                        <a:rPr lang="sv-SE" sz="1100" b="0" i="0" u="none" strike="noStrike">
                          <a:solidFill>
                            <a:srgbClr val="000000"/>
                          </a:solidFill>
                          <a:effectLst/>
                          <a:latin typeface="Calibri" panose="020F0502020204030204" pitchFamily="34" charset="0"/>
                        </a:rPr>
                        <a:t>Blekinge</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700</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795</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48,4</a:t>
                      </a:r>
                    </a:p>
                  </a:txBody>
                  <a:tcPr marL="6290" marR="6290" marT="6290" marB="0" anchor="b">
                    <a:lnL>
                      <a:noFill/>
                    </a:lnL>
                    <a:lnR>
                      <a:noFill/>
                    </a:lnR>
                    <a:lnT>
                      <a:noFill/>
                    </a:lnT>
                    <a:lnB>
                      <a:noFill/>
                    </a:lnB>
                    <a:solidFill>
                      <a:srgbClr val="F2F2F2"/>
                    </a:solidFill>
                  </a:tcPr>
                </a:tc>
                <a:tc>
                  <a:txBody>
                    <a:bodyPr/>
                    <a:lstStyle/>
                    <a:p>
                      <a:pPr algn="ctr" fontAlgn="b"/>
                      <a:r>
                        <a:rPr lang="sv-SE" sz="1100" b="0" i="0" u="none" strike="noStrike">
                          <a:solidFill>
                            <a:srgbClr val="000000"/>
                          </a:solidFill>
                          <a:effectLst/>
                          <a:latin typeface="Calibri" panose="020F0502020204030204" pitchFamily="34" charset="0"/>
                        </a:rPr>
                        <a:t>50,2</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96306333"/>
                  </a:ext>
                </a:extLst>
              </a:tr>
              <a:tr h="181701">
                <a:tc>
                  <a:txBody>
                    <a:bodyPr/>
                    <a:lstStyle/>
                    <a:p>
                      <a:pPr algn="l" fontAlgn="b"/>
                      <a:r>
                        <a:rPr lang="sv-SE" sz="1100" b="0" i="0" u="none" strike="noStrike">
                          <a:solidFill>
                            <a:srgbClr val="000000"/>
                          </a:solidFill>
                          <a:effectLst/>
                          <a:latin typeface="Calibri" panose="020F0502020204030204" pitchFamily="34" charset="0"/>
                        </a:rPr>
                        <a:t>Dalarna</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1 559</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1 467</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46,0</a:t>
                      </a:r>
                    </a:p>
                  </a:txBody>
                  <a:tcPr marL="6290" marR="6290" marT="6290" marB="0" anchor="b">
                    <a:lnL>
                      <a:noFill/>
                    </a:lnL>
                    <a:lnR>
                      <a:noFill/>
                    </a:lnR>
                    <a:lnT>
                      <a:noFill/>
                    </a:lnT>
                    <a:lnB>
                      <a:noFill/>
                    </a:lnB>
                  </a:tcPr>
                </a:tc>
                <a:tc>
                  <a:txBody>
                    <a:bodyPr/>
                    <a:lstStyle/>
                    <a:p>
                      <a:pPr algn="ctr" fontAlgn="b"/>
                      <a:r>
                        <a:rPr lang="sv-SE" sz="1100" b="0" i="0" u="none" strike="noStrike">
                          <a:solidFill>
                            <a:srgbClr val="000000"/>
                          </a:solidFill>
                          <a:effectLst/>
                          <a:latin typeface="Calibri" panose="020F0502020204030204" pitchFamily="34" charset="0"/>
                        </a:rPr>
                        <a:t>49,8</a:t>
                      </a:r>
                    </a:p>
                  </a:txBody>
                  <a:tcPr marL="6290" marR="6290" marT="6290" marB="0" anchor="b">
                    <a:lnL>
                      <a:noFill/>
                    </a:lnL>
                    <a:lnR>
                      <a:noFill/>
                    </a:lnR>
                    <a:lnT>
                      <a:noFill/>
                    </a:lnT>
                    <a:lnB>
                      <a:noFill/>
                    </a:lnB>
                  </a:tcPr>
                </a:tc>
                <a:extLst>
                  <a:ext uri="{0D108BD9-81ED-4DB2-BD59-A6C34878D82A}">
                    <a16:rowId xmlns:a16="http://schemas.microsoft.com/office/drawing/2014/main" val="3763831957"/>
                  </a:ext>
                </a:extLst>
              </a:tr>
              <a:tr h="181701">
                <a:tc>
                  <a:txBody>
                    <a:bodyPr/>
                    <a:lstStyle/>
                    <a:p>
                      <a:pPr algn="l" fontAlgn="b"/>
                      <a:r>
                        <a:rPr lang="sv-SE" sz="1100" b="0" i="0" u="none" strike="noStrike">
                          <a:solidFill>
                            <a:srgbClr val="000000"/>
                          </a:solidFill>
                          <a:effectLst/>
                          <a:latin typeface="Calibri" panose="020F0502020204030204" pitchFamily="34" charset="0"/>
                        </a:rPr>
                        <a:t>Gävleborg</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1 677</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1 424</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46,1</a:t>
                      </a:r>
                    </a:p>
                  </a:txBody>
                  <a:tcPr marL="6290" marR="6290" marT="6290" marB="0" anchor="b">
                    <a:lnL>
                      <a:noFill/>
                    </a:lnL>
                    <a:lnR>
                      <a:noFill/>
                    </a:lnR>
                    <a:lnT>
                      <a:noFill/>
                    </a:lnT>
                    <a:lnB>
                      <a:noFill/>
                    </a:lnB>
                    <a:solidFill>
                      <a:srgbClr val="F2F2F2"/>
                    </a:solidFill>
                  </a:tcPr>
                </a:tc>
                <a:tc>
                  <a:txBody>
                    <a:bodyPr/>
                    <a:lstStyle/>
                    <a:p>
                      <a:pPr algn="ctr" fontAlgn="b"/>
                      <a:r>
                        <a:rPr lang="sv-SE" sz="1100" b="0" i="0" u="none" strike="noStrike">
                          <a:solidFill>
                            <a:srgbClr val="000000"/>
                          </a:solidFill>
                          <a:effectLst/>
                          <a:latin typeface="Calibri" panose="020F0502020204030204" pitchFamily="34" charset="0"/>
                        </a:rPr>
                        <a:t>49,6</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2970520848"/>
                  </a:ext>
                </a:extLst>
              </a:tr>
              <a:tr h="181701">
                <a:tc>
                  <a:txBody>
                    <a:bodyPr/>
                    <a:lstStyle/>
                    <a:p>
                      <a:pPr algn="l" fontAlgn="b"/>
                      <a:r>
                        <a:rPr lang="sv-SE" sz="1100" b="0" i="0" u="none" strike="noStrike">
                          <a:solidFill>
                            <a:srgbClr val="000000"/>
                          </a:solidFill>
                          <a:effectLst/>
                          <a:latin typeface="Calibri" panose="020F0502020204030204" pitchFamily="34" charset="0"/>
                        </a:rPr>
                        <a:t>Jönköping</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1 899</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1 991</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38,0</a:t>
                      </a:r>
                    </a:p>
                  </a:txBody>
                  <a:tcPr marL="6290" marR="6290" marT="6290" marB="0" anchor="b">
                    <a:lnL>
                      <a:noFill/>
                    </a:lnL>
                    <a:lnR>
                      <a:noFill/>
                    </a:lnR>
                    <a:lnT>
                      <a:noFill/>
                    </a:lnT>
                    <a:lnB>
                      <a:noFill/>
                    </a:lnB>
                  </a:tcPr>
                </a:tc>
                <a:tc>
                  <a:txBody>
                    <a:bodyPr/>
                    <a:lstStyle/>
                    <a:p>
                      <a:pPr algn="ctr" fontAlgn="b"/>
                      <a:r>
                        <a:rPr lang="sv-SE" sz="1100" b="0" i="0" u="none" strike="noStrike">
                          <a:solidFill>
                            <a:srgbClr val="000000"/>
                          </a:solidFill>
                          <a:effectLst/>
                          <a:latin typeface="Calibri" panose="020F0502020204030204" pitchFamily="34" charset="0"/>
                        </a:rPr>
                        <a:t>49,2</a:t>
                      </a:r>
                    </a:p>
                  </a:txBody>
                  <a:tcPr marL="6290" marR="6290" marT="6290" marB="0" anchor="b">
                    <a:lnL>
                      <a:noFill/>
                    </a:lnL>
                    <a:lnR>
                      <a:noFill/>
                    </a:lnR>
                    <a:lnT>
                      <a:noFill/>
                    </a:lnT>
                    <a:lnB>
                      <a:noFill/>
                    </a:lnB>
                  </a:tcPr>
                </a:tc>
                <a:extLst>
                  <a:ext uri="{0D108BD9-81ED-4DB2-BD59-A6C34878D82A}">
                    <a16:rowId xmlns:a16="http://schemas.microsoft.com/office/drawing/2014/main" val="485428847"/>
                  </a:ext>
                </a:extLst>
              </a:tr>
              <a:tr h="181701">
                <a:tc>
                  <a:txBody>
                    <a:bodyPr/>
                    <a:lstStyle/>
                    <a:p>
                      <a:pPr algn="l" fontAlgn="b"/>
                      <a:r>
                        <a:rPr lang="sv-SE" sz="1100" b="0" i="0" u="none" strike="noStrike">
                          <a:solidFill>
                            <a:srgbClr val="000000"/>
                          </a:solidFill>
                          <a:effectLst/>
                          <a:latin typeface="Calibri" panose="020F0502020204030204" pitchFamily="34" charset="0"/>
                        </a:rPr>
                        <a:t>Västerbotten</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1 135</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1 236</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42,6</a:t>
                      </a:r>
                    </a:p>
                  </a:txBody>
                  <a:tcPr marL="6290" marR="6290" marT="6290" marB="0" anchor="b">
                    <a:lnL>
                      <a:noFill/>
                    </a:lnL>
                    <a:lnR>
                      <a:noFill/>
                    </a:lnR>
                    <a:lnT>
                      <a:noFill/>
                    </a:lnT>
                    <a:lnB>
                      <a:noFill/>
                    </a:lnB>
                    <a:solidFill>
                      <a:srgbClr val="F2F2F2"/>
                    </a:solidFill>
                  </a:tcPr>
                </a:tc>
                <a:tc>
                  <a:txBody>
                    <a:bodyPr/>
                    <a:lstStyle/>
                    <a:p>
                      <a:pPr algn="ctr" fontAlgn="b"/>
                      <a:r>
                        <a:rPr lang="sv-SE" sz="1100" b="0" i="0" u="none" strike="noStrike">
                          <a:solidFill>
                            <a:srgbClr val="000000"/>
                          </a:solidFill>
                          <a:effectLst/>
                          <a:latin typeface="Calibri" panose="020F0502020204030204" pitchFamily="34" charset="0"/>
                        </a:rPr>
                        <a:t>47,0</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1955002333"/>
                  </a:ext>
                </a:extLst>
              </a:tr>
              <a:tr h="181701">
                <a:tc>
                  <a:txBody>
                    <a:bodyPr/>
                    <a:lstStyle/>
                    <a:p>
                      <a:pPr algn="l" fontAlgn="b"/>
                      <a:r>
                        <a:rPr lang="sv-SE" sz="1100" b="0" i="0" u="none" strike="noStrike">
                          <a:solidFill>
                            <a:srgbClr val="000000"/>
                          </a:solidFill>
                          <a:effectLst/>
                          <a:latin typeface="Calibri" panose="020F0502020204030204" pitchFamily="34" charset="0"/>
                        </a:rPr>
                        <a:t>Västra Götaland</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7 260</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7 339</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39,1</a:t>
                      </a:r>
                    </a:p>
                  </a:txBody>
                  <a:tcPr marL="6290" marR="6290" marT="6290" marB="0" anchor="b">
                    <a:lnL>
                      <a:noFill/>
                    </a:lnL>
                    <a:lnR>
                      <a:noFill/>
                    </a:lnR>
                    <a:lnT>
                      <a:noFill/>
                    </a:lnT>
                    <a:lnB>
                      <a:noFill/>
                    </a:lnB>
                  </a:tcPr>
                </a:tc>
                <a:tc>
                  <a:txBody>
                    <a:bodyPr/>
                    <a:lstStyle/>
                    <a:p>
                      <a:pPr algn="ctr" fontAlgn="b"/>
                      <a:r>
                        <a:rPr lang="sv-SE" sz="1100" b="0" i="0" u="none" strike="noStrike">
                          <a:solidFill>
                            <a:srgbClr val="000000"/>
                          </a:solidFill>
                          <a:effectLst/>
                          <a:latin typeface="Calibri" panose="020F0502020204030204" pitchFamily="34" charset="0"/>
                        </a:rPr>
                        <a:t>45,3</a:t>
                      </a:r>
                    </a:p>
                  </a:txBody>
                  <a:tcPr marL="6290" marR="6290" marT="6290" marB="0" anchor="b">
                    <a:lnL>
                      <a:noFill/>
                    </a:lnL>
                    <a:lnR>
                      <a:noFill/>
                    </a:lnR>
                    <a:lnT>
                      <a:noFill/>
                    </a:lnT>
                    <a:lnB>
                      <a:noFill/>
                    </a:lnB>
                  </a:tcPr>
                </a:tc>
                <a:extLst>
                  <a:ext uri="{0D108BD9-81ED-4DB2-BD59-A6C34878D82A}">
                    <a16:rowId xmlns:a16="http://schemas.microsoft.com/office/drawing/2014/main" val="1972650575"/>
                  </a:ext>
                </a:extLst>
              </a:tr>
              <a:tr h="181701">
                <a:tc>
                  <a:txBody>
                    <a:bodyPr/>
                    <a:lstStyle/>
                    <a:p>
                      <a:pPr algn="l" fontAlgn="b"/>
                      <a:r>
                        <a:rPr lang="sv-SE" sz="1100" b="0" i="0" u="none" strike="noStrike">
                          <a:solidFill>
                            <a:srgbClr val="000000"/>
                          </a:solidFill>
                          <a:effectLst/>
                          <a:latin typeface="Calibri" panose="020F0502020204030204" pitchFamily="34" charset="0"/>
                        </a:rPr>
                        <a:t>Kronoberg</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985</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dirty="0">
                          <a:solidFill>
                            <a:srgbClr val="000000"/>
                          </a:solidFill>
                          <a:effectLst/>
                          <a:latin typeface="Calibri" panose="020F0502020204030204" pitchFamily="34" charset="0"/>
                        </a:rPr>
                        <a:t>921</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44,0</a:t>
                      </a:r>
                    </a:p>
                  </a:txBody>
                  <a:tcPr marL="6290" marR="6290" marT="6290" marB="0" anchor="b">
                    <a:lnL>
                      <a:noFill/>
                    </a:lnL>
                    <a:lnR>
                      <a:noFill/>
                    </a:lnR>
                    <a:lnT>
                      <a:noFill/>
                    </a:lnT>
                    <a:lnB>
                      <a:noFill/>
                    </a:lnB>
                    <a:solidFill>
                      <a:srgbClr val="F2F2F2"/>
                    </a:solidFill>
                  </a:tcPr>
                </a:tc>
                <a:tc>
                  <a:txBody>
                    <a:bodyPr/>
                    <a:lstStyle/>
                    <a:p>
                      <a:pPr algn="ctr" fontAlgn="b"/>
                      <a:r>
                        <a:rPr lang="sv-SE" sz="1100" b="0" i="0" u="none" strike="noStrike">
                          <a:solidFill>
                            <a:srgbClr val="000000"/>
                          </a:solidFill>
                          <a:effectLst/>
                          <a:latin typeface="Calibri" panose="020F0502020204030204" pitchFamily="34" charset="0"/>
                        </a:rPr>
                        <a:t>42,9</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4153383763"/>
                  </a:ext>
                </a:extLst>
              </a:tr>
              <a:tr h="181701">
                <a:tc>
                  <a:txBody>
                    <a:bodyPr/>
                    <a:lstStyle/>
                    <a:p>
                      <a:pPr algn="l" fontAlgn="b"/>
                      <a:r>
                        <a:rPr lang="sv-SE" sz="1100" b="0" i="0" u="none" strike="noStrike">
                          <a:solidFill>
                            <a:srgbClr val="000000"/>
                          </a:solidFill>
                          <a:effectLst/>
                          <a:latin typeface="Calibri" panose="020F0502020204030204" pitchFamily="34" charset="0"/>
                        </a:rPr>
                        <a:t>Skåne</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6 976</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6 440</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36,2</a:t>
                      </a:r>
                    </a:p>
                  </a:txBody>
                  <a:tcPr marL="6290" marR="6290" marT="6290" marB="0" anchor="b">
                    <a:lnL>
                      <a:noFill/>
                    </a:lnL>
                    <a:lnR>
                      <a:noFill/>
                    </a:lnR>
                    <a:lnT>
                      <a:noFill/>
                    </a:lnT>
                    <a:lnB>
                      <a:noFill/>
                    </a:lnB>
                  </a:tcPr>
                </a:tc>
                <a:tc>
                  <a:txBody>
                    <a:bodyPr/>
                    <a:lstStyle/>
                    <a:p>
                      <a:pPr algn="ctr" fontAlgn="b"/>
                      <a:r>
                        <a:rPr lang="sv-SE" sz="1100" b="0" i="0" u="none" strike="noStrike">
                          <a:solidFill>
                            <a:srgbClr val="000000"/>
                          </a:solidFill>
                          <a:effectLst/>
                          <a:latin typeface="Calibri" panose="020F0502020204030204" pitchFamily="34" charset="0"/>
                        </a:rPr>
                        <a:t>42,3</a:t>
                      </a:r>
                    </a:p>
                  </a:txBody>
                  <a:tcPr marL="6290" marR="6290" marT="6290" marB="0" anchor="b">
                    <a:lnL>
                      <a:noFill/>
                    </a:lnL>
                    <a:lnR>
                      <a:noFill/>
                    </a:lnR>
                    <a:lnT>
                      <a:noFill/>
                    </a:lnT>
                    <a:lnB>
                      <a:noFill/>
                    </a:lnB>
                  </a:tcPr>
                </a:tc>
                <a:extLst>
                  <a:ext uri="{0D108BD9-81ED-4DB2-BD59-A6C34878D82A}">
                    <a16:rowId xmlns:a16="http://schemas.microsoft.com/office/drawing/2014/main" val="434901390"/>
                  </a:ext>
                </a:extLst>
              </a:tr>
              <a:tr h="181701">
                <a:tc>
                  <a:txBody>
                    <a:bodyPr/>
                    <a:lstStyle/>
                    <a:p>
                      <a:pPr algn="l" fontAlgn="b"/>
                      <a:r>
                        <a:rPr lang="sv-SE" sz="1100" b="0" i="0" u="none" strike="noStrike">
                          <a:solidFill>
                            <a:srgbClr val="000000"/>
                          </a:solidFill>
                          <a:effectLst/>
                          <a:latin typeface="Calibri" panose="020F0502020204030204" pitchFamily="34" charset="0"/>
                        </a:rPr>
                        <a:t>Östergötland</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1 972</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1 853</a:t>
                      </a:r>
                    </a:p>
                  </a:txBody>
                  <a:tcPr marL="6290" marR="6290" marT="6290" marB="0" anchor="b">
                    <a:lnL>
                      <a:noFill/>
                    </a:lnL>
                    <a:lnR>
                      <a:noFill/>
                    </a:lnR>
                    <a:lnT>
                      <a:noFill/>
                    </a:lnT>
                    <a:lnB>
                      <a:noFill/>
                    </a:lnB>
                    <a:solidFill>
                      <a:srgbClr val="F2F2F2"/>
                    </a:solidFill>
                  </a:tcPr>
                </a:tc>
                <a:tc>
                  <a:txBody>
                    <a:bodyPr/>
                    <a:lstStyle/>
                    <a:p>
                      <a:pPr algn="l" fontAlgn="b"/>
                      <a:r>
                        <a:rPr lang="sv-SE" sz="1100" b="0" i="0" u="none" strike="noStrike">
                          <a:solidFill>
                            <a:srgbClr val="000000"/>
                          </a:solidFill>
                          <a:effectLst/>
                          <a:latin typeface="Calibri" panose="020F0502020204030204" pitchFamily="34" charset="0"/>
                        </a:rPr>
                        <a:t>32,2</a:t>
                      </a:r>
                    </a:p>
                  </a:txBody>
                  <a:tcPr marL="6290" marR="6290" marT="6290" marB="0" anchor="b">
                    <a:lnL>
                      <a:noFill/>
                    </a:lnL>
                    <a:lnR>
                      <a:noFill/>
                    </a:lnR>
                    <a:lnT>
                      <a:noFill/>
                    </a:lnT>
                    <a:lnB>
                      <a:noFill/>
                    </a:lnB>
                    <a:solidFill>
                      <a:srgbClr val="F2F2F2"/>
                    </a:solidFill>
                  </a:tcPr>
                </a:tc>
                <a:tc>
                  <a:txBody>
                    <a:bodyPr/>
                    <a:lstStyle/>
                    <a:p>
                      <a:pPr algn="ctr" fontAlgn="b"/>
                      <a:r>
                        <a:rPr lang="sv-SE" sz="1100" b="0" i="0" u="none" strike="noStrike">
                          <a:solidFill>
                            <a:srgbClr val="000000"/>
                          </a:solidFill>
                          <a:effectLst/>
                          <a:latin typeface="Calibri" panose="020F0502020204030204" pitchFamily="34" charset="0"/>
                        </a:rPr>
                        <a:t>41,1</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1882397475"/>
                  </a:ext>
                </a:extLst>
              </a:tr>
              <a:tr h="181701">
                <a:tc>
                  <a:txBody>
                    <a:bodyPr/>
                    <a:lstStyle/>
                    <a:p>
                      <a:pPr algn="l" fontAlgn="b"/>
                      <a:r>
                        <a:rPr lang="sv-SE" sz="1100" b="0" i="0" u="none" strike="noStrike">
                          <a:solidFill>
                            <a:srgbClr val="000000"/>
                          </a:solidFill>
                          <a:effectLst/>
                          <a:latin typeface="Calibri" panose="020F0502020204030204" pitchFamily="34" charset="0"/>
                        </a:rPr>
                        <a:t>Jämtland</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552</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551</a:t>
                      </a:r>
                    </a:p>
                  </a:txBody>
                  <a:tcPr marL="6290" marR="6290" marT="6290" marB="0" anchor="b">
                    <a:lnL>
                      <a:noFill/>
                    </a:lnL>
                    <a:lnR>
                      <a:noFill/>
                    </a:lnR>
                    <a:lnT>
                      <a:noFill/>
                    </a:lnT>
                    <a:lnB>
                      <a:noFill/>
                    </a:lnB>
                  </a:tcPr>
                </a:tc>
                <a:tc>
                  <a:txBody>
                    <a:bodyPr/>
                    <a:lstStyle/>
                    <a:p>
                      <a:pPr algn="l" fontAlgn="b"/>
                      <a:r>
                        <a:rPr lang="sv-SE" sz="1100" b="0" i="0" u="none" strike="noStrike">
                          <a:solidFill>
                            <a:srgbClr val="000000"/>
                          </a:solidFill>
                          <a:effectLst/>
                          <a:latin typeface="Calibri" panose="020F0502020204030204" pitchFamily="34" charset="0"/>
                        </a:rPr>
                        <a:t>38,2</a:t>
                      </a:r>
                    </a:p>
                  </a:txBody>
                  <a:tcPr marL="6290" marR="6290" marT="6290" marB="0" anchor="b">
                    <a:lnL>
                      <a:noFill/>
                    </a:lnL>
                    <a:lnR>
                      <a:noFill/>
                    </a:lnR>
                    <a:lnT>
                      <a:noFill/>
                    </a:lnT>
                    <a:lnB>
                      <a:noFill/>
                    </a:lnB>
                  </a:tcPr>
                </a:tc>
                <a:tc>
                  <a:txBody>
                    <a:bodyPr/>
                    <a:lstStyle/>
                    <a:p>
                      <a:pPr algn="ctr" fontAlgn="b"/>
                      <a:r>
                        <a:rPr lang="sv-SE" sz="1100" b="0" i="0" u="none" strike="noStrike" dirty="0">
                          <a:solidFill>
                            <a:srgbClr val="000000"/>
                          </a:solidFill>
                          <a:effectLst/>
                          <a:latin typeface="Calibri" panose="020F0502020204030204" pitchFamily="34" charset="0"/>
                        </a:rPr>
                        <a:t>40,5</a:t>
                      </a:r>
                    </a:p>
                  </a:txBody>
                  <a:tcPr marL="6290" marR="6290" marT="6290" marB="0" anchor="b">
                    <a:lnL>
                      <a:noFill/>
                    </a:lnL>
                    <a:lnR>
                      <a:noFill/>
                    </a:lnR>
                    <a:lnT>
                      <a:noFill/>
                    </a:lnT>
                    <a:lnB>
                      <a:noFill/>
                    </a:lnB>
                  </a:tcPr>
                </a:tc>
                <a:extLst>
                  <a:ext uri="{0D108BD9-81ED-4DB2-BD59-A6C34878D82A}">
                    <a16:rowId xmlns:a16="http://schemas.microsoft.com/office/drawing/2014/main" val="615496192"/>
                  </a:ext>
                </a:extLst>
              </a:tr>
            </a:tbl>
          </a:graphicData>
        </a:graphic>
      </p:graphicFrame>
      <p:grpSp>
        <p:nvGrpSpPr>
          <p:cNvPr id="7" name="Grupp 6">
            <a:extLst>
              <a:ext uri="{FF2B5EF4-FFF2-40B4-BE49-F238E27FC236}">
                <a16:creationId xmlns:a16="http://schemas.microsoft.com/office/drawing/2014/main" id="{00000000-0008-0000-4500-000005000000}"/>
              </a:ext>
            </a:extLst>
          </p:cNvPr>
          <p:cNvGrpSpPr/>
          <p:nvPr/>
        </p:nvGrpSpPr>
        <p:grpSpPr>
          <a:xfrm>
            <a:off x="5955800" y="857475"/>
            <a:ext cx="5521825" cy="3943125"/>
            <a:chOff x="0" y="0"/>
            <a:chExt cx="4979400" cy="3600000"/>
          </a:xfrm>
        </p:grpSpPr>
        <p:graphicFrame>
          <p:nvGraphicFramePr>
            <p:cNvPr id="8" name="Diagram 7">
              <a:extLst>
                <a:ext uri="{FF2B5EF4-FFF2-40B4-BE49-F238E27FC236}">
                  <a16:creationId xmlns:a16="http://schemas.microsoft.com/office/drawing/2014/main" id="{00000000-0008-0000-4500-000004000000}"/>
                </a:ext>
              </a:extLst>
            </p:cNvPr>
            <p:cNvGraphicFramePr/>
            <p:nvPr/>
          </p:nvGraphicFramePr>
          <p:xfrm>
            <a:off x="2819400" y="0"/>
            <a:ext cx="2160000" cy="360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Diagram 8">
              <a:extLst>
                <a:ext uri="{FF2B5EF4-FFF2-40B4-BE49-F238E27FC236}">
                  <a16:creationId xmlns:a16="http://schemas.microsoft.com/office/drawing/2014/main" id="{00000000-0008-0000-4500-000003000000}"/>
                </a:ext>
              </a:extLst>
            </p:cNvPr>
            <p:cNvGraphicFramePr/>
            <p:nvPr/>
          </p:nvGraphicFramePr>
          <p:xfrm>
            <a:off x="0" y="0"/>
            <a:ext cx="3240000" cy="3600000"/>
          </p:xfrm>
          <a:graphic>
            <a:graphicData uri="http://schemas.openxmlformats.org/drawingml/2006/chart">
              <c:chart xmlns:c="http://schemas.openxmlformats.org/drawingml/2006/chart" xmlns:r="http://schemas.openxmlformats.org/officeDocument/2006/relationships" r:id="rId3"/>
            </a:graphicData>
          </a:graphic>
        </p:graphicFrame>
      </p:grpSp>
      <p:sp>
        <p:nvSpPr>
          <p:cNvPr id="2" name="textruta 1">
            <a:extLst>
              <a:ext uri="{FF2B5EF4-FFF2-40B4-BE49-F238E27FC236}">
                <a16:creationId xmlns:a16="http://schemas.microsoft.com/office/drawing/2014/main" id="{70082453-9A31-42E2-AE37-041995D3143C}"/>
              </a:ext>
            </a:extLst>
          </p:cNvPr>
          <p:cNvSpPr txBox="1"/>
          <p:nvPr/>
        </p:nvSpPr>
        <p:spPr>
          <a:xfrm>
            <a:off x="123825" y="5166350"/>
            <a:ext cx="10734675" cy="1938992"/>
          </a:xfrm>
          <a:prstGeom prst="rect">
            <a:avLst/>
          </a:prstGeom>
          <a:noFill/>
        </p:spPr>
        <p:txBody>
          <a:bodyPr wrap="square" rtlCol="0">
            <a:spAutoFit/>
          </a:bodyPr>
          <a:lstStyle/>
          <a:p>
            <a:r>
              <a:rPr lang="sv-SE" sz="1700" dirty="0">
                <a:latin typeface="Calibri" panose="020F0502020204030204" pitchFamily="34" charset="0"/>
                <a:cs typeface="Calibri" panose="020F0502020204030204" pitchFamily="34" charset="0"/>
              </a:rPr>
              <a:t>Skåne ligger långt ifrån det nationella målet på 80 % och vi befinner oss bland de regioner som ligger sämst till. Under 2020 har ledtiderna förbättrats och måluppfyllelsen på totalen har ökat under 2020 till 42 procent (44% i RS SVF QV) jämfört med 37 procent under 2019. Två processer uppfyller ledtidsmålen: Akut leukemi (AML/ALL) 90 % (93 %) och Neuroendokrina buktumörer 80 % (50 %). Följande processer når inte delledtidsmålet  på 50% men har förbättrats påtagligt under 2020: Tjock- och ändtarmscancer 48% (36%), Cancer i gallblåsa/gallgång 38% (24%) och Äggstockscancer 38% (24%).</a:t>
            </a:r>
          </a:p>
          <a:p>
            <a:endParaRPr lang="sv-SE"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571438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00000000-0008-0000-4900-000002000000}"/>
              </a:ext>
            </a:extLst>
          </p:cNvPr>
          <p:cNvGraphicFramePr>
            <a:graphicFrameLocks/>
          </p:cNvGraphicFramePr>
          <p:nvPr>
            <p:extLst>
              <p:ext uri="{D42A27DB-BD31-4B8C-83A1-F6EECF244321}">
                <p14:modId xmlns:p14="http://schemas.microsoft.com/office/powerpoint/2010/main" val="141672774"/>
              </p:ext>
            </p:extLst>
          </p:nvPr>
        </p:nvGraphicFramePr>
        <p:xfrm>
          <a:off x="590550" y="1193734"/>
          <a:ext cx="4736830" cy="350266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ell 2">
            <a:extLst>
              <a:ext uri="{FF2B5EF4-FFF2-40B4-BE49-F238E27FC236}">
                <a16:creationId xmlns:a16="http://schemas.microsoft.com/office/drawing/2014/main" id="{6B3649F4-51BA-43BB-A336-DC06CAEF4982}"/>
              </a:ext>
            </a:extLst>
          </p:cNvPr>
          <p:cNvGraphicFramePr>
            <a:graphicFrameLocks noGrp="1"/>
          </p:cNvGraphicFramePr>
          <p:nvPr>
            <p:extLst>
              <p:ext uri="{D42A27DB-BD31-4B8C-83A1-F6EECF244321}">
                <p14:modId xmlns:p14="http://schemas.microsoft.com/office/powerpoint/2010/main" val="2669278886"/>
              </p:ext>
            </p:extLst>
          </p:nvPr>
        </p:nvGraphicFramePr>
        <p:xfrm>
          <a:off x="285750" y="205264"/>
          <a:ext cx="5505450" cy="957580"/>
        </p:xfrm>
        <a:graphic>
          <a:graphicData uri="http://schemas.openxmlformats.org/drawingml/2006/table">
            <a:tbl>
              <a:tblPr/>
              <a:tblGrid>
                <a:gridCol w="5505450">
                  <a:extLst>
                    <a:ext uri="{9D8B030D-6E8A-4147-A177-3AD203B41FA5}">
                      <a16:colId xmlns:a16="http://schemas.microsoft.com/office/drawing/2014/main" val="2894423520"/>
                    </a:ext>
                  </a:extLst>
                </a:gridCol>
              </a:tblGrid>
              <a:tr h="184150">
                <a:tc>
                  <a:txBody>
                    <a:bodyPr/>
                    <a:lstStyle/>
                    <a:p>
                      <a:pPr algn="l" fontAlgn="b"/>
                      <a:r>
                        <a:rPr lang="sv-SE" sz="2400" b="1" i="0" u="none" strike="noStrike" dirty="0">
                          <a:solidFill>
                            <a:srgbClr val="000000"/>
                          </a:solidFill>
                          <a:effectLst/>
                          <a:latin typeface="+mj-lt"/>
                        </a:rPr>
                        <a:t>Antal hjärtinfarkter (diagnoskod I21, I22) per vecka 2019-2020. Riket</a:t>
                      </a:r>
                    </a:p>
                  </a:txBody>
                  <a:tcPr marL="6350" marR="6350" marT="6350" marB="0" anchor="b">
                    <a:lnL>
                      <a:noFill/>
                    </a:lnL>
                    <a:lnR>
                      <a:noFill/>
                    </a:lnR>
                    <a:lnT>
                      <a:noFill/>
                    </a:lnT>
                    <a:lnB>
                      <a:noFill/>
                    </a:lnB>
                  </a:tcPr>
                </a:tc>
                <a:extLst>
                  <a:ext uri="{0D108BD9-81ED-4DB2-BD59-A6C34878D82A}">
                    <a16:rowId xmlns:a16="http://schemas.microsoft.com/office/drawing/2014/main" val="1696704867"/>
                  </a:ext>
                </a:extLst>
              </a:tr>
              <a:tr h="184150">
                <a:tc>
                  <a:txBody>
                    <a:bodyPr/>
                    <a:lstStyle/>
                    <a:p>
                      <a:pPr algn="l" fontAlgn="b"/>
                      <a:endParaRPr lang="sv-SE" sz="14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2204510206"/>
                  </a:ext>
                </a:extLst>
              </a:tr>
            </a:tbl>
          </a:graphicData>
        </a:graphic>
      </p:graphicFrame>
      <p:graphicFrame>
        <p:nvGraphicFramePr>
          <p:cNvPr id="4" name="Tabell 3">
            <a:extLst>
              <a:ext uri="{FF2B5EF4-FFF2-40B4-BE49-F238E27FC236}">
                <a16:creationId xmlns:a16="http://schemas.microsoft.com/office/drawing/2014/main" id="{08438188-FC6D-4D8A-84FF-6FF8F7BBA49B}"/>
              </a:ext>
            </a:extLst>
          </p:cNvPr>
          <p:cNvGraphicFramePr>
            <a:graphicFrameLocks noGrp="1"/>
          </p:cNvGraphicFramePr>
          <p:nvPr>
            <p:extLst>
              <p:ext uri="{D42A27DB-BD31-4B8C-83A1-F6EECF244321}">
                <p14:modId xmlns:p14="http://schemas.microsoft.com/office/powerpoint/2010/main" val="1768314961"/>
              </p:ext>
            </p:extLst>
          </p:nvPr>
        </p:nvGraphicFramePr>
        <p:xfrm>
          <a:off x="6400802" y="202248"/>
          <a:ext cx="5374638" cy="957580"/>
        </p:xfrm>
        <a:graphic>
          <a:graphicData uri="http://schemas.openxmlformats.org/drawingml/2006/table">
            <a:tbl>
              <a:tblPr/>
              <a:tblGrid>
                <a:gridCol w="5374638">
                  <a:extLst>
                    <a:ext uri="{9D8B030D-6E8A-4147-A177-3AD203B41FA5}">
                      <a16:colId xmlns:a16="http://schemas.microsoft.com/office/drawing/2014/main" val="3111773871"/>
                    </a:ext>
                  </a:extLst>
                </a:gridCol>
              </a:tblGrid>
              <a:tr h="184150">
                <a:tc>
                  <a:txBody>
                    <a:bodyPr/>
                    <a:lstStyle/>
                    <a:p>
                      <a:pPr algn="l" fontAlgn="b"/>
                      <a:r>
                        <a:rPr lang="sv-SE" sz="2400" b="1" i="0" u="none" strike="noStrike" dirty="0">
                          <a:solidFill>
                            <a:srgbClr val="000000"/>
                          </a:solidFill>
                          <a:effectLst/>
                          <a:latin typeface="+mj-lt"/>
                        </a:rPr>
                        <a:t>Antal hjärtinfarkter (diagnoskod I21, I22) per år 2000 – 2020. Riket</a:t>
                      </a:r>
                    </a:p>
                  </a:txBody>
                  <a:tcPr marL="6350" marR="6350" marT="6350" marB="0" anchor="b">
                    <a:lnL>
                      <a:noFill/>
                    </a:lnL>
                    <a:lnR>
                      <a:noFill/>
                    </a:lnR>
                    <a:lnT>
                      <a:noFill/>
                    </a:lnT>
                    <a:lnB>
                      <a:noFill/>
                    </a:lnB>
                  </a:tcPr>
                </a:tc>
                <a:extLst>
                  <a:ext uri="{0D108BD9-81ED-4DB2-BD59-A6C34878D82A}">
                    <a16:rowId xmlns:a16="http://schemas.microsoft.com/office/drawing/2014/main" val="3415228550"/>
                  </a:ext>
                </a:extLst>
              </a:tr>
              <a:tr h="184150">
                <a:tc>
                  <a:txBody>
                    <a:bodyPr/>
                    <a:lstStyle/>
                    <a:p>
                      <a:pPr algn="l" fontAlgn="b"/>
                      <a:endParaRPr lang="sv-SE" sz="14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3687490377"/>
                  </a:ext>
                </a:extLst>
              </a:tr>
            </a:tbl>
          </a:graphicData>
        </a:graphic>
      </p:graphicFrame>
      <p:graphicFrame>
        <p:nvGraphicFramePr>
          <p:cNvPr id="5" name="Diagram 4">
            <a:extLst>
              <a:ext uri="{FF2B5EF4-FFF2-40B4-BE49-F238E27FC236}">
                <a16:creationId xmlns:a16="http://schemas.microsoft.com/office/drawing/2014/main" id="{00000000-0008-0000-4A00-000002000000}"/>
              </a:ext>
            </a:extLst>
          </p:cNvPr>
          <p:cNvGraphicFramePr>
            <a:graphicFrameLocks/>
          </p:cNvGraphicFramePr>
          <p:nvPr>
            <p:extLst>
              <p:ext uri="{D42A27DB-BD31-4B8C-83A1-F6EECF244321}">
                <p14:modId xmlns:p14="http://schemas.microsoft.com/office/powerpoint/2010/main" val="2148976288"/>
              </p:ext>
            </p:extLst>
          </p:nvPr>
        </p:nvGraphicFramePr>
        <p:xfrm>
          <a:off x="6400802" y="1159127"/>
          <a:ext cx="4477655" cy="3505677"/>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ruta 5">
            <a:extLst>
              <a:ext uri="{FF2B5EF4-FFF2-40B4-BE49-F238E27FC236}">
                <a16:creationId xmlns:a16="http://schemas.microsoft.com/office/drawing/2014/main" id="{DF4CAAA3-1E6D-4CF5-BA20-02CCFFF7FB54}"/>
              </a:ext>
            </a:extLst>
          </p:cNvPr>
          <p:cNvSpPr txBox="1"/>
          <p:nvPr/>
        </p:nvSpPr>
        <p:spPr>
          <a:xfrm>
            <a:off x="353332" y="4695694"/>
            <a:ext cx="10525125" cy="2062103"/>
          </a:xfrm>
          <a:prstGeom prst="rect">
            <a:avLst/>
          </a:prstGeom>
          <a:noFill/>
        </p:spPr>
        <p:txBody>
          <a:bodyPr wrap="square" rtlCol="0">
            <a:spAutoFit/>
          </a:bodyPr>
          <a:lstStyle/>
          <a:p>
            <a:r>
              <a:rPr lang="sv-SE" sz="1600" dirty="0">
                <a:latin typeface="Calibri" panose="020F0502020204030204" pitchFamily="34" charset="0"/>
                <a:cs typeface="Calibri" panose="020F0502020204030204" pitchFamily="34" charset="0"/>
              </a:rPr>
              <a:t>Under perioderna med störst smittspridning i befolkningen kan det ha varit en reell minskning av incidensen, förekomsten av hjärtinfarkt. Detta skulle i så fall kunna förklaras med mindre stress i samhället som en följd av restriktionerna och färre fall av influensa och maginfluensa, som kan associeras med hjärtinfarkt. Många, kanske särskilt de äldre, förändrade sitt vardagsliv när smittspridningen var som störst. </a:t>
            </a:r>
          </a:p>
          <a:p>
            <a:r>
              <a:rPr lang="sv-SE" sz="1600" dirty="0">
                <a:latin typeface="Calibri" panose="020F0502020204030204" pitchFamily="34" charset="0"/>
                <a:cs typeface="Calibri" panose="020F0502020204030204" pitchFamily="34" charset="0"/>
              </a:rPr>
              <a:t>Att incidens av hjärtsjukdom kan påverkas av restriktioner eller befolkningens rörlighet visas i en studie vid Lunds universitet, där mobildata från Google och Apple analyserades och kombinerades med data från </a:t>
            </a:r>
            <a:r>
              <a:rPr lang="sv-SE" sz="1600" dirty="0" err="1">
                <a:latin typeface="Calibri" panose="020F0502020204030204" pitchFamily="34" charset="0"/>
                <a:cs typeface="Calibri" panose="020F0502020204030204" pitchFamily="34" charset="0"/>
              </a:rPr>
              <a:t>Swedeheart</a:t>
            </a:r>
            <a:r>
              <a:rPr lang="sv-SE" sz="1600" dirty="0">
                <a:latin typeface="Calibri" panose="020F0502020204030204" pitchFamily="34" charset="0"/>
                <a:cs typeface="Calibri" panose="020F0502020204030204" pitchFamily="34" charset="0"/>
              </a:rPr>
              <a:t> och SMHI. Studien, som refereras i årsrapporten, pekar på en koppling mellan den ökade hemmavistelsen under våren 2020 och den minskade incidensen av sjukhusvårdad hjärtinfarkt och instabil kärlkramp.</a:t>
            </a:r>
          </a:p>
        </p:txBody>
      </p:sp>
    </p:spTree>
    <p:extLst>
      <p:ext uri="{BB962C8B-B14F-4D97-AF65-F5344CB8AC3E}">
        <p14:creationId xmlns:p14="http://schemas.microsoft.com/office/powerpoint/2010/main" val="4075653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a:extLst>
              <a:ext uri="{FF2B5EF4-FFF2-40B4-BE49-F238E27FC236}">
                <a16:creationId xmlns:a16="http://schemas.microsoft.com/office/drawing/2014/main" id="{9893160D-B68A-41B4-A26F-1D924CF18023}"/>
              </a:ext>
            </a:extLst>
          </p:cNvPr>
          <p:cNvGraphicFramePr>
            <a:graphicFrameLocks noGrp="1"/>
          </p:cNvGraphicFramePr>
          <p:nvPr>
            <p:extLst>
              <p:ext uri="{D42A27DB-BD31-4B8C-83A1-F6EECF244321}">
                <p14:modId xmlns:p14="http://schemas.microsoft.com/office/powerpoint/2010/main" val="778261272"/>
              </p:ext>
            </p:extLst>
          </p:nvPr>
        </p:nvGraphicFramePr>
        <p:xfrm>
          <a:off x="339725" y="198279"/>
          <a:ext cx="11442700" cy="591820"/>
        </p:xfrm>
        <a:graphic>
          <a:graphicData uri="http://schemas.openxmlformats.org/drawingml/2006/table">
            <a:tbl>
              <a:tblPr/>
              <a:tblGrid>
                <a:gridCol w="11442700">
                  <a:extLst>
                    <a:ext uri="{9D8B030D-6E8A-4147-A177-3AD203B41FA5}">
                      <a16:colId xmlns:a16="http://schemas.microsoft.com/office/drawing/2014/main" val="98583420"/>
                    </a:ext>
                  </a:extLst>
                </a:gridCol>
              </a:tblGrid>
              <a:tr h="184150">
                <a:tc>
                  <a:txBody>
                    <a:bodyPr/>
                    <a:lstStyle/>
                    <a:p>
                      <a:pPr algn="l" fontAlgn="b"/>
                      <a:r>
                        <a:rPr lang="sv-SE" sz="2400" b="1" i="0" u="none" strike="noStrike" dirty="0" err="1">
                          <a:solidFill>
                            <a:srgbClr val="000000"/>
                          </a:solidFill>
                          <a:effectLst/>
                          <a:latin typeface="+mj-lt"/>
                        </a:rPr>
                        <a:t>Swedehearts</a:t>
                      </a:r>
                      <a:r>
                        <a:rPr lang="sv-SE" sz="2400" b="1" i="0" u="none" strike="noStrike" dirty="0">
                          <a:solidFill>
                            <a:srgbClr val="000000"/>
                          </a:solidFill>
                          <a:effectLst/>
                          <a:latin typeface="+mj-lt"/>
                        </a:rPr>
                        <a:t> kvalitetsindex 2019 och 2020 fördelat på region</a:t>
                      </a:r>
                    </a:p>
                  </a:txBody>
                  <a:tcPr marL="6350" marR="6350" marT="6350" marB="0" anchor="b">
                    <a:lnL>
                      <a:noFill/>
                    </a:lnL>
                    <a:lnR>
                      <a:noFill/>
                    </a:lnR>
                    <a:lnT>
                      <a:noFill/>
                    </a:lnT>
                    <a:lnB>
                      <a:noFill/>
                    </a:lnB>
                  </a:tcPr>
                </a:tc>
                <a:extLst>
                  <a:ext uri="{0D108BD9-81ED-4DB2-BD59-A6C34878D82A}">
                    <a16:rowId xmlns:a16="http://schemas.microsoft.com/office/drawing/2014/main" val="3388863069"/>
                  </a:ext>
                </a:extLst>
              </a:tr>
              <a:tr h="184150">
                <a:tc>
                  <a:txBody>
                    <a:bodyPr/>
                    <a:lstStyle/>
                    <a:p>
                      <a:pPr algn="l" fontAlgn="b"/>
                      <a:endParaRPr lang="sv-SE" sz="14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1594674222"/>
                  </a:ext>
                </a:extLst>
              </a:tr>
            </a:tbl>
          </a:graphicData>
        </a:graphic>
      </p:graphicFrame>
      <p:graphicFrame>
        <p:nvGraphicFramePr>
          <p:cNvPr id="3" name="Tabell 2">
            <a:extLst>
              <a:ext uri="{FF2B5EF4-FFF2-40B4-BE49-F238E27FC236}">
                <a16:creationId xmlns:a16="http://schemas.microsoft.com/office/drawing/2014/main" id="{4776B115-53EE-4F3F-B973-0F3AF00E6D64}"/>
              </a:ext>
            </a:extLst>
          </p:cNvPr>
          <p:cNvGraphicFramePr>
            <a:graphicFrameLocks noGrp="1"/>
          </p:cNvGraphicFramePr>
          <p:nvPr>
            <p:extLst>
              <p:ext uri="{D42A27DB-BD31-4B8C-83A1-F6EECF244321}">
                <p14:modId xmlns:p14="http://schemas.microsoft.com/office/powerpoint/2010/main" val="3990944269"/>
              </p:ext>
            </p:extLst>
          </p:nvPr>
        </p:nvGraphicFramePr>
        <p:xfrm>
          <a:off x="590550" y="790099"/>
          <a:ext cx="3256280" cy="4056856"/>
        </p:xfrm>
        <a:graphic>
          <a:graphicData uri="http://schemas.openxmlformats.org/drawingml/2006/table">
            <a:tbl>
              <a:tblPr/>
              <a:tblGrid>
                <a:gridCol w="1247365">
                  <a:extLst>
                    <a:ext uri="{9D8B030D-6E8A-4147-A177-3AD203B41FA5}">
                      <a16:colId xmlns:a16="http://schemas.microsoft.com/office/drawing/2014/main" val="488693244"/>
                    </a:ext>
                  </a:extLst>
                </a:gridCol>
                <a:gridCol w="630248">
                  <a:extLst>
                    <a:ext uri="{9D8B030D-6E8A-4147-A177-3AD203B41FA5}">
                      <a16:colId xmlns:a16="http://schemas.microsoft.com/office/drawing/2014/main" val="402881189"/>
                    </a:ext>
                  </a:extLst>
                </a:gridCol>
                <a:gridCol w="630248">
                  <a:extLst>
                    <a:ext uri="{9D8B030D-6E8A-4147-A177-3AD203B41FA5}">
                      <a16:colId xmlns:a16="http://schemas.microsoft.com/office/drawing/2014/main" val="1152973342"/>
                    </a:ext>
                  </a:extLst>
                </a:gridCol>
                <a:gridCol w="748419">
                  <a:extLst>
                    <a:ext uri="{9D8B030D-6E8A-4147-A177-3AD203B41FA5}">
                      <a16:colId xmlns:a16="http://schemas.microsoft.com/office/drawing/2014/main" val="2650881680"/>
                    </a:ext>
                  </a:extLst>
                </a:gridCol>
              </a:tblGrid>
              <a:tr h="182194">
                <a:tc>
                  <a:txBody>
                    <a:bodyPr/>
                    <a:lstStyle/>
                    <a:p>
                      <a:pPr algn="l" fontAlgn="b"/>
                      <a:r>
                        <a:rPr lang="sv-SE" sz="1100" b="1" i="0" u="none" strike="noStrike">
                          <a:solidFill>
                            <a:srgbClr val="000000"/>
                          </a:solidFill>
                          <a:effectLst/>
                          <a:latin typeface="Calibri" panose="020F0502020204030204" pitchFamily="34" charset="0"/>
                        </a:rPr>
                        <a:t>Region</a:t>
                      </a:r>
                    </a:p>
                  </a:txBody>
                  <a:tcPr marL="6350" marR="6350" marT="6350"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a:solidFill>
                            <a:srgbClr val="000000"/>
                          </a:solidFill>
                          <a:effectLst/>
                          <a:latin typeface="Calibri" panose="020F0502020204030204" pitchFamily="34" charset="0"/>
                        </a:rPr>
                        <a:t>2019</a:t>
                      </a:r>
                    </a:p>
                  </a:txBody>
                  <a:tcPr marL="6350" marR="6350" marT="6350"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a:solidFill>
                            <a:srgbClr val="000000"/>
                          </a:solidFill>
                          <a:effectLst/>
                          <a:latin typeface="Calibri" panose="020F0502020204030204" pitchFamily="34" charset="0"/>
                        </a:rPr>
                        <a:t>2020</a:t>
                      </a:r>
                    </a:p>
                  </a:txBody>
                  <a:tcPr marL="6350" marR="6350" marT="6350"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a:solidFill>
                            <a:srgbClr val="000000"/>
                          </a:solidFill>
                          <a:effectLst/>
                          <a:latin typeface="Calibri" panose="020F0502020204030204" pitchFamily="34" charset="0"/>
                        </a:rPr>
                        <a:t>förändring</a:t>
                      </a:r>
                    </a:p>
                  </a:txBody>
                  <a:tcPr marL="6350" marR="6350" marT="6350" marB="0" anchor="b">
                    <a:lnL>
                      <a:noFill/>
                    </a:lnL>
                    <a:lnR>
                      <a:noFill/>
                    </a:lnR>
                    <a:lnT>
                      <a:noFill/>
                    </a:lnT>
                    <a:lnB w="12700" cap="flat" cmpd="sng" algn="ctr">
                      <a:solidFill>
                        <a:srgbClr val="F38B4A"/>
                      </a:solidFill>
                      <a:prstDash val="solid"/>
                      <a:round/>
                      <a:headEnd type="none" w="med" len="med"/>
                      <a:tailEnd type="none" w="med" len="med"/>
                    </a:lnB>
                  </a:tcPr>
                </a:tc>
                <a:extLst>
                  <a:ext uri="{0D108BD9-81ED-4DB2-BD59-A6C34878D82A}">
                    <a16:rowId xmlns:a16="http://schemas.microsoft.com/office/drawing/2014/main" val="1505793532"/>
                  </a:ext>
                </a:extLst>
              </a:tr>
              <a:tr h="176121">
                <a:tc>
                  <a:txBody>
                    <a:bodyPr/>
                    <a:lstStyle/>
                    <a:p>
                      <a:pPr algn="l" fontAlgn="b"/>
                      <a:r>
                        <a:rPr lang="sv-SE" sz="1100" b="0" i="0" u="none" strike="noStrike">
                          <a:solidFill>
                            <a:srgbClr val="000000"/>
                          </a:solidFill>
                          <a:effectLst/>
                          <a:latin typeface="Calibri" panose="020F0502020204030204" pitchFamily="34" charset="0"/>
                        </a:rPr>
                        <a:t>Kalmar</a:t>
                      </a:r>
                    </a:p>
                  </a:txBody>
                  <a:tcPr marL="6350" marR="6350" marT="635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6,5</a:t>
                      </a:r>
                    </a:p>
                  </a:txBody>
                  <a:tcPr marL="6350" marR="6350" marT="635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4,0</a:t>
                      </a:r>
                    </a:p>
                  </a:txBody>
                  <a:tcPr marL="6350" marR="6350" marT="635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-38%</a:t>
                      </a:r>
                    </a:p>
                  </a:txBody>
                  <a:tcPr marL="6350" marR="6350" marT="635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4897873"/>
                  </a:ext>
                </a:extLst>
              </a:tr>
              <a:tr h="176121">
                <a:tc>
                  <a:txBody>
                    <a:bodyPr/>
                    <a:lstStyle/>
                    <a:p>
                      <a:pPr algn="l" fontAlgn="b"/>
                      <a:r>
                        <a:rPr lang="sv-SE" sz="1100" b="0" i="0" u="none" strike="noStrike">
                          <a:solidFill>
                            <a:srgbClr val="000000"/>
                          </a:solidFill>
                          <a:effectLst/>
                          <a:latin typeface="Calibri" panose="020F0502020204030204" pitchFamily="34" charset="0"/>
                        </a:rPr>
                        <a:t>Uppsala</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6,0</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5,0</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-17%</a:t>
                      </a:r>
                    </a:p>
                  </a:txBody>
                  <a:tcPr marL="6350" marR="6350" marT="6350" marB="0" anchor="b">
                    <a:lnL>
                      <a:noFill/>
                    </a:lnL>
                    <a:lnR>
                      <a:noFill/>
                    </a:lnR>
                    <a:lnT>
                      <a:noFill/>
                    </a:lnT>
                    <a:lnB>
                      <a:noFill/>
                    </a:lnB>
                  </a:tcPr>
                </a:tc>
                <a:extLst>
                  <a:ext uri="{0D108BD9-81ED-4DB2-BD59-A6C34878D82A}">
                    <a16:rowId xmlns:a16="http://schemas.microsoft.com/office/drawing/2014/main" val="3576747668"/>
                  </a:ext>
                </a:extLst>
              </a:tr>
              <a:tr h="176121">
                <a:tc>
                  <a:txBody>
                    <a:bodyPr/>
                    <a:lstStyle/>
                    <a:p>
                      <a:pPr algn="l" fontAlgn="b"/>
                      <a:r>
                        <a:rPr lang="sv-SE" sz="1100" b="0" i="0" u="none" strike="noStrike">
                          <a:solidFill>
                            <a:srgbClr val="000000"/>
                          </a:solidFill>
                          <a:effectLst/>
                          <a:latin typeface="Calibri" panose="020F0502020204030204" pitchFamily="34" charset="0"/>
                        </a:rPr>
                        <a:t>Gotland</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5,5</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5,0</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-9%</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2130708351"/>
                  </a:ext>
                </a:extLst>
              </a:tr>
              <a:tr h="176121">
                <a:tc>
                  <a:txBody>
                    <a:bodyPr/>
                    <a:lstStyle/>
                    <a:p>
                      <a:pPr algn="l" fontAlgn="b"/>
                      <a:r>
                        <a:rPr lang="sv-SE" sz="1100" b="0" i="0" u="none" strike="noStrike">
                          <a:solidFill>
                            <a:srgbClr val="000000"/>
                          </a:solidFill>
                          <a:effectLst/>
                          <a:latin typeface="Calibri" panose="020F0502020204030204" pitchFamily="34" charset="0"/>
                        </a:rPr>
                        <a:t>Kronoberg</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7,0</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6,0</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-14%</a:t>
                      </a:r>
                    </a:p>
                  </a:txBody>
                  <a:tcPr marL="6350" marR="6350" marT="6350" marB="0" anchor="b">
                    <a:lnL>
                      <a:noFill/>
                    </a:lnL>
                    <a:lnR>
                      <a:noFill/>
                    </a:lnR>
                    <a:lnT>
                      <a:noFill/>
                    </a:lnT>
                    <a:lnB>
                      <a:noFill/>
                    </a:lnB>
                  </a:tcPr>
                </a:tc>
                <a:extLst>
                  <a:ext uri="{0D108BD9-81ED-4DB2-BD59-A6C34878D82A}">
                    <a16:rowId xmlns:a16="http://schemas.microsoft.com/office/drawing/2014/main" val="3697966063"/>
                  </a:ext>
                </a:extLst>
              </a:tr>
              <a:tr h="176121">
                <a:tc>
                  <a:txBody>
                    <a:bodyPr/>
                    <a:lstStyle/>
                    <a:p>
                      <a:pPr algn="l" fontAlgn="b"/>
                      <a:r>
                        <a:rPr lang="sv-SE" sz="1100" b="0" i="0" u="none" strike="noStrike">
                          <a:solidFill>
                            <a:srgbClr val="000000"/>
                          </a:solidFill>
                          <a:effectLst/>
                          <a:latin typeface="Calibri" panose="020F0502020204030204" pitchFamily="34" charset="0"/>
                        </a:rPr>
                        <a:t>Halland</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7,0</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6,0</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-14%</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580583882"/>
                  </a:ext>
                </a:extLst>
              </a:tr>
              <a:tr h="176121">
                <a:tc>
                  <a:txBody>
                    <a:bodyPr/>
                    <a:lstStyle/>
                    <a:p>
                      <a:pPr algn="l" fontAlgn="b"/>
                      <a:r>
                        <a:rPr lang="sv-SE" sz="1100" b="0" i="0" u="none" strike="noStrike">
                          <a:solidFill>
                            <a:srgbClr val="000000"/>
                          </a:solidFill>
                          <a:effectLst/>
                          <a:latin typeface="Calibri" panose="020F0502020204030204" pitchFamily="34" charset="0"/>
                        </a:rPr>
                        <a:t>Örebro</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8,0</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6,0</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-25%</a:t>
                      </a:r>
                    </a:p>
                  </a:txBody>
                  <a:tcPr marL="6350" marR="6350" marT="6350" marB="0" anchor="b">
                    <a:lnL>
                      <a:noFill/>
                    </a:lnL>
                    <a:lnR>
                      <a:noFill/>
                    </a:lnR>
                    <a:lnT>
                      <a:noFill/>
                    </a:lnT>
                    <a:lnB>
                      <a:noFill/>
                    </a:lnB>
                  </a:tcPr>
                </a:tc>
                <a:extLst>
                  <a:ext uri="{0D108BD9-81ED-4DB2-BD59-A6C34878D82A}">
                    <a16:rowId xmlns:a16="http://schemas.microsoft.com/office/drawing/2014/main" val="3186045851"/>
                  </a:ext>
                </a:extLst>
              </a:tr>
              <a:tr h="176121">
                <a:tc>
                  <a:txBody>
                    <a:bodyPr/>
                    <a:lstStyle/>
                    <a:p>
                      <a:pPr algn="l" fontAlgn="b"/>
                      <a:r>
                        <a:rPr lang="sv-SE" sz="1100" b="0" i="0" u="none" strike="noStrike">
                          <a:solidFill>
                            <a:srgbClr val="000000"/>
                          </a:solidFill>
                          <a:effectLst/>
                          <a:latin typeface="Calibri" panose="020F0502020204030204" pitchFamily="34" charset="0"/>
                        </a:rPr>
                        <a:t>Jämtland Härjedalen</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6,0</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6,0</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0%</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548630883"/>
                  </a:ext>
                </a:extLst>
              </a:tr>
              <a:tr h="176121">
                <a:tc>
                  <a:txBody>
                    <a:bodyPr/>
                    <a:lstStyle/>
                    <a:p>
                      <a:pPr algn="l" fontAlgn="b"/>
                      <a:r>
                        <a:rPr lang="sv-SE" sz="1100" b="0" i="0" u="none" strike="noStrike">
                          <a:solidFill>
                            <a:srgbClr val="000000"/>
                          </a:solidFill>
                          <a:effectLst/>
                          <a:latin typeface="Calibri" panose="020F0502020204030204" pitchFamily="34" charset="0"/>
                        </a:rPr>
                        <a:t>Västerbotten</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6,0</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6,5</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a:t>
                      </a:r>
                    </a:p>
                  </a:txBody>
                  <a:tcPr marL="6350" marR="6350" marT="6350" marB="0" anchor="b">
                    <a:lnL>
                      <a:noFill/>
                    </a:lnL>
                    <a:lnR>
                      <a:noFill/>
                    </a:lnR>
                    <a:lnT>
                      <a:noFill/>
                    </a:lnT>
                    <a:lnB>
                      <a:noFill/>
                    </a:lnB>
                  </a:tcPr>
                </a:tc>
                <a:extLst>
                  <a:ext uri="{0D108BD9-81ED-4DB2-BD59-A6C34878D82A}">
                    <a16:rowId xmlns:a16="http://schemas.microsoft.com/office/drawing/2014/main" val="1710428230"/>
                  </a:ext>
                </a:extLst>
              </a:tr>
              <a:tr h="176121">
                <a:tc>
                  <a:txBody>
                    <a:bodyPr/>
                    <a:lstStyle/>
                    <a:p>
                      <a:pPr algn="l" fontAlgn="b"/>
                      <a:r>
                        <a:rPr lang="sv-SE" sz="1100" b="0" i="0" u="none" strike="noStrike" dirty="0">
                          <a:solidFill>
                            <a:srgbClr val="000000"/>
                          </a:solidFill>
                          <a:effectLst/>
                          <a:latin typeface="Calibri" panose="020F0502020204030204" pitchFamily="34" charset="0"/>
                        </a:rPr>
                        <a:t>Norrbotten</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6,5</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6,5</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0%</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1191287158"/>
                  </a:ext>
                </a:extLst>
              </a:tr>
              <a:tr h="176121">
                <a:tc>
                  <a:txBody>
                    <a:bodyPr/>
                    <a:lstStyle/>
                    <a:p>
                      <a:pPr algn="l" fontAlgn="b"/>
                      <a:r>
                        <a:rPr lang="sv-SE" sz="1100" b="0" i="0" u="none" strike="noStrike">
                          <a:solidFill>
                            <a:srgbClr val="000000"/>
                          </a:solidFill>
                          <a:effectLst/>
                          <a:latin typeface="Calibri" panose="020F0502020204030204" pitchFamily="34" charset="0"/>
                        </a:rPr>
                        <a:t>Västra Götaland</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7,5</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7,0</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a:t>
                      </a:r>
                    </a:p>
                  </a:txBody>
                  <a:tcPr marL="6350" marR="6350" marT="6350" marB="0" anchor="b">
                    <a:lnL>
                      <a:noFill/>
                    </a:lnL>
                    <a:lnR>
                      <a:noFill/>
                    </a:lnR>
                    <a:lnT>
                      <a:noFill/>
                    </a:lnT>
                    <a:lnB>
                      <a:noFill/>
                    </a:lnB>
                  </a:tcPr>
                </a:tc>
                <a:extLst>
                  <a:ext uri="{0D108BD9-81ED-4DB2-BD59-A6C34878D82A}">
                    <a16:rowId xmlns:a16="http://schemas.microsoft.com/office/drawing/2014/main" val="153231715"/>
                  </a:ext>
                </a:extLst>
              </a:tr>
              <a:tr h="176121">
                <a:tc>
                  <a:txBody>
                    <a:bodyPr/>
                    <a:lstStyle/>
                    <a:p>
                      <a:pPr algn="l" fontAlgn="b"/>
                      <a:r>
                        <a:rPr lang="sv-SE" sz="1100" b="0" i="0" u="none" strike="noStrike">
                          <a:solidFill>
                            <a:srgbClr val="000000"/>
                          </a:solidFill>
                          <a:effectLst/>
                          <a:latin typeface="Calibri" panose="020F0502020204030204" pitchFamily="34" charset="0"/>
                        </a:rPr>
                        <a:t>Dalarna</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7,0</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7,0</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0%</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3442801610"/>
                  </a:ext>
                </a:extLst>
              </a:tr>
              <a:tr h="176121">
                <a:tc>
                  <a:txBody>
                    <a:bodyPr/>
                    <a:lstStyle/>
                    <a:p>
                      <a:pPr algn="l" fontAlgn="b"/>
                      <a:r>
                        <a:rPr lang="sv-SE" sz="1100" b="0" i="0" u="none" strike="noStrike">
                          <a:solidFill>
                            <a:srgbClr val="000000"/>
                          </a:solidFill>
                          <a:effectLst/>
                          <a:latin typeface="Calibri" panose="020F0502020204030204" pitchFamily="34" charset="0"/>
                        </a:rPr>
                        <a:t>Gävleborg</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7,0</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7,0</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0%</a:t>
                      </a:r>
                    </a:p>
                  </a:txBody>
                  <a:tcPr marL="6350" marR="6350" marT="6350" marB="0" anchor="b">
                    <a:lnL>
                      <a:noFill/>
                    </a:lnL>
                    <a:lnR>
                      <a:noFill/>
                    </a:lnR>
                    <a:lnT>
                      <a:noFill/>
                    </a:lnT>
                    <a:lnB>
                      <a:noFill/>
                    </a:lnB>
                  </a:tcPr>
                </a:tc>
                <a:extLst>
                  <a:ext uri="{0D108BD9-81ED-4DB2-BD59-A6C34878D82A}">
                    <a16:rowId xmlns:a16="http://schemas.microsoft.com/office/drawing/2014/main" val="314777324"/>
                  </a:ext>
                </a:extLst>
              </a:tr>
              <a:tr h="176121">
                <a:tc>
                  <a:txBody>
                    <a:bodyPr/>
                    <a:lstStyle/>
                    <a:p>
                      <a:pPr algn="l" fontAlgn="b"/>
                      <a:r>
                        <a:rPr lang="sv-SE" sz="1100" b="0" i="0" u="none" strike="noStrike">
                          <a:solidFill>
                            <a:srgbClr val="000000"/>
                          </a:solidFill>
                          <a:effectLst/>
                          <a:latin typeface="Calibri" panose="020F0502020204030204" pitchFamily="34" charset="0"/>
                        </a:rPr>
                        <a:t>Sörmland</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6,5</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7,5</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15%</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4169386089"/>
                  </a:ext>
                </a:extLst>
              </a:tr>
              <a:tr h="176121">
                <a:tc>
                  <a:txBody>
                    <a:bodyPr/>
                    <a:lstStyle/>
                    <a:p>
                      <a:pPr algn="l" fontAlgn="b"/>
                      <a:r>
                        <a:rPr lang="sv-SE" sz="1100" b="0" i="0" u="none" strike="noStrike">
                          <a:solidFill>
                            <a:srgbClr val="000000"/>
                          </a:solidFill>
                          <a:effectLst/>
                          <a:latin typeface="Calibri" panose="020F0502020204030204" pitchFamily="34" charset="0"/>
                        </a:rPr>
                        <a:t>Östergötland</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7,0</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7,5</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a:t>
                      </a:r>
                    </a:p>
                  </a:txBody>
                  <a:tcPr marL="6350" marR="6350" marT="6350" marB="0" anchor="b">
                    <a:lnL>
                      <a:noFill/>
                    </a:lnL>
                    <a:lnR>
                      <a:noFill/>
                    </a:lnR>
                    <a:lnT>
                      <a:noFill/>
                    </a:lnT>
                    <a:lnB>
                      <a:noFill/>
                    </a:lnB>
                  </a:tcPr>
                </a:tc>
                <a:extLst>
                  <a:ext uri="{0D108BD9-81ED-4DB2-BD59-A6C34878D82A}">
                    <a16:rowId xmlns:a16="http://schemas.microsoft.com/office/drawing/2014/main" val="1604315239"/>
                  </a:ext>
                </a:extLst>
              </a:tr>
              <a:tr h="176121">
                <a:tc>
                  <a:txBody>
                    <a:bodyPr/>
                    <a:lstStyle/>
                    <a:p>
                      <a:pPr algn="l" fontAlgn="b"/>
                      <a:r>
                        <a:rPr lang="sv-SE" sz="1100" b="0" i="0" u="none" strike="noStrike">
                          <a:solidFill>
                            <a:srgbClr val="000000"/>
                          </a:solidFill>
                          <a:effectLst/>
                          <a:latin typeface="Calibri" panose="020F0502020204030204" pitchFamily="34" charset="0"/>
                        </a:rPr>
                        <a:t>Jönköping</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7,0</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7,5</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1568776679"/>
                  </a:ext>
                </a:extLst>
              </a:tr>
              <a:tr h="176121">
                <a:tc>
                  <a:txBody>
                    <a:bodyPr/>
                    <a:lstStyle/>
                    <a:p>
                      <a:pPr algn="l" fontAlgn="b"/>
                      <a:r>
                        <a:rPr lang="sv-SE" sz="1100" b="0" i="0" u="none" strike="noStrike">
                          <a:solidFill>
                            <a:srgbClr val="000000"/>
                          </a:solidFill>
                          <a:effectLst/>
                          <a:latin typeface="Calibri" panose="020F0502020204030204" pitchFamily="34" charset="0"/>
                        </a:rPr>
                        <a:t>Blekinge</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7,0</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7,5</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a:t>
                      </a:r>
                    </a:p>
                  </a:txBody>
                  <a:tcPr marL="6350" marR="6350" marT="6350" marB="0" anchor="b">
                    <a:lnL>
                      <a:noFill/>
                    </a:lnL>
                    <a:lnR>
                      <a:noFill/>
                    </a:lnR>
                    <a:lnT>
                      <a:noFill/>
                    </a:lnT>
                    <a:lnB>
                      <a:noFill/>
                    </a:lnB>
                  </a:tcPr>
                </a:tc>
                <a:extLst>
                  <a:ext uri="{0D108BD9-81ED-4DB2-BD59-A6C34878D82A}">
                    <a16:rowId xmlns:a16="http://schemas.microsoft.com/office/drawing/2014/main" val="496805646"/>
                  </a:ext>
                </a:extLst>
              </a:tr>
              <a:tr h="176121">
                <a:tc>
                  <a:txBody>
                    <a:bodyPr/>
                    <a:lstStyle/>
                    <a:p>
                      <a:pPr algn="l" fontAlgn="b"/>
                      <a:r>
                        <a:rPr lang="sv-SE" sz="1100" b="0" i="0" u="none" strike="noStrike">
                          <a:solidFill>
                            <a:srgbClr val="000000"/>
                          </a:solidFill>
                          <a:effectLst/>
                          <a:latin typeface="Calibri" panose="020F0502020204030204" pitchFamily="34" charset="0"/>
                        </a:rPr>
                        <a:t>Skåne</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7,0</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7,5</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1050188697"/>
                  </a:ext>
                </a:extLst>
              </a:tr>
              <a:tr h="176121">
                <a:tc>
                  <a:txBody>
                    <a:bodyPr/>
                    <a:lstStyle/>
                    <a:p>
                      <a:pPr algn="l" fontAlgn="b"/>
                      <a:r>
                        <a:rPr lang="sv-SE" sz="1100" b="1" i="0" u="none" strike="noStrike">
                          <a:solidFill>
                            <a:srgbClr val="000000"/>
                          </a:solidFill>
                          <a:effectLst/>
                          <a:latin typeface="Calibri" panose="020F0502020204030204" pitchFamily="34" charset="0"/>
                        </a:rPr>
                        <a:t>Riket</a:t>
                      </a:r>
                    </a:p>
                  </a:txBody>
                  <a:tcPr marL="6350" marR="6350" marT="6350" marB="0" anchor="b">
                    <a:lnL>
                      <a:noFill/>
                    </a:lnL>
                    <a:lnR>
                      <a:noFill/>
                    </a:lnR>
                    <a:lnT>
                      <a:noFill/>
                    </a:lnT>
                    <a:lnB>
                      <a:noFill/>
                    </a:lnB>
                  </a:tcPr>
                </a:tc>
                <a:tc>
                  <a:txBody>
                    <a:bodyPr/>
                    <a:lstStyle/>
                    <a:p>
                      <a:pPr algn="r" fontAlgn="b"/>
                      <a:r>
                        <a:rPr lang="sv-SE" sz="1100" b="1" i="0" u="none" strike="noStrike">
                          <a:solidFill>
                            <a:srgbClr val="000000"/>
                          </a:solidFill>
                          <a:effectLst/>
                          <a:latin typeface="Calibri" panose="020F0502020204030204" pitchFamily="34" charset="0"/>
                        </a:rPr>
                        <a:t>7,5</a:t>
                      </a:r>
                    </a:p>
                  </a:txBody>
                  <a:tcPr marL="6350" marR="6350" marT="6350" marB="0" anchor="b">
                    <a:lnL>
                      <a:noFill/>
                    </a:lnL>
                    <a:lnR>
                      <a:noFill/>
                    </a:lnR>
                    <a:lnT>
                      <a:noFill/>
                    </a:lnT>
                    <a:lnB>
                      <a:noFill/>
                    </a:lnB>
                  </a:tcPr>
                </a:tc>
                <a:tc>
                  <a:txBody>
                    <a:bodyPr/>
                    <a:lstStyle/>
                    <a:p>
                      <a:pPr algn="r" fontAlgn="b"/>
                      <a:r>
                        <a:rPr lang="sv-SE" sz="1100" b="1" i="0" u="none" strike="noStrike">
                          <a:solidFill>
                            <a:srgbClr val="000000"/>
                          </a:solidFill>
                          <a:effectLst/>
                          <a:latin typeface="Calibri" panose="020F0502020204030204" pitchFamily="34" charset="0"/>
                        </a:rPr>
                        <a:t>7,5</a:t>
                      </a:r>
                    </a:p>
                  </a:txBody>
                  <a:tcPr marL="6350" marR="6350" marT="6350" marB="0" anchor="b">
                    <a:lnL>
                      <a:noFill/>
                    </a:lnL>
                    <a:lnR>
                      <a:noFill/>
                    </a:lnR>
                    <a:lnT>
                      <a:noFill/>
                    </a:lnT>
                    <a:lnB>
                      <a:noFill/>
                    </a:lnB>
                  </a:tcPr>
                </a:tc>
                <a:tc>
                  <a:txBody>
                    <a:bodyPr/>
                    <a:lstStyle/>
                    <a:p>
                      <a:pPr algn="r" fontAlgn="b"/>
                      <a:r>
                        <a:rPr lang="sv-SE" sz="1100" b="1" i="0" u="none" strike="noStrike">
                          <a:solidFill>
                            <a:srgbClr val="000000"/>
                          </a:solidFill>
                          <a:effectLst/>
                          <a:latin typeface="Calibri" panose="020F0502020204030204" pitchFamily="34" charset="0"/>
                        </a:rPr>
                        <a:t>0%</a:t>
                      </a:r>
                    </a:p>
                  </a:txBody>
                  <a:tcPr marL="6350" marR="6350" marT="6350" marB="0" anchor="b">
                    <a:lnL>
                      <a:noFill/>
                    </a:lnL>
                    <a:lnR>
                      <a:noFill/>
                    </a:lnR>
                    <a:lnT>
                      <a:noFill/>
                    </a:lnT>
                    <a:lnB>
                      <a:noFill/>
                    </a:lnB>
                  </a:tcPr>
                </a:tc>
                <a:extLst>
                  <a:ext uri="{0D108BD9-81ED-4DB2-BD59-A6C34878D82A}">
                    <a16:rowId xmlns:a16="http://schemas.microsoft.com/office/drawing/2014/main" val="1519408648"/>
                  </a:ext>
                </a:extLst>
              </a:tr>
              <a:tr h="176121">
                <a:tc>
                  <a:txBody>
                    <a:bodyPr/>
                    <a:lstStyle/>
                    <a:p>
                      <a:pPr algn="l" fontAlgn="b"/>
                      <a:r>
                        <a:rPr lang="sv-SE" sz="1100" b="0" i="0" u="none" strike="noStrike">
                          <a:solidFill>
                            <a:srgbClr val="000000"/>
                          </a:solidFill>
                          <a:effectLst/>
                          <a:latin typeface="Calibri" panose="020F0502020204030204" pitchFamily="34" charset="0"/>
                        </a:rPr>
                        <a:t>Värmland</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6,5</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8,0</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23%</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3393423345"/>
                  </a:ext>
                </a:extLst>
              </a:tr>
              <a:tr h="176121">
                <a:tc>
                  <a:txBody>
                    <a:bodyPr/>
                    <a:lstStyle/>
                    <a:p>
                      <a:pPr algn="l" fontAlgn="b"/>
                      <a:r>
                        <a:rPr lang="sv-SE" sz="1100" b="0" i="0" u="none" strike="noStrike">
                          <a:solidFill>
                            <a:srgbClr val="000000"/>
                          </a:solidFill>
                          <a:effectLst/>
                          <a:latin typeface="Calibri" panose="020F0502020204030204" pitchFamily="34" charset="0"/>
                        </a:rPr>
                        <a:t>Västmanland</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9,0</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8,5</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a:t>
                      </a:r>
                    </a:p>
                  </a:txBody>
                  <a:tcPr marL="6350" marR="6350" marT="6350" marB="0" anchor="b">
                    <a:lnL>
                      <a:noFill/>
                    </a:lnL>
                    <a:lnR>
                      <a:noFill/>
                    </a:lnR>
                    <a:lnT>
                      <a:noFill/>
                    </a:lnT>
                    <a:lnB>
                      <a:noFill/>
                    </a:lnB>
                  </a:tcPr>
                </a:tc>
                <a:extLst>
                  <a:ext uri="{0D108BD9-81ED-4DB2-BD59-A6C34878D82A}">
                    <a16:rowId xmlns:a16="http://schemas.microsoft.com/office/drawing/2014/main" val="1393726704"/>
                  </a:ext>
                </a:extLst>
              </a:tr>
              <a:tr h="176121">
                <a:tc>
                  <a:txBody>
                    <a:bodyPr/>
                    <a:lstStyle/>
                    <a:p>
                      <a:pPr algn="l" fontAlgn="b"/>
                      <a:r>
                        <a:rPr lang="sv-SE" sz="1100" b="0" i="0" u="none" strike="noStrike">
                          <a:solidFill>
                            <a:srgbClr val="000000"/>
                          </a:solidFill>
                          <a:effectLst/>
                          <a:latin typeface="Calibri" panose="020F0502020204030204" pitchFamily="34" charset="0"/>
                        </a:rPr>
                        <a:t>Västernorrland</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8,0</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8,5</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1188622224"/>
                  </a:ext>
                </a:extLst>
              </a:tr>
              <a:tr h="176121">
                <a:tc>
                  <a:txBody>
                    <a:bodyPr/>
                    <a:lstStyle/>
                    <a:p>
                      <a:pPr algn="l" fontAlgn="b"/>
                      <a:r>
                        <a:rPr lang="sv-SE" sz="1100" b="0" i="0" u="none" strike="noStrike">
                          <a:solidFill>
                            <a:srgbClr val="000000"/>
                          </a:solidFill>
                          <a:effectLst/>
                          <a:latin typeface="Calibri" panose="020F0502020204030204" pitchFamily="34" charset="0"/>
                        </a:rPr>
                        <a:t>Stockholm</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8,5</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9,0</a:t>
                      </a:r>
                    </a:p>
                  </a:txBody>
                  <a:tcPr marL="6350" marR="6350" marT="6350" marB="0" anchor="b">
                    <a:lnL>
                      <a:noFill/>
                    </a:lnL>
                    <a:lnR>
                      <a:noFill/>
                    </a:lnR>
                    <a:lnT>
                      <a:noFill/>
                    </a:lnT>
                    <a:lnB>
                      <a:noFill/>
                    </a:lnB>
                  </a:tcPr>
                </a:tc>
                <a:tc>
                  <a:txBody>
                    <a:bodyPr/>
                    <a:lstStyle/>
                    <a:p>
                      <a:pPr algn="r" fontAlgn="b"/>
                      <a:r>
                        <a:rPr lang="sv-SE" sz="1100" b="0" i="0" u="none" strike="noStrike" dirty="0">
                          <a:solidFill>
                            <a:srgbClr val="000000"/>
                          </a:solidFill>
                          <a:effectLst/>
                          <a:latin typeface="Calibri" panose="020F0502020204030204" pitchFamily="34" charset="0"/>
                        </a:rPr>
                        <a:t>6%</a:t>
                      </a:r>
                    </a:p>
                  </a:txBody>
                  <a:tcPr marL="6350" marR="6350" marT="6350" marB="0" anchor="b">
                    <a:lnL>
                      <a:noFill/>
                    </a:lnL>
                    <a:lnR>
                      <a:noFill/>
                    </a:lnR>
                    <a:lnT>
                      <a:noFill/>
                    </a:lnT>
                    <a:lnB>
                      <a:noFill/>
                    </a:lnB>
                  </a:tcPr>
                </a:tc>
                <a:extLst>
                  <a:ext uri="{0D108BD9-81ED-4DB2-BD59-A6C34878D82A}">
                    <a16:rowId xmlns:a16="http://schemas.microsoft.com/office/drawing/2014/main" val="2691756589"/>
                  </a:ext>
                </a:extLst>
              </a:tr>
            </a:tbl>
          </a:graphicData>
        </a:graphic>
      </p:graphicFrame>
      <p:graphicFrame>
        <p:nvGraphicFramePr>
          <p:cNvPr id="4" name="Diagram 3">
            <a:extLst>
              <a:ext uri="{FF2B5EF4-FFF2-40B4-BE49-F238E27FC236}">
                <a16:creationId xmlns:a16="http://schemas.microsoft.com/office/drawing/2014/main" id="{00000000-0008-0000-4B00-000005000000}"/>
              </a:ext>
            </a:extLst>
          </p:cNvPr>
          <p:cNvGraphicFramePr>
            <a:graphicFrameLocks/>
          </p:cNvGraphicFramePr>
          <p:nvPr>
            <p:extLst>
              <p:ext uri="{D42A27DB-BD31-4B8C-83A1-F6EECF244321}">
                <p14:modId xmlns:p14="http://schemas.microsoft.com/office/powerpoint/2010/main" val="1952095484"/>
              </p:ext>
            </p:extLst>
          </p:nvPr>
        </p:nvGraphicFramePr>
        <p:xfrm>
          <a:off x="4552950" y="913527"/>
          <a:ext cx="5038724" cy="3810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ruta 4">
            <a:extLst>
              <a:ext uri="{FF2B5EF4-FFF2-40B4-BE49-F238E27FC236}">
                <a16:creationId xmlns:a16="http://schemas.microsoft.com/office/drawing/2014/main" id="{6C75E9D1-D084-400B-B86F-9E57BC2FA340}"/>
              </a:ext>
            </a:extLst>
          </p:cNvPr>
          <p:cNvSpPr txBox="1"/>
          <p:nvPr/>
        </p:nvSpPr>
        <p:spPr>
          <a:xfrm>
            <a:off x="438150" y="5239543"/>
            <a:ext cx="9991725" cy="923330"/>
          </a:xfrm>
          <a:prstGeom prst="rect">
            <a:avLst/>
          </a:prstGeom>
          <a:noFill/>
        </p:spPr>
        <p:txBody>
          <a:bodyPr wrap="square" rtlCol="0">
            <a:spAutoFit/>
          </a:bodyPr>
          <a:lstStyle/>
          <a:p>
            <a:r>
              <a:rPr lang="sv-SE" dirty="0"/>
              <a:t>Kvalitetsregistret </a:t>
            </a:r>
            <a:r>
              <a:rPr lang="sv-SE" dirty="0" err="1"/>
              <a:t>Swedeheart</a:t>
            </a:r>
            <a:r>
              <a:rPr lang="sv-SE" dirty="0"/>
              <a:t> har ett kvalitetsindex med elva indikatorer. Skåne ligger mycket bra till och har förbättrat sitt resultat ytterligare jämfört med 2019. Detta visar att hjärtinfarktvården i de avseenden som mäts i indexet upprätthållit kvaliteten under 2020.</a:t>
            </a:r>
          </a:p>
        </p:txBody>
      </p:sp>
    </p:spTree>
    <p:extLst>
      <p:ext uri="{BB962C8B-B14F-4D97-AF65-F5344CB8AC3E}">
        <p14:creationId xmlns:p14="http://schemas.microsoft.com/office/powerpoint/2010/main" val="3089919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a:extLst>
              <a:ext uri="{FF2B5EF4-FFF2-40B4-BE49-F238E27FC236}">
                <a16:creationId xmlns:a16="http://schemas.microsoft.com/office/drawing/2014/main" id="{64A6BEB6-9B79-401C-8D56-C5D998A0FE23}"/>
              </a:ext>
            </a:extLst>
          </p:cNvPr>
          <p:cNvGraphicFramePr>
            <a:graphicFrameLocks noGrp="1"/>
          </p:cNvGraphicFramePr>
          <p:nvPr>
            <p:extLst>
              <p:ext uri="{D42A27DB-BD31-4B8C-83A1-F6EECF244321}">
                <p14:modId xmlns:p14="http://schemas.microsoft.com/office/powerpoint/2010/main" val="1319304469"/>
              </p:ext>
            </p:extLst>
          </p:nvPr>
        </p:nvGraphicFramePr>
        <p:xfrm>
          <a:off x="561975" y="162084"/>
          <a:ext cx="6092826" cy="957580"/>
        </p:xfrm>
        <a:graphic>
          <a:graphicData uri="http://schemas.openxmlformats.org/drawingml/2006/table">
            <a:tbl>
              <a:tblPr/>
              <a:tblGrid>
                <a:gridCol w="6092826">
                  <a:extLst>
                    <a:ext uri="{9D8B030D-6E8A-4147-A177-3AD203B41FA5}">
                      <a16:colId xmlns:a16="http://schemas.microsoft.com/office/drawing/2014/main" val="1412233166"/>
                    </a:ext>
                  </a:extLst>
                </a:gridCol>
              </a:tblGrid>
              <a:tr h="184150">
                <a:tc>
                  <a:txBody>
                    <a:bodyPr/>
                    <a:lstStyle/>
                    <a:p>
                      <a:pPr algn="l" fontAlgn="b"/>
                      <a:r>
                        <a:rPr lang="sv-SE" sz="2400" b="1" i="0" u="none" strike="noStrike" dirty="0">
                          <a:solidFill>
                            <a:srgbClr val="000000"/>
                          </a:solidFill>
                          <a:effectLst/>
                          <a:latin typeface="+mj-lt"/>
                        </a:rPr>
                        <a:t>Antal fall av stroke som registrerats i Riksstroke, 2019 – 2020. Riket</a:t>
                      </a:r>
                    </a:p>
                  </a:txBody>
                  <a:tcPr marL="6350" marR="6350" marT="6350" marB="0" anchor="b">
                    <a:lnL>
                      <a:noFill/>
                    </a:lnL>
                    <a:lnR>
                      <a:noFill/>
                    </a:lnR>
                    <a:lnT>
                      <a:noFill/>
                    </a:lnT>
                    <a:lnB>
                      <a:noFill/>
                    </a:lnB>
                  </a:tcPr>
                </a:tc>
                <a:extLst>
                  <a:ext uri="{0D108BD9-81ED-4DB2-BD59-A6C34878D82A}">
                    <a16:rowId xmlns:a16="http://schemas.microsoft.com/office/drawing/2014/main" val="3770693032"/>
                  </a:ext>
                </a:extLst>
              </a:tr>
              <a:tr h="184150">
                <a:tc>
                  <a:txBody>
                    <a:bodyPr/>
                    <a:lstStyle/>
                    <a:p>
                      <a:pPr algn="l" fontAlgn="b"/>
                      <a:endParaRPr lang="sv-SE" sz="14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664303785"/>
                  </a:ext>
                </a:extLst>
              </a:tr>
            </a:tbl>
          </a:graphicData>
        </a:graphic>
      </p:graphicFrame>
      <p:graphicFrame>
        <p:nvGraphicFramePr>
          <p:cNvPr id="3" name="Diagram 2">
            <a:extLst>
              <a:ext uri="{FF2B5EF4-FFF2-40B4-BE49-F238E27FC236}">
                <a16:creationId xmlns:a16="http://schemas.microsoft.com/office/drawing/2014/main" id="{00000000-0008-0000-4D00-000002000000}"/>
              </a:ext>
            </a:extLst>
          </p:cNvPr>
          <p:cNvGraphicFramePr>
            <a:graphicFrameLocks/>
          </p:cNvGraphicFramePr>
          <p:nvPr>
            <p:extLst>
              <p:ext uri="{D42A27DB-BD31-4B8C-83A1-F6EECF244321}">
                <p14:modId xmlns:p14="http://schemas.microsoft.com/office/powerpoint/2010/main" val="2951009180"/>
              </p:ext>
            </p:extLst>
          </p:nvPr>
        </p:nvGraphicFramePr>
        <p:xfrm>
          <a:off x="634000" y="1040672"/>
          <a:ext cx="5347700" cy="371230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ruta 4">
            <a:extLst>
              <a:ext uri="{FF2B5EF4-FFF2-40B4-BE49-F238E27FC236}">
                <a16:creationId xmlns:a16="http://schemas.microsoft.com/office/drawing/2014/main" id="{B63CCB1E-7906-4C9C-8EFA-AC3BA17F8D53}"/>
              </a:ext>
            </a:extLst>
          </p:cNvPr>
          <p:cNvSpPr txBox="1"/>
          <p:nvPr/>
        </p:nvSpPr>
        <p:spPr>
          <a:xfrm>
            <a:off x="466725" y="5000625"/>
            <a:ext cx="9639300" cy="1477328"/>
          </a:xfrm>
          <a:prstGeom prst="rect">
            <a:avLst/>
          </a:prstGeom>
          <a:noFill/>
        </p:spPr>
        <p:txBody>
          <a:bodyPr wrap="square" rtlCol="0">
            <a:spAutoFit/>
          </a:bodyPr>
          <a:lstStyle/>
          <a:p>
            <a:r>
              <a:rPr lang="sv-SE" dirty="0">
                <a:latin typeface="Calibri" panose="020F0502020204030204" pitchFamily="34" charset="0"/>
                <a:cs typeface="Calibri" panose="020F0502020204030204" pitchFamily="34" charset="0"/>
              </a:rPr>
              <a:t>Minskande strokeförekomst är en långsiktig trend. I Riksstroke har antalet fall sedan 2010 minskat med mer än 5 000 fall. Det absoluta antalet stroke minskar i Sverige, trots en ökande folkmängd och trots att antalet äldre i befolkningen ökar. Denna minskning talar för att primär- och sekundärprevention av stroke och annan hjärt-kärlsjukdom har haft framgång, utöver andra aspekter av samhällsutvecklingen som påverkar sjukdomsrisken.</a:t>
            </a:r>
          </a:p>
        </p:txBody>
      </p:sp>
    </p:spTree>
    <p:extLst>
      <p:ext uri="{BB962C8B-B14F-4D97-AF65-F5344CB8AC3E}">
        <p14:creationId xmlns:p14="http://schemas.microsoft.com/office/powerpoint/2010/main" val="3905476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FDF0F500-BCE2-4000-A8B1-338452E082CA}"/>
              </a:ext>
            </a:extLst>
          </p:cNvPr>
          <p:cNvSpPr txBox="1"/>
          <p:nvPr/>
        </p:nvSpPr>
        <p:spPr>
          <a:xfrm>
            <a:off x="376237" y="790575"/>
            <a:ext cx="10982325" cy="2523768"/>
          </a:xfrm>
          <a:prstGeom prst="rect">
            <a:avLst/>
          </a:prstGeom>
          <a:noFill/>
        </p:spPr>
        <p:txBody>
          <a:bodyPr wrap="square" rtlCol="0">
            <a:spAutoFit/>
          </a:bodyPr>
          <a:lstStyle/>
          <a:p>
            <a:r>
              <a:rPr lang="sv-SE" sz="2000" dirty="0">
                <a:latin typeface="Calibri" panose="020F0502020204030204" pitchFamily="34" charset="0"/>
                <a:cs typeface="Calibri" panose="020F0502020204030204" pitchFamily="34" charset="0"/>
              </a:rPr>
              <a:t>Några områden har lyfts fram från rapporten i denna presentation där Region Skåne finns representerade. I den mån det varit möjligt finns kommentarer och viss mån analys kring utfallet. I vissa områden har ytterligare underlag bifogats för att ge en bättre bild över läget. </a:t>
            </a:r>
          </a:p>
          <a:p>
            <a:endParaRPr lang="sv-SE" sz="2000" dirty="0">
              <a:latin typeface="Calibri" panose="020F0502020204030204" pitchFamily="34" charset="0"/>
              <a:cs typeface="Calibri" panose="020F0502020204030204" pitchFamily="34" charset="0"/>
            </a:endParaRPr>
          </a:p>
          <a:p>
            <a:r>
              <a:rPr lang="sv-SE" sz="2000" dirty="0">
                <a:latin typeface="Calibri" panose="020F0502020204030204" pitchFamily="34" charset="0"/>
                <a:cs typeface="Calibri" panose="020F0502020204030204" pitchFamily="34" charset="0"/>
              </a:rPr>
              <a:t>Generellt bör det noteras att data i viss utsträckning bygger på frivillig inrapportering och jämförelser mellan regioner därför bör ske med försiktighet.</a:t>
            </a:r>
          </a:p>
          <a:p>
            <a:endParaRPr lang="sv-SE" sz="2000" dirty="0">
              <a:latin typeface="Calibri" panose="020F0502020204030204" pitchFamily="34" charset="0"/>
              <a:ea typeface="Calibri" panose="020F0502020204030204" pitchFamily="34" charset="0"/>
            </a:endParaRPr>
          </a:p>
          <a:p>
            <a:endParaRPr lang="sv-SE" dirty="0"/>
          </a:p>
        </p:txBody>
      </p:sp>
    </p:spTree>
    <p:extLst>
      <p:ext uri="{BB962C8B-B14F-4D97-AF65-F5344CB8AC3E}">
        <p14:creationId xmlns:p14="http://schemas.microsoft.com/office/powerpoint/2010/main" val="5303933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4408B087-A9CE-4B25-B221-B5D756BA8C00}"/>
              </a:ext>
            </a:extLst>
          </p:cNvPr>
          <p:cNvSpPr txBox="1"/>
          <p:nvPr/>
        </p:nvSpPr>
        <p:spPr>
          <a:xfrm>
            <a:off x="304800" y="213142"/>
            <a:ext cx="11449050" cy="830997"/>
          </a:xfrm>
          <a:prstGeom prst="rect">
            <a:avLst/>
          </a:prstGeom>
          <a:noFill/>
        </p:spPr>
        <p:txBody>
          <a:bodyPr wrap="square">
            <a:spAutoFit/>
          </a:bodyPr>
          <a:lstStyle/>
          <a:p>
            <a:r>
              <a:rPr lang="sv-SE" sz="2400" b="1" i="0" u="none" strike="noStrike" dirty="0">
                <a:solidFill>
                  <a:srgbClr val="000000"/>
                </a:solidFill>
                <a:effectLst/>
                <a:latin typeface="+mj-lt"/>
              </a:rPr>
              <a:t>Minskning av antal registrerade personer i Nationella diabetesregistret 2020 jämfört 2019. Procent.</a:t>
            </a:r>
            <a:r>
              <a:rPr lang="sv-SE" sz="2400" dirty="0">
                <a:latin typeface="+mj-lt"/>
              </a:rPr>
              <a:t> </a:t>
            </a:r>
          </a:p>
        </p:txBody>
      </p:sp>
      <p:graphicFrame>
        <p:nvGraphicFramePr>
          <p:cNvPr id="4" name="Tabell 3">
            <a:extLst>
              <a:ext uri="{FF2B5EF4-FFF2-40B4-BE49-F238E27FC236}">
                <a16:creationId xmlns:a16="http://schemas.microsoft.com/office/drawing/2014/main" id="{50DDBA8F-B207-48CC-9750-DE7B2C102300}"/>
              </a:ext>
            </a:extLst>
          </p:cNvPr>
          <p:cNvGraphicFramePr>
            <a:graphicFrameLocks noGrp="1"/>
          </p:cNvGraphicFramePr>
          <p:nvPr>
            <p:extLst>
              <p:ext uri="{D42A27DB-BD31-4B8C-83A1-F6EECF244321}">
                <p14:modId xmlns:p14="http://schemas.microsoft.com/office/powerpoint/2010/main" val="4050605667"/>
              </p:ext>
            </p:extLst>
          </p:nvPr>
        </p:nvGraphicFramePr>
        <p:xfrm>
          <a:off x="590550" y="1044139"/>
          <a:ext cx="2247900" cy="4031034"/>
        </p:xfrm>
        <a:graphic>
          <a:graphicData uri="http://schemas.openxmlformats.org/drawingml/2006/table">
            <a:tbl>
              <a:tblPr/>
              <a:tblGrid>
                <a:gridCol w="1355117">
                  <a:extLst>
                    <a:ext uri="{9D8B030D-6E8A-4147-A177-3AD203B41FA5}">
                      <a16:colId xmlns:a16="http://schemas.microsoft.com/office/drawing/2014/main" val="4112877374"/>
                    </a:ext>
                  </a:extLst>
                </a:gridCol>
                <a:gridCol w="892783">
                  <a:extLst>
                    <a:ext uri="{9D8B030D-6E8A-4147-A177-3AD203B41FA5}">
                      <a16:colId xmlns:a16="http://schemas.microsoft.com/office/drawing/2014/main" val="1268204377"/>
                    </a:ext>
                  </a:extLst>
                </a:gridCol>
              </a:tblGrid>
              <a:tr h="181034">
                <a:tc>
                  <a:txBody>
                    <a:bodyPr/>
                    <a:lstStyle/>
                    <a:p>
                      <a:pPr algn="l" fontAlgn="b"/>
                      <a:r>
                        <a:rPr lang="sv-SE" sz="1100" b="1" i="0" u="none" strike="noStrike">
                          <a:solidFill>
                            <a:srgbClr val="000000"/>
                          </a:solidFill>
                          <a:effectLst/>
                          <a:latin typeface="Calibri" panose="020F0502020204030204" pitchFamily="34" charset="0"/>
                        </a:rPr>
                        <a:t>Region</a:t>
                      </a:r>
                    </a:p>
                  </a:txBody>
                  <a:tcPr marL="6350" marR="6350" marT="6350"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a:solidFill>
                            <a:srgbClr val="000000"/>
                          </a:solidFill>
                          <a:effectLst/>
                          <a:latin typeface="Calibri" panose="020F0502020204030204" pitchFamily="34" charset="0"/>
                        </a:rPr>
                        <a:t>Minskning</a:t>
                      </a:r>
                    </a:p>
                  </a:txBody>
                  <a:tcPr marL="6350" marR="6350" marT="6350" marB="0" anchor="b">
                    <a:lnL>
                      <a:noFill/>
                    </a:lnL>
                    <a:lnR>
                      <a:noFill/>
                    </a:lnR>
                    <a:lnT>
                      <a:noFill/>
                    </a:lnT>
                    <a:lnB w="12700" cap="flat" cmpd="sng" algn="ctr">
                      <a:solidFill>
                        <a:srgbClr val="F38B4A"/>
                      </a:solidFill>
                      <a:prstDash val="solid"/>
                      <a:round/>
                      <a:headEnd type="none" w="med" len="med"/>
                      <a:tailEnd type="none" w="med" len="med"/>
                    </a:lnB>
                  </a:tcPr>
                </a:tc>
                <a:extLst>
                  <a:ext uri="{0D108BD9-81ED-4DB2-BD59-A6C34878D82A}">
                    <a16:rowId xmlns:a16="http://schemas.microsoft.com/office/drawing/2014/main" val="3743775280"/>
                  </a:ext>
                </a:extLst>
              </a:tr>
              <a:tr h="175000">
                <a:tc>
                  <a:txBody>
                    <a:bodyPr/>
                    <a:lstStyle/>
                    <a:p>
                      <a:pPr algn="l" fontAlgn="b"/>
                      <a:r>
                        <a:rPr lang="sv-SE" sz="1100" b="0" i="0" u="none" strike="noStrike">
                          <a:solidFill>
                            <a:srgbClr val="000000"/>
                          </a:solidFill>
                          <a:effectLst/>
                          <a:latin typeface="Calibri" panose="020F0502020204030204" pitchFamily="34" charset="0"/>
                        </a:rPr>
                        <a:t>Blekinge</a:t>
                      </a:r>
                    </a:p>
                  </a:txBody>
                  <a:tcPr marL="6350" marR="6350" marT="635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100" b="0" i="0" u="none" strike="noStrike" dirty="0">
                          <a:solidFill>
                            <a:srgbClr val="000000"/>
                          </a:solidFill>
                          <a:effectLst/>
                          <a:latin typeface="Calibri" panose="020F0502020204030204" pitchFamily="34" charset="0"/>
                        </a:rPr>
                        <a:t>-23%</a:t>
                      </a:r>
                    </a:p>
                  </a:txBody>
                  <a:tcPr marL="6350" marR="6350" marT="635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3762616097"/>
                  </a:ext>
                </a:extLst>
              </a:tr>
              <a:tr h="175000">
                <a:tc>
                  <a:txBody>
                    <a:bodyPr/>
                    <a:lstStyle/>
                    <a:p>
                      <a:pPr algn="l" fontAlgn="b"/>
                      <a:r>
                        <a:rPr lang="sv-SE" sz="1100" b="0" i="0" u="none" strike="noStrike">
                          <a:solidFill>
                            <a:srgbClr val="000000"/>
                          </a:solidFill>
                          <a:effectLst/>
                          <a:latin typeface="Calibri" panose="020F0502020204030204" pitchFamily="34" charset="0"/>
                        </a:rPr>
                        <a:t>Norrbotten</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-20%</a:t>
                      </a:r>
                    </a:p>
                  </a:txBody>
                  <a:tcPr marL="6350" marR="6350" marT="6350" marB="0" anchor="b">
                    <a:lnL>
                      <a:noFill/>
                    </a:lnL>
                    <a:lnR>
                      <a:noFill/>
                    </a:lnR>
                    <a:lnT>
                      <a:noFill/>
                    </a:lnT>
                    <a:lnB>
                      <a:noFill/>
                    </a:lnB>
                  </a:tcPr>
                </a:tc>
                <a:extLst>
                  <a:ext uri="{0D108BD9-81ED-4DB2-BD59-A6C34878D82A}">
                    <a16:rowId xmlns:a16="http://schemas.microsoft.com/office/drawing/2014/main" val="4106847321"/>
                  </a:ext>
                </a:extLst>
              </a:tr>
              <a:tr h="175000">
                <a:tc>
                  <a:txBody>
                    <a:bodyPr/>
                    <a:lstStyle/>
                    <a:p>
                      <a:pPr algn="l" fontAlgn="b"/>
                      <a:r>
                        <a:rPr lang="sv-SE" sz="1100" b="0" i="0" u="none" strike="noStrike">
                          <a:solidFill>
                            <a:srgbClr val="000000"/>
                          </a:solidFill>
                          <a:effectLst/>
                          <a:latin typeface="Calibri" panose="020F0502020204030204" pitchFamily="34" charset="0"/>
                        </a:rPr>
                        <a:t>Jönköping</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-12%</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1437140108"/>
                  </a:ext>
                </a:extLst>
              </a:tr>
              <a:tr h="175000">
                <a:tc>
                  <a:txBody>
                    <a:bodyPr/>
                    <a:lstStyle/>
                    <a:p>
                      <a:pPr algn="l" fontAlgn="b"/>
                      <a:r>
                        <a:rPr lang="sv-SE" sz="1100" b="0" i="0" u="none" strike="noStrike" dirty="0">
                          <a:solidFill>
                            <a:srgbClr val="000000"/>
                          </a:solidFill>
                          <a:effectLst/>
                          <a:latin typeface="Calibri" panose="020F0502020204030204" pitchFamily="34" charset="0"/>
                        </a:rPr>
                        <a:t>Örebro</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-12%</a:t>
                      </a:r>
                    </a:p>
                  </a:txBody>
                  <a:tcPr marL="6350" marR="6350" marT="6350" marB="0" anchor="b">
                    <a:lnL>
                      <a:noFill/>
                    </a:lnL>
                    <a:lnR>
                      <a:noFill/>
                    </a:lnR>
                    <a:lnT>
                      <a:noFill/>
                    </a:lnT>
                    <a:lnB>
                      <a:noFill/>
                    </a:lnB>
                  </a:tcPr>
                </a:tc>
                <a:extLst>
                  <a:ext uri="{0D108BD9-81ED-4DB2-BD59-A6C34878D82A}">
                    <a16:rowId xmlns:a16="http://schemas.microsoft.com/office/drawing/2014/main" val="1831013509"/>
                  </a:ext>
                </a:extLst>
              </a:tr>
              <a:tr h="175000">
                <a:tc>
                  <a:txBody>
                    <a:bodyPr/>
                    <a:lstStyle/>
                    <a:p>
                      <a:pPr algn="l" fontAlgn="b"/>
                      <a:r>
                        <a:rPr lang="sv-SE" sz="1100" b="0" i="0" u="none" strike="noStrike">
                          <a:solidFill>
                            <a:srgbClr val="000000"/>
                          </a:solidFill>
                          <a:effectLst/>
                          <a:latin typeface="Calibri" panose="020F0502020204030204" pitchFamily="34" charset="0"/>
                        </a:rPr>
                        <a:t>Östergötland</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-11%</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3691046586"/>
                  </a:ext>
                </a:extLst>
              </a:tr>
              <a:tr h="175000">
                <a:tc>
                  <a:txBody>
                    <a:bodyPr/>
                    <a:lstStyle/>
                    <a:p>
                      <a:pPr algn="l" fontAlgn="b"/>
                      <a:r>
                        <a:rPr lang="sv-SE" sz="1100" b="0" i="0" u="none" strike="noStrike">
                          <a:solidFill>
                            <a:srgbClr val="000000"/>
                          </a:solidFill>
                          <a:effectLst/>
                          <a:latin typeface="Calibri" panose="020F0502020204030204" pitchFamily="34" charset="0"/>
                        </a:rPr>
                        <a:t>Gävleborg</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-10%</a:t>
                      </a:r>
                    </a:p>
                  </a:txBody>
                  <a:tcPr marL="6350" marR="6350" marT="6350" marB="0" anchor="b">
                    <a:lnL>
                      <a:noFill/>
                    </a:lnL>
                    <a:lnR>
                      <a:noFill/>
                    </a:lnR>
                    <a:lnT>
                      <a:noFill/>
                    </a:lnT>
                    <a:lnB>
                      <a:noFill/>
                    </a:lnB>
                  </a:tcPr>
                </a:tc>
                <a:extLst>
                  <a:ext uri="{0D108BD9-81ED-4DB2-BD59-A6C34878D82A}">
                    <a16:rowId xmlns:a16="http://schemas.microsoft.com/office/drawing/2014/main" val="3047436538"/>
                  </a:ext>
                </a:extLst>
              </a:tr>
              <a:tr h="175000">
                <a:tc>
                  <a:txBody>
                    <a:bodyPr/>
                    <a:lstStyle/>
                    <a:p>
                      <a:pPr algn="l" fontAlgn="b"/>
                      <a:r>
                        <a:rPr lang="sv-SE" sz="1100" b="0" i="0" u="none" strike="noStrike">
                          <a:solidFill>
                            <a:srgbClr val="000000"/>
                          </a:solidFill>
                          <a:effectLst/>
                          <a:latin typeface="Calibri" panose="020F0502020204030204" pitchFamily="34" charset="0"/>
                        </a:rPr>
                        <a:t>Kronoberg</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-10%</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3604633329"/>
                  </a:ext>
                </a:extLst>
              </a:tr>
              <a:tr h="175000">
                <a:tc>
                  <a:txBody>
                    <a:bodyPr/>
                    <a:lstStyle/>
                    <a:p>
                      <a:pPr algn="l" fontAlgn="b"/>
                      <a:r>
                        <a:rPr lang="sv-SE" sz="1100" b="0" i="0" u="none" strike="noStrike">
                          <a:solidFill>
                            <a:srgbClr val="000000"/>
                          </a:solidFill>
                          <a:effectLst/>
                          <a:latin typeface="Calibri" panose="020F0502020204030204" pitchFamily="34" charset="0"/>
                        </a:rPr>
                        <a:t>Dalarna</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-9%</a:t>
                      </a:r>
                    </a:p>
                  </a:txBody>
                  <a:tcPr marL="6350" marR="6350" marT="6350" marB="0" anchor="b">
                    <a:lnL>
                      <a:noFill/>
                    </a:lnL>
                    <a:lnR>
                      <a:noFill/>
                    </a:lnR>
                    <a:lnT>
                      <a:noFill/>
                    </a:lnT>
                    <a:lnB>
                      <a:noFill/>
                    </a:lnB>
                  </a:tcPr>
                </a:tc>
                <a:extLst>
                  <a:ext uri="{0D108BD9-81ED-4DB2-BD59-A6C34878D82A}">
                    <a16:rowId xmlns:a16="http://schemas.microsoft.com/office/drawing/2014/main" val="2893619618"/>
                  </a:ext>
                </a:extLst>
              </a:tr>
              <a:tr h="175000">
                <a:tc>
                  <a:txBody>
                    <a:bodyPr/>
                    <a:lstStyle/>
                    <a:p>
                      <a:pPr algn="l" fontAlgn="b"/>
                      <a:r>
                        <a:rPr lang="sv-SE" sz="1100" b="0" i="0" u="none" strike="noStrike">
                          <a:solidFill>
                            <a:srgbClr val="000000"/>
                          </a:solidFill>
                          <a:effectLst/>
                          <a:latin typeface="Calibri" panose="020F0502020204030204" pitchFamily="34" charset="0"/>
                        </a:rPr>
                        <a:t>Stockholm</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3601016456"/>
                  </a:ext>
                </a:extLst>
              </a:tr>
              <a:tr h="175000">
                <a:tc>
                  <a:txBody>
                    <a:bodyPr/>
                    <a:lstStyle/>
                    <a:p>
                      <a:pPr algn="l" fontAlgn="b"/>
                      <a:r>
                        <a:rPr lang="sv-SE" sz="1100" b="1" i="0" u="none" strike="noStrike">
                          <a:solidFill>
                            <a:srgbClr val="000000"/>
                          </a:solidFill>
                          <a:effectLst/>
                          <a:latin typeface="Calibri" panose="020F0502020204030204" pitchFamily="34" charset="0"/>
                        </a:rPr>
                        <a:t>Riket</a:t>
                      </a:r>
                    </a:p>
                  </a:txBody>
                  <a:tcPr marL="6350" marR="6350" marT="6350" marB="0" anchor="b">
                    <a:lnL>
                      <a:noFill/>
                    </a:lnL>
                    <a:lnR>
                      <a:noFill/>
                    </a:lnR>
                    <a:lnT>
                      <a:noFill/>
                    </a:lnT>
                    <a:lnB>
                      <a:noFill/>
                    </a:lnB>
                  </a:tcPr>
                </a:tc>
                <a:tc>
                  <a:txBody>
                    <a:bodyPr/>
                    <a:lstStyle/>
                    <a:p>
                      <a:pPr algn="r" fontAlgn="b"/>
                      <a:r>
                        <a:rPr lang="sv-SE" sz="1100" b="1" i="0" u="none" strike="noStrike">
                          <a:solidFill>
                            <a:srgbClr val="000000"/>
                          </a:solidFill>
                          <a:effectLst/>
                          <a:latin typeface="Calibri" panose="020F0502020204030204" pitchFamily="34" charset="0"/>
                        </a:rPr>
                        <a:t>-7%</a:t>
                      </a:r>
                    </a:p>
                  </a:txBody>
                  <a:tcPr marL="6350" marR="6350" marT="6350" marB="0" anchor="b">
                    <a:lnL>
                      <a:noFill/>
                    </a:lnL>
                    <a:lnR>
                      <a:noFill/>
                    </a:lnR>
                    <a:lnT>
                      <a:noFill/>
                    </a:lnT>
                    <a:lnB>
                      <a:noFill/>
                    </a:lnB>
                  </a:tcPr>
                </a:tc>
                <a:extLst>
                  <a:ext uri="{0D108BD9-81ED-4DB2-BD59-A6C34878D82A}">
                    <a16:rowId xmlns:a16="http://schemas.microsoft.com/office/drawing/2014/main" val="2969699356"/>
                  </a:ext>
                </a:extLst>
              </a:tr>
              <a:tr h="175000">
                <a:tc>
                  <a:txBody>
                    <a:bodyPr/>
                    <a:lstStyle/>
                    <a:p>
                      <a:pPr algn="l" fontAlgn="b"/>
                      <a:r>
                        <a:rPr lang="sv-SE" sz="1100" b="0" i="0" u="none" strike="noStrike">
                          <a:solidFill>
                            <a:srgbClr val="000000"/>
                          </a:solidFill>
                          <a:effectLst/>
                          <a:latin typeface="Calibri" panose="020F0502020204030204" pitchFamily="34" charset="0"/>
                        </a:rPr>
                        <a:t>Västmanland</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2993672604"/>
                  </a:ext>
                </a:extLst>
              </a:tr>
              <a:tr h="175000">
                <a:tc>
                  <a:txBody>
                    <a:bodyPr/>
                    <a:lstStyle/>
                    <a:p>
                      <a:pPr algn="l" fontAlgn="b"/>
                      <a:r>
                        <a:rPr lang="sv-SE" sz="1100" b="0" i="0" u="none" strike="noStrike">
                          <a:solidFill>
                            <a:srgbClr val="000000"/>
                          </a:solidFill>
                          <a:effectLst/>
                          <a:latin typeface="Calibri" panose="020F0502020204030204" pitchFamily="34" charset="0"/>
                        </a:rPr>
                        <a:t>Västernorrland</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a:t>
                      </a:r>
                    </a:p>
                  </a:txBody>
                  <a:tcPr marL="6350" marR="6350" marT="6350" marB="0" anchor="b">
                    <a:lnL>
                      <a:noFill/>
                    </a:lnL>
                    <a:lnR>
                      <a:noFill/>
                    </a:lnR>
                    <a:lnT>
                      <a:noFill/>
                    </a:lnT>
                    <a:lnB>
                      <a:noFill/>
                    </a:lnB>
                  </a:tcPr>
                </a:tc>
                <a:extLst>
                  <a:ext uri="{0D108BD9-81ED-4DB2-BD59-A6C34878D82A}">
                    <a16:rowId xmlns:a16="http://schemas.microsoft.com/office/drawing/2014/main" val="425588030"/>
                  </a:ext>
                </a:extLst>
              </a:tr>
              <a:tr h="175000">
                <a:tc>
                  <a:txBody>
                    <a:bodyPr/>
                    <a:lstStyle/>
                    <a:p>
                      <a:pPr algn="l" fontAlgn="b"/>
                      <a:r>
                        <a:rPr lang="sv-SE" sz="1100" b="0" i="0" u="none" strike="noStrike">
                          <a:solidFill>
                            <a:srgbClr val="000000"/>
                          </a:solidFill>
                          <a:effectLst/>
                          <a:latin typeface="Calibri" panose="020F0502020204030204" pitchFamily="34" charset="0"/>
                        </a:rPr>
                        <a:t>Västerbotten</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4069730111"/>
                  </a:ext>
                </a:extLst>
              </a:tr>
              <a:tr h="175000">
                <a:tc>
                  <a:txBody>
                    <a:bodyPr/>
                    <a:lstStyle/>
                    <a:p>
                      <a:pPr algn="l" fontAlgn="b"/>
                      <a:r>
                        <a:rPr lang="sv-SE" sz="1100" b="0" i="0" u="none" strike="noStrike">
                          <a:solidFill>
                            <a:srgbClr val="000000"/>
                          </a:solidFill>
                          <a:effectLst/>
                          <a:latin typeface="Calibri" panose="020F0502020204030204" pitchFamily="34" charset="0"/>
                        </a:rPr>
                        <a:t>Västra Götaland</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a:t>
                      </a:r>
                    </a:p>
                  </a:txBody>
                  <a:tcPr marL="6350" marR="6350" marT="6350" marB="0" anchor="b">
                    <a:lnL>
                      <a:noFill/>
                    </a:lnL>
                    <a:lnR>
                      <a:noFill/>
                    </a:lnR>
                    <a:lnT>
                      <a:noFill/>
                    </a:lnT>
                    <a:lnB>
                      <a:noFill/>
                    </a:lnB>
                  </a:tcPr>
                </a:tc>
                <a:extLst>
                  <a:ext uri="{0D108BD9-81ED-4DB2-BD59-A6C34878D82A}">
                    <a16:rowId xmlns:a16="http://schemas.microsoft.com/office/drawing/2014/main" val="3556693417"/>
                  </a:ext>
                </a:extLst>
              </a:tr>
              <a:tr h="175000">
                <a:tc>
                  <a:txBody>
                    <a:bodyPr/>
                    <a:lstStyle/>
                    <a:p>
                      <a:pPr algn="l" fontAlgn="b"/>
                      <a:r>
                        <a:rPr lang="sv-SE" sz="1100" b="0" i="0" u="none" strike="noStrike">
                          <a:solidFill>
                            <a:srgbClr val="000000"/>
                          </a:solidFill>
                          <a:effectLst/>
                          <a:latin typeface="Calibri" panose="020F0502020204030204" pitchFamily="34" charset="0"/>
                        </a:rPr>
                        <a:t>Halland</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3781909270"/>
                  </a:ext>
                </a:extLst>
              </a:tr>
              <a:tr h="175000">
                <a:tc>
                  <a:txBody>
                    <a:bodyPr/>
                    <a:lstStyle/>
                    <a:p>
                      <a:pPr algn="l" fontAlgn="b"/>
                      <a:r>
                        <a:rPr lang="sv-SE" sz="1100" b="0" i="0" u="none" strike="noStrike">
                          <a:solidFill>
                            <a:srgbClr val="000000"/>
                          </a:solidFill>
                          <a:effectLst/>
                          <a:latin typeface="Calibri" panose="020F0502020204030204" pitchFamily="34" charset="0"/>
                        </a:rPr>
                        <a:t>Skåne</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-5%</a:t>
                      </a:r>
                    </a:p>
                  </a:txBody>
                  <a:tcPr marL="6350" marR="6350" marT="6350" marB="0" anchor="b">
                    <a:lnL>
                      <a:noFill/>
                    </a:lnL>
                    <a:lnR>
                      <a:noFill/>
                    </a:lnR>
                    <a:lnT>
                      <a:noFill/>
                    </a:lnT>
                    <a:lnB>
                      <a:noFill/>
                    </a:lnB>
                  </a:tcPr>
                </a:tc>
                <a:extLst>
                  <a:ext uri="{0D108BD9-81ED-4DB2-BD59-A6C34878D82A}">
                    <a16:rowId xmlns:a16="http://schemas.microsoft.com/office/drawing/2014/main" val="2128906880"/>
                  </a:ext>
                </a:extLst>
              </a:tr>
              <a:tr h="175000">
                <a:tc>
                  <a:txBody>
                    <a:bodyPr/>
                    <a:lstStyle/>
                    <a:p>
                      <a:pPr algn="l" fontAlgn="b"/>
                      <a:r>
                        <a:rPr lang="sv-SE" sz="1100" b="0" i="0" u="none" strike="noStrike">
                          <a:solidFill>
                            <a:srgbClr val="000000"/>
                          </a:solidFill>
                          <a:effectLst/>
                          <a:latin typeface="Calibri" panose="020F0502020204030204" pitchFamily="34" charset="0"/>
                        </a:rPr>
                        <a:t>Jämtland</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-5%</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747746997"/>
                  </a:ext>
                </a:extLst>
              </a:tr>
              <a:tr h="175000">
                <a:tc>
                  <a:txBody>
                    <a:bodyPr/>
                    <a:lstStyle/>
                    <a:p>
                      <a:pPr algn="l" fontAlgn="b"/>
                      <a:r>
                        <a:rPr lang="sv-SE" sz="1100" b="0" i="0" u="none" strike="noStrike">
                          <a:solidFill>
                            <a:srgbClr val="000000"/>
                          </a:solidFill>
                          <a:effectLst/>
                          <a:latin typeface="Calibri" panose="020F0502020204030204" pitchFamily="34" charset="0"/>
                        </a:rPr>
                        <a:t>Uppsala</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a:t>
                      </a:r>
                    </a:p>
                  </a:txBody>
                  <a:tcPr marL="6350" marR="6350" marT="6350" marB="0" anchor="b">
                    <a:lnL>
                      <a:noFill/>
                    </a:lnL>
                    <a:lnR>
                      <a:noFill/>
                    </a:lnR>
                    <a:lnT>
                      <a:noFill/>
                    </a:lnT>
                    <a:lnB>
                      <a:noFill/>
                    </a:lnB>
                  </a:tcPr>
                </a:tc>
                <a:extLst>
                  <a:ext uri="{0D108BD9-81ED-4DB2-BD59-A6C34878D82A}">
                    <a16:rowId xmlns:a16="http://schemas.microsoft.com/office/drawing/2014/main" val="559241922"/>
                  </a:ext>
                </a:extLst>
              </a:tr>
              <a:tr h="175000">
                <a:tc>
                  <a:txBody>
                    <a:bodyPr/>
                    <a:lstStyle/>
                    <a:p>
                      <a:pPr algn="l" fontAlgn="b"/>
                      <a:r>
                        <a:rPr lang="sv-SE" sz="1100" b="0" i="0" u="none" strike="noStrike">
                          <a:solidFill>
                            <a:srgbClr val="000000"/>
                          </a:solidFill>
                          <a:effectLst/>
                          <a:latin typeface="Calibri" panose="020F0502020204030204" pitchFamily="34" charset="0"/>
                        </a:rPr>
                        <a:t>Värmland</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373376082"/>
                  </a:ext>
                </a:extLst>
              </a:tr>
              <a:tr h="175000">
                <a:tc>
                  <a:txBody>
                    <a:bodyPr/>
                    <a:lstStyle/>
                    <a:p>
                      <a:pPr algn="l" fontAlgn="b"/>
                      <a:r>
                        <a:rPr lang="sv-SE" sz="1100" b="0" i="0" u="none" strike="noStrike">
                          <a:solidFill>
                            <a:srgbClr val="000000"/>
                          </a:solidFill>
                          <a:effectLst/>
                          <a:latin typeface="Calibri" panose="020F0502020204030204" pitchFamily="34" charset="0"/>
                        </a:rPr>
                        <a:t>Kalmar</a:t>
                      </a:r>
                    </a:p>
                  </a:txBody>
                  <a:tcPr marL="6350" marR="6350" marT="635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0%</a:t>
                      </a:r>
                    </a:p>
                  </a:txBody>
                  <a:tcPr marL="6350" marR="6350" marT="6350" marB="0" anchor="b">
                    <a:lnL>
                      <a:noFill/>
                    </a:lnL>
                    <a:lnR>
                      <a:noFill/>
                    </a:lnR>
                    <a:lnT>
                      <a:noFill/>
                    </a:lnT>
                    <a:lnB>
                      <a:noFill/>
                    </a:lnB>
                  </a:tcPr>
                </a:tc>
                <a:extLst>
                  <a:ext uri="{0D108BD9-81ED-4DB2-BD59-A6C34878D82A}">
                    <a16:rowId xmlns:a16="http://schemas.microsoft.com/office/drawing/2014/main" val="2086701248"/>
                  </a:ext>
                </a:extLst>
              </a:tr>
              <a:tr h="175000">
                <a:tc>
                  <a:txBody>
                    <a:bodyPr/>
                    <a:lstStyle/>
                    <a:p>
                      <a:pPr algn="l" fontAlgn="b"/>
                      <a:r>
                        <a:rPr lang="sv-SE" sz="1100" b="0" i="0" u="none" strike="noStrike">
                          <a:solidFill>
                            <a:srgbClr val="000000"/>
                          </a:solidFill>
                          <a:effectLst/>
                          <a:latin typeface="Calibri" panose="020F0502020204030204" pitchFamily="34" charset="0"/>
                        </a:rPr>
                        <a:t>Sörmland</a:t>
                      </a:r>
                    </a:p>
                  </a:txBody>
                  <a:tcPr marL="6350" marR="6350" marT="635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4%</a:t>
                      </a:r>
                    </a:p>
                  </a:txBody>
                  <a:tcPr marL="6350" marR="6350" marT="6350" marB="0" anchor="b">
                    <a:lnL>
                      <a:noFill/>
                    </a:lnL>
                    <a:lnR>
                      <a:noFill/>
                    </a:lnR>
                    <a:lnT>
                      <a:noFill/>
                    </a:lnT>
                    <a:lnB>
                      <a:noFill/>
                    </a:lnB>
                    <a:solidFill>
                      <a:srgbClr val="F2F2F2"/>
                    </a:solidFill>
                  </a:tcPr>
                </a:tc>
                <a:extLst>
                  <a:ext uri="{0D108BD9-81ED-4DB2-BD59-A6C34878D82A}">
                    <a16:rowId xmlns:a16="http://schemas.microsoft.com/office/drawing/2014/main" val="3174119945"/>
                  </a:ext>
                </a:extLst>
              </a:tr>
              <a:tr h="175000">
                <a:tc>
                  <a:txBody>
                    <a:bodyPr/>
                    <a:lstStyle/>
                    <a:p>
                      <a:pPr algn="l" fontAlgn="b"/>
                      <a:r>
                        <a:rPr lang="sv-SE" sz="1100" b="0" i="0" u="none" strike="noStrike">
                          <a:solidFill>
                            <a:srgbClr val="000000"/>
                          </a:solidFill>
                          <a:effectLst/>
                          <a:latin typeface="Calibri" panose="020F0502020204030204" pitchFamily="34" charset="0"/>
                        </a:rPr>
                        <a:t>Gotland</a:t>
                      </a:r>
                    </a:p>
                  </a:txBody>
                  <a:tcPr marL="6350" marR="6350" marT="6350" marB="0" anchor="b">
                    <a:lnL>
                      <a:noFill/>
                    </a:lnL>
                    <a:lnR>
                      <a:noFill/>
                    </a:lnR>
                    <a:lnT>
                      <a:noFill/>
                    </a:lnT>
                    <a:lnB>
                      <a:noFill/>
                    </a:lnB>
                  </a:tcPr>
                </a:tc>
                <a:tc>
                  <a:txBody>
                    <a:bodyPr/>
                    <a:lstStyle/>
                    <a:p>
                      <a:pPr algn="r" fontAlgn="b"/>
                      <a:r>
                        <a:rPr lang="sv-SE" sz="1100" b="0" i="0" u="none" strike="noStrike" dirty="0">
                          <a:solidFill>
                            <a:srgbClr val="000000"/>
                          </a:solidFill>
                          <a:effectLst/>
                          <a:latin typeface="Calibri" panose="020F0502020204030204" pitchFamily="34" charset="0"/>
                        </a:rPr>
                        <a:t>6%</a:t>
                      </a:r>
                    </a:p>
                  </a:txBody>
                  <a:tcPr marL="6350" marR="6350" marT="6350" marB="0" anchor="b">
                    <a:lnL>
                      <a:noFill/>
                    </a:lnL>
                    <a:lnR>
                      <a:noFill/>
                    </a:lnR>
                    <a:lnT>
                      <a:noFill/>
                    </a:lnT>
                    <a:lnB>
                      <a:noFill/>
                    </a:lnB>
                  </a:tcPr>
                </a:tc>
                <a:extLst>
                  <a:ext uri="{0D108BD9-81ED-4DB2-BD59-A6C34878D82A}">
                    <a16:rowId xmlns:a16="http://schemas.microsoft.com/office/drawing/2014/main" val="666551126"/>
                  </a:ext>
                </a:extLst>
              </a:tr>
            </a:tbl>
          </a:graphicData>
        </a:graphic>
      </p:graphicFrame>
      <p:graphicFrame>
        <p:nvGraphicFramePr>
          <p:cNvPr id="5" name="Diagram 4">
            <a:extLst>
              <a:ext uri="{FF2B5EF4-FFF2-40B4-BE49-F238E27FC236}">
                <a16:creationId xmlns:a16="http://schemas.microsoft.com/office/drawing/2014/main" id="{00000000-0008-0000-5000-000002000000}"/>
              </a:ext>
            </a:extLst>
          </p:cNvPr>
          <p:cNvGraphicFramePr>
            <a:graphicFrameLocks/>
          </p:cNvGraphicFramePr>
          <p:nvPr>
            <p:extLst>
              <p:ext uri="{D42A27DB-BD31-4B8C-83A1-F6EECF244321}">
                <p14:modId xmlns:p14="http://schemas.microsoft.com/office/powerpoint/2010/main" val="3271442579"/>
              </p:ext>
            </p:extLst>
          </p:nvPr>
        </p:nvGraphicFramePr>
        <p:xfrm>
          <a:off x="3690937" y="1200149"/>
          <a:ext cx="4810125" cy="3798824"/>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ruta 5">
            <a:extLst>
              <a:ext uri="{FF2B5EF4-FFF2-40B4-BE49-F238E27FC236}">
                <a16:creationId xmlns:a16="http://schemas.microsoft.com/office/drawing/2014/main" id="{FEBB769C-F028-48CF-BE38-86DD63C94861}"/>
              </a:ext>
            </a:extLst>
          </p:cNvPr>
          <p:cNvSpPr txBox="1"/>
          <p:nvPr/>
        </p:nvSpPr>
        <p:spPr>
          <a:xfrm>
            <a:off x="304800" y="5306005"/>
            <a:ext cx="10163174" cy="1200329"/>
          </a:xfrm>
          <a:prstGeom prst="rect">
            <a:avLst/>
          </a:prstGeom>
          <a:noFill/>
        </p:spPr>
        <p:txBody>
          <a:bodyPr wrap="square" rtlCol="0">
            <a:spAutoFit/>
          </a:bodyPr>
          <a:lstStyle/>
          <a:p>
            <a:r>
              <a:rPr lang="sv-SE" dirty="0"/>
              <a:t>Diabetes har pekats ut som en riskgrupp för att drabbas av svår Covid-19. På grund av detta kan säkert flera patienter ha avstått från sina fysiska kontrollbesök vilket kan förklara ett minskat antal registrerade patienter.  Diabetesvården har ställt om och infört andra arbetssätt än de traditionella. Digitala besök har kommit igång både på medicinmottagningarna och inom primärvården.</a:t>
            </a:r>
          </a:p>
        </p:txBody>
      </p:sp>
    </p:spTree>
    <p:extLst>
      <p:ext uri="{BB962C8B-B14F-4D97-AF65-F5344CB8AC3E}">
        <p14:creationId xmlns:p14="http://schemas.microsoft.com/office/powerpoint/2010/main" val="3452131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a:extLst>
              <a:ext uri="{FF2B5EF4-FFF2-40B4-BE49-F238E27FC236}">
                <a16:creationId xmlns:a16="http://schemas.microsoft.com/office/drawing/2014/main" id="{608300CA-1677-4F1E-A918-12BA69860B1D}"/>
              </a:ext>
            </a:extLst>
          </p:cNvPr>
          <p:cNvGraphicFramePr>
            <a:graphicFrameLocks noGrp="1"/>
          </p:cNvGraphicFramePr>
          <p:nvPr>
            <p:extLst>
              <p:ext uri="{D42A27DB-BD31-4B8C-83A1-F6EECF244321}">
                <p14:modId xmlns:p14="http://schemas.microsoft.com/office/powerpoint/2010/main" val="915997636"/>
              </p:ext>
            </p:extLst>
          </p:nvPr>
        </p:nvGraphicFramePr>
        <p:xfrm>
          <a:off x="409575" y="190659"/>
          <a:ext cx="11506200" cy="591820"/>
        </p:xfrm>
        <a:graphic>
          <a:graphicData uri="http://schemas.openxmlformats.org/drawingml/2006/table">
            <a:tbl>
              <a:tblPr/>
              <a:tblGrid>
                <a:gridCol w="11506200">
                  <a:extLst>
                    <a:ext uri="{9D8B030D-6E8A-4147-A177-3AD203B41FA5}">
                      <a16:colId xmlns:a16="http://schemas.microsoft.com/office/drawing/2014/main" val="2579948503"/>
                    </a:ext>
                  </a:extLst>
                </a:gridCol>
              </a:tblGrid>
              <a:tr h="184150">
                <a:tc>
                  <a:txBody>
                    <a:bodyPr/>
                    <a:lstStyle/>
                    <a:p>
                      <a:pPr algn="l" fontAlgn="b"/>
                      <a:r>
                        <a:rPr lang="sv-SE" sz="2400" b="1" i="0" u="none" strike="noStrike" dirty="0">
                          <a:solidFill>
                            <a:srgbClr val="000000"/>
                          </a:solidFill>
                          <a:effectLst/>
                          <a:latin typeface="+mj-lt"/>
                        </a:rPr>
                        <a:t>Antal primära höftprotesoperationer per 100 000 invånare 2019 - 2020.</a:t>
                      </a:r>
                    </a:p>
                  </a:txBody>
                  <a:tcPr marL="6350" marR="6350" marT="6350" marB="0" anchor="b">
                    <a:lnL>
                      <a:noFill/>
                    </a:lnL>
                    <a:lnR>
                      <a:noFill/>
                    </a:lnR>
                    <a:lnT>
                      <a:noFill/>
                    </a:lnT>
                    <a:lnB>
                      <a:noFill/>
                    </a:lnB>
                  </a:tcPr>
                </a:tc>
                <a:extLst>
                  <a:ext uri="{0D108BD9-81ED-4DB2-BD59-A6C34878D82A}">
                    <a16:rowId xmlns:a16="http://schemas.microsoft.com/office/drawing/2014/main" val="2345998324"/>
                  </a:ext>
                </a:extLst>
              </a:tr>
              <a:tr h="184150">
                <a:tc>
                  <a:txBody>
                    <a:bodyPr/>
                    <a:lstStyle/>
                    <a:p>
                      <a:pPr algn="l" fontAlgn="b"/>
                      <a:endParaRPr lang="sv-SE" sz="14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2682477923"/>
                  </a:ext>
                </a:extLst>
              </a:tr>
            </a:tbl>
          </a:graphicData>
        </a:graphic>
      </p:graphicFrame>
      <p:graphicFrame>
        <p:nvGraphicFramePr>
          <p:cNvPr id="3" name="Tabell 2">
            <a:extLst>
              <a:ext uri="{FF2B5EF4-FFF2-40B4-BE49-F238E27FC236}">
                <a16:creationId xmlns:a16="http://schemas.microsoft.com/office/drawing/2014/main" id="{167AB3B2-AD90-49AC-BBF0-25015E8911AB}"/>
              </a:ext>
            </a:extLst>
          </p:cNvPr>
          <p:cNvGraphicFramePr>
            <a:graphicFrameLocks noGrp="1"/>
          </p:cNvGraphicFramePr>
          <p:nvPr>
            <p:extLst>
              <p:ext uri="{D42A27DB-BD31-4B8C-83A1-F6EECF244321}">
                <p14:modId xmlns:p14="http://schemas.microsoft.com/office/powerpoint/2010/main" val="2112310594"/>
              </p:ext>
            </p:extLst>
          </p:nvPr>
        </p:nvGraphicFramePr>
        <p:xfrm>
          <a:off x="514350" y="782479"/>
          <a:ext cx="2620172" cy="4168030"/>
        </p:xfrm>
        <a:graphic>
          <a:graphicData uri="http://schemas.openxmlformats.org/drawingml/2006/table">
            <a:tbl>
              <a:tblPr/>
              <a:tblGrid>
                <a:gridCol w="986819">
                  <a:extLst>
                    <a:ext uri="{9D8B030D-6E8A-4147-A177-3AD203B41FA5}">
                      <a16:colId xmlns:a16="http://schemas.microsoft.com/office/drawing/2014/main" val="2416057864"/>
                    </a:ext>
                  </a:extLst>
                </a:gridCol>
                <a:gridCol w="544451">
                  <a:extLst>
                    <a:ext uri="{9D8B030D-6E8A-4147-A177-3AD203B41FA5}">
                      <a16:colId xmlns:a16="http://schemas.microsoft.com/office/drawing/2014/main" val="2382141528"/>
                    </a:ext>
                  </a:extLst>
                </a:gridCol>
                <a:gridCol w="544451">
                  <a:extLst>
                    <a:ext uri="{9D8B030D-6E8A-4147-A177-3AD203B41FA5}">
                      <a16:colId xmlns:a16="http://schemas.microsoft.com/office/drawing/2014/main" val="3515908567"/>
                    </a:ext>
                  </a:extLst>
                </a:gridCol>
                <a:gridCol w="544451">
                  <a:extLst>
                    <a:ext uri="{9D8B030D-6E8A-4147-A177-3AD203B41FA5}">
                      <a16:colId xmlns:a16="http://schemas.microsoft.com/office/drawing/2014/main" val="3909336871"/>
                    </a:ext>
                  </a:extLst>
                </a:gridCol>
              </a:tblGrid>
              <a:tr h="296530">
                <a:tc>
                  <a:txBody>
                    <a:bodyPr/>
                    <a:lstStyle/>
                    <a:p>
                      <a:pPr algn="l" fontAlgn="b"/>
                      <a:r>
                        <a:rPr lang="sv-SE" sz="1100" b="1" i="0" u="none" strike="noStrike">
                          <a:solidFill>
                            <a:srgbClr val="000000"/>
                          </a:solidFill>
                          <a:effectLst/>
                          <a:latin typeface="Calibri" panose="020F0502020204030204" pitchFamily="34" charset="0"/>
                        </a:rPr>
                        <a:t>Region</a:t>
                      </a:r>
                    </a:p>
                  </a:txBody>
                  <a:tcPr marL="6290" marR="6290" marT="6290"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a:solidFill>
                            <a:srgbClr val="000000"/>
                          </a:solidFill>
                          <a:effectLst/>
                          <a:latin typeface="Calibri" panose="020F0502020204030204" pitchFamily="34" charset="0"/>
                        </a:rPr>
                        <a:t>2019</a:t>
                      </a:r>
                    </a:p>
                  </a:txBody>
                  <a:tcPr marL="6290" marR="6290" marT="6290"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a:solidFill>
                            <a:srgbClr val="000000"/>
                          </a:solidFill>
                          <a:effectLst/>
                          <a:latin typeface="Calibri" panose="020F0502020204030204" pitchFamily="34" charset="0"/>
                        </a:rPr>
                        <a:t>2020</a:t>
                      </a:r>
                    </a:p>
                  </a:txBody>
                  <a:tcPr marL="6290" marR="6290" marT="6290"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a:solidFill>
                            <a:srgbClr val="000000"/>
                          </a:solidFill>
                          <a:effectLst/>
                          <a:latin typeface="Calibri" panose="020F0502020204030204" pitchFamily="34" charset="0"/>
                        </a:rPr>
                        <a:t>Förändring</a:t>
                      </a:r>
                    </a:p>
                  </a:txBody>
                  <a:tcPr marL="6290" marR="6290" marT="6290" marB="0" anchor="b">
                    <a:lnL>
                      <a:noFill/>
                    </a:lnL>
                    <a:lnR>
                      <a:noFill/>
                    </a:lnR>
                    <a:lnT>
                      <a:noFill/>
                    </a:lnT>
                    <a:lnB w="12700" cap="flat" cmpd="sng" algn="ctr">
                      <a:solidFill>
                        <a:srgbClr val="F38B4A"/>
                      </a:solidFill>
                      <a:prstDash val="solid"/>
                      <a:round/>
                      <a:headEnd type="none" w="med" len="med"/>
                      <a:tailEnd type="none" w="med" len="med"/>
                    </a:lnB>
                  </a:tcPr>
                </a:tc>
                <a:extLst>
                  <a:ext uri="{0D108BD9-81ED-4DB2-BD59-A6C34878D82A}">
                    <a16:rowId xmlns:a16="http://schemas.microsoft.com/office/drawing/2014/main" val="2462906131"/>
                  </a:ext>
                </a:extLst>
              </a:tr>
              <a:tr h="158354">
                <a:tc>
                  <a:txBody>
                    <a:bodyPr/>
                    <a:lstStyle/>
                    <a:p>
                      <a:pPr algn="l" fontAlgn="b"/>
                      <a:r>
                        <a:rPr lang="sv-SE" sz="1100" b="0" i="0" u="none" strike="noStrike">
                          <a:solidFill>
                            <a:srgbClr val="000000"/>
                          </a:solidFill>
                          <a:effectLst/>
                          <a:latin typeface="Calibri" panose="020F0502020204030204" pitchFamily="34" charset="0"/>
                        </a:rPr>
                        <a:t>Västmanland</a:t>
                      </a:r>
                    </a:p>
                  </a:txBody>
                  <a:tcPr marL="6290" marR="6290" marT="629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151,9</a:t>
                      </a:r>
                    </a:p>
                  </a:txBody>
                  <a:tcPr marL="6290" marR="6290" marT="629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73,2</a:t>
                      </a:r>
                    </a:p>
                  </a:txBody>
                  <a:tcPr marL="6290" marR="6290" marT="629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-52%</a:t>
                      </a:r>
                    </a:p>
                  </a:txBody>
                  <a:tcPr marL="6290" marR="6290" marT="629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2775918764"/>
                  </a:ext>
                </a:extLst>
              </a:tr>
              <a:tr h="158354">
                <a:tc>
                  <a:txBody>
                    <a:bodyPr/>
                    <a:lstStyle/>
                    <a:p>
                      <a:pPr algn="l" fontAlgn="b"/>
                      <a:r>
                        <a:rPr lang="sv-SE" sz="1100" b="0" i="0" u="none" strike="noStrike">
                          <a:solidFill>
                            <a:srgbClr val="000000"/>
                          </a:solidFill>
                          <a:effectLst/>
                          <a:latin typeface="Calibri" panose="020F0502020204030204" pitchFamily="34" charset="0"/>
                        </a:rPr>
                        <a:t>Värmland</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158,6</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90,1</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-43%</a:t>
                      </a:r>
                    </a:p>
                  </a:txBody>
                  <a:tcPr marL="6290" marR="6290" marT="6290" marB="0" anchor="b">
                    <a:lnL>
                      <a:noFill/>
                    </a:lnL>
                    <a:lnR>
                      <a:noFill/>
                    </a:lnR>
                    <a:lnT>
                      <a:noFill/>
                    </a:lnT>
                    <a:lnB>
                      <a:noFill/>
                    </a:lnB>
                  </a:tcPr>
                </a:tc>
                <a:extLst>
                  <a:ext uri="{0D108BD9-81ED-4DB2-BD59-A6C34878D82A}">
                    <a16:rowId xmlns:a16="http://schemas.microsoft.com/office/drawing/2014/main" val="1318981751"/>
                  </a:ext>
                </a:extLst>
              </a:tr>
              <a:tr h="158354">
                <a:tc>
                  <a:txBody>
                    <a:bodyPr/>
                    <a:lstStyle/>
                    <a:p>
                      <a:pPr algn="l" fontAlgn="b"/>
                      <a:r>
                        <a:rPr lang="sv-SE" sz="1100" b="0" i="0" u="none" strike="noStrike">
                          <a:solidFill>
                            <a:srgbClr val="000000"/>
                          </a:solidFill>
                          <a:effectLst/>
                          <a:latin typeface="Calibri" panose="020F0502020204030204" pitchFamily="34" charset="0"/>
                        </a:rPr>
                        <a:t>Dalarna</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125,7</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91,1</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-28%</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3474447261"/>
                  </a:ext>
                </a:extLst>
              </a:tr>
              <a:tr h="158354">
                <a:tc>
                  <a:txBody>
                    <a:bodyPr/>
                    <a:lstStyle/>
                    <a:p>
                      <a:pPr algn="l" fontAlgn="b"/>
                      <a:r>
                        <a:rPr lang="sv-SE" sz="1100" b="0" i="0" u="none" strike="noStrike">
                          <a:solidFill>
                            <a:srgbClr val="000000"/>
                          </a:solidFill>
                          <a:effectLst/>
                          <a:latin typeface="Calibri" panose="020F0502020204030204" pitchFamily="34" charset="0"/>
                        </a:rPr>
                        <a:t>Kronoberg</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155,9</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102,3</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-34%</a:t>
                      </a:r>
                    </a:p>
                  </a:txBody>
                  <a:tcPr marL="6290" marR="6290" marT="6290" marB="0" anchor="b">
                    <a:lnL>
                      <a:noFill/>
                    </a:lnL>
                    <a:lnR>
                      <a:noFill/>
                    </a:lnR>
                    <a:lnT>
                      <a:noFill/>
                    </a:lnT>
                    <a:lnB>
                      <a:noFill/>
                    </a:lnB>
                  </a:tcPr>
                </a:tc>
                <a:extLst>
                  <a:ext uri="{0D108BD9-81ED-4DB2-BD59-A6C34878D82A}">
                    <a16:rowId xmlns:a16="http://schemas.microsoft.com/office/drawing/2014/main" val="1927875475"/>
                  </a:ext>
                </a:extLst>
              </a:tr>
              <a:tr h="158354">
                <a:tc>
                  <a:txBody>
                    <a:bodyPr/>
                    <a:lstStyle/>
                    <a:p>
                      <a:pPr algn="l" fontAlgn="b"/>
                      <a:r>
                        <a:rPr lang="sv-SE" sz="1100" b="0" i="0" u="none" strike="noStrike">
                          <a:solidFill>
                            <a:srgbClr val="000000"/>
                          </a:solidFill>
                          <a:effectLst/>
                          <a:latin typeface="Calibri" panose="020F0502020204030204" pitchFamily="34" charset="0"/>
                        </a:rPr>
                        <a:t>Skåne</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146,7</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104,1</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-29%</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1340795537"/>
                  </a:ext>
                </a:extLst>
              </a:tr>
              <a:tr h="158354">
                <a:tc>
                  <a:txBody>
                    <a:bodyPr/>
                    <a:lstStyle/>
                    <a:p>
                      <a:pPr algn="l" fontAlgn="b"/>
                      <a:r>
                        <a:rPr lang="sv-SE" sz="1100" b="0" i="0" u="none" strike="noStrike">
                          <a:solidFill>
                            <a:srgbClr val="000000"/>
                          </a:solidFill>
                          <a:effectLst/>
                          <a:latin typeface="Calibri" panose="020F0502020204030204" pitchFamily="34" charset="0"/>
                        </a:rPr>
                        <a:t>Östergötland</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155,7</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107,7</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-31%</a:t>
                      </a:r>
                    </a:p>
                  </a:txBody>
                  <a:tcPr marL="6290" marR="6290" marT="6290" marB="0" anchor="b">
                    <a:lnL>
                      <a:noFill/>
                    </a:lnL>
                    <a:lnR>
                      <a:noFill/>
                    </a:lnR>
                    <a:lnT>
                      <a:noFill/>
                    </a:lnT>
                    <a:lnB>
                      <a:noFill/>
                    </a:lnB>
                  </a:tcPr>
                </a:tc>
                <a:extLst>
                  <a:ext uri="{0D108BD9-81ED-4DB2-BD59-A6C34878D82A}">
                    <a16:rowId xmlns:a16="http://schemas.microsoft.com/office/drawing/2014/main" val="3509071620"/>
                  </a:ext>
                </a:extLst>
              </a:tr>
              <a:tr h="158354">
                <a:tc>
                  <a:txBody>
                    <a:bodyPr/>
                    <a:lstStyle/>
                    <a:p>
                      <a:pPr algn="l" fontAlgn="b"/>
                      <a:r>
                        <a:rPr lang="sv-SE" sz="1100" b="0" i="0" u="none" strike="noStrike">
                          <a:solidFill>
                            <a:srgbClr val="000000"/>
                          </a:solidFill>
                          <a:effectLst/>
                          <a:latin typeface="Calibri" panose="020F0502020204030204" pitchFamily="34" charset="0"/>
                        </a:rPr>
                        <a:t>Örebro</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189,6</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112,2</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-41%</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349761493"/>
                  </a:ext>
                </a:extLst>
              </a:tr>
              <a:tr h="158354">
                <a:tc>
                  <a:txBody>
                    <a:bodyPr/>
                    <a:lstStyle/>
                    <a:p>
                      <a:pPr algn="l" fontAlgn="b"/>
                      <a:r>
                        <a:rPr lang="sv-SE" sz="1100" b="0" i="0" u="none" strike="noStrike">
                          <a:solidFill>
                            <a:srgbClr val="000000"/>
                          </a:solidFill>
                          <a:effectLst/>
                          <a:latin typeface="Calibri" panose="020F0502020204030204" pitchFamily="34" charset="0"/>
                        </a:rPr>
                        <a:t>Västra Götaland</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157,7</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116,8</a:t>
                      </a:r>
                    </a:p>
                  </a:txBody>
                  <a:tcPr marL="6290" marR="6290" marT="6290" marB="0" anchor="b">
                    <a:lnL>
                      <a:noFill/>
                    </a:lnL>
                    <a:lnR>
                      <a:noFill/>
                    </a:lnR>
                    <a:lnT>
                      <a:noFill/>
                    </a:lnT>
                    <a:lnB>
                      <a:noFill/>
                    </a:lnB>
                  </a:tcPr>
                </a:tc>
                <a:tc>
                  <a:txBody>
                    <a:bodyPr/>
                    <a:lstStyle/>
                    <a:p>
                      <a:pPr algn="r" fontAlgn="b"/>
                      <a:r>
                        <a:rPr lang="sv-SE" sz="1100" b="0" i="0" u="none" strike="noStrike" dirty="0">
                          <a:solidFill>
                            <a:srgbClr val="000000"/>
                          </a:solidFill>
                          <a:effectLst/>
                          <a:latin typeface="Calibri" panose="020F0502020204030204" pitchFamily="34" charset="0"/>
                        </a:rPr>
                        <a:t>-26%</a:t>
                      </a:r>
                    </a:p>
                  </a:txBody>
                  <a:tcPr marL="6290" marR="6290" marT="6290" marB="0" anchor="b">
                    <a:lnL>
                      <a:noFill/>
                    </a:lnL>
                    <a:lnR>
                      <a:noFill/>
                    </a:lnR>
                    <a:lnT>
                      <a:noFill/>
                    </a:lnT>
                    <a:lnB>
                      <a:noFill/>
                    </a:lnB>
                  </a:tcPr>
                </a:tc>
                <a:extLst>
                  <a:ext uri="{0D108BD9-81ED-4DB2-BD59-A6C34878D82A}">
                    <a16:rowId xmlns:a16="http://schemas.microsoft.com/office/drawing/2014/main" val="825158855"/>
                  </a:ext>
                </a:extLst>
              </a:tr>
              <a:tr h="158354">
                <a:tc>
                  <a:txBody>
                    <a:bodyPr/>
                    <a:lstStyle/>
                    <a:p>
                      <a:pPr algn="l" fontAlgn="b"/>
                      <a:r>
                        <a:rPr lang="sv-SE" sz="1100" b="0" i="0" u="none" strike="noStrike">
                          <a:solidFill>
                            <a:srgbClr val="000000"/>
                          </a:solidFill>
                          <a:effectLst/>
                          <a:latin typeface="Calibri" panose="020F0502020204030204" pitchFamily="34" charset="0"/>
                        </a:rPr>
                        <a:t>Västernorrland</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193,6</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122,3</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-37%</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2920397243"/>
                  </a:ext>
                </a:extLst>
              </a:tr>
              <a:tr h="158354">
                <a:tc>
                  <a:txBody>
                    <a:bodyPr/>
                    <a:lstStyle/>
                    <a:p>
                      <a:pPr algn="l" fontAlgn="b"/>
                      <a:r>
                        <a:rPr lang="sv-SE" sz="1100" b="0" i="0" u="none" strike="noStrike">
                          <a:solidFill>
                            <a:srgbClr val="000000"/>
                          </a:solidFill>
                          <a:effectLst/>
                          <a:latin typeface="Calibri" panose="020F0502020204030204" pitchFamily="34" charset="0"/>
                        </a:rPr>
                        <a:t>Uppsala</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133,2</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122,3</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a:t>
                      </a:r>
                    </a:p>
                  </a:txBody>
                  <a:tcPr marL="6290" marR="6290" marT="6290" marB="0" anchor="b">
                    <a:lnL>
                      <a:noFill/>
                    </a:lnL>
                    <a:lnR>
                      <a:noFill/>
                    </a:lnR>
                    <a:lnT>
                      <a:noFill/>
                    </a:lnT>
                    <a:lnB>
                      <a:noFill/>
                    </a:lnB>
                  </a:tcPr>
                </a:tc>
                <a:extLst>
                  <a:ext uri="{0D108BD9-81ED-4DB2-BD59-A6C34878D82A}">
                    <a16:rowId xmlns:a16="http://schemas.microsoft.com/office/drawing/2014/main" val="91787848"/>
                  </a:ext>
                </a:extLst>
              </a:tr>
              <a:tr h="158354">
                <a:tc>
                  <a:txBody>
                    <a:bodyPr/>
                    <a:lstStyle/>
                    <a:p>
                      <a:pPr algn="l" fontAlgn="b"/>
                      <a:r>
                        <a:rPr lang="sv-SE" sz="1100" b="1" i="0" u="none" strike="noStrike">
                          <a:solidFill>
                            <a:srgbClr val="000000"/>
                          </a:solidFill>
                          <a:effectLst/>
                          <a:latin typeface="Calibri" panose="020F0502020204030204" pitchFamily="34" charset="0"/>
                        </a:rPr>
                        <a:t>Riket</a:t>
                      </a:r>
                    </a:p>
                  </a:txBody>
                  <a:tcPr marL="6290" marR="6290" marT="6290" marB="0" anchor="b">
                    <a:lnL>
                      <a:noFill/>
                    </a:lnL>
                    <a:lnR>
                      <a:noFill/>
                    </a:lnR>
                    <a:lnT>
                      <a:noFill/>
                    </a:lnT>
                    <a:lnB>
                      <a:noFill/>
                    </a:lnB>
                    <a:solidFill>
                      <a:srgbClr val="F2F2F2"/>
                    </a:solidFill>
                  </a:tcPr>
                </a:tc>
                <a:tc>
                  <a:txBody>
                    <a:bodyPr/>
                    <a:lstStyle/>
                    <a:p>
                      <a:pPr algn="r" fontAlgn="b"/>
                      <a:r>
                        <a:rPr lang="sv-SE" sz="1100" b="1" i="0" u="none" strike="noStrike">
                          <a:solidFill>
                            <a:srgbClr val="000000"/>
                          </a:solidFill>
                          <a:effectLst/>
                          <a:latin typeface="Calibri" panose="020F0502020204030204" pitchFamily="34" charset="0"/>
                        </a:rPr>
                        <a:t>169,1</a:t>
                      </a:r>
                    </a:p>
                  </a:txBody>
                  <a:tcPr marL="6290" marR="6290" marT="6290" marB="0" anchor="b">
                    <a:lnL>
                      <a:noFill/>
                    </a:lnL>
                    <a:lnR>
                      <a:noFill/>
                    </a:lnR>
                    <a:lnT>
                      <a:noFill/>
                    </a:lnT>
                    <a:lnB>
                      <a:noFill/>
                    </a:lnB>
                    <a:solidFill>
                      <a:srgbClr val="F2F2F2"/>
                    </a:solidFill>
                  </a:tcPr>
                </a:tc>
                <a:tc>
                  <a:txBody>
                    <a:bodyPr/>
                    <a:lstStyle/>
                    <a:p>
                      <a:pPr algn="r" fontAlgn="b"/>
                      <a:r>
                        <a:rPr lang="sv-SE" sz="1100" b="1" i="0" u="none" strike="noStrike">
                          <a:solidFill>
                            <a:srgbClr val="000000"/>
                          </a:solidFill>
                          <a:effectLst/>
                          <a:latin typeface="Calibri" panose="020F0502020204030204" pitchFamily="34" charset="0"/>
                        </a:rPr>
                        <a:t>126,2</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-25%</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1899131197"/>
                  </a:ext>
                </a:extLst>
              </a:tr>
              <a:tr h="158354">
                <a:tc>
                  <a:txBody>
                    <a:bodyPr/>
                    <a:lstStyle/>
                    <a:p>
                      <a:pPr algn="l" fontAlgn="b"/>
                      <a:r>
                        <a:rPr lang="sv-SE" sz="1100" b="0" i="0" u="none" strike="noStrike">
                          <a:solidFill>
                            <a:srgbClr val="000000"/>
                          </a:solidFill>
                          <a:effectLst/>
                          <a:latin typeface="Calibri" panose="020F0502020204030204" pitchFamily="34" charset="0"/>
                        </a:rPr>
                        <a:t>Sörmland</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173,1</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127,3</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-26%</a:t>
                      </a:r>
                    </a:p>
                  </a:txBody>
                  <a:tcPr marL="6290" marR="6290" marT="6290" marB="0" anchor="b">
                    <a:lnL>
                      <a:noFill/>
                    </a:lnL>
                    <a:lnR>
                      <a:noFill/>
                    </a:lnR>
                    <a:lnT>
                      <a:noFill/>
                    </a:lnT>
                    <a:lnB>
                      <a:noFill/>
                    </a:lnB>
                  </a:tcPr>
                </a:tc>
                <a:extLst>
                  <a:ext uri="{0D108BD9-81ED-4DB2-BD59-A6C34878D82A}">
                    <a16:rowId xmlns:a16="http://schemas.microsoft.com/office/drawing/2014/main" val="1388614962"/>
                  </a:ext>
                </a:extLst>
              </a:tr>
              <a:tr h="158354">
                <a:tc>
                  <a:txBody>
                    <a:bodyPr/>
                    <a:lstStyle/>
                    <a:p>
                      <a:pPr algn="l" fontAlgn="b"/>
                      <a:r>
                        <a:rPr lang="sv-SE" sz="1100" b="0" i="0" u="none" strike="noStrike">
                          <a:solidFill>
                            <a:srgbClr val="000000"/>
                          </a:solidFill>
                          <a:effectLst/>
                          <a:latin typeface="Calibri" panose="020F0502020204030204" pitchFamily="34" charset="0"/>
                        </a:rPr>
                        <a:t>Jönköping</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196,1</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131,0</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dirty="0">
                          <a:solidFill>
                            <a:srgbClr val="000000"/>
                          </a:solidFill>
                          <a:effectLst/>
                          <a:latin typeface="Calibri" panose="020F0502020204030204" pitchFamily="34" charset="0"/>
                        </a:rPr>
                        <a:t>-33%</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2658008104"/>
                  </a:ext>
                </a:extLst>
              </a:tr>
              <a:tr h="158354">
                <a:tc>
                  <a:txBody>
                    <a:bodyPr/>
                    <a:lstStyle/>
                    <a:p>
                      <a:pPr algn="l" fontAlgn="b"/>
                      <a:r>
                        <a:rPr lang="sv-SE" sz="1100" b="0" i="0" u="none" strike="noStrike">
                          <a:solidFill>
                            <a:srgbClr val="000000"/>
                          </a:solidFill>
                          <a:effectLst/>
                          <a:latin typeface="Calibri" panose="020F0502020204030204" pitchFamily="34" charset="0"/>
                        </a:rPr>
                        <a:t>Jämtland</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190,4</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133,4</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-30%</a:t>
                      </a:r>
                    </a:p>
                  </a:txBody>
                  <a:tcPr marL="6290" marR="6290" marT="6290" marB="0" anchor="b">
                    <a:lnL>
                      <a:noFill/>
                    </a:lnL>
                    <a:lnR>
                      <a:noFill/>
                    </a:lnR>
                    <a:lnT>
                      <a:noFill/>
                    </a:lnT>
                    <a:lnB>
                      <a:noFill/>
                    </a:lnB>
                  </a:tcPr>
                </a:tc>
                <a:extLst>
                  <a:ext uri="{0D108BD9-81ED-4DB2-BD59-A6C34878D82A}">
                    <a16:rowId xmlns:a16="http://schemas.microsoft.com/office/drawing/2014/main" val="779334068"/>
                  </a:ext>
                </a:extLst>
              </a:tr>
              <a:tr h="158354">
                <a:tc>
                  <a:txBody>
                    <a:bodyPr/>
                    <a:lstStyle/>
                    <a:p>
                      <a:pPr algn="l" fontAlgn="b"/>
                      <a:r>
                        <a:rPr lang="sv-SE" sz="1100" b="0" i="0" u="none" strike="noStrike">
                          <a:solidFill>
                            <a:srgbClr val="000000"/>
                          </a:solidFill>
                          <a:effectLst/>
                          <a:latin typeface="Calibri" panose="020F0502020204030204" pitchFamily="34" charset="0"/>
                        </a:rPr>
                        <a:t>Stockholm</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164,9</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136,4</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-17%</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2027848309"/>
                  </a:ext>
                </a:extLst>
              </a:tr>
              <a:tr h="158354">
                <a:tc>
                  <a:txBody>
                    <a:bodyPr/>
                    <a:lstStyle/>
                    <a:p>
                      <a:pPr algn="l" fontAlgn="b"/>
                      <a:r>
                        <a:rPr lang="sv-SE" sz="1100" b="0" i="0" u="none" strike="noStrike">
                          <a:solidFill>
                            <a:srgbClr val="000000"/>
                          </a:solidFill>
                          <a:effectLst/>
                          <a:latin typeface="Calibri" panose="020F0502020204030204" pitchFamily="34" charset="0"/>
                        </a:rPr>
                        <a:t>Gävleborg</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188,9</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141,2</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-25%</a:t>
                      </a:r>
                    </a:p>
                  </a:txBody>
                  <a:tcPr marL="6290" marR="6290" marT="6290" marB="0" anchor="b">
                    <a:lnL>
                      <a:noFill/>
                    </a:lnL>
                    <a:lnR>
                      <a:noFill/>
                    </a:lnR>
                    <a:lnT>
                      <a:noFill/>
                    </a:lnT>
                    <a:lnB>
                      <a:noFill/>
                    </a:lnB>
                  </a:tcPr>
                </a:tc>
                <a:extLst>
                  <a:ext uri="{0D108BD9-81ED-4DB2-BD59-A6C34878D82A}">
                    <a16:rowId xmlns:a16="http://schemas.microsoft.com/office/drawing/2014/main" val="3903963479"/>
                  </a:ext>
                </a:extLst>
              </a:tr>
              <a:tr h="158354">
                <a:tc>
                  <a:txBody>
                    <a:bodyPr/>
                    <a:lstStyle/>
                    <a:p>
                      <a:pPr algn="l" fontAlgn="b"/>
                      <a:r>
                        <a:rPr lang="sv-SE" sz="1100" b="0" i="0" u="none" strike="noStrike">
                          <a:solidFill>
                            <a:srgbClr val="000000"/>
                          </a:solidFill>
                          <a:effectLst/>
                          <a:latin typeface="Calibri" panose="020F0502020204030204" pitchFamily="34" charset="0"/>
                        </a:rPr>
                        <a:t>Blekinge</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199,9</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141,5</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-29%</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3619776955"/>
                  </a:ext>
                </a:extLst>
              </a:tr>
              <a:tr h="158354">
                <a:tc>
                  <a:txBody>
                    <a:bodyPr/>
                    <a:lstStyle/>
                    <a:p>
                      <a:pPr algn="l" fontAlgn="b"/>
                      <a:r>
                        <a:rPr lang="sv-SE" sz="1100" b="0" i="0" u="none" strike="noStrike">
                          <a:solidFill>
                            <a:srgbClr val="000000"/>
                          </a:solidFill>
                          <a:effectLst/>
                          <a:latin typeface="Calibri" panose="020F0502020204030204" pitchFamily="34" charset="0"/>
                        </a:rPr>
                        <a:t>Västerbotten</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157,1</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153,4</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a:t>
                      </a:r>
                    </a:p>
                  </a:txBody>
                  <a:tcPr marL="6290" marR="6290" marT="6290" marB="0" anchor="b">
                    <a:lnL>
                      <a:noFill/>
                    </a:lnL>
                    <a:lnR>
                      <a:noFill/>
                    </a:lnR>
                    <a:lnT>
                      <a:noFill/>
                    </a:lnT>
                    <a:lnB>
                      <a:noFill/>
                    </a:lnB>
                  </a:tcPr>
                </a:tc>
                <a:extLst>
                  <a:ext uri="{0D108BD9-81ED-4DB2-BD59-A6C34878D82A}">
                    <a16:rowId xmlns:a16="http://schemas.microsoft.com/office/drawing/2014/main" val="1098649676"/>
                  </a:ext>
                </a:extLst>
              </a:tr>
              <a:tr h="158354">
                <a:tc>
                  <a:txBody>
                    <a:bodyPr/>
                    <a:lstStyle/>
                    <a:p>
                      <a:pPr algn="l" fontAlgn="b"/>
                      <a:r>
                        <a:rPr lang="sv-SE" sz="1100" b="0" i="0" u="none" strike="noStrike">
                          <a:solidFill>
                            <a:srgbClr val="000000"/>
                          </a:solidFill>
                          <a:effectLst/>
                          <a:latin typeface="Calibri" panose="020F0502020204030204" pitchFamily="34" charset="0"/>
                        </a:rPr>
                        <a:t>Norrbotten</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257,5</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168,3</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-35%</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1680020662"/>
                  </a:ext>
                </a:extLst>
              </a:tr>
              <a:tr h="158354">
                <a:tc>
                  <a:txBody>
                    <a:bodyPr/>
                    <a:lstStyle/>
                    <a:p>
                      <a:pPr algn="l" fontAlgn="b"/>
                      <a:r>
                        <a:rPr lang="sv-SE" sz="1100" b="0" i="0" u="none" strike="noStrike">
                          <a:solidFill>
                            <a:srgbClr val="000000"/>
                          </a:solidFill>
                          <a:effectLst/>
                          <a:latin typeface="Calibri" panose="020F0502020204030204" pitchFamily="34" charset="0"/>
                        </a:rPr>
                        <a:t>Kalmar</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276,2</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180,5</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-35%</a:t>
                      </a:r>
                    </a:p>
                  </a:txBody>
                  <a:tcPr marL="6290" marR="6290" marT="6290" marB="0" anchor="b">
                    <a:lnL>
                      <a:noFill/>
                    </a:lnL>
                    <a:lnR>
                      <a:noFill/>
                    </a:lnR>
                    <a:lnT>
                      <a:noFill/>
                    </a:lnT>
                    <a:lnB>
                      <a:noFill/>
                    </a:lnB>
                  </a:tcPr>
                </a:tc>
                <a:extLst>
                  <a:ext uri="{0D108BD9-81ED-4DB2-BD59-A6C34878D82A}">
                    <a16:rowId xmlns:a16="http://schemas.microsoft.com/office/drawing/2014/main" val="3455392953"/>
                  </a:ext>
                </a:extLst>
              </a:tr>
              <a:tr h="158354">
                <a:tc>
                  <a:txBody>
                    <a:bodyPr/>
                    <a:lstStyle/>
                    <a:p>
                      <a:pPr algn="l" fontAlgn="b"/>
                      <a:r>
                        <a:rPr lang="sv-SE" sz="1100" b="0" i="0" u="none" strike="noStrike">
                          <a:solidFill>
                            <a:srgbClr val="000000"/>
                          </a:solidFill>
                          <a:effectLst/>
                          <a:latin typeface="Calibri" panose="020F0502020204030204" pitchFamily="34" charset="0"/>
                        </a:rPr>
                        <a:t>Gotland</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227,9</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184,6</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-19%</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2038156077"/>
                  </a:ext>
                </a:extLst>
              </a:tr>
              <a:tr h="158354">
                <a:tc>
                  <a:txBody>
                    <a:bodyPr/>
                    <a:lstStyle/>
                    <a:p>
                      <a:pPr algn="l" fontAlgn="b"/>
                      <a:r>
                        <a:rPr lang="sv-SE" sz="1100" b="0" i="0" u="none" strike="noStrike">
                          <a:solidFill>
                            <a:srgbClr val="000000"/>
                          </a:solidFill>
                          <a:effectLst/>
                          <a:latin typeface="Calibri" panose="020F0502020204030204" pitchFamily="34" charset="0"/>
                        </a:rPr>
                        <a:t>Halland</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225,0</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224,2</a:t>
                      </a:r>
                    </a:p>
                  </a:txBody>
                  <a:tcPr marL="6290" marR="6290" marT="6290" marB="0" anchor="b">
                    <a:lnL>
                      <a:noFill/>
                    </a:lnL>
                    <a:lnR>
                      <a:noFill/>
                    </a:lnR>
                    <a:lnT>
                      <a:noFill/>
                    </a:lnT>
                    <a:lnB>
                      <a:noFill/>
                    </a:lnB>
                  </a:tcPr>
                </a:tc>
                <a:tc>
                  <a:txBody>
                    <a:bodyPr/>
                    <a:lstStyle/>
                    <a:p>
                      <a:pPr algn="r" fontAlgn="b"/>
                      <a:r>
                        <a:rPr lang="sv-SE" sz="1100" b="0" i="0" u="none" strike="noStrike" dirty="0">
                          <a:solidFill>
                            <a:srgbClr val="000000"/>
                          </a:solidFill>
                          <a:effectLst/>
                          <a:latin typeface="Calibri" panose="020F0502020204030204" pitchFamily="34" charset="0"/>
                        </a:rPr>
                        <a:t>0%</a:t>
                      </a:r>
                    </a:p>
                  </a:txBody>
                  <a:tcPr marL="6290" marR="6290" marT="6290" marB="0" anchor="b">
                    <a:lnL>
                      <a:noFill/>
                    </a:lnL>
                    <a:lnR>
                      <a:noFill/>
                    </a:lnR>
                    <a:lnT>
                      <a:noFill/>
                    </a:lnT>
                    <a:lnB>
                      <a:noFill/>
                    </a:lnB>
                  </a:tcPr>
                </a:tc>
                <a:extLst>
                  <a:ext uri="{0D108BD9-81ED-4DB2-BD59-A6C34878D82A}">
                    <a16:rowId xmlns:a16="http://schemas.microsoft.com/office/drawing/2014/main" val="1160177921"/>
                  </a:ext>
                </a:extLst>
              </a:tr>
            </a:tbl>
          </a:graphicData>
        </a:graphic>
      </p:graphicFrame>
      <p:graphicFrame>
        <p:nvGraphicFramePr>
          <p:cNvPr id="5" name="Diagram 4">
            <a:extLst>
              <a:ext uri="{FF2B5EF4-FFF2-40B4-BE49-F238E27FC236}">
                <a16:creationId xmlns:a16="http://schemas.microsoft.com/office/drawing/2014/main" id="{00000000-0008-0000-5700-000002000000}"/>
              </a:ext>
            </a:extLst>
          </p:cNvPr>
          <p:cNvGraphicFramePr>
            <a:graphicFrameLocks/>
          </p:cNvGraphicFramePr>
          <p:nvPr>
            <p:extLst>
              <p:ext uri="{D42A27DB-BD31-4B8C-83A1-F6EECF244321}">
                <p14:modId xmlns:p14="http://schemas.microsoft.com/office/powerpoint/2010/main" val="3465283772"/>
              </p:ext>
            </p:extLst>
          </p:nvPr>
        </p:nvGraphicFramePr>
        <p:xfrm>
          <a:off x="3838574" y="1004154"/>
          <a:ext cx="4981575" cy="3946355"/>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ruta 5">
            <a:extLst>
              <a:ext uri="{FF2B5EF4-FFF2-40B4-BE49-F238E27FC236}">
                <a16:creationId xmlns:a16="http://schemas.microsoft.com/office/drawing/2014/main" id="{919EDFC2-A11D-4AB0-963B-66398057FD53}"/>
              </a:ext>
            </a:extLst>
          </p:cNvPr>
          <p:cNvSpPr txBox="1"/>
          <p:nvPr/>
        </p:nvSpPr>
        <p:spPr>
          <a:xfrm>
            <a:off x="295276" y="5429190"/>
            <a:ext cx="9782174" cy="923330"/>
          </a:xfrm>
          <a:prstGeom prst="rect">
            <a:avLst/>
          </a:prstGeom>
          <a:noFill/>
        </p:spPr>
        <p:txBody>
          <a:bodyPr wrap="square" rtlCol="0">
            <a:spAutoFit/>
          </a:bodyPr>
          <a:lstStyle/>
          <a:p>
            <a:r>
              <a:rPr lang="sv-SE" dirty="0"/>
              <a:t>Under pandemin har den elektiva vården tvingats dra ner till förmån för </a:t>
            </a:r>
            <a:r>
              <a:rPr lang="sv-SE" dirty="0" err="1"/>
              <a:t>covidvård</a:t>
            </a:r>
            <a:r>
              <a:rPr lang="sv-SE" dirty="0"/>
              <a:t> och akuta operationer. I Skåne har vi en stor mängd uppskjuten vård inom framförallt ortopedin. Den procentuella minskningen i Skåne ligger i paritet med de </a:t>
            </a:r>
            <a:r>
              <a:rPr lang="sv-SE"/>
              <a:t>andra regionerna.</a:t>
            </a:r>
            <a:endParaRPr lang="sv-SE" dirty="0"/>
          </a:p>
        </p:txBody>
      </p:sp>
    </p:spTree>
    <p:extLst>
      <p:ext uri="{BB962C8B-B14F-4D97-AF65-F5344CB8AC3E}">
        <p14:creationId xmlns:p14="http://schemas.microsoft.com/office/powerpoint/2010/main" val="2552853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a:extLst>
              <a:ext uri="{FF2B5EF4-FFF2-40B4-BE49-F238E27FC236}">
                <a16:creationId xmlns:a16="http://schemas.microsoft.com/office/drawing/2014/main" id="{649B0C97-E9EA-41BD-B1C9-CE306883EC7E}"/>
              </a:ext>
            </a:extLst>
          </p:cNvPr>
          <p:cNvGraphicFramePr>
            <a:graphicFrameLocks noGrp="1"/>
          </p:cNvGraphicFramePr>
          <p:nvPr>
            <p:extLst>
              <p:ext uri="{D42A27DB-BD31-4B8C-83A1-F6EECF244321}">
                <p14:modId xmlns:p14="http://schemas.microsoft.com/office/powerpoint/2010/main" val="4129017477"/>
              </p:ext>
            </p:extLst>
          </p:nvPr>
        </p:nvGraphicFramePr>
        <p:xfrm>
          <a:off x="66675" y="179428"/>
          <a:ext cx="11782425" cy="652780"/>
        </p:xfrm>
        <a:graphic>
          <a:graphicData uri="http://schemas.openxmlformats.org/drawingml/2006/table">
            <a:tbl>
              <a:tblPr/>
              <a:tblGrid>
                <a:gridCol w="11782425">
                  <a:extLst>
                    <a:ext uri="{9D8B030D-6E8A-4147-A177-3AD203B41FA5}">
                      <a16:colId xmlns:a16="http://schemas.microsoft.com/office/drawing/2014/main" val="891236693"/>
                    </a:ext>
                  </a:extLst>
                </a:gridCol>
              </a:tblGrid>
              <a:tr h="184150">
                <a:tc>
                  <a:txBody>
                    <a:bodyPr/>
                    <a:lstStyle/>
                    <a:p>
                      <a:pPr algn="ctr" fontAlgn="b"/>
                      <a:r>
                        <a:rPr lang="sv-SE" sz="2800" b="1" i="0" u="none" strike="noStrike" dirty="0">
                          <a:solidFill>
                            <a:srgbClr val="000000"/>
                          </a:solidFill>
                          <a:effectLst/>
                          <a:latin typeface="+mj-lt"/>
                        </a:rPr>
                        <a:t>Andelen slutenvårdade patienter med covid-19 som vårdats på IVA</a:t>
                      </a:r>
                    </a:p>
                  </a:txBody>
                  <a:tcPr marL="6350" marR="6350" marT="6350" marB="0" anchor="b">
                    <a:lnL>
                      <a:noFill/>
                    </a:lnL>
                    <a:lnR>
                      <a:noFill/>
                    </a:lnR>
                    <a:lnT>
                      <a:noFill/>
                    </a:lnT>
                    <a:lnB>
                      <a:noFill/>
                    </a:lnB>
                  </a:tcPr>
                </a:tc>
                <a:extLst>
                  <a:ext uri="{0D108BD9-81ED-4DB2-BD59-A6C34878D82A}">
                    <a16:rowId xmlns:a16="http://schemas.microsoft.com/office/drawing/2014/main" val="1076881866"/>
                  </a:ext>
                </a:extLst>
              </a:tr>
              <a:tr h="184150">
                <a:tc>
                  <a:txBody>
                    <a:bodyPr/>
                    <a:lstStyle/>
                    <a:p>
                      <a:pPr algn="ctr" fontAlgn="b"/>
                      <a:endParaRPr lang="sv-SE" sz="14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2810542433"/>
                  </a:ext>
                </a:extLst>
              </a:tr>
            </a:tbl>
          </a:graphicData>
        </a:graphic>
      </p:graphicFrame>
      <p:graphicFrame>
        <p:nvGraphicFramePr>
          <p:cNvPr id="5" name="Tabell 4">
            <a:extLst>
              <a:ext uri="{FF2B5EF4-FFF2-40B4-BE49-F238E27FC236}">
                <a16:creationId xmlns:a16="http://schemas.microsoft.com/office/drawing/2014/main" id="{C9777BA6-1A44-4EBD-A20D-12F0B625CCC3}"/>
              </a:ext>
            </a:extLst>
          </p:cNvPr>
          <p:cNvGraphicFramePr>
            <a:graphicFrameLocks noGrp="1"/>
          </p:cNvGraphicFramePr>
          <p:nvPr>
            <p:extLst>
              <p:ext uri="{D42A27DB-BD31-4B8C-83A1-F6EECF244321}">
                <p14:modId xmlns:p14="http://schemas.microsoft.com/office/powerpoint/2010/main" val="671455442"/>
              </p:ext>
            </p:extLst>
          </p:nvPr>
        </p:nvGraphicFramePr>
        <p:xfrm>
          <a:off x="409575" y="728486"/>
          <a:ext cx="2752725" cy="4706832"/>
        </p:xfrm>
        <a:graphic>
          <a:graphicData uri="http://schemas.openxmlformats.org/drawingml/2006/table">
            <a:tbl>
              <a:tblPr/>
              <a:tblGrid>
                <a:gridCol w="1795256">
                  <a:extLst>
                    <a:ext uri="{9D8B030D-6E8A-4147-A177-3AD203B41FA5}">
                      <a16:colId xmlns:a16="http://schemas.microsoft.com/office/drawing/2014/main" val="3366129582"/>
                    </a:ext>
                  </a:extLst>
                </a:gridCol>
                <a:gridCol w="957469">
                  <a:extLst>
                    <a:ext uri="{9D8B030D-6E8A-4147-A177-3AD203B41FA5}">
                      <a16:colId xmlns:a16="http://schemas.microsoft.com/office/drawing/2014/main" val="3606298519"/>
                    </a:ext>
                  </a:extLst>
                </a:gridCol>
              </a:tblGrid>
              <a:tr h="173760">
                <a:tc>
                  <a:txBody>
                    <a:bodyPr/>
                    <a:lstStyle/>
                    <a:p>
                      <a:pPr algn="l" fontAlgn="b"/>
                      <a:r>
                        <a:rPr lang="sv-SE" sz="1200" b="1" i="0" u="none" strike="noStrike">
                          <a:solidFill>
                            <a:srgbClr val="000000"/>
                          </a:solidFill>
                          <a:effectLst/>
                          <a:latin typeface="Calibri" panose="020F0502020204030204" pitchFamily="34" charset="0"/>
                        </a:rPr>
                        <a:t>Region</a:t>
                      </a:r>
                    </a:p>
                  </a:txBody>
                  <a:tcPr marL="5618" marR="5618" marT="5618"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200" b="1" i="0" u="none" strike="noStrike">
                          <a:solidFill>
                            <a:srgbClr val="000000"/>
                          </a:solidFill>
                          <a:effectLst/>
                          <a:latin typeface="Calibri" panose="020F0502020204030204" pitchFamily="34" charset="0"/>
                        </a:rPr>
                        <a:t>Andel %</a:t>
                      </a:r>
                    </a:p>
                  </a:txBody>
                  <a:tcPr marL="5618" marR="5618" marT="5618" marB="0" anchor="b">
                    <a:lnL>
                      <a:noFill/>
                    </a:lnL>
                    <a:lnR>
                      <a:noFill/>
                    </a:lnR>
                    <a:lnT>
                      <a:noFill/>
                    </a:lnT>
                    <a:lnB w="12700" cap="flat" cmpd="sng" algn="ctr">
                      <a:solidFill>
                        <a:srgbClr val="F38B4A"/>
                      </a:solidFill>
                      <a:prstDash val="solid"/>
                      <a:round/>
                      <a:headEnd type="none" w="med" len="med"/>
                      <a:tailEnd type="none" w="med" len="med"/>
                    </a:lnB>
                  </a:tcPr>
                </a:tc>
                <a:extLst>
                  <a:ext uri="{0D108BD9-81ED-4DB2-BD59-A6C34878D82A}">
                    <a16:rowId xmlns:a16="http://schemas.microsoft.com/office/drawing/2014/main" val="3703943995"/>
                  </a:ext>
                </a:extLst>
              </a:tr>
              <a:tr h="173760">
                <a:tc>
                  <a:txBody>
                    <a:bodyPr/>
                    <a:lstStyle/>
                    <a:p>
                      <a:pPr algn="l" fontAlgn="b"/>
                      <a:r>
                        <a:rPr lang="sv-SE" sz="1200" b="0" i="0" u="none" strike="noStrike">
                          <a:solidFill>
                            <a:srgbClr val="000000"/>
                          </a:solidFill>
                          <a:effectLst/>
                          <a:latin typeface="Calibri" panose="020F0502020204030204" pitchFamily="34" charset="0"/>
                        </a:rPr>
                        <a:t>Västmanland</a:t>
                      </a:r>
                    </a:p>
                  </a:txBody>
                  <a:tcPr marL="5618" marR="5618" marT="5618"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200" b="0" i="0" u="none" strike="noStrike">
                          <a:solidFill>
                            <a:srgbClr val="000000"/>
                          </a:solidFill>
                          <a:effectLst/>
                          <a:latin typeface="Calibri" panose="020F0502020204030204" pitchFamily="34" charset="0"/>
                        </a:rPr>
                        <a:t>7,3</a:t>
                      </a:r>
                    </a:p>
                  </a:txBody>
                  <a:tcPr marL="5618" marR="5618" marT="5618"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3675890128"/>
                  </a:ext>
                </a:extLst>
              </a:tr>
              <a:tr h="173760">
                <a:tc>
                  <a:txBody>
                    <a:bodyPr/>
                    <a:lstStyle/>
                    <a:p>
                      <a:pPr algn="l" fontAlgn="b"/>
                      <a:r>
                        <a:rPr lang="sv-SE" sz="1200" b="0" i="0" u="none" strike="noStrike" dirty="0">
                          <a:solidFill>
                            <a:srgbClr val="000000"/>
                          </a:solidFill>
                          <a:effectLst/>
                          <a:latin typeface="Calibri" panose="020F0502020204030204" pitchFamily="34" charset="0"/>
                        </a:rPr>
                        <a:t>Skåne</a:t>
                      </a:r>
                    </a:p>
                  </a:txBody>
                  <a:tcPr marL="5618" marR="5618" marT="5618" marB="0" anchor="b">
                    <a:lnL>
                      <a:noFill/>
                    </a:lnL>
                    <a:lnR>
                      <a:noFill/>
                    </a:lnR>
                    <a:lnT>
                      <a:noFill/>
                    </a:lnT>
                    <a:lnB>
                      <a:noFill/>
                    </a:lnB>
                  </a:tcPr>
                </a:tc>
                <a:tc>
                  <a:txBody>
                    <a:bodyPr/>
                    <a:lstStyle/>
                    <a:p>
                      <a:pPr algn="r" fontAlgn="b"/>
                      <a:r>
                        <a:rPr lang="sv-SE" sz="1200" b="0" i="0" u="none" strike="noStrike">
                          <a:solidFill>
                            <a:srgbClr val="000000"/>
                          </a:solidFill>
                          <a:effectLst/>
                          <a:latin typeface="Calibri" panose="020F0502020204030204" pitchFamily="34" charset="0"/>
                        </a:rPr>
                        <a:t>8,2</a:t>
                      </a:r>
                    </a:p>
                  </a:txBody>
                  <a:tcPr marL="5618" marR="5618" marT="5618" marB="0" anchor="b">
                    <a:lnL>
                      <a:noFill/>
                    </a:lnL>
                    <a:lnR>
                      <a:noFill/>
                    </a:lnR>
                    <a:lnT>
                      <a:noFill/>
                    </a:lnT>
                    <a:lnB>
                      <a:noFill/>
                    </a:lnB>
                  </a:tcPr>
                </a:tc>
                <a:extLst>
                  <a:ext uri="{0D108BD9-81ED-4DB2-BD59-A6C34878D82A}">
                    <a16:rowId xmlns:a16="http://schemas.microsoft.com/office/drawing/2014/main" val="586355573"/>
                  </a:ext>
                </a:extLst>
              </a:tr>
              <a:tr h="173760">
                <a:tc>
                  <a:txBody>
                    <a:bodyPr/>
                    <a:lstStyle/>
                    <a:p>
                      <a:pPr algn="l" fontAlgn="b"/>
                      <a:r>
                        <a:rPr lang="sv-SE" sz="1200" b="0" i="0" u="none" strike="noStrike" dirty="0">
                          <a:solidFill>
                            <a:srgbClr val="000000"/>
                          </a:solidFill>
                          <a:effectLst/>
                          <a:latin typeface="Calibri" panose="020F0502020204030204" pitchFamily="34" charset="0"/>
                        </a:rPr>
                        <a:t>Blekinge</a:t>
                      </a:r>
                    </a:p>
                  </a:txBody>
                  <a:tcPr marL="5618" marR="5618" marT="5618" marB="0" anchor="b">
                    <a:lnL>
                      <a:noFill/>
                    </a:lnL>
                    <a:lnR>
                      <a:noFill/>
                    </a:lnR>
                    <a:lnT>
                      <a:noFill/>
                    </a:lnT>
                    <a:lnB>
                      <a:noFill/>
                    </a:lnB>
                    <a:solidFill>
                      <a:srgbClr val="F2F2F2"/>
                    </a:solidFill>
                  </a:tcPr>
                </a:tc>
                <a:tc>
                  <a:txBody>
                    <a:bodyPr/>
                    <a:lstStyle/>
                    <a:p>
                      <a:pPr algn="r" fontAlgn="b"/>
                      <a:r>
                        <a:rPr lang="sv-SE" sz="1200" b="0" i="0" u="none" strike="noStrike">
                          <a:solidFill>
                            <a:srgbClr val="000000"/>
                          </a:solidFill>
                          <a:effectLst/>
                          <a:latin typeface="Calibri" panose="020F0502020204030204" pitchFamily="34" charset="0"/>
                        </a:rPr>
                        <a:t>9,1</a:t>
                      </a:r>
                    </a:p>
                  </a:txBody>
                  <a:tcPr marL="5618" marR="5618" marT="5618" marB="0" anchor="b">
                    <a:lnL>
                      <a:noFill/>
                    </a:lnL>
                    <a:lnR>
                      <a:noFill/>
                    </a:lnR>
                    <a:lnT>
                      <a:noFill/>
                    </a:lnT>
                    <a:lnB>
                      <a:noFill/>
                    </a:lnB>
                    <a:solidFill>
                      <a:srgbClr val="F2F2F2"/>
                    </a:solidFill>
                  </a:tcPr>
                </a:tc>
                <a:extLst>
                  <a:ext uri="{0D108BD9-81ED-4DB2-BD59-A6C34878D82A}">
                    <a16:rowId xmlns:a16="http://schemas.microsoft.com/office/drawing/2014/main" val="489094845"/>
                  </a:ext>
                </a:extLst>
              </a:tr>
              <a:tr h="173760">
                <a:tc>
                  <a:txBody>
                    <a:bodyPr/>
                    <a:lstStyle/>
                    <a:p>
                      <a:pPr algn="l" fontAlgn="b"/>
                      <a:r>
                        <a:rPr lang="sv-SE" sz="1200" b="0" i="0" u="none" strike="noStrike">
                          <a:solidFill>
                            <a:srgbClr val="000000"/>
                          </a:solidFill>
                          <a:effectLst/>
                          <a:latin typeface="Calibri" panose="020F0502020204030204" pitchFamily="34" charset="0"/>
                        </a:rPr>
                        <a:t>Kalmar</a:t>
                      </a:r>
                    </a:p>
                  </a:txBody>
                  <a:tcPr marL="5618" marR="5618" marT="5618" marB="0" anchor="b">
                    <a:lnL>
                      <a:noFill/>
                    </a:lnL>
                    <a:lnR>
                      <a:noFill/>
                    </a:lnR>
                    <a:lnT>
                      <a:noFill/>
                    </a:lnT>
                    <a:lnB>
                      <a:noFill/>
                    </a:lnB>
                  </a:tcPr>
                </a:tc>
                <a:tc>
                  <a:txBody>
                    <a:bodyPr/>
                    <a:lstStyle/>
                    <a:p>
                      <a:pPr algn="r" fontAlgn="b"/>
                      <a:r>
                        <a:rPr lang="sv-SE" sz="1200" b="0" i="0" u="none" strike="noStrike">
                          <a:solidFill>
                            <a:srgbClr val="000000"/>
                          </a:solidFill>
                          <a:effectLst/>
                          <a:latin typeface="Calibri" panose="020F0502020204030204" pitchFamily="34" charset="0"/>
                        </a:rPr>
                        <a:t>9,5</a:t>
                      </a:r>
                    </a:p>
                  </a:txBody>
                  <a:tcPr marL="5618" marR="5618" marT="5618" marB="0" anchor="b">
                    <a:lnL>
                      <a:noFill/>
                    </a:lnL>
                    <a:lnR>
                      <a:noFill/>
                    </a:lnR>
                    <a:lnT>
                      <a:noFill/>
                    </a:lnT>
                    <a:lnB>
                      <a:noFill/>
                    </a:lnB>
                  </a:tcPr>
                </a:tc>
                <a:extLst>
                  <a:ext uri="{0D108BD9-81ED-4DB2-BD59-A6C34878D82A}">
                    <a16:rowId xmlns:a16="http://schemas.microsoft.com/office/drawing/2014/main" val="2692800446"/>
                  </a:ext>
                </a:extLst>
              </a:tr>
              <a:tr h="173760">
                <a:tc>
                  <a:txBody>
                    <a:bodyPr/>
                    <a:lstStyle/>
                    <a:p>
                      <a:pPr algn="l" fontAlgn="b"/>
                      <a:r>
                        <a:rPr lang="sv-SE" sz="1200" b="0" i="0" u="none" strike="noStrike">
                          <a:solidFill>
                            <a:srgbClr val="000000"/>
                          </a:solidFill>
                          <a:effectLst/>
                          <a:latin typeface="Calibri" panose="020F0502020204030204" pitchFamily="34" charset="0"/>
                        </a:rPr>
                        <a:t>Gotland</a:t>
                      </a:r>
                    </a:p>
                  </a:txBody>
                  <a:tcPr marL="5618" marR="5618" marT="5618" marB="0" anchor="b">
                    <a:lnL>
                      <a:noFill/>
                    </a:lnL>
                    <a:lnR>
                      <a:noFill/>
                    </a:lnR>
                    <a:lnT>
                      <a:noFill/>
                    </a:lnT>
                    <a:lnB>
                      <a:noFill/>
                    </a:lnB>
                    <a:solidFill>
                      <a:srgbClr val="F2F2F2"/>
                    </a:solidFill>
                  </a:tcPr>
                </a:tc>
                <a:tc>
                  <a:txBody>
                    <a:bodyPr/>
                    <a:lstStyle/>
                    <a:p>
                      <a:pPr algn="r" fontAlgn="b"/>
                      <a:r>
                        <a:rPr lang="sv-SE" sz="1200" b="0" i="0" u="none" strike="noStrike">
                          <a:solidFill>
                            <a:srgbClr val="000000"/>
                          </a:solidFill>
                          <a:effectLst/>
                          <a:latin typeface="Calibri" panose="020F0502020204030204" pitchFamily="34" charset="0"/>
                        </a:rPr>
                        <a:t>9,7</a:t>
                      </a:r>
                    </a:p>
                  </a:txBody>
                  <a:tcPr marL="5618" marR="5618" marT="5618" marB="0" anchor="b">
                    <a:lnL>
                      <a:noFill/>
                    </a:lnL>
                    <a:lnR>
                      <a:noFill/>
                    </a:lnR>
                    <a:lnT>
                      <a:noFill/>
                    </a:lnT>
                    <a:lnB>
                      <a:noFill/>
                    </a:lnB>
                    <a:solidFill>
                      <a:srgbClr val="F2F2F2"/>
                    </a:solidFill>
                  </a:tcPr>
                </a:tc>
                <a:extLst>
                  <a:ext uri="{0D108BD9-81ED-4DB2-BD59-A6C34878D82A}">
                    <a16:rowId xmlns:a16="http://schemas.microsoft.com/office/drawing/2014/main" val="1747188029"/>
                  </a:ext>
                </a:extLst>
              </a:tr>
              <a:tr h="173760">
                <a:tc>
                  <a:txBody>
                    <a:bodyPr/>
                    <a:lstStyle/>
                    <a:p>
                      <a:pPr algn="l" fontAlgn="b"/>
                      <a:r>
                        <a:rPr lang="sv-SE" sz="1200" b="0" i="0" u="none" strike="noStrike">
                          <a:solidFill>
                            <a:srgbClr val="000000"/>
                          </a:solidFill>
                          <a:effectLst/>
                          <a:latin typeface="Calibri" panose="020F0502020204030204" pitchFamily="34" charset="0"/>
                        </a:rPr>
                        <a:t>Värmland</a:t>
                      </a:r>
                    </a:p>
                  </a:txBody>
                  <a:tcPr marL="5618" marR="5618" marT="5618" marB="0" anchor="b">
                    <a:lnL>
                      <a:noFill/>
                    </a:lnL>
                    <a:lnR>
                      <a:noFill/>
                    </a:lnR>
                    <a:lnT>
                      <a:noFill/>
                    </a:lnT>
                    <a:lnB>
                      <a:noFill/>
                    </a:lnB>
                  </a:tcPr>
                </a:tc>
                <a:tc>
                  <a:txBody>
                    <a:bodyPr/>
                    <a:lstStyle/>
                    <a:p>
                      <a:pPr algn="r" fontAlgn="b"/>
                      <a:r>
                        <a:rPr lang="sv-SE" sz="1200" b="0" i="0" u="none" strike="noStrike">
                          <a:solidFill>
                            <a:srgbClr val="000000"/>
                          </a:solidFill>
                          <a:effectLst/>
                          <a:latin typeface="Calibri" panose="020F0502020204030204" pitchFamily="34" charset="0"/>
                        </a:rPr>
                        <a:t>9,8</a:t>
                      </a:r>
                    </a:p>
                  </a:txBody>
                  <a:tcPr marL="5618" marR="5618" marT="5618" marB="0" anchor="b">
                    <a:lnL>
                      <a:noFill/>
                    </a:lnL>
                    <a:lnR>
                      <a:noFill/>
                    </a:lnR>
                    <a:lnT>
                      <a:noFill/>
                    </a:lnT>
                    <a:lnB>
                      <a:noFill/>
                    </a:lnB>
                  </a:tcPr>
                </a:tc>
                <a:extLst>
                  <a:ext uri="{0D108BD9-81ED-4DB2-BD59-A6C34878D82A}">
                    <a16:rowId xmlns:a16="http://schemas.microsoft.com/office/drawing/2014/main" val="809477318"/>
                  </a:ext>
                </a:extLst>
              </a:tr>
              <a:tr h="173760">
                <a:tc>
                  <a:txBody>
                    <a:bodyPr/>
                    <a:lstStyle/>
                    <a:p>
                      <a:pPr algn="l" fontAlgn="b"/>
                      <a:r>
                        <a:rPr lang="sv-SE" sz="1200" b="0" i="0" u="none" strike="noStrike" dirty="0">
                          <a:solidFill>
                            <a:srgbClr val="000000"/>
                          </a:solidFill>
                          <a:effectLst/>
                          <a:latin typeface="Calibri" panose="020F0502020204030204" pitchFamily="34" charset="0"/>
                        </a:rPr>
                        <a:t>Västernorrland</a:t>
                      </a:r>
                    </a:p>
                  </a:txBody>
                  <a:tcPr marL="5618" marR="5618" marT="5618" marB="0" anchor="b">
                    <a:lnL>
                      <a:noFill/>
                    </a:lnL>
                    <a:lnR>
                      <a:noFill/>
                    </a:lnR>
                    <a:lnT>
                      <a:noFill/>
                    </a:lnT>
                    <a:lnB>
                      <a:noFill/>
                    </a:lnB>
                    <a:solidFill>
                      <a:srgbClr val="F2F2F2"/>
                    </a:solidFill>
                  </a:tcPr>
                </a:tc>
                <a:tc>
                  <a:txBody>
                    <a:bodyPr/>
                    <a:lstStyle/>
                    <a:p>
                      <a:pPr algn="r" fontAlgn="b"/>
                      <a:r>
                        <a:rPr lang="sv-SE" sz="1200" b="0" i="0" u="none" strike="noStrike">
                          <a:solidFill>
                            <a:srgbClr val="000000"/>
                          </a:solidFill>
                          <a:effectLst/>
                          <a:latin typeface="Calibri" panose="020F0502020204030204" pitchFamily="34" charset="0"/>
                        </a:rPr>
                        <a:t>9,8</a:t>
                      </a:r>
                    </a:p>
                  </a:txBody>
                  <a:tcPr marL="5618" marR="5618" marT="5618" marB="0" anchor="b">
                    <a:lnL>
                      <a:noFill/>
                    </a:lnL>
                    <a:lnR>
                      <a:noFill/>
                    </a:lnR>
                    <a:lnT>
                      <a:noFill/>
                    </a:lnT>
                    <a:lnB>
                      <a:noFill/>
                    </a:lnB>
                    <a:solidFill>
                      <a:srgbClr val="F2F2F2"/>
                    </a:solidFill>
                  </a:tcPr>
                </a:tc>
                <a:extLst>
                  <a:ext uri="{0D108BD9-81ED-4DB2-BD59-A6C34878D82A}">
                    <a16:rowId xmlns:a16="http://schemas.microsoft.com/office/drawing/2014/main" val="597886481"/>
                  </a:ext>
                </a:extLst>
              </a:tr>
              <a:tr h="173760">
                <a:tc>
                  <a:txBody>
                    <a:bodyPr/>
                    <a:lstStyle/>
                    <a:p>
                      <a:pPr algn="l" fontAlgn="b"/>
                      <a:r>
                        <a:rPr lang="sv-SE" sz="1200" b="0" i="0" u="none" strike="noStrike">
                          <a:solidFill>
                            <a:srgbClr val="000000"/>
                          </a:solidFill>
                          <a:effectLst/>
                          <a:latin typeface="Calibri" panose="020F0502020204030204" pitchFamily="34" charset="0"/>
                        </a:rPr>
                        <a:t>Stockholm</a:t>
                      </a:r>
                    </a:p>
                  </a:txBody>
                  <a:tcPr marL="5618" marR="5618" marT="5618" marB="0" anchor="b">
                    <a:lnL>
                      <a:noFill/>
                    </a:lnL>
                    <a:lnR>
                      <a:noFill/>
                    </a:lnR>
                    <a:lnT>
                      <a:noFill/>
                    </a:lnT>
                    <a:lnB>
                      <a:noFill/>
                    </a:lnB>
                  </a:tcPr>
                </a:tc>
                <a:tc>
                  <a:txBody>
                    <a:bodyPr/>
                    <a:lstStyle/>
                    <a:p>
                      <a:pPr algn="r" fontAlgn="b"/>
                      <a:r>
                        <a:rPr lang="sv-SE" sz="1200" b="0" i="0" u="none" strike="noStrike">
                          <a:solidFill>
                            <a:srgbClr val="000000"/>
                          </a:solidFill>
                          <a:effectLst/>
                          <a:latin typeface="Calibri" panose="020F0502020204030204" pitchFamily="34" charset="0"/>
                        </a:rPr>
                        <a:t>9,9</a:t>
                      </a:r>
                    </a:p>
                  </a:txBody>
                  <a:tcPr marL="5618" marR="5618" marT="5618" marB="0" anchor="b">
                    <a:lnL>
                      <a:noFill/>
                    </a:lnL>
                    <a:lnR>
                      <a:noFill/>
                    </a:lnR>
                    <a:lnT>
                      <a:noFill/>
                    </a:lnT>
                    <a:lnB>
                      <a:noFill/>
                    </a:lnB>
                  </a:tcPr>
                </a:tc>
                <a:extLst>
                  <a:ext uri="{0D108BD9-81ED-4DB2-BD59-A6C34878D82A}">
                    <a16:rowId xmlns:a16="http://schemas.microsoft.com/office/drawing/2014/main" val="540639868"/>
                  </a:ext>
                </a:extLst>
              </a:tr>
              <a:tr h="173760">
                <a:tc>
                  <a:txBody>
                    <a:bodyPr/>
                    <a:lstStyle/>
                    <a:p>
                      <a:pPr algn="l" fontAlgn="b"/>
                      <a:r>
                        <a:rPr lang="sv-SE" sz="1200" b="0" i="0" u="none" strike="noStrike">
                          <a:solidFill>
                            <a:srgbClr val="000000"/>
                          </a:solidFill>
                          <a:effectLst/>
                          <a:latin typeface="Calibri" panose="020F0502020204030204" pitchFamily="34" charset="0"/>
                        </a:rPr>
                        <a:t>Halland</a:t>
                      </a:r>
                    </a:p>
                  </a:txBody>
                  <a:tcPr marL="5618" marR="5618" marT="5618" marB="0" anchor="b">
                    <a:lnL>
                      <a:noFill/>
                    </a:lnL>
                    <a:lnR>
                      <a:noFill/>
                    </a:lnR>
                    <a:lnT>
                      <a:noFill/>
                    </a:lnT>
                    <a:lnB>
                      <a:noFill/>
                    </a:lnB>
                    <a:solidFill>
                      <a:srgbClr val="F2F2F2"/>
                    </a:solidFill>
                  </a:tcPr>
                </a:tc>
                <a:tc>
                  <a:txBody>
                    <a:bodyPr/>
                    <a:lstStyle/>
                    <a:p>
                      <a:pPr algn="r" fontAlgn="b"/>
                      <a:r>
                        <a:rPr lang="sv-SE" sz="1200" b="0" i="0" u="none" strike="noStrike">
                          <a:solidFill>
                            <a:srgbClr val="000000"/>
                          </a:solidFill>
                          <a:effectLst/>
                          <a:latin typeface="Calibri" panose="020F0502020204030204" pitchFamily="34" charset="0"/>
                        </a:rPr>
                        <a:t>10,2</a:t>
                      </a:r>
                    </a:p>
                  </a:txBody>
                  <a:tcPr marL="5618" marR="5618" marT="5618" marB="0" anchor="b">
                    <a:lnL>
                      <a:noFill/>
                    </a:lnL>
                    <a:lnR>
                      <a:noFill/>
                    </a:lnR>
                    <a:lnT>
                      <a:noFill/>
                    </a:lnT>
                    <a:lnB>
                      <a:noFill/>
                    </a:lnB>
                    <a:solidFill>
                      <a:srgbClr val="F2F2F2"/>
                    </a:solidFill>
                  </a:tcPr>
                </a:tc>
                <a:extLst>
                  <a:ext uri="{0D108BD9-81ED-4DB2-BD59-A6C34878D82A}">
                    <a16:rowId xmlns:a16="http://schemas.microsoft.com/office/drawing/2014/main" val="1710121845"/>
                  </a:ext>
                </a:extLst>
              </a:tr>
              <a:tr h="173760">
                <a:tc>
                  <a:txBody>
                    <a:bodyPr/>
                    <a:lstStyle/>
                    <a:p>
                      <a:pPr algn="l" fontAlgn="b"/>
                      <a:r>
                        <a:rPr lang="sv-SE" sz="1200" b="0" i="0" u="none" strike="noStrike">
                          <a:solidFill>
                            <a:srgbClr val="000000"/>
                          </a:solidFill>
                          <a:effectLst/>
                          <a:latin typeface="Calibri" panose="020F0502020204030204" pitchFamily="34" charset="0"/>
                        </a:rPr>
                        <a:t>Jönköping</a:t>
                      </a:r>
                    </a:p>
                  </a:txBody>
                  <a:tcPr marL="5618" marR="5618" marT="5618" marB="0" anchor="b">
                    <a:lnL>
                      <a:noFill/>
                    </a:lnL>
                    <a:lnR>
                      <a:noFill/>
                    </a:lnR>
                    <a:lnT>
                      <a:noFill/>
                    </a:lnT>
                    <a:lnB>
                      <a:noFill/>
                    </a:lnB>
                  </a:tcPr>
                </a:tc>
                <a:tc>
                  <a:txBody>
                    <a:bodyPr/>
                    <a:lstStyle/>
                    <a:p>
                      <a:pPr algn="r" fontAlgn="b"/>
                      <a:r>
                        <a:rPr lang="sv-SE" sz="1200" b="0" i="0" u="none" strike="noStrike">
                          <a:solidFill>
                            <a:srgbClr val="000000"/>
                          </a:solidFill>
                          <a:effectLst/>
                          <a:latin typeface="Calibri" panose="020F0502020204030204" pitchFamily="34" charset="0"/>
                        </a:rPr>
                        <a:t>10,3</a:t>
                      </a:r>
                    </a:p>
                  </a:txBody>
                  <a:tcPr marL="5618" marR="5618" marT="5618" marB="0" anchor="b">
                    <a:lnL>
                      <a:noFill/>
                    </a:lnL>
                    <a:lnR>
                      <a:noFill/>
                    </a:lnR>
                    <a:lnT>
                      <a:noFill/>
                    </a:lnT>
                    <a:lnB>
                      <a:noFill/>
                    </a:lnB>
                  </a:tcPr>
                </a:tc>
                <a:extLst>
                  <a:ext uri="{0D108BD9-81ED-4DB2-BD59-A6C34878D82A}">
                    <a16:rowId xmlns:a16="http://schemas.microsoft.com/office/drawing/2014/main" val="1989098054"/>
                  </a:ext>
                </a:extLst>
              </a:tr>
              <a:tr h="173760">
                <a:tc>
                  <a:txBody>
                    <a:bodyPr/>
                    <a:lstStyle/>
                    <a:p>
                      <a:pPr algn="l" fontAlgn="b"/>
                      <a:r>
                        <a:rPr lang="sv-SE" sz="1200" b="0" i="0" u="none" strike="noStrike">
                          <a:solidFill>
                            <a:srgbClr val="000000"/>
                          </a:solidFill>
                          <a:effectLst/>
                          <a:latin typeface="Calibri" panose="020F0502020204030204" pitchFamily="34" charset="0"/>
                        </a:rPr>
                        <a:t>Gävleborg</a:t>
                      </a:r>
                    </a:p>
                  </a:txBody>
                  <a:tcPr marL="5618" marR="5618" marT="5618" marB="0" anchor="b">
                    <a:lnL>
                      <a:noFill/>
                    </a:lnL>
                    <a:lnR>
                      <a:noFill/>
                    </a:lnR>
                    <a:lnT>
                      <a:noFill/>
                    </a:lnT>
                    <a:lnB>
                      <a:noFill/>
                    </a:lnB>
                    <a:solidFill>
                      <a:srgbClr val="F2F2F2"/>
                    </a:solidFill>
                  </a:tcPr>
                </a:tc>
                <a:tc>
                  <a:txBody>
                    <a:bodyPr/>
                    <a:lstStyle/>
                    <a:p>
                      <a:pPr algn="r" fontAlgn="b"/>
                      <a:r>
                        <a:rPr lang="sv-SE" sz="1200" b="0" i="0" u="none" strike="noStrike">
                          <a:solidFill>
                            <a:srgbClr val="000000"/>
                          </a:solidFill>
                          <a:effectLst/>
                          <a:latin typeface="Calibri" panose="020F0502020204030204" pitchFamily="34" charset="0"/>
                        </a:rPr>
                        <a:t>10,3</a:t>
                      </a:r>
                    </a:p>
                  </a:txBody>
                  <a:tcPr marL="5618" marR="5618" marT="5618" marB="0" anchor="b">
                    <a:lnL>
                      <a:noFill/>
                    </a:lnL>
                    <a:lnR>
                      <a:noFill/>
                    </a:lnR>
                    <a:lnT>
                      <a:noFill/>
                    </a:lnT>
                    <a:lnB>
                      <a:noFill/>
                    </a:lnB>
                    <a:solidFill>
                      <a:srgbClr val="F2F2F2"/>
                    </a:solidFill>
                  </a:tcPr>
                </a:tc>
                <a:extLst>
                  <a:ext uri="{0D108BD9-81ED-4DB2-BD59-A6C34878D82A}">
                    <a16:rowId xmlns:a16="http://schemas.microsoft.com/office/drawing/2014/main" val="2334530684"/>
                  </a:ext>
                </a:extLst>
              </a:tr>
              <a:tr h="173760">
                <a:tc>
                  <a:txBody>
                    <a:bodyPr/>
                    <a:lstStyle/>
                    <a:p>
                      <a:pPr algn="l" fontAlgn="b"/>
                      <a:r>
                        <a:rPr lang="sv-SE" sz="1200" b="0" i="0" u="none" strike="noStrike">
                          <a:solidFill>
                            <a:srgbClr val="000000"/>
                          </a:solidFill>
                          <a:effectLst/>
                          <a:latin typeface="Calibri" panose="020F0502020204030204" pitchFamily="34" charset="0"/>
                        </a:rPr>
                        <a:t>Kronoberg</a:t>
                      </a:r>
                    </a:p>
                  </a:txBody>
                  <a:tcPr marL="5618" marR="5618" marT="5618" marB="0" anchor="b">
                    <a:lnL>
                      <a:noFill/>
                    </a:lnL>
                    <a:lnR>
                      <a:noFill/>
                    </a:lnR>
                    <a:lnT>
                      <a:noFill/>
                    </a:lnT>
                    <a:lnB>
                      <a:noFill/>
                    </a:lnB>
                  </a:tcPr>
                </a:tc>
                <a:tc>
                  <a:txBody>
                    <a:bodyPr/>
                    <a:lstStyle/>
                    <a:p>
                      <a:pPr algn="r" fontAlgn="b"/>
                      <a:r>
                        <a:rPr lang="sv-SE" sz="1200" b="0" i="0" u="none" strike="noStrike">
                          <a:solidFill>
                            <a:srgbClr val="000000"/>
                          </a:solidFill>
                          <a:effectLst/>
                          <a:latin typeface="Calibri" panose="020F0502020204030204" pitchFamily="34" charset="0"/>
                        </a:rPr>
                        <a:t>10,5</a:t>
                      </a:r>
                    </a:p>
                  </a:txBody>
                  <a:tcPr marL="5618" marR="5618" marT="5618" marB="0" anchor="b">
                    <a:lnL>
                      <a:noFill/>
                    </a:lnL>
                    <a:lnR>
                      <a:noFill/>
                    </a:lnR>
                    <a:lnT>
                      <a:noFill/>
                    </a:lnT>
                    <a:lnB>
                      <a:noFill/>
                    </a:lnB>
                  </a:tcPr>
                </a:tc>
                <a:extLst>
                  <a:ext uri="{0D108BD9-81ED-4DB2-BD59-A6C34878D82A}">
                    <a16:rowId xmlns:a16="http://schemas.microsoft.com/office/drawing/2014/main" val="1166490550"/>
                  </a:ext>
                </a:extLst>
              </a:tr>
              <a:tr h="173760">
                <a:tc>
                  <a:txBody>
                    <a:bodyPr/>
                    <a:lstStyle/>
                    <a:p>
                      <a:pPr algn="l" fontAlgn="b"/>
                      <a:r>
                        <a:rPr lang="sv-SE" sz="1200" b="0" i="0" u="none" strike="noStrike">
                          <a:solidFill>
                            <a:srgbClr val="000000"/>
                          </a:solidFill>
                          <a:effectLst/>
                          <a:latin typeface="Calibri" panose="020F0502020204030204" pitchFamily="34" charset="0"/>
                        </a:rPr>
                        <a:t>Östergötland</a:t>
                      </a:r>
                    </a:p>
                  </a:txBody>
                  <a:tcPr marL="5618" marR="5618" marT="5618" marB="0" anchor="b">
                    <a:lnL>
                      <a:noFill/>
                    </a:lnL>
                    <a:lnR>
                      <a:noFill/>
                    </a:lnR>
                    <a:lnT>
                      <a:noFill/>
                    </a:lnT>
                    <a:lnB>
                      <a:noFill/>
                    </a:lnB>
                    <a:solidFill>
                      <a:srgbClr val="F2F2F2"/>
                    </a:solidFill>
                  </a:tcPr>
                </a:tc>
                <a:tc>
                  <a:txBody>
                    <a:bodyPr/>
                    <a:lstStyle/>
                    <a:p>
                      <a:pPr algn="r" fontAlgn="b"/>
                      <a:r>
                        <a:rPr lang="sv-SE" sz="1200" b="0" i="0" u="none" strike="noStrike">
                          <a:solidFill>
                            <a:srgbClr val="000000"/>
                          </a:solidFill>
                          <a:effectLst/>
                          <a:latin typeface="Calibri" panose="020F0502020204030204" pitchFamily="34" charset="0"/>
                        </a:rPr>
                        <a:t>10,7</a:t>
                      </a:r>
                    </a:p>
                  </a:txBody>
                  <a:tcPr marL="5618" marR="5618" marT="5618" marB="0" anchor="b">
                    <a:lnL>
                      <a:noFill/>
                    </a:lnL>
                    <a:lnR>
                      <a:noFill/>
                    </a:lnR>
                    <a:lnT>
                      <a:noFill/>
                    </a:lnT>
                    <a:lnB>
                      <a:noFill/>
                    </a:lnB>
                    <a:solidFill>
                      <a:srgbClr val="F2F2F2"/>
                    </a:solidFill>
                  </a:tcPr>
                </a:tc>
                <a:extLst>
                  <a:ext uri="{0D108BD9-81ED-4DB2-BD59-A6C34878D82A}">
                    <a16:rowId xmlns:a16="http://schemas.microsoft.com/office/drawing/2014/main" val="4204117150"/>
                  </a:ext>
                </a:extLst>
              </a:tr>
              <a:tr h="173760">
                <a:tc>
                  <a:txBody>
                    <a:bodyPr/>
                    <a:lstStyle/>
                    <a:p>
                      <a:pPr algn="l" fontAlgn="b"/>
                      <a:r>
                        <a:rPr lang="sv-SE" sz="1200" b="0" i="0" u="none" strike="noStrike">
                          <a:solidFill>
                            <a:srgbClr val="000000"/>
                          </a:solidFill>
                          <a:effectLst/>
                          <a:latin typeface="Calibri" panose="020F0502020204030204" pitchFamily="34" charset="0"/>
                        </a:rPr>
                        <a:t>Riket</a:t>
                      </a:r>
                    </a:p>
                  </a:txBody>
                  <a:tcPr marL="5618" marR="5618" marT="5618" marB="0" anchor="b">
                    <a:lnL>
                      <a:noFill/>
                    </a:lnL>
                    <a:lnR>
                      <a:noFill/>
                    </a:lnR>
                    <a:lnT>
                      <a:noFill/>
                    </a:lnT>
                    <a:lnB>
                      <a:noFill/>
                    </a:lnB>
                  </a:tcPr>
                </a:tc>
                <a:tc>
                  <a:txBody>
                    <a:bodyPr/>
                    <a:lstStyle/>
                    <a:p>
                      <a:pPr algn="r" fontAlgn="b"/>
                      <a:r>
                        <a:rPr lang="sv-SE" sz="1200" b="0" i="0" u="none" strike="noStrike">
                          <a:solidFill>
                            <a:srgbClr val="000000"/>
                          </a:solidFill>
                          <a:effectLst/>
                          <a:latin typeface="Calibri" panose="020F0502020204030204" pitchFamily="34" charset="0"/>
                        </a:rPr>
                        <a:t>10,9</a:t>
                      </a:r>
                    </a:p>
                  </a:txBody>
                  <a:tcPr marL="5618" marR="5618" marT="5618" marB="0" anchor="b">
                    <a:lnL>
                      <a:noFill/>
                    </a:lnL>
                    <a:lnR>
                      <a:noFill/>
                    </a:lnR>
                    <a:lnT>
                      <a:noFill/>
                    </a:lnT>
                    <a:lnB>
                      <a:noFill/>
                    </a:lnB>
                  </a:tcPr>
                </a:tc>
                <a:extLst>
                  <a:ext uri="{0D108BD9-81ED-4DB2-BD59-A6C34878D82A}">
                    <a16:rowId xmlns:a16="http://schemas.microsoft.com/office/drawing/2014/main" val="4010925272"/>
                  </a:ext>
                </a:extLst>
              </a:tr>
              <a:tr h="173760">
                <a:tc>
                  <a:txBody>
                    <a:bodyPr/>
                    <a:lstStyle/>
                    <a:p>
                      <a:pPr algn="l" fontAlgn="b"/>
                      <a:r>
                        <a:rPr lang="sv-SE" sz="1200" b="1" i="0" u="none" strike="noStrike">
                          <a:solidFill>
                            <a:srgbClr val="000000"/>
                          </a:solidFill>
                          <a:effectLst/>
                          <a:latin typeface="Calibri" panose="020F0502020204030204" pitchFamily="34" charset="0"/>
                        </a:rPr>
                        <a:t>Dalarna</a:t>
                      </a:r>
                    </a:p>
                  </a:txBody>
                  <a:tcPr marL="5618" marR="5618" marT="5618" marB="0" anchor="b">
                    <a:lnL>
                      <a:noFill/>
                    </a:lnL>
                    <a:lnR>
                      <a:noFill/>
                    </a:lnR>
                    <a:lnT>
                      <a:noFill/>
                    </a:lnT>
                    <a:lnB>
                      <a:noFill/>
                    </a:lnB>
                    <a:solidFill>
                      <a:srgbClr val="F2F2F2"/>
                    </a:solidFill>
                  </a:tcPr>
                </a:tc>
                <a:tc>
                  <a:txBody>
                    <a:bodyPr/>
                    <a:lstStyle/>
                    <a:p>
                      <a:pPr algn="r" fontAlgn="b"/>
                      <a:r>
                        <a:rPr lang="sv-SE" sz="1200" b="1" i="0" u="none" strike="noStrike">
                          <a:solidFill>
                            <a:srgbClr val="000000"/>
                          </a:solidFill>
                          <a:effectLst/>
                          <a:latin typeface="Calibri" panose="020F0502020204030204" pitchFamily="34" charset="0"/>
                        </a:rPr>
                        <a:t>11,5</a:t>
                      </a:r>
                    </a:p>
                  </a:txBody>
                  <a:tcPr marL="5618" marR="5618" marT="5618" marB="0" anchor="b">
                    <a:lnL>
                      <a:noFill/>
                    </a:lnL>
                    <a:lnR>
                      <a:noFill/>
                    </a:lnR>
                    <a:lnT>
                      <a:noFill/>
                    </a:lnT>
                    <a:lnB>
                      <a:noFill/>
                    </a:lnB>
                    <a:solidFill>
                      <a:srgbClr val="F2F2F2"/>
                    </a:solidFill>
                  </a:tcPr>
                </a:tc>
                <a:extLst>
                  <a:ext uri="{0D108BD9-81ED-4DB2-BD59-A6C34878D82A}">
                    <a16:rowId xmlns:a16="http://schemas.microsoft.com/office/drawing/2014/main" val="2927506393"/>
                  </a:ext>
                </a:extLst>
              </a:tr>
              <a:tr h="173760">
                <a:tc>
                  <a:txBody>
                    <a:bodyPr/>
                    <a:lstStyle/>
                    <a:p>
                      <a:pPr algn="l" fontAlgn="b"/>
                      <a:r>
                        <a:rPr lang="sv-SE" sz="1200" b="0" i="0" u="none" strike="noStrike">
                          <a:solidFill>
                            <a:srgbClr val="000000"/>
                          </a:solidFill>
                          <a:effectLst/>
                          <a:latin typeface="Calibri" panose="020F0502020204030204" pitchFamily="34" charset="0"/>
                        </a:rPr>
                        <a:t>Västra Götaland</a:t>
                      </a:r>
                    </a:p>
                  </a:txBody>
                  <a:tcPr marL="5618" marR="5618" marT="5618" marB="0" anchor="b">
                    <a:lnL>
                      <a:noFill/>
                    </a:lnL>
                    <a:lnR>
                      <a:noFill/>
                    </a:lnR>
                    <a:lnT>
                      <a:noFill/>
                    </a:lnT>
                    <a:lnB>
                      <a:noFill/>
                    </a:lnB>
                  </a:tcPr>
                </a:tc>
                <a:tc>
                  <a:txBody>
                    <a:bodyPr/>
                    <a:lstStyle/>
                    <a:p>
                      <a:pPr algn="r" fontAlgn="b"/>
                      <a:r>
                        <a:rPr lang="sv-SE" sz="1200" b="0" i="0" u="none" strike="noStrike">
                          <a:solidFill>
                            <a:srgbClr val="000000"/>
                          </a:solidFill>
                          <a:effectLst/>
                          <a:latin typeface="Calibri" panose="020F0502020204030204" pitchFamily="34" charset="0"/>
                        </a:rPr>
                        <a:t>12,6</a:t>
                      </a:r>
                    </a:p>
                  </a:txBody>
                  <a:tcPr marL="5618" marR="5618" marT="5618" marB="0" anchor="b">
                    <a:lnL>
                      <a:noFill/>
                    </a:lnL>
                    <a:lnR>
                      <a:noFill/>
                    </a:lnR>
                    <a:lnT>
                      <a:noFill/>
                    </a:lnT>
                    <a:lnB>
                      <a:noFill/>
                    </a:lnB>
                  </a:tcPr>
                </a:tc>
                <a:extLst>
                  <a:ext uri="{0D108BD9-81ED-4DB2-BD59-A6C34878D82A}">
                    <a16:rowId xmlns:a16="http://schemas.microsoft.com/office/drawing/2014/main" val="3400908321"/>
                  </a:ext>
                </a:extLst>
              </a:tr>
              <a:tr h="173760">
                <a:tc>
                  <a:txBody>
                    <a:bodyPr/>
                    <a:lstStyle/>
                    <a:p>
                      <a:pPr algn="l" fontAlgn="b"/>
                      <a:r>
                        <a:rPr lang="sv-SE" sz="1200" b="0" i="0" u="none" strike="noStrike">
                          <a:solidFill>
                            <a:srgbClr val="000000"/>
                          </a:solidFill>
                          <a:effectLst/>
                          <a:latin typeface="Calibri" panose="020F0502020204030204" pitchFamily="34" charset="0"/>
                        </a:rPr>
                        <a:t>Jämtland</a:t>
                      </a:r>
                    </a:p>
                  </a:txBody>
                  <a:tcPr marL="5618" marR="5618" marT="5618" marB="0" anchor="b">
                    <a:lnL>
                      <a:noFill/>
                    </a:lnL>
                    <a:lnR>
                      <a:noFill/>
                    </a:lnR>
                    <a:lnT>
                      <a:noFill/>
                    </a:lnT>
                    <a:lnB>
                      <a:noFill/>
                    </a:lnB>
                    <a:solidFill>
                      <a:srgbClr val="F2F2F2"/>
                    </a:solidFill>
                  </a:tcPr>
                </a:tc>
                <a:tc>
                  <a:txBody>
                    <a:bodyPr/>
                    <a:lstStyle/>
                    <a:p>
                      <a:pPr algn="r" fontAlgn="b"/>
                      <a:r>
                        <a:rPr lang="sv-SE" sz="1200" b="0" i="0" u="none" strike="noStrike">
                          <a:solidFill>
                            <a:srgbClr val="000000"/>
                          </a:solidFill>
                          <a:effectLst/>
                          <a:latin typeface="Calibri" panose="020F0502020204030204" pitchFamily="34" charset="0"/>
                        </a:rPr>
                        <a:t>12,6</a:t>
                      </a:r>
                    </a:p>
                  </a:txBody>
                  <a:tcPr marL="5618" marR="5618" marT="5618" marB="0" anchor="b">
                    <a:lnL>
                      <a:noFill/>
                    </a:lnL>
                    <a:lnR>
                      <a:noFill/>
                    </a:lnR>
                    <a:lnT>
                      <a:noFill/>
                    </a:lnT>
                    <a:lnB>
                      <a:noFill/>
                    </a:lnB>
                    <a:solidFill>
                      <a:srgbClr val="F2F2F2"/>
                    </a:solidFill>
                  </a:tcPr>
                </a:tc>
                <a:extLst>
                  <a:ext uri="{0D108BD9-81ED-4DB2-BD59-A6C34878D82A}">
                    <a16:rowId xmlns:a16="http://schemas.microsoft.com/office/drawing/2014/main" val="3531666287"/>
                  </a:ext>
                </a:extLst>
              </a:tr>
              <a:tr h="173760">
                <a:tc>
                  <a:txBody>
                    <a:bodyPr/>
                    <a:lstStyle/>
                    <a:p>
                      <a:pPr algn="l" fontAlgn="b"/>
                      <a:r>
                        <a:rPr lang="sv-SE" sz="1200" b="0" i="0" u="none" strike="noStrike">
                          <a:solidFill>
                            <a:srgbClr val="000000"/>
                          </a:solidFill>
                          <a:effectLst/>
                          <a:latin typeface="Calibri" panose="020F0502020204030204" pitchFamily="34" charset="0"/>
                        </a:rPr>
                        <a:t>Örebro</a:t>
                      </a:r>
                    </a:p>
                  </a:txBody>
                  <a:tcPr marL="5618" marR="5618" marT="5618" marB="0" anchor="b">
                    <a:lnL>
                      <a:noFill/>
                    </a:lnL>
                    <a:lnR>
                      <a:noFill/>
                    </a:lnR>
                    <a:lnT>
                      <a:noFill/>
                    </a:lnT>
                    <a:lnB>
                      <a:noFill/>
                    </a:lnB>
                  </a:tcPr>
                </a:tc>
                <a:tc>
                  <a:txBody>
                    <a:bodyPr/>
                    <a:lstStyle/>
                    <a:p>
                      <a:pPr algn="r" fontAlgn="b"/>
                      <a:r>
                        <a:rPr lang="sv-SE" sz="1200" b="0" i="0" u="none" strike="noStrike">
                          <a:solidFill>
                            <a:srgbClr val="000000"/>
                          </a:solidFill>
                          <a:effectLst/>
                          <a:latin typeface="Calibri" panose="020F0502020204030204" pitchFamily="34" charset="0"/>
                        </a:rPr>
                        <a:t>13,3</a:t>
                      </a:r>
                    </a:p>
                  </a:txBody>
                  <a:tcPr marL="5618" marR="5618" marT="5618" marB="0" anchor="b">
                    <a:lnL>
                      <a:noFill/>
                    </a:lnL>
                    <a:lnR>
                      <a:noFill/>
                    </a:lnR>
                    <a:lnT>
                      <a:noFill/>
                    </a:lnT>
                    <a:lnB>
                      <a:noFill/>
                    </a:lnB>
                  </a:tcPr>
                </a:tc>
                <a:extLst>
                  <a:ext uri="{0D108BD9-81ED-4DB2-BD59-A6C34878D82A}">
                    <a16:rowId xmlns:a16="http://schemas.microsoft.com/office/drawing/2014/main" val="403391234"/>
                  </a:ext>
                </a:extLst>
              </a:tr>
              <a:tr h="173760">
                <a:tc>
                  <a:txBody>
                    <a:bodyPr/>
                    <a:lstStyle/>
                    <a:p>
                      <a:pPr algn="l" fontAlgn="b"/>
                      <a:r>
                        <a:rPr lang="sv-SE" sz="1200" b="0" i="0" u="none" strike="noStrike">
                          <a:solidFill>
                            <a:srgbClr val="000000"/>
                          </a:solidFill>
                          <a:effectLst/>
                          <a:latin typeface="Calibri" panose="020F0502020204030204" pitchFamily="34" charset="0"/>
                        </a:rPr>
                        <a:t>Norrbotten</a:t>
                      </a:r>
                    </a:p>
                  </a:txBody>
                  <a:tcPr marL="5618" marR="5618" marT="5618" marB="0" anchor="b">
                    <a:lnL>
                      <a:noFill/>
                    </a:lnL>
                    <a:lnR>
                      <a:noFill/>
                    </a:lnR>
                    <a:lnT>
                      <a:noFill/>
                    </a:lnT>
                    <a:lnB>
                      <a:noFill/>
                    </a:lnB>
                    <a:solidFill>
                      <a:srgbClr val="F2F2F2"/>
                    </a:solidFill>
                  </a:tcPr>
                </a:tc>
                <a:tc>
                  <a:txBody>
                    <a:bodyPr/>
                    <a:lstStyle/>
                    <a:p>
                      <a:pPr algn="r" fontAlgn="b"/>
                      <a:r>
                        <a:rPr lang="sv-SE" sz="1200" b="0" i="0" u="none" strike="noStrike">
                          <a:solidFill>
                            <a:srgbClr val="000000"/>
                          </a:solidFill>
                          <a:effectLst/>
                          <a:latin typeface="Calibri" panose="020F0502020204030204" pitchFamily="34" charset="0"/>
                        </a:rPr>
                        <a:t>15,1</a:t>
                      </a:r>
                    </a:p>
                  </a:txBody>
                  <a:tcPr marL="5618" marR="5618" marT="5618" marB="0" anchor="b">
                    <a:lnL>
                      <a:noFill/>
                    </a:lnL>
                    <a:lnR>
                      <a:noFill/>
                    </a:lnR>
                    <a:lnT>
                      <a:noFill/>
                    </a:lnT>
                    <a:lnB>
                      <a:noFill/>
                    </a:lnB>
                    <a:solidFill>
                      <a:srgbClr val="F2F2F2"/>
                    </a:solidFill>
                  </a:tcPr>
                </a:tc>
                <a:extLst>
                  <a:ext uri="{0D108BD9-81ED-4DB2-BD59-A6C34878D82A}">
                    <a16:rowId xmlns:a16="http://schemas.microsoft.com/office/drawing/2014/main" val="3449254083"/>
                  </a:ext>
                </a:extLst>
              </a:tr>
              <a:tr h="173760">
                <a:tc>
                  <a:txBody>
                    <a:bodyPr/>
                    <a:lstStyle/>
                    <a:p>
                      <a:pPr algn="l" fontAlgn="b"/>
                      <a:r>
                        <a:rPr lang="sv-SE" sz="1200" b="0" i="0" u="none" strike="noStrike">
                          <a:solidFill>
                            <a:srgbClr val="000000"/>
                          </a:solidFill>
                          <a:effectLst/>
                          <a:latin typeface="Calibri" panose="020F0502020204030204" pitchFamily="34" charset="0"/>
                        </a:rPr>
                        <a:t>Södermanland</a:t>
                      </a:r>
                    </a:p>
                  </a:txBody>
                  <a:tcPr marL="5618" marR="5618" marT="5618" marB="0" anchor="b">
                    <a:lnL>
                      <a:noFill/>
                    </a:lnL>
                    <a:lnR>
                      <a:noFill/>
                    </a:lnR>
                    <a:lnT>
                      <a:noFill/>
                    </a:lnT>
                    <a:lnB>
                      <a:noFill/>
                    </a:lnB>
                  </a:tcPr>
                </a:tc>
                <a:tc>
                  <a:txBody>
                    <a:bodyPr/>
                    <a:lstStyle/>
                    <a:p>
                      <a:pPr algn="r" fontAlgn="b"/>
                      <a:r>
                        <a:rPr lang="sv-SE" sz="1200" b="0" i="0" u="none" strike="noStrike">
                          <a:solidFill>
                            <a:srgbClr val="000000"/>
                          </a:solidFill>
                          <a:effectLst/>
                          <a:latin typeface="Calibri" panose="020F0502020204030204" pitchFamily="34" charset="0"/>
                        </a:rPr>
                        <a:t>15,8</a:t>
                      </a:r>
                    </a:p>
                  </a:txBody>
                  <a:tcPr marL="5618" marR="5618" marT="5618" marB="0" anchor="b">
                    <a:lnL>
                      <a:noFill/>
                    </a:lnL>
                    <a:lnR>
                      <a:noFill/>
                    </a:lnR>
                    <a:lnT>
                      <a:noFill/>
                    </a:lnT>
                    <a:lnB>
                      <a:noFill/>
                    </a:lnB>
                  </a:tcPr>
                </a:tc>
                <a:extLst>
                  <a:ext uri="{0D108BD9-81ED-4DB2-BD59-A6C34878D82A}">
                    <a16:rowId xmlns:a16="http://schemas.microsoft.com/office/drawing/2014/main" val="2141551473"/>
                  </a:ext>
                </a:extLst>
              </a:tr>
              <a:tr h="173760">
                <a:tc>
                  <a:txBody>
                    <a:bodyPr/>
                    <a:lstStyle/>
                    <a:p>
                      <a:pPr algn="l" fontAlgn="b"/>
                      <a:r>
                        <a:rPr lang="sv-SE" sz="1200" b="0" i="0" u="none" strike="noStrike">
                          <a:solidFill>
                            <a:srgbClr val="000000"/>
                          </a:solidFill>
                          <a:effectLst/>
                          <a:latin typeface="Calibri" panose="020F0502020204030204" pitchFamily="34" charset="0"/>
                        </a:rPr>
                        <a:t>Uppsala</a:t>
                      </a:r>
                    </a:p>
                  </a:txBody>
                  <a:tcPr marL="5618" marR="5618" marT="5618" marB="0" anchor="b">
                    <a:lnL>
                      <a:noFill/>
                    </a:lnL>
                    <a:lnR>
                      <a:noFill/>
                    </a:lnR>
                    <a:lnT>
                      <a:noFill/>
                    </a:lnT>
                    <a:lnB>
                      <a:noFill/>
                    </a:lnB>
                    <a:solidFill>
                      <a:srgbClr val="F2F2F2"/>
                    </a:solidFill>
                  </a:tcPr>
                </a:tc>
                <a:tc>
                  <a:txBody>
                    <a:bodyPr/>
                    <a:lstStyle/>
                    <a:p>
                      <a:pPr algn="r" fontAlgn="b"/>
                      <a:r>
                        <a:rPr lang="sv-SE" sz="1200" b="0" i="0" u="none" strike="noStrike">
                          <a:solidFill>
                            <a:srgbClr val="000000"/>
                          </a:solidFill>
                          <a:effectLst/>
                          <a:latin typeface="Calibri" panose="020F0502020204030204" pitchFamily="34" charset="0"/>
                        </a:rPr>
                        <a:t>16,0</a:t>
                      </a:r>
                    </a:p>
                  </a:txBody>
                  <a:tcPr marL="5618" marR="5618" marT="5618" marB="0" anchor="b">
                    <a:lnL>
                      <a:noFill/>
                    </a:lnL>
                    <a:lnR>
                      <a:noFill/>
                    </a:lnR>
                    <a:lnT>
                      <a:noFill/>
                    </a:lnT>
                    <a:lnB>
                      <a:noFill/>
                    </a:lnB>
                    <a:solidFill>
                      <a:srgbClr val="F2F2F2"/>
                    </a:solidFill>
                  </a:tcPr>
                </a:tc>
                <a:extLst>
                  <a:ext uri="{0D108BD9-81ED-4DB2-BD59-A6C34878D82A}">
                    <a16:rowId xmlns:a16="http://schemas.microsoft.com/office/drawing/2014/main" val="1117917717"/>
                  </a:ext>
                </a:extLst>
              </a:tr>
              <a:tr h="173760">
                <a:tc>
                  <a:txBody>
                    <a:bodyPr/>
                    <a:lstStyle/>
                    <a:p>
                      <a:pPr algn="l" fontAlgn="b"/>
                      <a:r>
                        <a:rPr lang="sv-SE" sz="1200" b="0" i="0" u="none" strike="noStrike">
                          <a:solidFill>
                            <a:srgbClr val="000000"/>
                          </a:solidFill>
                          <a:effectLst/>
                          <a:latin typeface="Calibri" panose="020F0502020204030204" pitchFamily="34" charset="0"/>
                        </a:rPr>
                        <a:t>Västerbotten</a:t>
                      </a:r>
                    </a:p>
                  </a:txBody>
                  <a:tcPr marL="5618" marR="5618" marT="5618" marB="0" anchor="b">
                    <a:lnL>
                      <a:noFill/>
                    </a:lnL>
                    <a:lnR>
                      <a:noFill/>
                    </a:lnR>
                    <a:lnT>
                      <a:noFill/>
                    </a:lnT>
                    <a:lnB>
                      <a:noFill/>
                    </a:lnB>
                  </a:tcPr>
                </a:tc>
                <a:tc>
                  <a:txBody>
                    <a:bodyPr/>
                    <a:lstStyle/>
                    <a:p>
                      <a:pPr algn="r" fontAlgn="b"/>
                      <a:r>
                        <a:rPr lang="sv-SE" sz="1200" b="0" i="0" u="none" strike="noStrike">
                          <a:solidFill>
                            <a:srgbClr val="000000"/>
                          </a:solidFill>
                          <a:effectLst/>
                          <a:latin typeface="Calibri" panose="020F0502020204030204" pitchFamily="34" charset="0"/>
                        </a:rPr>
                        <a:t>16,5</a:t>
                      </a:r>
                    </a:p>
                  </a:txBody>
                  <a:tcPr marL="5618" marR="5618" marT="5618" marB="0" anchor="b">
                    <a:lnL>
                      <a:noFill/>
                    </a:lnL>
                    <a:lnR>
                      <a:noFill/>
                    </a:lnR>
                    <a:lnT>
                      <a:noFill/>
                    </a:lnT>
                    <a:lnB>
                      <a:noFill/>
                    </a:lnB>
                  </a:tcPr>
                </a:tc>
                <a:extLst>
                  <a:ext uri="{0D108BD9-81ED-4DB2-BD59-A6C34878D82A}">
                    <a16:rowId xmlns:a16="http://schemas.microsoft.com/office/drawing/2014/main" val="798391301"/>
                  </a:ext>
                </a:extLst>
              </a:tr>
              <a:tr h="342341">
                <a:tc gridSpan="2">
                  <a:txBody>
                    <a:bodyPr/>
                    <a:lstStyle/>
                    <a:p>
                      <a:pPr algn="l" fontAlgn="b"/>
                      <a:r>
                        <a:rPr lang="sv-SE" sz="1200" b="0" i="0" u="none" strike="noStrike" dirty="0">
                          <a:solidFill>
                            <a:srgbClr val="000000"/>
                          </a:solidFill>
                          <a:effectLst/>
                          <a:latin typeface="Calibri" panose="020F0502020204030204" pitchFamily="34" charset="0"/>
                        </a:rPr>
                        <a:t>Not: Baseras på inrapportering till Socialstyrelsen till början av maj 2021.</a:t>
                      </a:r>
                    </a:p>
                  </a:txBody>
                  <a:tcPr marL="5618" marR="5618" marT="5618" marB="0" anchor="b">
                    <a:lnL>
                      <a:noFill/>
                    </a:lnL>
                    <a:lnR>
                      <a:noFill/>
                    </a:lnR>
                    <a:lnT>
                      <a:noFill/>
                    </a:lnT>
                    <a:lnB>
                      <a:noFill/>
                    </a:lnB>
                  </a:tcPr>
                </a:tc>
                <a:tc hMerge="1">
                  <a:txBody>
                    <a:bodyPr/>
                    <a:lstStyle/>
                    <a:p>
                      <a:endParaRPr lang="sv-SE"/>
                    </a:p>
                  </a:txBody>
                  <a:tcPr/>
                </a:tc>
                <a:extLst>
                  <a:ext uri="{0D108BD9-81ED-4DB2-BD59-A6C34878D82A}">
                    <a16:rowId xmlns:a16="http://schemas.microsoft.com/office/drawing/2014/main" val="1907821732"/>
                  </a:ext>
                </a:extLst>
              </a:tr>
            </a:tbl>
          </a:graphicData>
        </a:graphic>
      </p:graphicFrame>
      <p:cxnSp>
        <p:nvCxnSpPr>
          <p:cNvPr id="6" name="Rak pilkoppling 5">
            <a:extLst>
              <a:ext uri="{FF2B5EF4-FFF2-40B4-BE49-F238E27FC236}">
                <a16:creationId xmlns:a16="http://schemas.microsoft.com/office/drawing/2014/main" id="{C83C7E15-8EBA-40D8-91CC-DFFF8C1F4542}"/>
              </a:ext>
            </a:extLst>
          </p:cNvPr>
          <p:cNvCxnSpPr/>
          <p:nvPr/>
        </p:nvCxnSpPr>
        <p:spPr>
          <a:xfrm>
            <a:off x="6104338" y="6896679"/>
            <a:ext cx="4311662" cy="0"/>
          </a:xfrm>
          <a:prstGeom prst="straightConnector1">
            <a:avLst/>
          </a:prstGeom>
          <a:ln w="6350" cap="flat" cmpd="sng" algn="ctr">
            <a:solidFill>
              <a:schemeClr val="tx1">
                <a:lumMod val="100000"/>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8" name="Diagram 7">
            <a:extLst>
              <a:ext uri="{FF2B5EF4-FFF2-40B4-BE49-F238E27FC236}">
                <a16:creationId xmlns:a16="http://schemas.microsoft.com/office/drawing/2014/main" id="{00000000-0008-0000-0400-000002000000}"/>
              </a:ext>
            </a:extLst>
          </p:cNvPr>
          <p:cNvGraphicFramePr>
            <a:graphicFrameLocks/>
          </p:cNvGraphicFramePr>
          <p:nvPr>
            <p:extLst>
              <p:ext uri="{D42A27DB-BD31-4B8C-83A1-F6EECF244321}">
                <p14:modId xmlns:p14="http://schemas.microsoft.com/office/powerpoint/2010/main" val="3048385965"/>
              </p:ext>
            </p:extLst>
          </p:nvPr>
        </p:nvGraphicFramePr>
        <p:xfrm>
          <a:off x="3447865" y="946193"/>
          <a:ext cx="5581837" cy="4349813"/>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ruta 8">
            <a:extLst>
              <a:ext uri="{FF2B5EF4-FFF2-40B4-BE49-F238E27FC236}">
                <a16:creationId xmlns:a16="http://schemas.microsoft.com/office/drawing/2014/main" id="{96430C55-2EE7-48A1-AE64-49F467DF5FFC}"/>
              </a:ext>
            </a:extLst>
          </p:cNvPr>
          <p:cNvSpPr txBox="1"/>
          <p:nvPr/>
        </p:nvSpPr>
        <p:spPr>
          <a:xfrm>
            <a:off x="259448" y="5548117"/>
            <a:ext cx="10788854" cy="1077218"/>
          </a:xfrm>
          <a:prstGeom prst="rect">
            <a:avLst/>
          </a:prstGeom>
          <a:solidFill>
            <a:schemeClr val="bg1"/>
          </a:solidFill>
        </p:spPr>
        <p:txBody>
          <a:bodyPr wrap="square">
            <a:spAutoFit/>
          </a:bodyPr>
          <a:lstStyle/>
          <a:p>
            <a:pPr lvl="0"/>
            <a:r>
              <a:rPr lang="sv-SE" sz="1600" dirty="0">
                <a:latin typeface="Calibri" panose="020F0502020204030204" pitchFamily="34" charset="0"/>
                <a:cs typeface="Calibri" panose="020F0502020204030204" pitchFamily="34" charset="0"/>
              </a:rPr>
              <a:t>Region Skåne har haft en jämförelsevis låg andel patienter med Covid-19 som vårdats på IVA, 7,9 % att jämföra med rikets 10,6 %. Detta kan delvis bero på en väl utbyggd intermediärvårdsnivå som svarar mot intensivvårdsplatser i många andra regioner. I regionen finns en etablerad kultur och kompetens för att kunna hantera denna typ av patienter i högflödessyrgas i intermediärvård istället för användning av en intensivvårdsplats. Region Skånes belastning ses framför allt 2021.</a:t>
            </a:r>
          </a:p>
        </p:txBody>
      </p:sp>
      <p:sp>
        <p:nvSpPr>
          <p:cNvPr id="3" name="textruta 2">
            <a:extLst>
              <a:ext uri="{FF2B5EF4-FFF2-40B4-BE49-F238E27FC236}">
                <a16:creationId xmlns:a16="http://schemas.microsoft.com/office/drawing/2014/main" id="{93367729-F5C0-4548-BA98-736FEC191331}"/>
              </a:ext>
            </a:extLst>
          </p:cNvPr>
          <p:cNvSpPr txBox="1"/>
          <p:nvPr/>
        </p:nvSpPr>
        <p:spPr>
          <a:xfrm>
            <a:off x="9315267" y="1297514"/>
            <a:ext cx="2467158" cy="2862322"/>
          </a:xfrm>
          <a:prstGeom prst="rect">
            <a:avLst/>
          </a:prstGeom>
          <a:noFill/>
        </p:spPr>
        <p:txBody>
          <a:bodyPr wrap="square" rtlCol="0">
            <a:spAutoFit/>
          </a:bodyPr>
          <a:lstStyle/>
          <a:p>
            <a:r>
              <a:rPr lang="sv-SE" dirty="0">
                <a:latin typeface="Calibri" panose="020F0502020204030204" pitchFamily="34" charset="0"/>
                <a:cs typeface="Calibri" panose="020F0502020204030204" pitchFamily="34" charset="0"/>
              </a:rPr>
              <a:t>Den bild som rapporteras med sjunkande mortalitet bland </a:t>
            </a:r>
            <a:r>
              <a:rPr lang="sv-SE" dirty="0" err="1">
                <a:latin typeface="Calibri" panose="020F0502020204030204" pitchFamily="34" charset="0"/>
                <a:cs typeface="Calibri" panose="020F0502020204030204" pitchFamily="34" charset="0"/>
              </a:rPr>
              <a:t>Covid</a:t>
            </a:r>
            <a:r>
              <a:rPr lang="sv-SE" dirty="0">
                <a:latin typeface="Calibri" panose="020F0502020204030204" pitchFamily="34" charset="0"/>
                <a:cs typeface="Calibri" panose="020F0502020204030204" pitchFamily="34" charset="0"/>
              </a:rPr>
              <a:t>-</a:t>
            </a:r>
            <a:r>
              <a:rPr lang="sv-SE" dirty="0" err="1">
                <a:latin typeface="Calibri" panose="020F0502020204030204" pitchFamily="34" charset="0"/>
                <a:cs typeface="Calibri" panose="020F0502020204030204" pitchFamily="34" charset="0"/>
              </a:rPr>
              <a:t>iva</a:t>
            </a:r>
            <a:r>
              <a:rPr lang="sv-SE" dirty="0">
                <a:latin typeface="Calibri" panose="020F0502020204030204" pitchFamily="34" charset="0"/>
                <a:cs typeface="Calibri" panose="020F0502020204030204" pitchFamily="34" charset="0"/>
              </a:rPr>
              <a:t>-patienter över tiden har även observerats i Skåne. De bakomliggande orsakerna är oklara.</a:t>
            </a:r>
          </a:p>
          <a:p>
            <a:endParaRPr lang="sv-SE" dirty="0"/>
          </a:p>
        </p:txBody>
      </p:sp>
    </p:spTree>
    <p:extLst>
      <p:ext uri="{BB962C8B-B14F-4D97-AF65-F5344CB8AC3E}">
        <p14:creationId xmlns:p14="http://schemas.microsoft.com/office/powerpoint/2010/main" val="1123727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8CF9D931-8F00-470D-A332-1197DB764481}"/>
              </a:ext>
            </a:extLst>
          </p:cNvPr>
          <p:cNvSpPr>
            <a:spLocks noGrp="1"/>
          </p:cNvSpPr>
          <p:nvPr>
            <p:ph type="title"/>
          </p:nvPr>
        </p:nvSpPr>
        <p:spPr>
          <a:xfrm>
            <a:off x="609600" y="274638"/>
            <a:ext cx="9604248" cy="1143000"/>
          </a:xfrm>
        </p:spPr>
        <p:txBody>
          <a:bodyPr/>
          <a:lstStyle/>
          <a:p>
            <a:r>
              <a:rPr lang="sv-SE" sz="2800" kern="1200" dirty="0">
                <a:solidFill>
                  <a:srgbClr val="000000"/>
                </a:solidFill>
                <a:ea typeface="+mn-ea"/>
                <a:cs typeface="+mn-cs"/>
              </a:rPr>
              <a:t>Antal inskrivna på IVA per Hälso- och sjukvårdsregion, per 100 000 invånare</a:t>
            </a:r>
          </a:p>
        </p:txBody>
      </p:sp>
      <p:graphicFrame>
        <p:nvGraphicFramePr>
          <p:cNvPr id="5" name="Platshållare för innehåll 8">
            <a:extLst>
              <a:ext uri="{FF2B5EF4-FFF2-40B4-BE49-F238E27FC236}">
                <a16:creationId xmlns:a16="http://schemas.microsoft.com/office/drawing/2014/main" id="{8B4C16C4-D15A-4F0F-8D08-E20D523AE4B1}"/>
              </a:ext>
            </a:extLst>
          </p:cNvPr>
          <p:cNvGraphicFramePr>
            <a:graphicFrameLocks/>
          </p:cNvGraphicFramePr>
          <p:nvPr>
            <p:extLst>
              <p:ext uri="{D42A27DB-BD31-4B8C-83A1-F6EECF244321}">
                <p14:modId xmlns:p14="http://schemas.microsoft.com/office/powerpoint/2010/main" val="3972058997"/>
              </p:ext>
            </p:extLst>
          </p:nvPr>
        </p:nvGraphicFramePr>
        <p:xfrm>
          <a:off x="176593" y="1688548"/>
          <a:ext cx="11619357" cy="480807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56336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p 3">
            <a:extLst>
              <a:ext uri="{FF2B5EF4-FFF2-40B4-BE49-F238E27FC236}">
                <a16:creationId xmlns:a16="http://schemas.microsoft.com/office/drawing/2014/main" id="{0551489F-64F8-4EFB-938C-5EFAC66BB614}"/>
              </a:ext>
            </a:extLst>
          </p:cNvPr>
          <p:cNvGrpSpPr/>
          <p:nvPr/>
        </p:nvGrpSpPr>
        <p:grpSpPr>
          <a:xfrm>
            <a:off x="729842" y="1358511"/>
            <a:ext cx="9727479" cy="5181003"/>
            <a:chOff x="337078" y="891535"/>
            <a:chExt cx="10950753" cy="5832537"/>
          </a:xfrm>
        </p:grpSpPr>
        <p:pic>
          <p:nvPicPr>
            <p:cNvPr id="2" name="Bildobjekt 1">
              <a:extLst>
                <a:ext uri="{FF2B5EF4-FFF2-40B4-BE49-F238E27FC236}">
                  <a16:creationId xmlns:a16="http://schemas.microsoft.com/office/drawing/2014/main" id="{35949681-8C26-4ED5-8CD5-66419C01479C}"/>
                </a:ext>
              </a:extLst>
            </p:cNvPr>
            <p:cNvPicPr>
              <a:picLocks noChangeAspect="1"/>
            </p:cNvPicPr>
            <p:nvPr/>
          </p:nvPicPr>
          <p:blipFill>
            <a:blip r:embed="rId2"/>
            <a:stretch>
              <a:fillRect/>
            </a:stretch>
          </p:blipFill>
          <p:spPr>
            <a:xfrm>
              <a:off x="337078" y="891535"/>
              <a:ext cx="10950753" cy="5832537"/>
            </a:xfrm>
            <a:prstGeom prst="rect">
              <a:avLst/>
            </a:prstGeom>
          </p:spPr>
        </p:pic>
        <p:sp>
          <p:nvSpPr>
            <p:cNvPr id="3" name="Rektangel 2">
              <a:extLst>
                <a:ext uri="{FF2B5EF4-FFF2-40B4-BE49-F238E27FC236}">
                  <a16:creationId xmlns:a16="http://schemas.microsoft.com/office/drawing/2014/main" id="{5882C4C4-B98A-4281-8E55-2626B3943A4A}"/>
                </a:ext>
              </a:extLst>
            </p:cNvPr>
            <p:cNvSpPr/>
            <p:nvPr/>
          </p:nvSpPr>
          <p:spPr bwMode="auto">
            <a:xfrm>
              <a:off x="7348167" y="1726437"/>
              <a:ext cx="3939664" cy="4380748"/>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a:ln>
                  <a:noFill/>
                </a:ln>
                <a:solidFill>
                  <a:schemeClr val="tx1"/>
                </a:solidFill>
                <a:effectLst/>
                <a:latin typeface="Arial" charset="0"/>
                <a:ea typeface="ヒラギノ角ゴ Pro W3" pitchFamily="1" charset="-128"/>
              </a:endParaRPr>
            </a:p>
          </p:txBody>
        </p:sp>
      </p:grpSp>
      <p:sp>
        <p:nvSpPr>
          <p:cNvPr id="5" name="Rubrik 4">
            <a:extLst>
              <a:ext uri="{FF2B5EF4-FFF2-40B4-BE49-F238E27FC236}">
                <a16:creationId xmlns:a16="http://schemas.microsoft.com/office/drawing/2014/main" id="{AF4BF071-F86A-4038-9CA4-0E266DECC97A}"/>
              </a:ext>
            </a:extLst>
          </p:cNvPr>
          <p:cNvSpPr>
            <a:spLocks noGrp="1"/>
          </p:cNvSpPr>
          <p:nvPr>
            <p:ph type="title"/>
          </p:nvPr>
        </p:nvSpPr>
        <p:spPr/>
        <p:txBody>
          <a:bodyPr/>
          <a:lstStyle/>
          <a:p>
            <a:r>
              <a:rPr lang="sv-SE" sz="2800" kern="1200" dirty="0">
                <a:solidFill>
                  <a:srgbClr val="000000"/>
                </a:solidFill>
                <a:ea typeface="+mn-ea"/>
                <a:cs typeface="+mn-cs"/>
              </a:rPr>
              <a:t>Covid slutenvård och IVA Skåne</a:t>
            </a:r>
          </a:p>
        </p:txBody>
      </p:sp>
    </p:spTree>
    <p:extLst>
      <p:ext uri="{BB962C8B-B14F-4D97-AF65-F5344CB8AC3E}">
        <p14:creationId xmlns:p14="http://schemas.microsoft.com/office/powerpoint/2010/main" val="904595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a:extLst>
              <a:ext uri="{FF2B5EF4-FFF2-40B4-BE49-F238E27FC236}">
                <a16:creationId xmlns:a16="http://schemas.microsoft.com/office/drawing/2014/main" id="{CF536AA6-7BF0-4CB3-9087-ADB5AB8A7A0F}"/>
              </a:ext>
            </a:extLst>
          </p:cNvPr>
          <p:cNvGraphicFramePr>
            <a:graphicFrameLocks noGrp="1"/>
          </p:cNvGraphicFramePr>
          <p:nvPr>
            <p:extLst>
              <p:ext uri="{D42A27DB-BD31-4B8C-83A1-F6EECF244321}">
                <p14:modId xmlns:p14="http://schemas.microsoft.com/office/powerpoint/2010/main" val="1114933169"/>
              </p:ext>
            </p:extLst>
          </p:nvPr>
        </p:nvGraphicFramePr>
        <p:xfrm>
          <a:off x="209550" y="158909"/>
          <a:ext cx="11725275" cy="1323340"/>
        </p:xfrm>
        <a:graphic>
          <a:graphicData uri="http://schemas.openxmlformats.org/drawingml/2006/table">
            <a:tbl>
              <a:tblPr/>
              <a:tblGrid>
                <a:gridCol w="11725275">
                  <a:extLst>
                    <a:ext uri="{9D8B030D-6E8A-4147-A177-3AD203B41FA5}">
                      <a16:colId xmlns:a16="http://schemas.microsoft.com/office/drawing/2014/main" val="1304221572"/>
                    </a:ext>
                  </a:extLst>
                </a:gridCol>
              </a:tblGrid>
              <a:tr h="184150">
                <a:tc>
                  <a:txBody>
                    <a:bodyPr/>
                    <a:lstStyle/>
                    <a:p>
                      <a:pPr algn="l" fontAlgn="b"/>
                      <a:r>
                        <a:rPr lang="sv-SE" sz="2400" b="1" i="0" u="none" strike="noStrike" dirty="0">
                          <a:solidFill>
                            <a:srgbClr val="000000"/>
                          </a:solidFill>
                          <a:effectLst/>
                          <a:latin typeface="+mj-lt"/>
                        </a:rPr>
                        <a:t>Antal sjukhusvårdade patienter med covid-19 per 100 000 invånare. Jämförelse mellan två tidsperioder; 1 mars-30 september 2020 samt 1 oktober 2020 – 4 april 2021</a:t>
                      </a:r>
                    </a:p>
                  </a:txBody>
                  <a:tcPr marL="6350" marR="6350" marT="6350" marB="0" anchor="b">
                    <a:lnL>
                      <a:noFill/>
                    </a:lnL>
                    <a:lnR>
                      <a:noFill/>
                    </a:lnR>
                    <a:lnT>
                      <a:noFill/>
                    </a:lnT>
                    <a:lnB>
                      <a:noFill/>
                    </a:lnB>
                  </a:tcPr>
                </a:tc>
                <a:extLst>
                  <a:ext uri="{0D108BD9-81ED-4DB2-BD59-A6C34878D82A}">
                    <a16:rowId xmlns:a16="http://schemas.microsoft.com/office/drawing/2014/main" val="608782802"/>
                  </a:ext>
                </a:extLst>
              </a:tr>
              <a:tr h="184150">
                <a:tc>
                  <a:txBody>
                    <a:bodyPr/>
                    <a:lstStyle/>
                    <a:p>
                      <a:pPr algn="l" fontAlgn="b"/>
                      <a:endParaRPr lang="sv-SE" sz="14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3542656574"/>
                  </a:ext>
                </a:extLst>
              </a:tr>
            </a:tbl>
          </a:graphicData>
        </a:graphic>
      </p:graphicFrame>
      <p:graphicFrame>
        <p:nvGraphicFramePr>
          <p:cNvPr id="3" name="Tabell 2">
            <a:extLst>
              <a:ext uri="{FF2B5EF4-FFF2-40B4-BE49-F238E27FC236}">
                <a16:creationId xmlns:a16="http://schemas.microsoft.com/office/drawing/2014/main" id="{737FDBB3-185F-4D04-9D76-34C1D79E5653}"/>
              </a:ext>
            </a:extLst>
          </p:cNvPr>
          <p:cNvGraphicFramePr>
            <a:graphicFrameLocks noGrp="1"/>
          </p:cNvGraphicFramePr>
          <p:nvPr>
            <p:extLst>
              <p:ext uri="{D42A27DB-BD31-4B8C-83A1-F6EECF244321}">
                <p14:modId xmlns:p14="http://schemas.microsoft.com/office/powerpoint/2010/main" val="3393467916"/>
              </p:ext>
            </p:extLst>
          </p:nvPr>
        </p:nvGraphicFramePr>
        <p:xfrm>
          <a:off x="1095375" y="1214996"/>
          <a:ext cx="3957620" cy="4168030"/>
        </p:xfrm>
        <a:graphic>
          <a:graphicData uri="http://schemas.openxmlformats.org/drawingml/2006/table">
            <a:tbl>
              <a:tblPr/>
              <a:tblGrid>
                <a:gridCol w="1281319">
                  <a:extLst>
                    <a:ext uri="{9D8B030D-6E8A-4147-A177-3AD203B41FA5}">
                      <a16:colId xmlns:a16="http://schemas.microsoft.com/office/drawing/2014/main" val="1887976823"/>
                    </a:ext>
                  </a:extLst>
                </a:gridCol>
                <a:gridCol w="1012655">
                  <a:extLst>
                    <a:ext uri="{9D8B030D-6E8A-4147-A177-3AD203B41FA5}">
                      <a16:colId xmlns:a16="http://schemas.microsoft.com/office/drawing/2014/main" val="3911121497"/>
                    </a:ext>
                  </a:extLst>
                </a:gridCol>
                <a:gridCol w="1167652">
                  <a:extLst>
                    <a:ext uri="{9D8B030D-6E8A-4147-A177-3AD203B41FA5}">
                      <a16:colId xmlns:a16="http://schemas.microsoft.com/office/drawing/2014/main" val="2524299569"/>
                    </a:ext>
                  </a:extLst>
                </a:gridCol>
                <a:gridCol w="495994">
                  <a:extLst>
                    <a:ext uri="{9D8B030D-6E8A-4147-A177-3AD203B41FA5}">
                      <a16:colId xmlns:a16="http://schemas.microsoft.com/office/drawing/2014/main" val="672197011"/>
                    </a:ext>
                  </a:extLst>
                </a:gridCol>
              </a:tblGrid>
              <a:tr h="289662">
                <a:tc>
                  <a:txBody>
                    <a:bodyPr/>
                    <a:lstStyle/>
                    <a:p>
                      <a:pPr algn="l" fontAlgn="b"/>
                      <a:r>
                        <a:rPr lang="sv-SE" sz="1100" b="1" i="0" u="none" strike="noStrike">
                          <a:solidFill>
                            <a:srgbClr val="000000"/>
                          </a:solidFill>
                          <a:effectLst/>
                          <a:latin typeface="Calibri" panose="020F0502020204030204" pitchFamily="34" charset="0"/>
                        </a:rPr>
                        <a:t>Rapporterande region</a:t>
                      </a:r>
                    </a:p>
                  </a:txBody>
                  <a:tcPr marL="6290" marR="6290" marT="6290"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a:solidFill>
                            <a:srgbClr val="000000"/>
                          </a:solidFill>
                          <a:effectLst/>
                          <a:latin typeface="Calibri" panose="020F0502020204030204" pitchFamily="34" charset="0"/>
                        </a:rPr>
                        <a:t>1 mars-30 sep 2020</a:t>
                      </a:r>
                    </a:p>
                  </a:txBody>
                  <a:tcPr marL="6290" marR="6290" marT="6290"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a:solidFill>
                            <a:srgbClr val="000000"/>
                          </a:solidFill>
                          <a:effectLst/>
                          <a:latin typeface="Calibri" panose="020F0502020204030204" pitchFamily="34" charset="0"/>
                        </a:rPr>
                        <a:t>1 okt 2020-4 april 2021</a:t>
                      </a:r>
                    </a:p>
                  </a:txBody>
                  <a:tcPr marL="6290" marR="6290" marT="6290"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a:solidFill>
                            <a:srgbClr val="000000"/>
                          </a:solidFill>
                          <a:effectLst/>
                          <a:latin typeface="Calibri" panose="020F0502020204030204" pitchFamily="34" charset="0"/>
                        </a:rPr>
                        <a:t>Förändring</a:t>
                      </a:r>
                    </a:p>
                  </a:txBody>
                  <a:tcPr marL="6290" marR="6290" marT="6290" marB="0" anchor="b">
                    <a:lnL>
                      <a:noFill/>
                    </a:lnL>
                    <a:lnR>
                      <a:noFill/>
                    </a:lnR>
                    <a:lnT>
                      <a:noFill/>
                    </a:lnT>
                    <a:lnB w="12700" cap="flat" cmpd="sng" algn="ctr">
                      <a:solidFill>
                        <a:srgbClr val="F38B4A"/>
                      </a:solidFill>
                      <a:prstDash val="solid"/>
                      <a:round/>
                      <a:headEnd type="none" w="med" len="med"/>
                      <a:tailEnd type="none" w="med" len="med"/>
                    </a:lnB>
                  </a:tcPr>
                </a:tc>
                <a:extLst>
                  <a:ext uri="{0D108BD9-81ED-4DB2-BD59-A6C34878D82A}">
                    <a16:rowId xmlns:a16="http://schemas.microsoft.com/office/drawing/2014/main" val="838702645"/>
                  </a:ext>
                </a:extLst>
              </a:tr>
              <a:tr h="147498">
                <a:tc>
                  <a:txBody>
                    <a:bodyPr/>
                    <a:lstStyle/>
                    <a:p>
                      <a:pPr algn="l" fontAlgn="b"/>
                      <a:r>
                        <a:rPr lang="sv-SE" sz="1100" b="0" i="0" u="none" strike="noStrike">
                          <a:solidFill>
                            <a:srgbClr val="000000"/>
                          </a:solidFill>
                          <a:effectLst/>
                          <a:latin typeface="Calibri" panose="020F0502020204030204" pitchFamily="34" charset="0"/>
                        </a:rPr>
                        <a:t>Jämtland</a:t>
                      </a:r>
                    </a:p>
                  </a:txBody>
                  <a:tcPr marL="6290" marR="6290" marT="629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123,8</a:t>
                      </a:r>
                    </a:p>
                  </a:txBody>
                  <a:tcPr marL="6290" marR="6290" marT="629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157,0</a:t>
                      </a:r>
                    </a:p>
                  </a:txBody>
                  <a:tcPr marL="6290" marR="6290" marT="629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27%</a:t>
                      </a:r>
                    </a:p>
                  </a:txBody>
                  <a:tcPr marL="6290" marR="6290" marT="629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1951146235"/>
                  </a:ext>
                </a:extLst>
              </a:tr>
              <a:tr h="147498">
                <a:tc>
                  <a:txBody>
                    <a:bodyPr/>
                    <a:lstStyle/>
                    <a:p>
                      <a:pPr algn="l" fontAlgn="b"/>
                      <a:r>
                        <a:rPr lang="sv-SE" sz="1100" b="0" i="0" u="none" strike="noStrike">
                          <a:solidFill>
                            <a:srgbClr val="000000"/>
                          </a:solidFill>
                          <a:effectLst/>
                          <a:latin typeface="Calibri" panose="020F0502020204030204" pitchFamily="34" charset="0"/>
                        </a:rPr>
                        <a:t>Värmland</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138,4</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163,3</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18%</a:t>
                      </a:r>
                    </a:p>
                  </a:txBody>
                  <a:tcPr marL="6290" marR="6290" marT="6290" marB="0" anchor="b">
                    <a:lnL>
                      <a:noFill/>
                    </a:lnL>
                    <a:lnR>
                      <a:noFill/>
                    </a:lnR>
                    <a:lnT>
                      <a:noFill/>
                    </a:lnT>
                    <a:lnB>
                      <a:noFill/>
                    </a:lnB>
                  </a:tcPr>
                </a:tc>
                <a:extLst>
                  <a:ext uri="{0D108BD9-81ED-4DB2-BD59-A6C34878D82A}">
                    <a16:rowId xmlns:a16="http://schemas.microsoft.com/office/drawing/2014/main" val="1638593052"/>
                  </a:ext>
                </a:extLst>
              </a:tr>
              <a:tr h="147498">
                <a:tc>
                  <a:txBody>
                    <a:bodyPr/>
                    <a:lstStyle/>
                    <a:p>
                      <a:pPr algn="l" fontAlgn="b"/>
                      <a:r>
                        <a:rPr lang="sv-SE" sz="1100" b="0" i="0" u="none" strike="noStrike">
                          <a:solidFill>
                            <a:srgbClr val="000000"/>
                          </a:solidFill>
                          <a:effectLst/>
                          <a:latin typeface="Calibri" panose="020F0502020204030204" pitchFamily="34" charset="0"/>
                        </a:rPr>
                        <a:t>Dalarna</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192,5</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176,5</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3005310527"/>
                  </a:ext>
                </a:extLst>
              </a:tr>
              <a:tr h="147498">
                <a:tc>
                  <a:txBody>
                    <a:bodyPr/>
                    <a:lstStyle/>
                    <a:p>
                      <a:pPr algn="l" fontAlgn="b"/>
                      <a:r>
                        <a:rPr lang="sv-SE" sz="1100" b="0" i="0" u="none" strike="noStrike">
                          <a:solidFill>
                            <a:srgbClr val="000000"/>
                          </a:solidFill>
                          <a:effectLst/>
                          <a:latin typeface="Calibri" panose="020F0502020204030204" pitchFamily="34" charset="0"/>
                        </a:rPr>
                        <a:t>Västerbotten</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61,4</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205,3</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235%</a:t>
                      </a:r>
                    </a:p>
                  </a:txBody>
                  <a:tcPr marL="6290" marR="6290" marT="6290" marB="0" anchor="b">
                    <a:lnL>
                      <a:noFill/>
                    </a:lnL>
                    <a:lnR>
                      <a:noFill/>
                    </a:lnR>
                    <a:lnT>
                      <a:noFill/>
                    </a:lnT>
                    <a:lnB>
                      <a:noFill/>
                    </a:lnB>
                  </a:tcPr>
                </a:tc>
                <a:extLst>
                  <a:ext uri="{0D108BD9-81ED-4DB2-BD59-A6C34878D82A}">
                    <a16:rowId xmlns:a16="http://schemas.microsoft.com/office/drawing/2014/main" val="2382566483"/>
                  </a:ext>
                </a:extLst>
              </a:tr>
              <a:tr h="147498">
                <a:tc>
                  <a:txBody>
                    <a:bodyPr/>
                    <a:lstStyle/>
                    <a:p>
                      <a:pPr algn="l" fontAlgn="b"/>
                      <a:r>
                        <a:rPr lang="sv-SE" sz="1100" b="0" i="0" u="none" strike="noStrike">
                          <a:solidFill>
                            <a:srgbClr val="000000"/>
                          </a:solidFill>
                          <a:effectLst/>
                          <a:latin typeface="Calibri" panose="020F0502020204030204" pitchFamily="34" charset="0"/>
                        </a:rPr>
                        <a:t>Norrbotten</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235,4</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219,2</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4161626877"/>
                  </a:ext>
                </a:extLst>
              </a:tr>
              <a:tr h="147498">
                <a:tc>
                  <a:txBody>
                    <a:bodyPr/>
                    <a:lstStyle/>
                    <a:p>
                      <a:pPr algn="l" fontAlgn="b"/>
                      <a:r>
                        <a:rPr lang="sv-SE" sz="1100" b="0" i="0" u="none" strike="noStrike">
                          <a:solidFill>
                            <a:srgbClr val="000000"/>
                          </a:solidFill>
                          <a:effectLst/>
                          <a:latin typeface="Calibri" panose="020F0502020204030204" pitchFamily="34" charset="0"/>
                        </a:rPr>
                        <a:t>Örebro</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188,7</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234,6</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24%</a:t>
                      </a:r>
                    </a:p>
                  </a:txBody>
                  <a:tcPr marL="6290" marR="6290" marT="6290" marB="0" anchor="b">
                    <a:lnL>
                      <a:noFill/>
                    </a:lnL>
                    <a:lnR>
                      <a:noFill/>
                    </a:lnR>
                    <a:lnT>
                      <a:noFill/>
                    </a:lnT>
                    <a:lnB>
                      <a:noFill/>
                    </a:lnB>
                  </a:tcPr>
                </a:tc>
                <a:extLst>
                  <a:ext uri="{0D108BD9-81ED-4DB2-BD59-A6C34878D82A}">
                    <a16:rowId xmlns:a16="http://schemas.microsoft.com/office/drawing/2014/main" val="3332439003"/>
                  </a:ext>
                </a:extLst>
              </a:tr>
              <a:tr h="147498">
                <a:tc>
                  <a:txBody>
                    <a:bodyPr/>
                    <a:lstStyle/>
                    <a:p>
                      <a:pPr algn="l" fontAlgn="b"/>
                      <a:r>
                        <a:rPr lang="sv-SE" sz="1100" b="0" i="0" u="none" strike="noStrike">
                          <a:solidFill>
                            <a:srgbClr val="000000"/>
                          </a:solidFill>
                          <a:effectLst/>
                          <a:latin typeface="Calibri" panose="020F0502020204030204" pitchFamily="34" charset="0"/>
                        </a:rPr>
                        <a:t>Kalmar</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132,6</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255,3</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92%</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1181378580"/>
                  </a:ext>
                </a:extLst>
              </a:tr>
              <a:tr h="147498">
                <a:tc>
                  <a:txBody>
                    <a:bodyPr/>
                    <a:lstStyle/>
                    <a:p>
                      <a:pPr algn="l" fontAlgn="b"/>
                      <a:r>
                        <a:rPr lang="sv-SE" sz="1100" b="0" i="0" u="none" strike="noStrike">
                          <a:solidFill>
                            <a:srgbClr val="000000"/>
                          </a:solidFill>
                          <a:effectLst/>
                          <a:latin typeface="Calibri" panose="020F0502020204030204" pitchFamily="34" charset="0"/>
                        </a:rPr>
                        <a:t>Blekinge</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77,8</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263,4</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239%</a:t>
                      </a:r>
                    </a:p>
                  </a:txBody>
                  <a:tcPr marL="6290" marR="6290" marT="6290" marB="0" anchor="b">
                    <a:lnL>
                      <a:noFill/>
                    </a:lnL>
                    <a:lnR>
                      <a:noFill/>
                    </a:lnR>
                    <a:lnT>
                      <a:noFill/>
                    </a:lnT>
                    <a:lnB>
                      <a:noFill/>
                    </a:lnB>
                  </a:tcPr>
                </a:tc>
                <a:extLst>
                  <a:ext uri="{0D108BD9-81ED-4DB2-BD59-A6C34878D82A}">
                    <a16:rowId xmlns:a16="http://schemas.microsoft.com/office/drawing/2014/main" val="4159291766"/>
                  </a:ext>
                </a:extLst>
              </a:tr>
              <a:tr h="147498">
                <a:tc>
                  <a:txBody>
                    <a:bodyPr/>
                    <a:lstStyle/>
                    <a:p>
                      <a:pPr algn="l" fontAlgn="b"/>
                      <a:r>
                        <a:rPr lang="sv-SE" sz="1100" b="0" i="0" u="none" strike="noStrike">
                          <a:solidFill>
                            <a:srgbClr val="000000"/>
                          </a:solidFill>
                          <a:effectLst/>
                          <a:latin typeface="Calibri" panose="020F0502020204030204" pitchFamily="34" charset="0"/>
                        </a:rPr>
                        <a:t>Södermanland</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287,3</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263,9</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598062041"/>
                  </a:ext>
                </a:extLst>
              </a:tr>
              <a:tr h="147498">
                <a:tc>
                  <a:txBody>
                    <a:bodyPr/>
                    <a:lstStyle/>
                    <a:p>
                      <a:pPr algn="l" fontAlgn="b"/>
                      <a:r>
                        <a:rPr lang="sv-SE" sz="1100" b="0" i="0" u="none" strike="noStrike">
                          <a:solidFill>
                            <a:srgbClr val="000000"/>
                          </a:solidFill>
                          <a:effectLst/>
                          <a:latin typeface="Calibri" panose="020F0502020204030204" pitchFamily="34" charset="0"/>
                        </a:rPr>
                        <a:t>Halland</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100,8</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264,9</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163%</a:t>
                      </a:r>
                    </a:p>
                  </a:txBody>
                  <a:tcPr marL="6290" marR="6290" marT="6290" marB="0" anchor="b">
                    <a:lnL>
                      <a:noFill/>
                    </a:lnL>
                    <a:lnR>
                      <a:noFill/>
                    </a:lnR>
                    <a:lnT>
                      <a:noFill/>
                    </a:lnT>
                    <a:lnB>
                      <a:noFill/>
                    </a:lnB>
                  </a:tcPr>
                </a:tc>
                <a:extLst>
                  <a:ext uri="{0D108BD9-81ED-4DB2-BD59-A6C34878D82A}">
                    <a16:rowId xmlns:a16="http://schemas.microsoft.com/office/drawing/2014/main" val="1386578101"/>
                  </a:ext>
                </a:extLst>
              </a:tr>
              <a:tr h="147498">
                <a:tc>
                  <a:txBody>
                    <a:bodyPr/>
                    <a:lstStyle/>
                    <a:p>
                      <a:pPr algn="l" fontAlgn="b"/>
                      <a:r>
                        <a:rPr lang="sv-SE" sz="1100" b="0" i="0" u="none" strike="noStrike">
                          <a:solidFill>
                            <a:srgbClr val="000000"/>
                          </a:solidFill>
                          <a:effectLst/>
                          <a:latin typeface="Calibri" panose="020F0502020204030204" pitchFamily="34" charset="0"/>
                        </a:rPr>
                        <a:t>Uppsala</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201,4</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268,2</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33%</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570258164"/>
                  </a:ext>
                </a:extLst>
              </a:tr>
              <a:tr h="147498">
                <a:tc>
                  <a:txBody>
                    <a:bodyPr/>
                    <a:lstStyle/>
                    <a:p>
                      <a:pPr algn="l" fontAlgn="b"/>
                      <a:r>
                        <a:rPr lang="sv-SE" sz="1100" b="0" i="0" u="none" strike="noStrike">
                          <a:solidFill>
                            <a:srgbClr val="000000"/>
                          </a:solidFill>
                          <a:effectLst/>
                          <a:latin typeface="Calibri" panose="020F0502020204030204" pitchFamily="34" charset="0"/>
                        </a:rPr>
                        <a:t>Västmanland</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235,6</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275,2</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17%</a:t>
                      </a:r>
                    </a:p>
                  </a:txBody>
                  <a:tcPr marL="6290" marR="6290" marT="6290" marB="0" anchor="b">
                    <a:lnL>
                      <a:noFill/>
                    </a:lnL>
                    <a:lnR>
                      <a:noFill/>
                    </a:lnR>
                    <a:lnT>
                      <a:noFill/>
                    </a:lnT>
                    <a:lnB>
                      <a:noFill/>
                    </a:lnB>
                  </a:tcPr>
                </a:tc>
                <a:extLst>
                  <a:ext uri="{0D108BD9-81ED-4DB2-BD59-A6C34878D82A}">
                    <a16:rowId xmlns:a16="http://schemas.microsoft.com/office/drawing/2014/main" val="257405444"/>
                  </a:ext>
                </a:extLst>
              </a:tr>
              <a:tr h="147498">
                <a:tc>
                  <a:txBody>
                    <a:bodyPr/>
                    <a:lstStyle/>
                    <a:p>
                      <a:pPr algn="l" fontAlgn="b"/>
                      <a:r>
                        <a:rPr lang="sv-SE" sz="1100" b="0" i="0" u="none" strike="noStrike">
                          <a:solidFill>
                            <a:srgbClr val="000000"/>
                          </a:solidFill>
                          <a:effectLst/>
                          <a:latin typeface="Calibri" panose="020F0502020204030204" pitchFamily="34" charset="0"/>
                        </a:rPr>
                        <a:t>Gotland</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46,7</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297,6</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537%</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656201799"/>
                  </a:ext>
                </a:extLst>
              </a:tr>
              <a:tr h="147498">
                <a:tc>
                  <a:txBody>
                    <a:bodyPr/>
                    <a:lstStyle/>
                    <a:p>
                      <a:pPr algn="l" fontAlgn="b"/>
                      <a:r>
                        <a:rPr lang="sv-SE" sz="1100" b="0" i="0" u="none" strike="noStrike">
                          <a:solidFill>
                            <a:srgbClr val="000000"/>
                          </a:solidFill>
                          <a:effectLst/>
                          <a:latin typeface="Calibri" panose="020F0502020204030204" pitchFamily="34" charset="0"/>
                        </a:rPr>
                        <a:t>Västernorrland</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184,9</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301,3</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63%</a:t>
                      </a:r>
                    </a:p>
                  </a:txBody>
                  <a:tcPr marL="6290" marR="6290" marT="6290" marB="0" anchor="b">
                    <a:lnL>
                      <a:noFill/>
                    </a:lnL>
                    <a:lnR>
                      <a:noFill/>
                    </a:lnR>
                    <a:lnT>
                      <a:noFill/>
                    </a:lnT>
                    <a:lnB>
                      <a:noFill/>
                    </a:lnB>
                  </a:tcPr>
                </a:tc>
                <a:extLst>
                  <a:ext uri="{0D108BD9-81ED-4DB2-BD59-A6C34878D82A}">
                    <a16:rowId xmlns:a16="http://schemas.microsoft.com/office/drawing/2014/main" val="2770499313"/>
                  </a:ext>
                </a:extLst>
              </a:tr>
              <a:tr h="147498">
                <a:tc>
                  <a:txBody>
                    <a:bodyPr/>
                    <a:lstStyle/>
                    <a:p>
                      <a:pPr algn="l" fontAlgn="b"/>
                      <a:r>
                        <a:rPr lang="sv-SE" sz="1100" b="1" i="0" u="none" strike="noStrike">
                          <a:solidFill>
                            <a:srgbClr val="000000"/>
                          </a:solidFill>
                          <a:effectLst/>
                          <a:latin typeface="Calibri" panose="020F0502020204030204" pitchFamily="34" charset="0"/>
                        </a:rPr>
                        <a:t>Riket</a:t>
                      </a:r>
                    </a:p>
                  </a:txBody>
                  <a:tcPr marL="6290" marR="6290" marT="6290" marB="0" anchor="b">
                    <a:lnL>
                      <a:noFill/>
                    </a:lnL>
                    <a:lnR>
                      <a:noFill/>
                    </a:lnR>
                    <a:lnT>
                      <a:noFill/>
                    </a:lnT>
                    <a:lnB>
                      <a:noFill/>
                    </a:lnB>
                    <a:solidFill>
                      <a:srgbClr val="F2F2F2"/>
                    </a:solidFill>
                  </a:tcPr>
                </a:tc>
                <a:tc>
                  <a:txBody>
                    <a:bodyPr/>
                    <a:lstStyle/>
                    <a:p>
                      <a:pPr algn="r" fontAlgn="b"/>
                      <a:r>
                        <a:rPr lang="sv-SE" sz="1100" b="1" i="0" u="none" strike="noStrike">
                          <a:solidFill>
                            <a:srgbClr val="000000"/>
                          </a:solidFill>
                          <a:effectLst/>
                          <a:latin typeface="Calibri" panose="020F0502020204030204" pitchFamily="34" charset="0"/>
                        </a:rPr>
                        <a:t>219,0</a:t>
                      </a:r>
                    </a:p>
                  </a:txBody>
                  <a:tcPr marL="6290" marR="6290" marT="6290" marB="0" anchor="b">
                    <a:lnL>
                      <a:noFill/>
                    </a:lnL>
                    <a:lnR>
                      <a:noFill/>
                    </a:lnR>
                    <a:lnT>
                      <a:noFill/>
                    </a:lnT>
                    <a:lnB>
                      <a:noFill/>
                    </a:lnB>
                    <a:solidFill>
                      <a:srgbClr val="F2F2F2"/>
                    </a:solidFill>
                  </a:tcPr>
                </a:tc>
                <a:tc>
                  <a:txBody>
                    <a:bodyPr/>
                    <a:lstStyle/>
                    <a:p>
                      <a:pPr algn="r" fontAlgn="b"/>
                      <a:r>
                        <a:rPr lang="sv-SE" sz="1100" b="1" i="0" u="none" strike="noStrike">
                          <a:solidFill>
                            <a:srgbClr val="000000"/>
                          </a:solidFill>
                          <a:effectLst/>
                          <a:latin typeface="Calibri" panose="020F0502020204030204" pitchFamily="34" charset="0"/>
                        </a:rPr>
                        <a:t>319,0</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46%</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2894233141"/>
                  </a:ext>
                </a:extLst>
              </a:tr>
              <a:tr h="147498">
                <a:tc>
                  <a:txBody>
                    <a:bodyPr/>
                    <a:lstStyle/>
                    <a:p>
                      <a:pPr algn="l" fontAlgn="b"/>
                      <a:r>
                        <a:rPr lang="sv-SE" sz="1100" b="0" i="0" u="none" strike="noStrike">
                          <a:solidFill>
                            <a:srgbClr val="000000"/>
                          </a:solidFill>
                          <a:effectLst/>
                          <a:latin typeface="Calibri" panose="020F0502020204030204" pitchFamily="34" charset="0"/>
                        </a:rPr>
                        <a:t>Kronoberg</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128,4</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319,4</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149%</a:t>
                      </a:r>
                    </a:p>
                  </a:txBody>
                  <a:tcPr marL="6290" marR="6290" marT="6290" marB="0" anchor="b">
                    <a:lnL>
                      <a:noFill/>
                    </a:lnL>
                    <a:lnR>
                      <a:noFill/>
                    </a:lnR>
                    <a:lnT>
                      <a:noFill/>
                    </a:lnT>
                    <a:lnB>
                      <a:noFill/>
                    </a:lnB>
                  </a:tcPr>
                </a:tc>
                <a:extLst>
                  <a:ext uri="{0D108BD9-81ED-4DB2-BD59-A6C34878D82A}">
                    <a16:rowId xmlns:a16="http://schemas.microsoft.com/office/drawing/2014/main" val="496660685"/>
                  </a:ext>
                </a:extLst>
              </a:tr>
              <a:tr h="147498">
                <a:tc>
                  <a:txBody>
                    <a:bodyPr/>
                    <a:lstStyle/>
                    <a:p>
                      <a:pPr algn="l" fontAlgn="b"/>
                      <a:r>
                        <a:rPr lang="sv-SE" sz="1100" b="0" i="0" u="none" strike="noStrike">
                          <a:solidFill>
                            <a:srgbClr val="000000"/>
                          </a:solidFill>
                          <a:effectLst/>
                          <a:latin typeface="Calibri" panose="020F0502020204030204" pitchFamily="34" charset="0"/>
                        </a:rPr>
                        <a:t>Östergötland</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259,4</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327,9</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26%</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277198826"/>
                  </a:ext>
                </a:extLst>
              </a:tr>
              <a:tr h="147498">
                <a:tc>
                  <a:txBody>
                    <a:bodyPr/>
                    <a:lstStyle/>
                    <a:p>
                      <a:pPr algn="l" fontAlgn="b"/>
                      <a:r>
                        <a:rPr lang="sv-SE" sz="1100" b="0" i="0" u="none" strike="noStrike">
                          <a:solidFill>
                            <a:srgbClr val="000000"/>
                          </a:solidFill>
                          <a:effectLst/>
                          <a:latin typeface="Calibri" panose="020F0502020204030204" pitchFamily="34" charset="0"/>
                        </a:rPr>
                        <a:t>Västra Götaland</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182,6</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338,5</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85%</a:t>
                      </a:r>
                    </a:p>
                  </a:txBody>
                  <a:tcPr marL="6290" marR="6290" marT="6290" marB="0" anchor="b">
                    <a:lnL>
                      <a:noFill/>
                    </a:lnL>
                    <a:lnR>
                      <a:noFill/>
                    </a:lnR>
                    <a:lnT>
                      <a:noFill/>
                    </a:lnT>
                    <a:lnB>
                      <a:noFill/>
                    </a:lnB>
                  </a:tcPr>
                </a:tc>
                <a:extLst>
                  <a:ext uri="{0D108BD9-81ED-4DB2-BD59-A6C34878D82A}">
                    <a16:rowId xmlns:a16="http://schemas.microsoft.com/office/drawing/2014/main" val="1148114323"/>
                  </a:ext>
                </a:extLst>
              </a:tr>
              <a:tr h="147498">
                <a:tc>
                  <a:txBody>
                    <a:bodyPr/>
                    <a:lstStyle/>
                    <a:p>
                      <a:pPr algn="l" fontAlgn="b"/>
                      <a:r>
                        <a:rPr lang="sv-SE" sz="1100" b="0" i="0" u="none" strike="noStrike">
                          <a:solidFill>
                            <a:srgbClr val="000000"/>
                          </a:solidFill>
                          <a:effectLst/>
                          <a:latin typeface="Calibri" panose="020F0502020204030204" pitchFamily="34" charset="0"/>
                        </a:rPr>
                        <a:t>Skåne</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113,2</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344,4</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204%</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2214116209"/>
                  </a:ext>
                </a:extLst>
              </a:tr>
              <a:tr h="147498">
                <a:tc>
                  <a:txBody>
                    <a:bodyPr/>
                    <a:lstStyle/>
                    <a:p>
                      <a:pPr algn="l" fontAlgn="b"/>
                      <a:r>
                        <a:rPr lang="sv-SE" sz="1100" b="0" i="0" u="none" strike="noStrike">
                          <a:solidFill>
                            <a:srgbClr val="000000"/>
                          </a:solidFill>
                          <a:effectLst/>
                          <a:latin typeface="Calibri" panose="020F0502020204030204" pitchFamily="34" charset="0"/>
                        </a:rPr>
                        <a:t>Stockholm</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370,4</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381,0</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a:t>
                      </a:r>
                    </a:p>
                  </a:txBody>
                  <a:tcPr marL="6290" marR="6290" marT="6290" marB="0" anchor="b">
                    <a:lnL>
                      <a:noFill/>
                    </a:lnL>
                    <a:lnR>
                      <a:noFill/>
                    </a:lnR>
                    <a:lnT>
                      <a:noFill/>
                    </a:lnT>
                    <a:lnB>
                      <a:noFill/>
                    </a:lnB>
                  </a:tcPr>
                </a:tc>
                <a:extLst>
                  <a:ext uri="{0D108BD9-81ED-4DB2-BD59-A6C34878D82A}">
                    <a16:rowId xmlns:a16="http://schemas.microsoft.com/office/drawing/2014/main" val="3650050063"/>
                  </a:ext>
                </a:extLst>
              </a:tr>
              <a:tr h="147498">
                <a:tc>
                  <a:txBody>
                    <a:bodyPr/>
                    <a:lstStyle/>
                    <a:p>
                      <a:pPr algn="l" fontAlgn="b"/>
                      <a:r>
                        <a:rPr lang="sv-SE" sz="1100" b="0" i="0" u="none" strike="noStrike">
                          <a:solidFill>
                            <a:srgbClr val="000000"/>
                          </a:solidFill>
                          <a:effectLst/>
                          <a:latin typeface="Calibri" panose="020F0502020204030204" pitchFamily="34" charset="0"/>
                        </a:rPr>
                        <a:t>Jönköping</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231,4</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407,1</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76%</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2217858444"/>
                  </a:ext>
                </a:extLst>
              </a:tr>
              <a:tr h="147498">
                <a:tc>
                  <a:txBody>
                    <a:bodyPr/>
                    <a:lstStyle/>
                    <a:p>
                      <a:pPr algn="l" fontAlgn="b"/>
                      <a:r>
                        <a:rPr lang="sv-SE" sz="1100" b="0" i="0" u="none" strike="noStrike">
                          <a:solidFill>
                            <a:srgbClr val="000000"/>
                          </a:solidFill>
                          <a:effectLst/>
                          <a:latin typeface="Calibri" panose="020F0502020204030204" pitchFamily="34" charset="0"/>
                        </a:rPr>
                        <a:t>Gävleborg</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280,5</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425,7</a:t>
                      </a:r>
                    </a:p>
                  </a:txBody>
                  <a:tcPr marL="6290" marR="6290" marT="6290" marB="0" anchor="b">
                    <a:lnL>
                      <a:noFill/>
                    </a:lnL>
                    <a:lnR>
                      <a:noFill/>
                    </a:lnR>
                    <a:lnT>
                      <a:noFill/>
                    </a:lnT>
                    <a:lnB>
                      <a:noFill/>
                    </a:lnB>
                  </a:tcPr>
                </a:tc>
                <a:tc>
                  <a:txBody>
                    <a:bodyPr/>
                    <a:lstStyle/>
                    <a:p>
                      <a:pPr algn="r" fontAlgn="b"/>
                      <a:r>
                        <a:rPr lang="sv-SE" sz="1100" b="0" i="0" u="none" strike="noStrike" dirty="0">
                          <a:solidFill>
                            <a:srgbClr val="000000"/>
                          </a:solidFill>
                          <a:effectLst/>
                          <a:latin typeface="Calibri" panose="020F0502020204030204" pitchFamily="34" charset="0"/>
                        </a:rPr>
                        <a:t>52%</a:t>
                      </a:r>
                    </a:p>
                  </a:txBody>
                  <a:tcPr marL="6290" marR="6290" marT="6290" marB="0" anchor="b">
                    <a:lnL>
                      <a:noFill/>
                    </a:lnL>
                    <a:lnR>
                      <a:noFill/>
                    </a:lnR>
                    <a:lnT>
                      <a:noFill/>
                    </a:lnT>
                    <a:lnB>
                      <a:noFill/>
                    </a:lnB>
                  </a:tcPr>
                </a:tc>
                <a:extLst>
                  <a:ext uri="{0D108BD9-81ED-4DB2-BD59-A6C34878D82A}">
                    <a16:rowId xmlns:a16="http://schemas.microsoft.com/office/drawing/2014/main" val="2354598003"/>
                  </a:ext>
                </a:extLst>
              </a:tr>
            </a:tbl>
          </a:graphicData>
        </a:graphic>
      </p:graphicFrame>
      <p:graphicFrame>
        <p:nvGraphicFramePr>
          <p:cNvPr id="4" name="Diagram 3">
            <a:extLst>
              <a:ext uri="{FF2B5EF4-FFF2-40B4-BE49-F238E27FC236}">
                <a16:creationId xmlns:a16="http://schemas.microsoft.com/office/drawing/2014/main" id="{00000000-0008-0000-0700-000002000000}"/>
              </a:ext>
            </a:extLst>
          </p:cNvPr>
          <p:cNvGraphicFramePr>
            <a:graphicFrameLocks/>
          </p:cNvGraphicFramePr>
          <p:nvPr>
            <p:extLst>
              <p:ext uri="{D42A27DB-BD31-4B8C-83A1-F6EECF244321}">
                <p14:modId xmlns:p14="http://schemas.microsoft.com/office/powerpoint/2010/main" val="771839736"/>
              </p:ext>
            </p:extLst>
          </p:nvPr>
        </p:nvGraphicFramePr>
        <p:xfrm>
          <a:off x="5486400" y="1295777"/>
          <a:ext cx="5429249" cy="3819996"/>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ruta 5">
            <a:extLst>
              <a:ext uri="{FF2B5EF4-FFF2-40B4-BE49-F238E27FC236}">
                <a16:creationId xmlns:a16="http://schemas.microsoft.com/office/drawing/2014/main" id="{F2FC25AE-F281-42A3-A0FA-FFE52058C422}"/>
              </a:ext>
            </a:extLst>
          </p:cNvPr>
          <p:cNvSpPr txBox="1"/>
          <p:nvPr/>
        </p:nvSpPr>
        <p:spPr>
          <a:xfrm>
            <a:off x="209550" y="5534561"/>
            <a:ext cx="10807699" cy="1323439"/>
          </a:xfrm>
          <a:prstGeom prst="rect">
            <a:avLst/>
          </a:prstGeom>
          <a:noFill/>
        </p:spPr>
        <p:txBody>
          <a:bodyPr wrap="square">
            <a:spAutoFit/>
          </a:bodyPr>
          <a:lstStyle/>
          <a:p>
            <a:pPr lvl="0"/>
            <a:r>
              <a:rPr lang="sv-SE" sz="1600" dirty="0">
                <a:latin typeface="Calibri" panose="020F0502020204030204" pitchFamily="34" charset="0"/>
                <a:cs typeface="Calibri" panose="020F0502020204030204" pitchFamily="34" charset="0"/>
              </a:rPr>
              <a:t>Antalet inskrivna på sjukhus from v 10 2020 visar tydligt hur olika pandemin drabbat olika regioner vid olika tidpunkter. Region Skåne har haft en relativt mild första våg men sedan augusti fram till april i princip konstant legat över rikets nivåer, ett uttryck för en tuff höst som kulminerade i senvinterns mycket höga nivåer (ca 30 inskrivna / 100 000 invånare flera veckor i rad under den tuffa jul- och nyårsperioden då marginalerna är små) under den andra vågen då Skåne var klart värst drabbat.</a:t>
            </a:r>
          </a:p>
          <a:p>
            <a:pPr algn="l" fontAlgn="b"/>
            <a:endParaRPr lang="sv-SE" sz="1600" b="1" i="0" u="none"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4201922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29883993-8662-4B34-AAB8-B072100936B5}"/>
              </a:ext>
            </a:extLst>
          </p:cNvPr>
          <p:cNvSpPr txBox="1"/>
          <p:nvPr/>
        </p:nvSpPr>
        <p:spPr>
          <a:xfrm>
            <a:off x="219075" y="138797"/>
            <a:ext cx="11715750" cy="830997"/>
          </a:xfrm>
          <a:prstGeom prst="rect">
            <a:avLst/>
          </a:prstGeom>
          <a:noFill/>
        </p:spPr>
        <p:txBody>
          <a:bodyPr wrap="square">
            <a:spAutoFit/>
          </a:bodyPr>
          <a:lstStyle/>
          <a:p>
            <a:pPr fontAlgn="b"/>
            <a:r>
              <a:rPr lang="sv-SE" sz="2400" b="1" i="0" u="none" strike="noStrike" dirty="0">
                <a:solidFill>
                  <a:srgbClr val="000000"/>
                </a:solidFill>
                <a:effectLst/>
                <a:latin typeface="+mj-lt"/>
              </a:rPr>
              <a:t>Mottagningsbesök i primärvård, per 1 000 invånare, alla verksamheter och yrkeskategorier</a:t>
            </a:r>
            <a:endParaRPr lang="sv-SE" sz="1600" b="0" i="0" u="none" strike="noStrike" dirty="0">
              <a:solidFill>
                <a:srgbClr val="000000"/>
              </a:solidFill>
              <a:effectLst/>
              <a:latin typeface="Calibri" panose="020F0502020204030204" pitchFamily="34" charset="0"/>
            </a:endParaRPr>
          </a:p>
        </p:txBody>
      </p:sp>
      <p:graphicFrame>
        <p:nvGraphicFramePr>
          <p:cNvPr id="5" name="Tabell 4">
            <a:extLst>
              <a:ext uri="{FF2B5EF4-FFF2-40B4-BE49-F238E27FC236}">
                <a16:creationId xmlns:a16="http://schemas.microsoft.com/office/drawing/2014/main" id="{CE134F38-44AB-4900-88F5-228E2AB5EDDF}"/>
              </a:ext>
            </a:extLst>
          </p:cNvPr>
          <p:cNvGraphicFramePr>
            <a:graphicFrameLocks noGrp="1"/>
          </p:cNvGraphicFramePr>
          <p:nvPr>
            <p:extLst>
              <p:ext uri="{D42A27DB-BD31-4B8C-83A1-F6EECF244321}">
                <p14:modId xmlns:p14="http://schemas.microsoft.com/office/powerpoint/2010/main" val="262620845"/>
              </p:ext>
            </p:extLst>
          </p:nvPr>
        </p:nvGraphicFramePr>
        <p:xfrm>
          <a:off x="316498" y="1057628"/>
          <a:ext cx="2771776" cy="4594231"/>
        </p:xfrm>
        <a:graphic>
          <a:graphicData uri="http://schemas.openxmlformats.org/drawingml/2006/table">
            <a:tbl>
              <a:tblPr/>
              <a:tblGrid>
                <a:gridCol w="889060">
                  <a:extLst>
                    <a:ext uri="{9D8B030D-6E8A-4147-A177-3AD203B41FA5}">
                      <a16:colId xmlns:a16="http://schemas.microsoft.com/office/drawing/2014/main" val="1364321807"/>
                    </a:ext>
                  </a:extLst>
                </a:gridCol>
                <a:gridCol w="627572">
                  <a:extLst>
                    <a:ext uri="{9D8B030D-6E8A-4147-A177-3AD203B41FA5}">
                      <a16:colId xmlns:a16="http://schemas.microsoft.com/office/drawing/2014/main" val="3634485644"/>
                    </a:ext>
                  </a:extLst>
                </a:gridCol>
                <a:gridCol w="627572">
                  <a:extLst>
                    <a:ext uri="{9D8B030D-6E8A-4147-A177-3AD203B41FA5}">
                      <a16:colId xmlns:a16="http://schemas.microsoft.com/office/drawing/2014/main" val="276050093"/>
                    </a:ext>
                  </a:extLst>
                </a:gridCol>
                <a:gridCol w="627572">
                  <a:extLst>
                    <a:ext uri="{9D8B030D-6E8A-4147-A177-3AD203B41FA5}">
                      <a16:colId xmlns:a16="http://schemas.microsoft.com/office/drawing/2014/main" val="624316265"/>
                    </a:ext>
                  </a:extLst>
                </a:gridCol>
              </a:tblGrid>
              <a:tr h="301426">
                <a:tc>
                  <a:txBody>
                    <a:bodyPr/>
                    <a:lstStyle/>
                    <a:p>
                      <a:pPr algn="l" fontAlgn="b"/>
                      <a:r>
                        <a:rPr lang="sv-SE" sz="900" b="1" i="0" u="none" strike="noStrike">
                          <a:solidFill>
                            <a:srgbClr val="000000"/>
                          </a:solidFill>
                          <a:effectLst/>
                          <a:latin typeface="Calibri" panose="020F0502020204030204" pitchFamily="34" charset="0"/>
                        </a:rPr>
                        <a:t>Besök per 1 000 inv</a:t>
                      </a:r>
                    </a:p>
                  </a:txBody>
                  <a:tcPr marL="5307" marR="5307" marT="5307" marB="0" anchor="b">
                    <a:lnL>
                      <a:noFill/>
                    </a:lnL>
                    <a:lnR>
                      <a:noFill/>
                    </a:lnR>
                    <a:lnT>
                      <a:noFill/>
                    </a:lnT>
                    <a:lnB>
                      <a:noFill/>
                    </a:lnB>
                  </a:tcPr>
                </a:tc>
                <a:tc>
                  <a:txBody>
                    <a:bodyPr/>
                    <a:lstStyle/>
                    <a:p>
                      <a:pPr algn="l" fontAlgn="b"/>
                      <a:r>
                        <a:rPr lang="sv-SE" sz="900" b="1" i="0" u="none" strike="noStrike">
                          <a:solidFill>
                            <a:srgbClr val="000000"/>
                          </a:solidFill>
                          <a:effectLst/>
                          <a:latin typeface="Calibri" panose="020F0502020204030204" pitchFamily="34" charset="0"/>
                        </a:rPr>
                        <a:t>År</a:t>
                      </a:r>
                    </a:p>
                  </a:txBody>
                  <a:tcPr marL="5307" marR="5307" marT="5307" marB="0" anchor="b">
                    <a:lnL>
                      <a:noFill/>
                    </a:lnL>
                    <a:lnR>
                      <a:noFill/>
                    </a:lnR>
                    <a:lnT>
                      <a:noFill/>
                    </a:lnT>
                    <a:lnB>
                      <a:noFill/>
                    </a:lnB>
                  </a:tcPr>
                </a:tc>
                <a:tc>
                  <a:txBody>
                    <a:bodyPr/>
                    <a:lstStyle/>
                    <a:p>
                      <a:pPr algn="l" fontAlgn="b"/>
                      <a:endParaRPr lang="sv-SE" sz="900" b="1" i="0" u="none" strike="noStrike">
                        <a:solidFill>
                          <a:srgbClr val="000000"/>
                        </a:solidFill>
                        <a:effectLst/>
                        <a:latin typeface="Calibri" panose="020F0502020204030204" pitchFamily="34" charset="0"/>
                      </a:endParaRPr>
                    </a:p>
                  </a:txBody>
                  <a:tcPr marL="5307" marR="5307" marT="5307" marB="0" anchor="b">
                    <a:lnL>
                      <a:noFill/>
                    </a:lnL>
                    <a:lnR>
                      <a:noFill/>
                    </a:lnR>
                    <a:lnT>
                      <a:noFill/>
                    </a:lnT>
                    <a:lnB>
                      <a:noFill/>
                    </a:lnB>
                  </a:tcPr>
                </a:tc>
                <a:tc>
                  <a:txBody>
                    <a:bodyPr/>
                    <a:lstStyle/>
                    <a:p>
                      <a:pPr algn="l" fontAlgn="b"/>
                      <a:endParaRPr lang="sv-SE" sz="900" b="1" i="0" u="none" strike="noStrike">
                        <a:solidFill>
                          <a:srgbClr val="000000"/>
                        </a:solidFill>
                        <a:effectLst/>
                        <a:latin typeface="Calibri" panose="020F0502020204030204" pitchFamily="34" charset="0"/>
                      </a:endParaRPr>
                    </a:p>
                  </a:txBody>
                  <a:tcPr marL="5307" marR="5307" marT="5307" marB="0" anchor="b">
                    <a:lnL>
                      <a:noFill/>
                    </a:lnL>
                    <a:lnR>
                      <a:noFill/>
                    </a:lnR>
                    <a:lnT>
                      <a:noFill/>
                    </a:lnT>
                    <a:lnB>
                      <a:noFill/>
                    </a:lnB>
                  </a:tcPr>
                </a:tc>
                <a:extLst>
                  <a:ext uri="{0D108BD9-81ED-4DB2-BD59-A6C34878D82A}">
                    <a16:rowId xmlns:a16="http://schemas.microsoft.com/office/drawing/2014/main" val="729504120"/>
                  </a:ext>
                </a:extLst>
              </a:tr>
              <a:tr h="301426">
                <a:tc>
                  <a:txBody>
                    <a:bodyPr/>
                    <a:lstStyle/>
                    <a:p>
                      <a:pPr algn="l" fontAlgn="b"/>
                      <a:r>
                        <a:rPr lang="sv-SE" sz="900" b="1" i="0" u="none" strike="noStrike">
                          <a:solidFill>
                            <a:srgbClr val="000000"/>
                          </a:solidFill>
                          <a:effectLst/>
                          <a:latin typeface="Calibri" panose="020F0502020204030204" pitchFamily="34" charset="0"/>
                        </a:rPr>
                        <a:t>Region</a:t>
                      </a:r>
                    </a:p>
                  </a:txBody>
                  <a:tcPr marL="5307" marR="5307" marT="5307"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900" b="1" i="0" u="none" strike="noStrike">
                          <a:solidFill>
                            <a:srgbClr val="000000"/>
                          </a:solidFill>
                          <a:effectLst/>
                          <a:latin typeface="Calibri" panose="020F0502020204030204" pitchFamily="34" charset="0"/>
                        </a:rPr>
                        <a:t>2019</a:t>
                      </a:r>
                    </a:p>
                  </a:txBody>
                  <a:tcPr marL="5307" marR="5307" marT="5307"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900" b="1" i="0" u="none" strike="noStrike">
                          <a:solidFill>
                            <a:srgbClr val="000000"/>
                          </a:solidFill>
                          <a:effectLst/>
                          <a:latin typeface="Calibri" panose="020F0502020204030204" pitchFamily="34" charset="0"/>
                        </a:rPr>
                        <a:t>2020</a:t>
                      </a:r>
                    </a:p>
                  </a:txBody>
                  <a:tcPr marL="5307" marR="5307" marT="5307"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900" b="1" i="0" u="none" strike="noStrike">
                          <a:solidFill>
                            <a:srgbClr val="000000"/>
                          </a:solidFill>
                          <a:effectLst/>
                          <a:latin typeface="Calibri" panose="020F0502020204030204" pitchFamily="34" charset="0"/>
                        </a:rPr>
                        <a:t>Förändring</a:t>
                      </a:r>
                    </a:p>
                  </a:txBody>
                  <a:tcPr marL="5307" marR="5307" marT="5307" marB="0" anchor="b">
                    <a:lnL>
                      <a:noFill/>
                    </a:lnL>
                    <a:lnR>
                      <a:noFill/>
                    </a:lnR>
                    <a:lnT>
                      <a:noFill/>
                    </a:lnT>
                    <a:lnB w="12700" cap="flat" cmpd="sng" algn="ctr">
                      <a:solidFill>
                        <a:srgbClr val="F38B4A"/>
                      </a:solidFill>
                      <a:prstDash val="solid"/>
                      <a:round/>
                      <a:headEnd type="none" w="med" len="med"/>
                      <a:tailEnd type="none" w="med" len="med"/>
                    </a:lnB>
                  </a:tcPr>
                </a:tc>
                <a:extLst>
                  <a:ext uri="{0D108BD9-81ED-4DB2-BD59-A6C34878D82A}">
                    <a16:rowId xmlns:a16="http://schemas.microsoft.com/office/drawing/2014/main" val="1034484286"/>
                  </a:ext>
                </a:extLst>
              </a:tr>
              <a:tr h="162479">
                <a:tc>
                  <a:txBody>
                    <a:bodyPr/>
                    <a:lstStyle/>
                    <a:p>
                      <a:pPr algn="l" fontAlgn="b"/>
                      <a:r>
                        <a:rPr lang="sv-SE" sz="900" b="0" i="0" u="none" strike="noStrike">
                          <a:solidFill>
                            <a:srgbClr val="000000"/>
                          </a:solidFill>
                          <a:effectLst/>
                          <a:latin typeface="Calibri" panose="020F0502020204030204" pitchFamily="34" charset="0"/>
                        </a:rPr>
                        <a:t>Västmanland</a:t>
                      </a:r>
                    </a:p>
                  </a:txBody>
                  <a:tcPr marL="5307" marR="5307" marT="5307"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2 962</a:t>
                      </a:r>
                    </a:p>
                  </a:txBody>
                  <a:tcPr marL="5307" marR="5307" marT="5307"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2 256</a:t>
                      </a:r>
                    </a:p>
                  </a:txBody>
                  <a:tcPr marL="5307" marR="5307" marT="5307"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-24%</a:t>
                      </a:r>
                    </a:p>
                  </a:txBody>
                  <a:tcPr marL="5307" marR="5307" marT="5307"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2101902655"/>
                  </a:ext>
                </a:extLst>
              </a:tr>
              <a:tr h="162479">
                <a:tc>
                  <a:txBody>
                    <a:bodyPr/>
                    <a:lstStyle/>
                    <a:p>
                      <a:pPr algn="l" fontAlgn="b"/>
                      <a:r>
                        <a:rPr lang="sv-SE" sz="900" b="0" i="0" u="none" strike="noStrike">
                          <a:solidFill>
                            <a:srgbClr val="000000"/>
                          </a:solidFill>
                          <a:effectLst/>
                          <a:latin typeface="Calibri" panose="020F0502020204030204" pitchFamily="34" charset="0"/>
                        </a:rPr>
                        <a:t>Kronoberg</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3 320</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2 360</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-29%</a:t>
                      </a:r>
                    </a:p>
                  </a:txBody>
                  <a:tcPr marL="5307" marR="5307" marT="5307" marB="0" anchor="b">
                    <a:lnL>
                      <a:noFill/>
                    </a:lnL>
                    <a:lnR>
                      <a:noFill/>
                    </a:lnR>
                    <a:lnT>
                      <a:noFill/>
                    </a:lnT>
                    <a:lnB>
                      <a:noFill/>
                    </a:lnB>
                  </a:tcPr>
                </a:tc>
                <a:extLst>
                  <a:ext uri="{0D108BD9-81ED-4DB2-BD59-A6C34878D82A}">
                    <a16:rowId xmlns:a16="http://schemas.microsoft.com/office/drawing/2014/main" val="4115866722"/>
                  </a:ext>
                </a:extLst>
              </a:tr>
              <a:tr h="162479">
                <a:tc>
                  <a:txBody>
                    <a:bodyPr/>
                    <a:lstStyle/>
                    <a:p>
                      <a:pPr algn="l" fontAlgn="b"/>
                      <a:r>
                        <a:rPr lang="sv-SE" sz="900" b="0" i="0" u="none" strike="noStrike">
                          <a:solidFill>
                            <a:srgbClr val="000000"/>
                          </a:solidFill>
                          <a:effectLst/>
                          <a:latin typeface="Calibri" panose="020F0502020204030204" pitchFamily="34" charset="0"/>
                        </a:rPr>
                        <a:t>Värmland</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2 971</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2 422</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-18%</a:t>
                      </a:r>
                    </a:p>
                  </a:txBody>
                  <a:tcPr marL="5307" marR="5307" marT="5307" marB="0" anchor="b">
                    <a:lnL>
                      <a:noFill/>
                    </a:lnL>
                    <a:lnR>
                      <a:noFill/>
                    </a:lnR>
                    <a:lnT>
                      <a:noFill/>
                    </a:lnT>
                    <a:lnB>
                      <a:noFill/>
                    </a:lnB>
                    <a:solidFill>
                      <a:srgbClr val="F2F2F2"/>
                    </a:solidFill>
                  </a:tcPr>
                </a:tc>
                <a:extLst>
                  <a:ext uri="{0D108BD9-81ED-4DB2-BD59-A6C34878D82A}">
                    <a16:rowId xmlns:a16="http://schemas.microsoft.com/office/drawing/2014/main" val="689271718"/>
                  </a:ext>
                </a:extLst>
              </a:tr>
              <a:tr h="162479">
                <a:tc>
                  <a:txBody>
                    <a:bodyPr/>
                    <a:lstStyle/>
                    <a:p>
                      <a:pPr algn="l" fontAlgn="b"/>
                      <a:r>
                        <a:rPr lang="sv-SE" sz="900" b="0" i="0" u="none" strike="noStrike">
                          <a:solidFill>
                            <a:srgbClr val="000000"/>
                          </a:solidFill>
                          <a:effectLst/>
                          <a:latin typeface="Calibri" panose="020F0502020204030204" pitchFamily="34" charset="0"/>
                        </a:rPr>
                        <a:t>Gotland</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3 305</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2 609</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-21%</a:t>
                      </a:r>
                    </a:p>
                  </a:txBody>
                  <a:tcPr marL="5307" marR="5307" marT="5307" marB="0" anchor="b">
                    <a:lnL>
                      <a:noFill/>
                    </a:lnL>
                    <a:lnR>
                      <a:noFill/>
                    </a:lnR>
                    <a:lnT>
                      <a:noFill/>
                    </a:lnT>
                    <a:lnB>
                      <a:noFill/>
                    </a:lnB>
                  </a:tcPr>
                </a:tc>
                <a:extLst>
                  <a:ext uri="{0D108BD9-81ED-4DB2-BD59-A6C34878D82A}">
                    <a16:rowId xmlns:a16="http://schemas.microsoft.com/office/drawing/2014/main" val="3268114356"/>
                  </a:ext>
                </a:extLst>
              </a:tr>
              <a:tr h="162479">
                <a:tc>
                  <a:txBody>
                    <a:bodyPr/>
                    <a:lstStyle/>
                    <a:p>
                      <a:pPr algn="l" fontAlgn="b"/>
                      <a:r>
                        <a:rPr lang="sv-SE" sz="900" b="0" i="0" u="none" strike="noStrike">
                          <a:solidFill>
                            <a:srgbClr val="000000"/>
                          </a:solidFill>
                          <a:effectLst/>
                          <a:latin typeface="Calibri" panose="020F0502020204030204" pitchFamily="34" charset="0"/>
                        </a:rPr>
                        <a:t>Kalmar</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3 270</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2 611</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-20%</a:t>
                      </a:r>
                    </a:p>
                  </a:txBody>
                  <a:tcPr marL="5307" marR="5307" marT="5307" marB="0" anchor="b">
                    <a:lnL>
                      <a:noFill/>
                    </a:lnL>
                    <a:lnR>
                      <a:noFill/>
                    </a:lnR>
                    <a:lnT>
                      <a:noFill/>
                    </a:lnT>
                    <a:lnB>
                      <a:noFill/>
                    </a:lnB>
                    <a:solidFill>
                      <a:srgbClr val="F2F2F2"/>
                    </a:solidFill>
                  </a:tcPr>
                </a:tc>
                <a:extLst>
                  <a:ext uri="{0D108BD9-81ED-4DB2-BD59-A6C34878D82A}">
                    <a16:rowId xmlns:a16="http://schemas.microsoft.com/office/drawing/2014/main" val="2835812282"/>
                  </a:ext>
                </a:extLst>
              </a:tr>
              <a:tr h="162479">
                <a:tc>
                  <a:txBody>
                    <a:bodyPr/>
                    <a:lstStyle/>
                    <a:p>
                      <a:pPr algn="l" fontAlgn="b"/>
                      <a:r>
                        <a:rPr lang="sv-SE" sz="900" b="0" i="0" u="none" strike="noStrike">
                          <a:solidFill>
                            <a:srgbClr val="000000"/>
                          </a:solidFill>
                          <a:effectLst/>
                          <a:latin typeface="Calibri" panose="020F0502020204030204" pitchFamily="34" charset="0"/>
                        </a:rPr>
                        <a:t>Örebro</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3 268</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2 622</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-20%</a:t>
                      </a:r>
                    </a:p>
                  </a:txBody>
                  <a:tcPr marL="5307" marR="5307" marT="5307" marB="0" anchor="b">
                    <a:lnL>
                      <a:noFill/>
                    </a:lnL>
                    <a:lnR>
                      <a:noFill/>
                    </a:lnR>
                    <a:lnT>
                      <a:noFill/>
                    </a:lnT>
                    <a:lnB>
                      <a:noFill/>
                    </a:lnB>
                  </a:tcPr>
                </a:tc>
                <a:extLst>
                  <a:ext uri="{0D108BD9-81ED-4DB2-BD59-A6C34878D82A}">
                    <a16:rowId xmlns:a16="http://schemas.microsoft.com/office/drawing/2014/main" val="3153281082"/>
                  </a:ext>
                </a:extLst>
              </a:tr>
              <a:tr h="301426">
                <a:tc>
                  <a:txBody>
                    <a:bodyPr/>
                    <a:lstStyle/>
                    <a:p>
                      <a:pPr algn="l" fontAlgn="b"/>
                      <a:r>
                        <a:rPr lang="sv-SE" sz="900" b="0" i="0" u="none" strike="noStrike">
                          <a:solidFill>
                            <a:srgbClr val="000000"/>
                          </a:solidFill>
                          <a:effectLst/>
                          <a:latin typeface="Calibri" panose="020F0502020204030204" pitchFamily="34" charset="0"/>
                        </a:rPr>
                        <a:t>Västernorrland</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3 254</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2 637</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-19%</a:t>
                      </a:r>
                    </a:p>
                  </a:txBody>
                  <a:tcPr marL="5307" marR="5307" marT="5307" marB="0" anchor="b">
                    <a:lnL>
                      <a:noFill/>
                    </a:lnL>
                    <a:lnR>
                      <a:noFill/>
                    </a:lnR>
                    <a:lnT>
                      <a:noFill/>
                    </a:lnT>
                    <a:lnB>
                      <a:noFill/>
                    </a:lnB>
                    <a:solidFill>
                      <a:srgbClr val="F2F2F2"/>
                    </a:solidFill>
                  </a:tcPr>
                </a:tc>
                <a:extLst>
                  <a:ext uri="{0D108BD9-81ED-4DB2-BD59-A6C34878D82A}">
                    <a16:rowId xmlns:a16="http://schemas.microsoft.com/office/drawing/2014/main" val="2340004539"/>
                  </a:ext>
                </a:extLst>
              </a:tr>
              <a:tr h="162479">
                <a:tc>
                  <a:txBody>
                    <a:bodyPr/>
                    <a:lstStyle/>
                    <a:p>
                      <a:pPr algn="l" fontAlgn="b"/>
                      <a:r>
                        <a:rPr lang="sv-SE" sz="900" b="0" i="0" u="none" strike="noStrike">
                          <a:solidFill>
                            <a:srgbClr val="000000"/>
                          </a:solidFill>
                          <a:effectLst/>
                          <a:latin typeface="Calibri" panose="020F0502020204030204" pitchFamily="34" charset="0"/>
                        </a:rPr>
                        <a:t>Västerbotten</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3 289</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2 669</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-19%</a:t>
                      </a:r>
                    </a:p>
                  </a:txBody>
                  <a:tcPr marL="5307" marR="5307" marT="5307" marB="0" anchor="b">
                    <a:lnL>
                      <a:noFill/>
                    </a:lnL>
                    <a:lnR>
                      <a:noFill/>
                    </a:lnR>
                    <a:lnT>
                      <a:noFill/>
                    </a:lnT>
                    <a:lnB>
                      <a:noFill/>
                    </a:lnB>
                  </a:tcPr>
                </a:tc>
                <a:extLst>
                  <a:ext uri="{0D108BD9-81ED-4DB2-BD59-A6C34878D82A}">
                    <a16:rowId xmlns:a16="http://schemas.microsoft.com/office/drawing/2014/main" val="2830186517"/>
                  </a:ext>
                </a:extLst>
              </a:tr>
              <a:tr h="162479">
                <a:tc>
                  <a:txBody>
                    <a:bodyPr/>
                    <a:lstStyle/>
                    <a:p>
                      <a:pPr algn="l" fontAlgn="b"/>
                      <a:r>
                        <a:rPr lang="sv-SE" sz="900" b="0" i="0" u="none" strike="noStrike">
                          <a:solidFill>
                            <a:srgbClr val="000000"/>
                          </a:solidFill>
                          <a:effectLst/>
                          <a:latin typeface="Calibri" panose="020F0502020204030204" pitchFamily="34" charset="0"/>
                        </a:rPr>
                        <a:t>Sörmland</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3 617</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2 700</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-25%</a:t>
                      </a:r>
                    </a:p>
                  </a:txBody>
                  <a:tcPr marL="5307" marR="5307" marT="5307" marB="0" anchor="b">
                    <a:lnL>
                      <a:noFill/>
                    </a:lnL>
                    <a:lnR>
                      <a:noFill/>
                    </a:lnR>
                    <a:lnT>
                      <a:noFill/>
                    </a:lnT>
                    <a:lnB>
                      <a:noFill/>
                    </a:lnB>
                    <a:solidFill>
                      <a:srgbClr val="F2F2F2"/>
                    </a:solidFill>
                  </a:tcPr>
                </a:tc>
                <a:extLst>
                  <a:ext uri="{0D108BD9-81ED-4DB2-BD59-A6C34878D82A}">
                    <a16:rowId xmlns:a16="http://schemas.microsoft.com/office/drawing/2014/main" val="3090829101"/>
                  </a:ext>
                </a:extLst>
              </a:tr>
              <a:tr h="162479">
                <a:tc>
                  <a:txBody>
                    <a:bodyPr/>
                    <a:lstStyle/>
                    <a:p>
                      <a:pPr algn="l" fontAlgn="b"/>
                      <a:r>
                        <a:rPr lang="sv-SE" sz="900" b="0" i="0" u="none" strike="noStrike">
                          <a:solidFill>
                            <a:srgbClr val="000000"/>
                          </a:solidFill>
                          <a:effectLst/>
                          <a:latin typeface="Calibri" panose="020F0502020204030204" pitchFamily="34" charset="0"/>
                        </a:rPr>
                        <a:t>Dalarna</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3 279</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2 727</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-17%</a:t>
                      </a:r>
                    </a:p>
                  </a:txBody>
                  <a:tcPr marL="5307" marR="5307" marT="5307" marB="0" anchor="b">
                    <a:lnL>
                      <a:noFill/>
                    </a:lnL>
                    <a:lnR>
                      <a:noFill/>
                    </a:lnR>
                    <a:lnT>
                      <a:noFill/>
                    </a:lnT>
                    <a:lnB>
                      <a:noFill/>
                    </a:lnB>
                  </a:tcPr>
                </a:tc>
                <a:extLst>
                  <a:ext uri="{0D108BD9-81ED-4DB2-BD59-A6C34878D82A}">
                    <a16:rowId xmlns:a16="http://schemas.microsoft.com/office/drawing/2014/main" val="2875090844"/>
                  </a:ext>
                </a:extLst>
              </a:tr>
              <a:tr h="162479">
                <a:tc>
                  <a:txBody>
                    <a:bodyPr/>
                    <a:lstStyle/>
                    <a:p>
                      <a:pPr algn="l" fontAlgn="b"/>
                      <a:r>
                        <a:rPr lang="sv-SE" sz="900" b="0" i="0" u="none" strike="noStrike">
                          <a:solidFill>
                            <a:srgbClr val="000000"/>
                          </a:solidFill>
                          <a:effectLst/>
                          <a:latin typeface="Calibri" panose="020F0502020204030204" pitchFamily="34" charset="0"/>
                        </a:rPr>
                        <a:t>Gävleborg</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3 760</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2 829</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-25%</a:t>
                      </a:r>
                    </a:p>
                  </a:txBody>
                  <a:tcPr marL="5307" marR="5307" marT="5307" marB="0" anchor="b">
                    <a:lnL>
                      <a:noFill/>
                    </a:lnL>
                    <a:lnR>
                      <a:noFill/>
                    </a:lnR>
                    <a:lnT>
                      <a:noFill/>
                    </a:lnT>
                    <a:lnB>
                      <a:noFill/>
                    </a:lnB>
                    <a:solidFill>
                      <a:srgbClr val="F2F2F2"/>
                    </a:solidFill>
                  </a:tcPr>
                </a:tc>
                <a:extLst>
                  <a:ext uri="{0D108BD9-81ED-4DB2-BD59-A6C34878D82A}">
                    <a16:rowId xmlns:a16="http://schemas.microsoft.com/office/drawing/2014/main" val="1265710807"/>
                  </a:ext>
                </a:extLst>
              </a:tr>
              <a:tr h="162479">
                <a:tc>
                  <a:txBody>
                    <a:bodyPr/>
                    <a:lstStyle/>
                    <a:p>
                      <a:pPr algn="l" fontAlgn="b"/>
                      <a:r>
                        <a:rPr lang="sv-SE" sz="900" b="0" i="0" u="none" strike="noStrike">
                          <a:solidFill>
                            <a:srgbClr val="000000"/>
                          </a:solidFill>
                          <a:effectLst/>
                          <a:latin typeface="Calibri" panose="020F0502020204030204" pitchFamily="34" charset="0"/>
                        </a:rPr>
                        <a:t>Blekinge</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3 496</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2 864</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-18%</a:t>
                      </a:r>
                    </a:p>
                  </a:txBody>
                  <a:tcPr marL="5307" marR="5307" marT="5307" marB="0" anchor="b">
                    <a:lnL>
                      <a:noFill/>
                    </a:lnL>
                    <a:lnR>
                      <a:noFill/>
                    </a:lnR>
                    <a:lnT>
                      <a:noFill/>
                    </a:lnT>
                    <a:lnB>
                      <a:noFill/>
                    </a:lnB>
                  </a:tcPr>
                </a:tc>
                <a:extLst>
                  <a:ext uri="{0D108BD9-81ED-4DB2-BD59-A6C34878D82A}">
                    <a16:rowId xmlns:a16="http://schemas.microsoft.com/office/drawing/2014/main" val="1333917155"/>
                  </a:ext>
                </a:extLst>
              </a:tr>
              <a:tr h="162479">
                <a:tc>
                  <a:txBody>
                    <a:bodyPr/>
                    <a:lstStyle/>
                    <a:p>
                      <a:pPr algn="l" fontAlgn="b"/>
                      <a:r>
                        <a:rPr lang="sv-SE" sz="900" b="0" i="0" u="none" strike="noStrike">
                          <a:solidFill>
                            <a:srgbClr val="000000"/>
                          </a:solidFill>
                          <a:effectLst/>
                          <a:latin typeface="Calibri" panose="020F0502020204030204" pitchFamily="34" charset="0"/>
                        </a:rPr>
                        <a:t>Stockholm</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3 806</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2 927</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-23%</a:t>
                      </a:r>
                    </a:p>
                  </a:txBody>
                  <a:tcPr marL="5307" marR="5307" marT="5307" marB="0" anchor="b">
                    <a:lnL>
                      <a:noFill/>
                    </a:lnL>
                    <a:lnR>
                      <a:noFill/>
                    </a:lnR>
                    <a:lnT>
                      <a:noFill/>
                    </a:lnT>
                    <a:lnB>
                      <a:noFill/>
                    </a:lnB>
                    <a:solidFill>
                      <a:srgbClr val="F2F2F2"/>
                    </a:solidFill>
                  </a:tcPr>
                </a:tc>
                <a:extLst>
                  <a:ext uri="{0D108BD9-81ED-4DB2-BD59-A6C34878D82A}">
                    <a16:rowId xmlns:a16="http://schemas.microsoft.com/office/drawing/2014/main" val="2415570791"/>
                  </a:ext>
                </a:extLst>
              </a:tr>
              <a:tr h="301426">
                <a:tc>
                  <a:txBody>
                    <a:bodyPr/>
                    <a:lstStyle/>
                    <a:p>
                      <a:pPr algn="l" fontAlgn="b"/>
                      <a:r>
                        <a:rPr lang="sv-SE" sz="900" b="0" i="0" u="none" strike="noStrike">
                          <a:solidFill>
                            <a:srgbClr val="000000"/>
                          </a:solidFill>
                          <a:effectLst/>
                          <a:latin typeface="Calibri" panose="020F0502020204030204" pitchFamily="34" charset="0"/>
                        </a:rPr>
                        <a:t>Jämtland Härjedalen</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3 530</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2 957</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-16%</a:t>
                      </a:r>
                    </a:p>
                  </a:txBody>
                  <a:tcPr marL="5307" marR="5307" marT="5307" marB="0" anchor="b">
                    <a:lnL>
                      <a:noFill/>
                    </a:lnL>
                    <a:lnR>
                      <a:noFill/>
                    </a:lnR>
                    <a:lnT>
                      <a:noFill/>
                    </a:lnT>
                    <a:lnB>
                      <a:noFill/>
                    </a:lnB>
                  </a:tcPr>
                </a:tc>
                <a:extLst>
                  <a:ext uri="{0D108BD9-81ED-4DB2-BD59-A6C34878D82A}">
                    <a16:rowId xmlns:a16="http://schemas.microsoft.com/office/drawing/2014/main" val="3363460976"/>
                  </a:ext>
                </a:extLst>
              </a:tr>
              <a:tr h="162479">
                <a:tc>
                  <a:txBody>
                    <a:bodyPr/>
                    <a:lstStyle/>
                    <a:p>
                      <a:pPr algn="l" fontAlgn="b"/>
                      <a:r>
                        <a:rPr lang="sv-SE" sz="900" b="0" i="0" u="none" strike="noStrike">
                          <a:solidFill>
                            <a:srgbClr val="000000"/>
                          </a:solidFill>
                          <a:effectLst/>
                          <a:latin typeface="Calibri" panose="020F0502020204030204" pitchFamily="34" charset="0"/>
                        </a:rPr>
                        <a:t>Norrbotten</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3 618</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2 983</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-18%</a:t>
                      </a:r>
                    </a:p>
                  </a:txBody>
                  <a:tcPr marL="5307" marR="5307" marT="5307" marB="0" anchor="b">
                    <a:lnL>
                      <a:noFill/>
                    </a:lnL>
                    <a:lnR>
                      <a:noFill/>
                    </a:lnR>
                    <a:lnT>
                      <a:noFill/>
                    </a:lnT>
                    <a:lnB>
                      <a:noFill/>
                    </a:lnB>
                    <a:solidFill>
                      <a:srgbClr val="F2F2F2"/>
                    </a:solidFill>
                  </a:tcPr>
                </a:tc>
                <a:extLst>
                  <a:ext uri="{0D108BD9-81ED-4DB2-BD59-A6C34878D82A}">
                    <a16:rowId xmlns:a16="http://schemas.microsoft.com/office/drawing/2014/main" val="930452949"/>
                  </a:ext>
                </a:extLst>
              </a:tr>
              <a:tr h="162479">
                <a:tc>
                  <a:txBody>
                    <a:bodyPr/>
                    <a:lstStyle/>
                    <a:p>
                      <a:pPr algn="l" fontAlgn="b"/>
                      <a:r>
                        <a:rPr lang="sv-SE" sz="900" b="1" i="0" u="none" strike="noStrike">
                          <a:solidFill>
                            <a:srgbClr val="000000"/>
                          </a:solidFill>
                          <a:effectLst/>
                          <a:latin typeface="Calibri" panose="020F0502020204030204" pitchFamily="34" charset="0"/>
                        </a:rPr>
                        <a:t>Riket</a:t>
                      </a:r>
                    </a:p>
                  </a:txBody>
                  <a:tcPr marL="5307" marR="5307" marT="5307" marB="0" anchor="b">
                    <a:lnL>
                      <a:noFill/>
                    </a:lnL>
                    <a:lnR>
                      <a:noFill/>
                    </a:lnR>
                    <a:lnT>
                      <a:noFill/>
                    </a:lnT>
                    <a:lnB>
                      <a:noFill/>
                    </a:lnB>
                  </a:tcPr>
                </a:tc>
                <a:tc>
                  <a:txBody>
                    <a:bodyPr/>
                    <a:lstStyle/>
                    <a:p>
                      <a:pPr algn="r" fontAlgn="b"/>
                      <a:r>
                        <a:rPr lang="sv-SE" sz="900" b="1" i="0" u="none" strike="noStrike">
                          <a:solidFill>
                            <a:srgbClr val="000000"/>
                          </a:solidFill>
                          <a:effectLst/>
                          <a:latin typeface="Calibri" panose="020F0502020204030204" pitchFamily="34" charset="0"/>
                        </a:rPr>
                        <a:t>3 718</a:t>
                      </a:r>
                    </a:p>
                  </a:txBody>
                  <a:tcPr marL="5307" marR="5307" marT="5307" marB="0" anchor="b">
                    <a:lnL>
                      <a:noFill/>
                    </a:lnL>
                    <a:lnR>
                      <a:noFill/>
                    </a:lnR>
                    <a:lnT>
                      <a:noFill/>
                    </a:lnT>
                    <a:lnB>
                      <a:noFill/>
                    </a:lnB>
                  </a:tcPr>
                </a:tc>
                <a:tc>
                  <a:txBody>
                    <a:bodyPr/>
                    <a:lstStyle/>
                    <a:p>
                      <a:pPr algn="r" fontAlgn="b"/>
                      <a:r>
                        <a:rPr lang="sv-SE" sz="900" b="1" i="0" u="none" strike="noStrike">
                          <a:solidFill>
                            <a:srgbClr val="000000"/>
                          </a:solidFill>
                          <a:effectLst/>
                          <a:latin typeface="Calibri" panose="020F0502020204030204" pitchFamily="34" charset="0"/>
                        </a:rPr>
                        <a:t>2 988</a:t>
                      </a:r>
                    </a:p>
                  </a:txBody>
                  <a:tcPr marL="5307" marR="5307" marT="5307" marB="0" anchor="b">
                    <a:lnL>
                      <a:noFill/>
                    </a:lnL>
                    <a:lnR>
                      <a:noFill/>
                    </a:lnR>
                    <a:lnT>
                      <a:noFill/>
                    </a:lnT>
                    <a:lnB>
                      <a:noFill/>
                    </a:lnB>
                  </a:tcPr>
                </a:tc>
                <a:tc>
                  <a:txBody>
                    <a:bodyPr/>
                    <a:lstStyle/>
                    <a:p>
                      <a:pPr algn="r" fontAlgn="b"/>
                      <a:r>
                        <a:rPr lang="sv-SE" sz="900" b="1" i="0" u="none" strike="noStrike">
                          <a:solidFill>
                            <a:srgbClr val="000000"/>
                          </a:solidFill>
                          <a:effectLst/>
                          <a:latin typeface="Calibri" panose="020F0502020204030204" pitchFamily="34" charset="0"/>
                        </a:rPr>
                        <a:t>-20%</a:t>
                      </a:r>
                    </a:p>
                  </a:txBody>
                  <a:tcPr marL="5307" marR="5307" marT="5307" marB="0" anchor="b">
                    <a:lnL>
                      <a:noFill/>
                    </a:lnL>
                    <a:lnR>
                      <a:noFill/>
                    </a:lnR>
                    <a:lnT>
                      <a:noFill/>
                    </a:lnT>
                    <a:lnB>
                      <a:noFill/>
                    </a:lnB>
                  </a:tcPr>
                </a:tc>
                <a:extLst>
                  <a:ext uri="{0D108BD9-81ED-4DB2-BD59-A6C34878D82A}">
                    <a16:rowId xmlns:a16="http://schemas.microsoft.com/office/drawing/2014/main" val="3357385841"/>
                  </a:ext>
                </a:extLst>
              </a:tr>
              <a:tr h="162479">
                <a:tc>
                  <a:txBody>
                    <a:bodyPr/>
                    <a:lstStyle/>
                    <a:p>
                      <a:pPr algn="l" fontAlgn="b"/>
                      <a:r>
                        <a:rPr lang="sv-SE" sz="900" b="0" i="0" u="none" strike="noStrike">
                          <a:solidFill>
                            <a:srgbClr val="000000"/>
                          </a:solidFill>
                          <a:effectLst/>
                          <a:latin typeface="Calibri" panose="020F0502020204030204" pitchFamily="34" charset="0"/>
                        </a:rPr>
                        <a:t>Jönköping</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3 435</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3 023</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-12%</a:t>
                      </a:r>
                    </a:p>
                  </a:txBody>
                  <a:tcPr marL="5307" marR="5307" marT="5307" marB="0" anchor="b">
                    <a:lnL>
                      <a:noFill/>
                    </a:lnL>
                    <a:lnR>
                      <a:noFill/>
                    </a:lnR>
                    <a:lnT>
                      <a:noFill/>
                    </a:lnT>
                    <a:lnB>
                      <a:noFill/>
                    </a:lnB>
                    <a:solidFill>
                      <a:srgbClr val="F2F2F2"/>
                    </a:solidFill>
                  </a:tcPr>
                </a:tc>
                <a:extLst>
                  <a:ext uri="{0D108BD9-81ED-4DB2-BD59-A6C34878D82A}">
                    <a16:rowId xmlns:a16="http://schemas.microsoft.com/office/drawing/2014/main" val="3934051028"/>
                  </a:ext>
                </a:extLst>
              </a:tr>
              <a:tr h="301426">
                <a:tc>
                  <a:txBody>
                    <a:bodyPr/>
                    <a:lstStyle/>
                    <a:p>
                      <a:pPr algn="l" fontAlgn="b"/>
                      <a:r>
                        <a:rPr lang="sv-SE" sz="900" b="0" i="0" u="none" strike="noStrike">
                          <a:solidFill>
                            <a:srgbClr val="000000"/>
                          </a:solidFill>
                          <a:effectLst/>
                          <a:latin typeface="Calibri" panose="020F0502020204030204" pitchFamily="34" charset="0"/>
                        </a:rPr>
                        <a:t>Västra Götaland</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3 895</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3 045</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-22%</a:t>
                      </a:r>
                    </a:p>
                  </a:txBody>
                  <a:tcPr marL="5307" marR="5307" marT="5307" marB="0" anchor="b">
                    <a:lnL>
                      <a:noFill/>
                    </a:lnL>
                    <a:lnR>
                      <a:noFill/>
                    </a:lnR>
                    <a:lnT>
                      <a:noFill/>
                    </a:lnT>
                    <a:lnB>
                      <a:noFill/>
                    </a:lnB>
                  </a:tcPr>
                </a:tc>
                <a:extLst>
                  <a:ext uri="{0D108BD9-81ED-4DB2-BD59-A6C34878D82A}">
                    <a16:rowId xmlns:a16="http://schemas.microsoft.com/office/drawing/2014/main" val="1055299843"/>
                  </a:ext>
                </a:extLst>
              </a:tr>
              <a:tr h="162479">
                <a:tc>
                  <a:txBody>
                    <a:bodyPr/>
                    <a:lstStyle/>
                    <a:p>
                      <a:pPr algn="l" fontAlgn="b"/>
                      <a:r>
                        <a:rPr lang="sv-SE" sz="900" b="0" i="0" u="none" strike="noStrike">
                          <a:solidFill>
                            <a:srgbClr val="000000"/>
                          </a:solidFill>
                          <a:effectLst/>
                          <a:latin typeface="Calibri" panose="020F0502020204030204" pitchFamily="34" charset="0"/>
                        </a:rPr>
                        <a:t>Östergötland</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3 526</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3 061</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-13%</a:t>
                      </a:r>
                    </a:p>
                  </a:txBody>
                  <a:tcPr marL="5307" marR="5307" marT="5307" marB="0" anchor="b">
                    <a:lnL>
                      <a:noFill/>
                    </a:lnL>
                    <a:lnR>
                      <a:noFill/>
                    </a:lnR>
                    <a:lnT>
                      <a:noFill/>
                    </a:lnT>
                    <a:lnB>
                      <a:noFill/>
                    </a:lnB>
                    <a:solidFill>
                      <a:srgbClr val="F2F2F2"/>
                    </a:solidFill>
                  </a:tcPr>
                </a:tc>
                <a:extLst>
                  <a:ext uri="{0D108BD9-81ED-4DB2-BD59-A6C34878D82A}">
                    <a16:rowId xmlns:a16="http://schemas.microsoft.com/office/drawing/2014/main" val="2717444143"/>
                  </a:ext>
                </a:extLst>
              </a:tr>
              <a:tr h="162479">
                <a:tc>
                  <a:txBody>
                    <a:bodyPr/>
                    <a:lstStyle/>
                    <a:p>
                      <a:pPr algn="l" fontAlgn="b"/>
                      <a:r>
                        <a:rPr lang="sv-SE" sz="900" b="0" i="0" u="none" strike="noStrike">
                          <a:solidFill>
                            <a:srgbClr val="000000"/>
                          </a:solidFill>
                          <a:effectLst/>
                          <a:latin typeface="Calibri" panose="020F0502020204030204" pitchFamily="34" charset="0"/>
                        </a:rPr>
                        <a:t>Skåne</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4 036</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3 417</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-15%</a:t>
                      </a:r>
                    </a:p>
                  </a:txBody>
                  <a:tcPr marL="5307" marR="5307" marT="5307" marB="0" anchor="b">
                    <a:lnL>
                      <a:noFill/>
                    </a:lnL>
                    <a:lnR>
                      <a:noFill/>
                    </a:lnR>
                    <a:lnT>
                      <a:noFill/>
                    </a:lnT>
                    <a:lnB>
                      <a:noFill/>
                    </a:lnB>
                  </a:tcPr>
                </a:tc>
                <a:extLst>
                  <a:ext uri="{0D108BD9-81ED-4DB2-BD59-A6C34878D82A}">
                    <a16:rowId xmlns:a16="http://schemas.microsoft.com/office/drawing/2014/main" val="254431237"/>
                  </a:ext>
                </a:extLst>
              </a:tr>
              <a:tr h="162479">
                <a:tc>
                  <a:txBody>
                    <a:bodyPr/>
                    <a:lstStyle/>
                    <a:p>
                      <a:pPr algn="l" fontAlgn="b"/>
                      <a:r>
                        <a:rPr lang="sv-SE" sz="900" b="0" i="0" u="none" strike="noStrike">
                          <a:solidFill>
                            <a:srgbClr val="000000"/>
                          </a:solidFill>
                          <a:effectLst/>
                          <a:latin typeface="Calibri" panose="020F0502020204030204" pitchFamily="34" charset="0"/>
                        </a:rPr>
                        <a:t>Uppsala</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4 550</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3 653</a:t>
                      </a:r>
                    </a:p>
                  </a:txBody>
                  <a:tcPr marL="5307" marR="5307" marT="5307"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-20%</a:t>
                      </a:r>
                    </a:p>
                  </a:txBody>
                  <a:tcPr marL="5307" marR="5307" marT="5307" marB="0" anchor="b">
                    <a:lnL>
                      <a:noFill/>
                    </a:lnL>
                    <a:lnR>
                      <a:noFill/>
                    </a:lnR>
                    <a:lnT>
                      <a:noFill/>
                    </a:lnT>
                    <a:lnB>
                      <a:noFill/>
                    </a:lnB>
                    <a:solidFill>
                      <a:srgbClr val="F2F2F2"/>
                    </a:solidFill>
                  </a:tcPr>
                </a:tc>
                <a:extLst>
                  <a:ext uri="{0D108BD9-81ED-4DB2-BD59-A6C34878D82A}">
                    <a16:rowId xmlns:a16="http://schemas.microsoft.com/office/drawing/2014/main" val="4183230038"/>
                  </a:ext>
                </a:extLst>
              </a:tr>
              <a:tr h="162479">
                <a:tc>
                  <a:txBody>
                    <a:bodyPr/>
                    <a:lstStyle/>
                    <a:p>
                      <a:pPr algn="l" fontAlgn="b"/>
                      <a:r>
                        <a:rPr lang="sv-SE" sz="900" b="0" i="0" u="none" strike="noStrike">
                          <a:solidFill>
                            <a:srgbClr val="000000"/>
                          </a:solidFill>
                          <a:effectLst/>
                          <a:latin typeface="Calibri" panose="020F0502020204030204" pitchFamily="34" charset="0"/>
                        </a:rPr>
                        <a:t>Halland</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4 166</a:t>
                      </a:r>
                    </a:p>
                  </a:txBody>
                  <a:tcPr marL="5307" marR="5307" marT="5307"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3 796</a:t>
                      </a:r>
                    </a:p>
                  </a:txBody>
                  <a:tcPr marL="5307" marR="5307" marT="5307" marB="0" anchor="b">
                    <a:lnL>
                      <a:noFill/>
                    </a:lnL>
                    <a:lnR>
                      <a:noFill/>
                    </a:lnR>
                    <a:lnT>
                      <a:noFill/>
                    </a:lnT>
                    <a:lnB>
                      <a:noFill/>
                    </a:lnB>
                  </a:tcPr>
                </a:tc>
                <a:tc>
                  <a:txBody>
                    <a:bodyPr/>
                    <a:lstStyle/>
                    <a:p>
                      <a:pPr algn="r" fontAlgn="b"/>
                      <a:r>
                        <a:rPr lang="sv-SE" sz="900" b="0" i="0" u="none" strike="noStrike" dirty="0">
                          <a:solidFill>
                            <a:srgbClr val="000000"/>
                          </a:solidFill>
                          <a:effectLst/>
                          <a:latin typeface="Calibri" panose="020F0502020204030204" pitchFamily="34" charset="0"/>
                        </a:rPr>
                        <a:t>-9%</a:t>
                      </a:r>
                    </a:p>
                  </a:txBody>
                  <a:tcPr marL="5307" marR="5307" marT="5307" marB="0" anchor="b">
                    <a:lnL>
                      <a:noFill/>
                    </a:lnL>
                    <a:lnR>
                      <a:noFill/>
                    </a:lnR>
                    <a:lnT>
                      <a:noFill/>
                    </a:lnT>
                    <a:lnB>
                      <a:noFill/>
                    </a:lnB>
                  </a:tcPr>
                </a:tc>
                <a:extLst>
                  <a:ext uri="{0D108BD9-81ED-4DB2-BD59-A6C34878D82A}">
                    <a16:rowId xmlns:a16="http://schemas.microsoft.com/office/drawing/2014/main" val="1626378729"/>
                  </a:ext>
                </a:extLst>
              </a:tr>
            </a:tbl>
          </a:graphicData>
        </a:graphic>
      </p:graphicFrame>
      <p:graphicFrame>
        <p:nvGraphicFramePr>
          <p:cNvPr id="6" name="Diagram 5">
            <a:extLst>
              <a:ext uri="{FF2B5EF4-FFF2-40B4-BE49-F238E27FC236}">
                <a16:creationId xmlns:a16="http://schemas.microsoft.com/office/drawing/2014/main" id="{00000000-0008-0000-0F00-000002000000}"/>
              </a:ext>
            </a:extLst>
          </p:cNvPr>
          <p:cNvGraphicFramePr>
            <a:graphicFrameLocks/>
          </p:cNvGraphicFramePr>
          <p:nvPr>
            <p:extLst>
              <p:ext uri="{D42A27DB-BD31-4B8C-83A1-F6EECF244321}">
                <p14:modId xmlns:p14="http://schemas.microsoft.com/office/powerpoint/2010/main" val="3302680288"/>
              </p:ext>
            </p:extLst>
          </p:nvPr>
        </p:nvGraphicFramePr>
        <p:xfrm>
          <a:off x="3515812" y="1083031"/>
          <a:ext cx="5160375" cy="4203701"/>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ruta 6">
            <a:extLst>
              <a:ext uri="{FF2B5EF4-FFF2-40B4-BE49-F238E27FC236}">
                <a16:creationId xmlns:a16="http://schemas.microsoft.com/office/drawing/2014/main" id="{C8F67A35-3959-4087-A8A3-C7B0F7657F9D}"/>
              </a:ext>
            </a:extLst>
          </p:cNvPr>
          <p:cNvSpPr txBox="1"/>
          <p:nvPr/>
        </p:nvSpPr>
        <p:spPr>
          <a:xfrm>
            <a:off x="219075" y="5441709"/>
            <a:ext cx="11420475" cy="1292662"/>
          </a:xfrm>
          <a:prstGeom prst="rect">
            <a:avLst/>
          </a:prstGeom>
          <a:noFill/>
        </p:spPr>
        <p:txBody>
          <a:bodyPr wrap="square">
            <a:spAutoFit/>
          </a:bodyPr>
          <a:lstStyle/>
          <a:p>
            <a:endParaRPr lang="sv-SE" sz="1400" dirty="0">
              <a:effectLst/>
              <a:latin typeface="Calibri" panose="020F0502020204030204" pitchFamily="34" charset="0"/>
              <a:ea typeface="Calibri" panose="020F0502020204030204" pitchFamily="34" charset="0"/>
            </a:endParaRPr>
          </a:p>
          <a:p>
            <a:r>
              <a:rPr lang="sv-SE" sz="1600" dirty="0">
                <a:effectLst/>
                <a:latin typeface="Calibri" panose="020F0502020204030204" pitchFamily="34" charset="0"/>
                <a:ea typeface="Calibri" panose="020F0502020204030204" pitchFamily="34" charset="0"/>
              </a:rPr>
              <a:t>Antal mottagningsbesök per 1000 </a:t>
            </a:r>
            <a:r>
              <a:rPr lang="sv-SE" sz="1600" dirty="0" err="1">
                <a:effectLst/>
                <a:latin typeface="Calibri" panose="020F0502020204030204" pitchFamily="34" charset="0"/>
                <a:ea typeface="Calibri" panose="020F0502020204030204" pitchFamily="34" charset="0"/>
              </a:rPr>
              <a:t>inv</a:t>
            </a:r>
            <a:r>
              <a:rPr lang="sv-SE" sz="1600" dirty="0">
                <a:effectLst/>
                <a:latin typeface="Calibri" panose="020F0502020204030204" pitchFamily="34" charset="0"/>
                <a:ea typeface="Calibri" panose="020F0502020204030204" pitchFamily="34" charset="0"/>
              </a:rPr>
              <a:t> i RS har minskat med 15% totalt. Minskningen har skett i likartad omfattning </a:t>
            </a:r>
          </a:p>
          <a:p>
            <a:r>
              <a:rPr lang="sv-SE" sz="1600" dirty="0">
                <a:effectLst/>
                <a:latin typeface="Calibri" panose="020F0502020204030204" pitchFamily="34" charset="0"/>
                <a:ea typeface="Calibri" panose="020F0502020204030204" pitchFamily="34" charset="0"/>
              </a:rPr>
              <a:t>för läkare och sjuksköterskor.</a:t>
            </a:r>
          </a:p>
          <a:p>
            <a:r>
              <a:rPr lang="sv-SE" sz="1600" dirty="0">
                <a:effectLst/>
                <a:latin typeface="Calibri" panose="020F0502020204030204" pitchFamily="34" charset="0"/>
                <a:ea typeface="Calibri" panose="020F0502020204030204" pitchFamily="34" charset="0"/>
              </a:rPr>
              <a:t>Minskningen vägs till stor del upp av det ökade antalet distanskontakter. Om distanskontakterna inkluderas är </a:t>
            </a:r>
          </a:p>
          <a:p>
            <a:r>
              <a:rPr lang="sv-SE" sz="1600" dirty="0">
                <a:effectLst/>
                <a:latin typeface="Calibri" panose="020F0502020204030204" pitchFamily="34" charset="0"/>
                <a:ea typeface="Calibri" panose="020F0502020204030204" pitchFamily="34" charset="0"/>
              </a:rPr>
              <a:t>nettominskningen av antalet besök i primärvård, per 1000 invånare ca 2%.</a:t>
            </a:r>
          </a:p>
        </p:txBody>
      </p:sp>
    </p:spTree>
    <p:extLst>
      <p:ext uri="{BB962C8B-B14F-4D97-AF65-F5344CB8AC3E}">
        <p14:creationId xmlns:p14="http://schemas.microsoft.com/office/powerpoint/2010/main" val="4201726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a:extLst>
              <a:ext uri="{FF2B5EF4-FFF2-40B4-BE49-F238E27FC236}">
                <a16:creationId xmlns:a16="http://schemas.microsoft.com/office/drawing/2014/main" id="{E6910EF9-8C8C-4CAE-AA5D-6AEBB27E52D1}"/>
              </a:ext>
            </a:extLst>
          </p:cNvPr>
          <p:cNvGraphicFramePr>
            <a:graphicFrameLocks noGrp="1"/>
          </p:cNvGraphicFramePr>
          <p:nvPr>
            <p:extLst>
              <p:ext uri="{D42A27DB-BD31-4B8C-83A1-F6EECF244321}">
                <p14:modId xmlns:p14="http://schemas.microsoft.com/office/powerpoint/2010/main" val="673956644"/>
              </p:ext>
            </p:extLst>
          </p:nvPr>
        </p:nvGraphicFramePr>
        <p:xfrm>
          <a:off x="314324" y="154464"/>
          <a:ext cx="11572875" cy="957580"/>
        </p:xfrm>
        <a:graphic>
          <a:graphicData uri="http://schemas.openxmlformats.org/drawingml/2006/table">
            <a:tbl>
              <a:tblPr/>
              <a:tblGrid>
                <a:gridCol w="11572875">
                  <a:extLst>
                    <a:ext uri="{9D8B030D-6E8A-4147-A177-3AD203B41FA5}">
                      <a16:colId xmlns:a16="http://schemas.microsoft.com/office/drawing/2014/main" val="716390069"/>
                    </a:ext>
                  </a:extLst>
                </a:gridCol>
              </a:tblGrid>
              <a:tr h="567098">
                <a:tc>
                  <a:txBody>
                    <a:bodyPr/>
                    <a:lstStyle/>
                    <a:p>
                      <a:pPr algn="l" fontAlgn="b"/>
                      <a:r>
                        <a:rPr lang="sv-SE" sz="2400" b="1" i="0" u="none" strike="noStrike" dirty="0">
                          <a:solidFill>
                            <a:srgbClr val="000000"/>
                          </a:solidFill>
                          <a:effectLst/>
                          <a:latin typeface="+mj-lt"/>
                        </a:rPr>
                        <a:t>Antal besök på sjukhusbundna akutmottagningar per 1000 invånare 2019 respektive 2020. Somatisk vård.</a:t>
                      </a:r>
                    </a:p>
                  </a:txBody>
                  <a:tcPr marL="6350" marR="6350" marT="6350" marB="0" anchor="b">
                    <a:lnL>
                      <a:noFill/>
                    </a:lnL>
                    <a:lnR>
                      <a:noFill/>
                    </a:lnR>
                    <a:lnT>
                      <a:noFill/>
                    </a:lnT>
                    <a:lnB>
                      <a:noFill/>
                    </a:lnB>
                  </a:tcPr>
                </a:tc>
                <a:extLst>
                  <a:ext uri="{0D108BD9-81ED-4DB2-BD59-A6C34878D82A}">
                    <a16:rowId xmlns:a16="http://schemas.microsoft.com/office/drawing/2014/main" val="3843796538"/>
                  </a:ext>
                </a:extLst>
              </a:tr>
              <a:tr h="168861">
                <a:tc>
                  <a:txBody>
                    <a:bodyPr/>
                    <a:lstStyle/>
                    <a:p>
                      <a:pPr algn="l" fontAlgn="b"/>
                      <a:endParaRPr lang="sv-SE" sz="14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extLst>
                  <a:ext uri="{0D108BD9-81ED-4DB2-BD59-A6C34878D82A}">
                    <a16:rowId xmlns:a16="http://schemas.microsoft.com/office/drawing/2014/main" val="1198384118"/>
                  </a:ext>
                </a:extLst>
              </a:tr>
            </a:tbl>
          </a:graphicData>
        </a:graphic>
      </p:graphicFrame>
      <p:graphicFrame>
        <p:nvGraphicFramePr>
          <p:cNvPr id="3" name="Tabell 2">
            <a:extLst>
              <a:ext uri="{FF2B5EF4-FFF2-40B4-BE49-F238E27FC236}">
                <a16:creationId xmlns:a16="http://schemas.microsoft.com/office/drawing/2014/main" id="{77F04CBB-B37F-47CB-B792-A28D488DBAAD}"/>
              </a:ext>
            </a:extLst>
          </p:cNvPr>
          <p:cNvGraphicFramePr>
            <a:graphicFrameLocks noGrp="1"/>
          </p:cNvGraphicFramePr>
          <p:nvPr>
            <p:extLst>
              <p:ext uri="{D42A27DB-BD31-4B8C-83A1-F6EECF244321}">
                <p14:modId xmlns:p14="http://schemas.microsoft.com/office/powerpoint/2010/main" val="3389443048"/>
              </p:ext>
            </p:extLst>
          </p:nvPr>
        </p:nvGraphicFramePr>
        <p:xfrm>
          <a:off x="314324" y="970612"/>
          <a:ext cx="3190877" cy="3811875"/>
        </p:xfrm>
        <a:graphic>
          <a:graphicData uri="http://schemas.openxmlformats.org/drawingml/2006/table">
            <a:tbl>
              <a:tblPr/>
              <a:tblGrid>
                <a:gridCol w="1141110">
                  <a:extLst>
                    <a:ext uri="{9D8B030D-6E8A-4147-A177-3AD203B41FA5}">
                      <a16:colId xmlns:a16="http://schemas.microsoft.com/office/drawing/2014/main" val="3418283815"/>
                    </a:ext>
                  </a:extLst>
                </a:gridCol>
                <a:gridCol w="655080">
                  <a:extLst>
                    <a:ext uri="{9D8B030D-6E8A-4147-A177-3AD203B41FA5}">
                      <a16:colId xmlns:a16="http://schemas.microsoft.com/office/drawing/2014/main" val="1276601840"/>
                    </a:ext>
                  </a:extLst>
                </a:gridCol>
                <a:gridCol w="596968">
                  <a:extLst>
                    <a:ext uri="{9D8B030D-6E8A-4147-A177-3AD203B41FA5}">
                      <a16:colId xmlns:a16="http://schemas.microsoft.com/office/drawing/2014/main" val="226011711"/>
                    </a:ext>
                  </a:extLst>
                </a:gridCol>
                <a:gridCol w="797719">
                  <a:extLst>
                    <a:ext uri="{9D8B030D-6E8A-4147-A177-3AD203B41FA5}">
                      <a16:colId xmlns:a16="http://schemas.microsoft.com/office/drawing/2014/main" val="1055829923"/>
                    </a:ext>
                  </a:extLst>
                </a:gridCol>
              </a:tblGrid>
              <a:tr h="231938">
                <a:tc>
                  <a:txBody>
                    <a:bodyPr/>
                    <a:lstStyle/>
                    <a:p>
                      <a:pPr algn="l" fontAlgn="b"/>
                      <a:r>
                        <a:rPr lang="sv-SE" sz="900" b="1" i="0" u="none" strike="noStrike">
                          <a:solidFill>
                            <a:srgbClr val="000000"/>
                          </a:solidFill>
                          <a:effectLst/>
                          <a:latin typeface="Calibri" panose="020F0502020204030204" pitchFamily="34" charset="0"/>
                        </a:rPr>
                        <a:t>Region</a:t>
                      </a:r>
                    </a:p>
                  </a:txBody>
                  <a:tcPr marL="5028" marR="5028" marT="5028"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900" b="1" i="0" u="none" strike="noStrike">
                          <a:solidFill>
                            <a:srgbClr val="000000"/>
                          </a:solidFill>
                          <a:effectLst/>
                          <a:latin typeface="Calibri" panose="020F0502020204030204" pitchFamily="34" charset="0"/>
                        </a:rPr>
                        <a:t>2017-2019</a:t>
                      </a:r>
                    </a:p>
                  </a:txBody>
                  <a:tcPr marL="5028" marR="5028" marT="5028"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r" fontAlgn="b"/>
                      <a:r>
                        <a:rPr lang="sv-SE" sz="900" b="1" i="0" u="none" strike="noStrike">
                          <a:solidFill>
                            <a:srgbClr val="000000"/>
                          </a:solidFill>
                          <a:effectLst/>
                          <a:latin typeface="Calibri" panose="020F0502020204030204" pitchFamily="34" charset="0"/>
                        </a:rPr>
                        <a:t>2020</a:t>
                      </a:r>
                    </a:p>
                  </a:txBody>
                  <a:tcPr marL="5028" marR="5028" marT="5028"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900" b="1" i="0" u="none" strike="noStrike">
                          <a:solidFill>
                            <a:srgbClr val="000000"/>
                          </a:solidFill>
                          <a:effectLst/>
                          <a:latin typeface="Calibri" panose="020F0502020204030204" pitchFamily="34" charset="0"/>
                        </a:rPr>
                        <a:t>Förändring</a:t>
                      </a:r>
                    </a:p>
                  </a:txBody>
                  <a:tcPr marL="5028" marR="5028" marT="5028" marB="0" anchor="b">
                    <a:lnL>
                      <a:noFill/>
                    </a:lnL>
                    <a:lnR>
                      <a:noFill/>
                    </a:lnR>
                    <a:lnT>
                      <a:noFill/>
                    </a:lnT>
                    <a:lnB w="12700" cap="flat" cmpd="sng" algn="ctr">
                      <a:solidFill>
                        <a:srgbClr val="F38B4A"/>
                      </a:solidFill>
                      <a:prstDash val="solid"/>
                      <a:round/>
                      <a:headEnd type="none" w="med" len="med"/>
                      <a:tailEnd type="none" w="med" len="med"/>
                    </a:lnB>
                  </a:tcPr>
                </a:tc>
                <a:extLst>
                  <a:ext uri="{0D108BD9-81ED-4DB2-BD59-A6C34878D82A}">
                    <a16:rowId xmlns:a16="http://schemas.microsoft.com/office/drawing/2014/main" val="2243504604"/>
                  </a:ext>
                </a:extLst>
              </a:tr>
              <a:tr h="161998">
                <a:tc>
                  <a:txBody>
                    <a:bodyPr/>
                    <a:lstStyle/>
                    <a:p>
                      <a:pPr algn="l" fontAlgn="b"/>
                      <a:r>
                        <a:rPr lang="sv-SE" sz="900" b="0" i="0" u="none" strike="noStrike">
                          <a:solidFill>
                            <a:srgbClr val="000000"/>
                          </a:solidFill>
                          <a:effectLst/>
                          <a:latin typeface="Calibri" panose="020F0502020204030204" pitchFamily="34" charset="0"/>
                        </a:rPr>
                        <a:t>Blekinge</a:t>
                      </a:r>
                    </a:p>
                  </a:txBody>
                  <a:tcPr marL="5028" marR="5028" marT="5028"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900" b="0" i="0" u="none" strike="noStrike" dirty="0">
                          <a:solidFill>
                            <a:srgbClr val="000000"/>
                          </a:solidFill>
                          <a:effectLst/>
                          <a:latin typeface="Calibri" panose="020F0502020204030204" pitchFamily="34" charset="0"/>
                        </a:rPr>
                        <a:t>182,1</a:t>
                      </a:r>
                    </a:p>
                  </a:txBody>
                  <a:tcPr marL="5028" marR="5028" marT="5028"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155,0</a:t>
                      </a:r>
                    </a:p>
                  </a:txBody>
                  <a:tcPr marL="5028" marR="5028" marT="5028"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-15%</a:t>
                      </a:r>
                    </a:p>
                  </a:txBody>
                  <a:tcPr marL="5028" marR="5028" marT="5028"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2715107568"/>
                  </a:ext>
                </a:extLst>
              </a:tr>
              <a:tr h="172500">
                <a:tc>
                  <a:txBody>
                    <a:bodyPr/>
                    <a:lstStyle/>
                    <a:p>
                      <a:pPr algn="l" fontAlgn="b"/>
                      <a:r>
                        <a:rPr lang="sv-SE" sz="900" b="0" i="0" u="none" strike="noStrike" dirty="0">
                          <a:solidFill>
                            <a:srgbClr val="000000"/>
                          </a:solidFill>
                          <a:effectLst/>
                          <a:latin typeface="Calibri" panose="020F0502020204030204" pitchFamily="34" charset="0"/>
                        </a:rPr>
                        <a:t>Stockholm</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207,4</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155,8</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-25%</a:t>
                      </a:r>
                    </a:p>
                  </a:txBody>
                  <a:tcPr marL="5028" marR="5028" marT="5028" marB="0" anchor="b">
                    <a:lnL>
                      <a:noFill/>
                    </a:lnL>
                    <a:lnR>
                      <a:noFill/>
                    </a:lnR>
                    <a:lnT>
                      <a:noFill/>
                    </a:lnT>
                    <a:lnB>
                      <a:noFill/>
                    </a:lnB>
                  </a:tcPr>
                </a:tc>
                <a:extLst>
                  <a:ext uri="{0D108BD9-81ED-4DB2-BD59-A6C34878D82A}">
                    <a16:rowId xmlns:a16="http://schemas.microsoft.com/office/drawing/2014/main" val="66483183"/>
                  </a:ext>
                </a:extLst>
              </a:tr>
              <a:tr h="161998">
                <a:tc>
                  <a:txBody>
                    <a:bodyPr/>
                    <a:lstStyle/>
                    <a:p>
                      <a:pPr algn="l" fontAlgn="b"/>
                      <a:r>
                        <a:rPr lang="sv-SE" sz="900" b="0" i="0" u="none" strike="noStrike">
                          <a:solidFill>
                            <a:srgbClr val="000000"/>
                          </a:solidFill>
                          <a:effectLst/>
                          <a:latin typeface="Calibri" panose="020F0502020204030204" pitchFamily="34" charset="0"/>
                        </a:rPr>
                        <a:t>Västra Götaland</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224,8</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176,5</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-21%</a:t>
                      </a:r>
                    </a:p>
                  </a:txBody>
                  <a:tcPr marL="5028" marR="5028" marT="5028" marB="0" anchor="b">
                    <a:lnL>
                      <a:noFill/>
                    </a:lnL>
                    <a:lnR>
                      <a:noFill/>
                    </a:lnR>
                    <a:lnT>
                      <a:noFill/>
                    </a:lnT>
                    <a:lnB>
                      <a:noFill/>
                    </a:lnB>
                    <a:solidFill>
                      <a:srgbClr val="F2F2F2"/>
                    </a:solidFill>
                  </a:tcPr>
                </a:tc>
                <a:extLst>
                  <a:ext uri="{0D108BD9-81ED-4DB2-BD59-A6C34878D82A}">
                    <a16:rowId xmlns:a16="http://schemas.microsoft.com/office/drawing/2014/main" val="4004193728"/>
                  </a:ext>
                </a:extLst>
              </a:tr>
              <a:tr h="161998">
                <a:tc>
                  <a:txBody>
                    <a:bodyPr/>
                    <a:lstStyle/>
                    <a:p>
                      <a:pPr algn="l" fontAlgn="b"/>
                      <a:r>
                        <a:rPr lang="sv-SE" sz="900" b="0" i="0" u="none" strike="noStrike">
                          <a:solidFill>
                            <a:srgbClr val="000000"/>
                          </a:solidFill>
                          <a:effectLst/>
                          <a:latin typeface="Calibri" panose="020F0502020204030204" pitchFamily="34" charset="0"/>
                        </a:rPr>
                        <a:t>Gävleborg</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225,4</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176,7</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-22%</a:t>
                      </a:r>
                    </a:p>
                  </a:txBody>
                  <a:tcPr marL="5028" marR="5028" marT="5028" marB="0" anchor="b">
                    <a:lnL>
                      <a:noFill/>
                    </a:lnL>
                    <a:lnR>
                      <a:noFill/>
                    </a:lnR>
                    <a:lnT>
                      <a:noFill/>
                    </a:lnT>
                    <a:lnB>
                      <a:noFill/>
                    </a:lnB>
                  </a:tcPr>
                </a:tc>
                <a:extLst>
                  <a:ext uri="{0D108BD9-81ED-4DB2-BD59-A6C34878D82A}">
                    <a16:rowId xmlns:a16="http://schemas.microsoft.com/office/drawing/2014/main" val="3327846800"/>
                  </a:ext>
                </a:extLst>
              </a:tr>
              <a:tr h="161998">
                <a:tc>
                  <a:txBody>
                    <a:bodyPr/>
                    <a:lstStyle/>
                    <a:p>
                      <a:pPr algn="l" fontAlgn="b"/>
                      <a:r>
                        <a:rPr lang="sv-SE" sz="900" b="0" i="0" u="none" strike="noStrike">
                          <a:solidFill>
                            <a:srgbClr val="000000"/>
                          </a:solidFill>
                          <a:effectLst/>
                          <a:latin typeface="Calibri" panose="020F0502020204030204" pitchFamily="34" charset="0"/>
                        </a:rPr>
                        <a:t>Västerbotten</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202,7</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192,8</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-5%</a:t>
                      </a:r>
                    </a:p>
                  </a:txBody>
                  <a:tcPr marL="5028" marR="5028" marT="5028" marB="0" anchor="b">
                    <a:lnL>
                      <a:noFill/>
                    </a:lnL>
                    <a:lnR>
                      <a:noFill/>
                    </a:lnR>
                    <a:lnT>
                      <a:noFill/>
                    </a:lnT>
                    <a:lnB>
                      <a:noFill/>
                    </a:lnB>
                    <a:solidFill>
                      <a:srgbClr val="F2F2F2"/>
                    </a:solidFill>
                  </a:tcPr>
                </a:tc>
                <a:extLst>
                  <a:ext uri="{0D108BD9-81ED-4DB2-BD59-A6C34878D82A}">
                    <a16:rowId xmlns:a16="http://schemas.microsoft.com/office/drawing/2014/main" val="3908996397"/>
                  </a:ext>
                </a:extLst>
              </a:tr>
              <a:tr h="161998">
                <a:tc>
                  <a:txBody>
                    <a:bodyPr/>
                    <a:lstStyle/>
                    <a:p>
                      <a:pPr algn="l" fontAlgn="b"/>
                      <a:r>
                        <a:rPr lang="sv-SE" sz="900" b="0" i="0" u="none" strike="noStrike">
                          <a:solidFill>
                            <a:srgbClr val="000000"/>
                          </a:solidFill>
                          <a:effectLst/>
                          <a:latin typeface="Calibri" panose="020F0502020204030204" pitchFamily="34" charset="0"/>
                        </a:rPr>
                        <a:t>Skåne</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228,1</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193,2</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-15%</a:t>
                      </a:r>
                    </a:p>
                  </a:txBody>
                  <a:tcPr marL="5028" marR="5028" marT="5028" marB="0" anchor="b">
                    <a:lnL>
                      <a:noFill/>
                    </a:lnL>
                    <a:lnR>
                      <a:noFill/>
                    </a:lnR>
                    <a:lnT>
                      <a:noFill/>
                    </a:lnT>
                    <a:lnB>
                      <a:noFill/>
                    </a:lnB>
                  </a:tcPr>
                </a:tc>
                <a:extLst>
                  <a:ext uri="{0D108BD9-81ED-4DB2-BD59-A6C34878D82A}">
                    <a16:rowId xmlns:a16="http://schemas.microsoft.com/office/drawing/2014/main" val="3125311604"/>
                  </a:ext>
                </a:extLst>
              </a:tr>
              <a:tr h="161998">
                <a:tc>
                  <a:txBody>
                    <a:bodyPr/>
                    <a:lstStyle/>
                    <a:p>
                      <a:pPr algn="l" fontAlgn="b"/>
                      <a:r>
                        <a:rPr lang="sv-SE" sz="900" b="1" i="0" u="none" strike="noStrike">
                          <a:solidFill>
                            <a:srgbClr val="000000"/>
                          </a:solidFill>
                          <a:effectLst/>
                          <a:latin typeface="Calibri" panose="020F0502020204030204" pitchFamily="34" charset="0"/>
                        </a:rPr>
                        <a:t>Riket</a:t>
                      </a:r>
                    </a:p>
                  </a:txBody>
                  <a:tcPr marL="5028" marR="5028" marT="5028" marB="0" anchor="b">
                    <a:lnL>
                      <a:noFill/>
                    </a:lnL>
                    <a:lnR>
                      <a:noFill/>
                    </a:lnR>
                    <a:lnT>
                      <a:noFill/>
                    </a:lnT>
                    <a:lnB>
                      <a:noFill/>
                    </a:lnB>
                    <a:solidFill>
                      <a:srgbClr val="F2F2F2"/>
                    </a:solidFill>
                  </a:tcPr>
                </a:tc>
                <a:tc>
                  <a:txBody>
                    <a:bodyPr/>
                    <a:lstStyle/>
                    <a:p>
                      <a:pPr algn="r" fontAlgn="b"/>
                      <a:r>
                        <a:rPr lang="sv-SE" sz="900" b="1" i="0" u="none" strike="noStrike">
                          <a:solidFill>
                            <a:srgbClr val="000000"/>
                          </a:solidFill>
                          <a:effectLst/>
                          <a:latin typeface="Calibri" panose="020F0502020204030204" pitchFamily="34" charset="0"/>
                        </a:rPr>
                        <a:t>235,9</a:t>
                      </a:r>
                    </a:p>
                  </a:txBody>
                  <a:tcPr marL="5028" marR="5028" marT="5028" marB="0" anchor="b">
                    <a:lnL>
                      <a:noFill/>
                    </a:lnL>
                    <a:lnR>
                      <a:noFill/>
                    </a:lnR>
                    <a:lnT>
                      <a:noFill/>
                    </a:lnT>
                    <a:lnB>
                      <a:noFill/>
                    </a:lnB>
                    <a:solidFill>
                      <a:srgbClr val="F2F2F2"/>
                    </a:solidFill>
                  </a:tcPr>
                </a:tc>
                <a:tc>
                  <a:txBody>
                    <a:bodyPr/>
                    <a:lstStyle/>
                    <a:p>
                      <a:pPr algn="r" fontAlgn="b"/>
                      <a:r>
                        <a:rPr lang="sv-SE" sz="900" b="1" i="0" u="none" strike="noStrike">
                          <a:solidFill>
                            <a:srgbClr val="000000"/>
                          </a:solidFill>
                          <a:effectLst/>
                          <a:latin typeface="Calibri" panose="020F0502020204030204" pitchFamily="34" charset="0"/>
                        </a:rPr>
                        <a:t>196,2</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-17%</a:t>
                      </a:r>
                    </a:p>
                  </a:txBody>
                  <a:tcPr marL="5028" marR="5028" marT="5028" marB="0" anchor="b">
                    <a:lnL>
                      <a:noFill/>
                    </a:lnL>
                    <a:lnR>
                      <a:noFill/>
                    </a:lnR>
                    <a:lnT>
                      <a:noFill/>
                    </a:lnT>
                    <a:lnB>
                      <a:noFill/>
                    </a:lnB>
                    <a:solidFill>
                      <a:srgbClr val="F2F2F2"/>
                    </a:solidFill>
                  </a:tcPr>
                </a:tc>
                <a:extLst>
                  <a:ext uri="{0D108BD9-81ED-4DB2-BD59-A6C34878D82A}">
                    <a16:rowId xmlns:a16="http://schemas.microsoft.com/office/drawing/2014/main" val="729136056"/>
                  </a:ext>
                </a:extLst>
              </a:tr>
              <a:tr h="161998">
                <a:tc>
                  <a:txBody>
                    <a:bodyPr/>
                    <a:lstStyle/>
                    <a:p>
                      <a:pPr algn="l" fontAlgn="b"/>
                      <a:r>
                        <a:rPr lang="sv-SE" sz="900" b="0" i="0" u="none" strike="noStrike">
                          <a:solidFill>
                            <a:srgbClr val="000000"/>
                          </a:solidFill>
                          <a:effectLst/>
                          <a:latin typeface="Calibri" panose="020F0502020204030204" pitchFamily="34" charset="0"/>
                        </a:rPr>
                        <a:t>Uppsala</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231,9</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203,3</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-12%</a:t>
                      </a:r>
                    </a:p>
                  </a:txBody>
                  <a:tcPr marL="5028" marR="5028" marT="5028" marB="0" anchor="b">
                    <a:lnL>
                      <a:noFill/>
                    </a:lnL>
                    <a:lnR>
                      <a:noFill/>
                    </a:lnR>
                    <a:lnT>
                      <a:noFill/>
                    </a:lnT>
                    <a:lnB>
                      <a:noFill/>
                    </a:lnB>
                  </a:tcPr>
                </a:tc>
                <a:extLst>
                  <a:ext uri="{0D108BD9-81ED-4DB2-BD59-A6C34878D82A}">
                    <a16:rowId xmlns:a16="http://schemas.microsoft.com/office/drawing/2014/main" val="1405373657"/>
                  </a:ext>
                </a:extLst>
              </a:tr>
              <a:tr h="161998">
                <a:tc>
                  <a:txBody>
                    <a:bodyPr/>
                    <a:lstStyle/>
                    <a:p>
                      <a:pPr algn="l" fontAlgn="b"/>
                      <a:r>
                        <a:rPr lang="sv-SE" sz="900" b="0" i="0" u="none" strike="noStrike">
                          <a:solidFill>
                            <a:srgbClr val="000000"/>
                          </a:solidFill>
                          <a:effectLst/>
                          <a:latin typeface="Calibri" panose="020F0502020204030204" pitchFamily="34" charset="0"/>
                        </a:rPr>
                        <a:t>Jämtland</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245,0</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209,3</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-15%</a:t>
                      </a:r>
                    </a:p>
                  </a:txBody>
                  <a:tcPr marL="5028" marR="5028" marT="5028" marB="0" anchor="b">
                    <a:lnL>
                      <a:noFill/>
                    </a:lnL>
                    <a:lnR>
                      <a:noFill/>
                    </a:lnR>
                    <a:lnT>
                      <a:noFill/>
                    </a:lnT>
                    <a:lnB>
                      <a:noFill/>
                    </a:lnB>
                    <a:solidFill>
                      <a:srgbClr val="F2F2F2"/>
                    </a:solidFill>
                  </a:tcPr>
                </a:tc>
                <a:extLst>
                  <a:ext uri="{0D108BD9-81ED-4DB2-BD59-A6C34878D82A}">
                    <a16:rowId xmlns:a16="http://schemas.microsoft.com/office/drawing/2014/main" val="3718667841"/>
                  </a:ext>
                </a:extLst>
              </a:tr>
              <a:tr h="161998">
                <a:tc>
                  <a:txBody>
                    <a:bodyPr/>
                    <a:lstStyle/>
                    <a:p>
                      <a:pPr algn="l" fontAlgn="b"/>
                      <a:r>
                        <a:rPr lang="sv-SE" sz="900" b="0" i="0" u="none" strike="noStrike">
                          <a:solidFill>
                            <a:srgbClr val="000000"/>
                          </a:solidFill>
                          <a:effectLst/>
                          <a:latin typeface="Calibri" panose="020F0502020204030204" pitchFamily="34" charset="0"/>
                        </a:rPr>
                        <a:t>Kronoberg</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249,4</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210,6</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-16%</a:t>
                      </a:r>
                    </a:p>
                  </a:txBody>
                  <a:tcPr marL="5028" marR="5028" marT="5028" marB="0" anchor="b">
                    <a:lnL>
                      <a:noFill/>
                    </a:lnL>
                    <a:lnR>
                      <a:noFill/>
                    </a:lnR>
                    <a:lnT>
                      <a:noFill/>
                    </a:lnT>
                    <a:lnB>
                      <a:noFill/>
                    </a:lnB>
                  </a:tcPr>
                </a:tc>
                <a:extLst>
                  <a:ext uri="{0D108BD9-81ED-4DB2-BD59-A6C34878D82A}">
                    <a16:rowId xmlns:a16="http://schemas.microsoft.com/office/drawing/2014/main" val="141723538"/>
                  </a:ext>
                </a:extLst>
              </a:tr>
              <a:tr h="161998">
                <a:tc>
                  <a:txBody>
                    <a:bodyPr/>
                    <a:lstStyle/>
                    <a:p>
                      <a:pPr algn="l" fontAlgn="b"/>
                      <a:r>
                        <a:rPr lang="sv-SE" sz="900" b="0" i="0" u="none" strike="noStrike">
                          <a:solidFill>
                            <a:srgbClr val="000000"/>
                          </a:solidFill>
                          <a:effectLst/>
                          <a:latin typeface="Calibri" panose="020F0502020204030204" pitchFamily="34" charset="0"/>
                        </a:rPr>
                        <a:t>Halland</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240,3</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211,5</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-12%</a:t>
                      </a:r>
                    </a:p>
                  </a:txBody>
                  <a:tcPr marL="5028" marR="5028" marT="5028" marB="0" anchor="b">
                    <a:lnL>
                      <a:noFill/>
                    </a:lnL>
                    <a:lnR>
                      <a:noFill/>
                    </a:lnR>
                    <a:lnT>
                      <a:noFill/>
                    </a:lnT>
                    <a:lnB>
                      <a:noFill/>
                    </a:lnB>
                    <a:solidFill>
                      <a:srgbClr val="F2F2F2"/>
                    </a:solidFill>
                  </a:tcPr>
                </a:tc>
                <a:extLst>
                  <a:ext uri="{0D108BD9-81ED-4DB2-BD59-A6C34878D82A}">
                    <a16:rowId xmlns:a16="http://schemas.microsoft.com/office/drawing/2014/main" val="1079454041"/>
                  </a:ext>
                </a:extLst>
              </a:tr>
              <a:tr h="161998">
                <a:tc>
                  <a:txBody>
                    <a:bodyPr/>
                    <a:lstStyle/>
                    <a:p>
                      <a:pPr algn="l" fontAlgn="b"/>
                      <a:r>
                        <a:rPr lang="sv-SE" sz="900" b="0" i="0" u="none" strike="noStrike">
                          <a:solidFill>
                            <a:srgbClr val="000000"/>
                          </a:solidFill>
                          <a:effectLst/>
                          <a:latin typeface="Calibri" panose="020F0502020204030204" pitchFamily="34" charset="0"/>
                        </a:rPr>
                        <a:t>Norrbotten</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238,5</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217,9</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-9%</a:t>
                      </a:r>
                    </a:p>
                  </a:txBody>
                  <a:tcPr marL="5028" marR="5028" marT="5028" marB="0" anchor="b">
                    <a:lnL>
                      <a:noFill/>
                    </a:lnL>
                    <a:lnR>
                      <a:noFill/>
                    </a:lnR>
                    <a:lnT>
                      <a:noFill/>
                    </a:lnT>
                    <a:lnB>
                      <a:noFill/>
                    </a:lnB>
                  </a:tcPr>
                </a:tc>
                <a:extLst>
                  <a:ext uri="{0D108BD9-81ED-4DB2-BD59-A6C34878D82A}">
                    <a16:rowId xmlns:a16="http://schemas.microsoft.com/office/drawing/2014/main" val="735481705"/>
                  </a:ext>
                </a:extLst>
              </a:tr>
              <a:tr h="161998">
                <a:tc>
                  <a:txBody>
                    <a:bodyPr/>
                    <a:lstStyle/>
                    <a:p>
                      <a:pPr algn="l" fontAlgn="b"/>
                      <a:r>
                        <a:rPr lang="sv-SE" sz="900" b="0" i="0" u="none" strike="noStrike">
                          <a:solidFill>
                            <a:srgbClr val="000000"/>
                          </a:solidFill>
                          <a:effectLst/>
                          <a:latin typeface="Calibri" panose="020F0502020204030204" pitchFamily="34" charset="0"/>
                        </a:rPr>
                        <a:t>Jönköping</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241,0</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222,4</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-8%</a:t>
                      </a:r>
                    </a:p>
                  </a:txBody>
                  <a:tcPr marL="5028" marR="5028" marT="5028" marB="0" anchor="b">
                    <a:lnL>
                      <a:noFill/>
                    </a:lnL>
                    <a:lnR>
                      <a:noFill/>
                    </a:lnR>
                    <a:lnT>
                      <a:noFill/>
                    </a:lnT>
                    <a:lnB>
                      <a:noFill/>
                    </a:lnB>
                    <a:solidFill>
                      <a:srgbClr val="F2F2F2"/>
                    </a:solidFill>
                  </a:tcPr>
                </a:tc>
                <a:extLst>
                  <a:ext uri="{0D108BD9-81ED-4DB2-BD59-A6C34878D82A}">
                    <a16:rowId xmlns:a16="http://schemas.microsoft.com/office/drawing/2014/main" val="2618319583"/>
                  </a:ext>
                </a:extLst>
              </a:tr>
              <a:tr h="161998">
                <a:tc>
                  <a:txBody>
                    <a:bodyPr/>
                    <a:lstStyle/>
                    <a:p>
                      <a:pPr algn="l" fontAlgn="b"/>
                      <a:r>
                        <a:rPr lang="sv-SE" sz="900" b="0" i="0" u="none" strike="noStrike" dirty="0">
                          <a:solidFill>
                            <a:srgbClr val="000000"/>
                          </a:solidFill>
                          <a:effectLst/>
                          <a:latin typeface="Calibri" panose="020F0502020204030204" pitchFamily="34" charset="0"/>
                        </a:rPr>
                        <a:t>Östergötland</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250,4</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226,2</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-10%</a:t>
                      </a:r>
                    </a:p>
                  </a:txBody>
                  <a:tcPr marL="5028" marR="5028" marT="5028" marB="0" anchor="b">
                    <a:lnL>
                      <a:noFill/>
                    </a:lnL>
                    <a:lnR>
                      <a:noFill/>
                    </a:lnR>
                    <a:lnT>
                      <a:noFill/>
                    </a:lnT>
                    <a:lnB>
                      <a:noFill/>
                    </a:lnB>
                  </a:tcPr>
                </a:tc>
                <a:extLst>
                  <a:ext uri="{0D108BD9-81ED-4DB2-BD59-A6C34878D82A}">
                    <a16:rowId xmlns:a16="http://schemas.microsoft.com/office/drawing/2014/main" val="635009353"/>
                  </a:ext>
                </a:extLst>
              </a:tr>
              <a:tr h="161998">
                <a:tc>
                  <a:txBody>
                    <a:bodyPr/>
                    <a:lstStyle/>
                    <a:p>
                      <a:pPr algn="l" fontAlgn="b"/>
                      <a:r>
                        <a:rPr lang="sv-SE" sz="900" b="0" i="0" u="none" strike="noStrike">
                          <a:solidFill>
                            <a:srgbClr val="000000"/>
                          </a:solidFill>
                          <a:effectLst/>
                          <a:latin typeface="Calibri" panose="020F0502020204030204" pitchFamily="34" charset="0"/>
                        </a:rPr>
                        <a:t>Sörmland</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272,1</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234,6</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-14%</a:t>
                      </a:r>
                    </a:p>
                  </a:txBody>
                  <a:tcPr marL="5028" marR="5028" marT="5028" marB="0" anchor="b">
                    <a:lnL>
                      <a:noFill/>
                    </a:lnL>
                    <a:lnR>
                      <a:noFill/>
                    </a:lnR>
                    <a:lnT>
                      <a:noFill/>
                    </a:lnT>
                    <a:lnB>
                      <a:noFill/>
                    </a:lnB>
                    <a:solidFill>
                      <a:srgbClr val="F2F2F2"/>
                    </a:solidFill>
                  </a:tcPr>
                </a:tc>
                <a:extLst>
                  <a:ext uri="{0D108BD9-81ED-4DB2-BD59-A6C34878D82A}">
                    <a16:rowId xmlns:a16="http://schemas.microsoft.com/office/drawing/2014/main" val="185069294"/>
                  </a:ext>
                </a:extLst>
              </a:tr>
              <a:tr h="161998">
                <a:tc>
                  <a:txBody>
                    <a:bodyPr/>
                    <a:lstStyle/>
                    <a:p>
                      <a:pPr algn="l" fontAlgn="b"/>
                      <a:r>
                        <a:rPr lang="sv-SE" sz="900" b="0" i="0" u="none" strike="noStrike">
                          <a:solidFill>
                            <a:srgbClr val="000000"/>
                          </a:solidFill>
                          <a:effectLst/>
                          <a:latin typeface="Calibri" panose="020F0502020204030204" pitchFamily="34" charset="0"/>
                        </a:rPr>
                        <a:t>Kalmar</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272,0</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234,6</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-14%</a:t>
                      </a:r>
                    </a:p>
                  </a:txBody>
                  <a:tcPr marL="5028" marR="5028" marT="5028" marB="0" anchor="b">
                    <a:lnL>
                      <a:noFill/>
                    </a:lnL>
                    <a:lnR>
                      <a:noFill/>
                    </a:lnR>
                    <a:lnT>
                      <a:noFill/>
                    </a:lnT>
                    <a:lnB>
                      <a:noFill/>
                    </a:lnB>
                  </a:tcPr>
                </a:tc>
                <a:extLst>
                  <a:ext uri="{0D108BD9-81ED-4DB2-BD59-A6C34878D82A}">
                    <a16:rowId xmlns:a16="http://schemas.microsoft.com/office/drawing/2014/main" val="1719576038"/>
                  </a:ext>
                </a:extLst>
              </a:tr>
              <a:tr h="161998">
                <a:tc>
                  <a:txBody>
                    <a:bodyPr/>
                    <a:lstStyle/>
                    <a:p>
                      <a:pPr algn="l" fontAlgn="b"/>
                      <a:r>
                        <a:rPr lang="sv-SE" sz="900" b="0" i="0" u="none" strike="noStrike">
                          <a:solidFill>
                            <a:srgbClr val="000000"/>
                          </a:solidFill>
                          <a:effectLst/>
                          <a:latin typeface="Calibri" panose="020F0502020204030204" pitchFamily="34" charset="0"/>
                        </a:rPr>
                        <a:t>Västmanland</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271,5</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239,3</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-12%</a:t>
                      </a:r>
                    </a:p>
                  </a:txBody>
                  <a:tcPr marL="5028" marR="5028" marT="5028" marB="0" anchor="b">
                    <a:lnL>
                      <a:noFill/>
                    </a:lnL>
                    <a:lnR>
                      <a:noFill/>
                    </a:lnR>
                    <a:lnT>
                      <a:noFill/>
                    </a:lnT>
                    <a:lnB>
                      <a:noFill/>
                    </a:lnB>
                    <a:solidFill>
                      <a:srgbClr val="F2F2F2"/>
                    </a:solidFill>
                  </a:tcPr>
                </a:tc>
                <a:extLst>
                  <a:ext uri="{0D108BD9-81ED-4DB2-BD59-A6C34878D82A}">
                    <a16:rowId xmlns:a16="http://schemas.microsoft.com/office/drawing/2014/main" val="1254113322"/>
                  </a:ext>
                </a:extLst>
              </a:tr>
              <a:tr h="161998">
                <a:tc>
                  <a:txBody>
                    <a:bodyPr/>
                    <a:lstStyle/>
                    <a:p>
                      <a:pPr algn="l" fontAlgn="b"/>
                      <a:r>
                        <a:rPr lang="sv-SE" sz="900" b="0" i="0" u="none" strike="noStrike">
                          <a:solidFill>
                            <a:srgbClr val="000000"/>
                          </a:solidFill>
                          <a:effectLst/>
                          <a:latin typeface="Calibri" panose="020F0502020204030204" pitchFamily="34" charset="0"/>
                        </a:rPr>
                        <a:t>Dalarna</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284,5</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246,0</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-14%</a:t>
                      </a:r>
                    </a:p>
                  </a:txBody>
                  <a:tcPr marL="5028" marR="5028" marT="5028" marB="0" anchor="b">
                    <a:lnL>
                      <a:noFill/>
                    </a:lnL>
                    <a:lnR>
                      <a:noFill/>
                    </a:lnR>
                    <a:lnT>
                      <a:noFill/>
                    </a:lnT>
                    <a:lnB>
                      <a:noFill/>
                    </a:lnB>
                  </a:tcPr>
                </a:tc>
                <a:extLst>
                  <a:ext uri="{0D108BD9-81ED-4DB2-BD59-A6C34878D82A}">
                    <a16:rowId xmlns:a16="http://schemas.microsoft.com/office/drawing/2014/main" val="881012150"/>
                  </a:ext>
                </a:extLst>
              </a:tr>
              <a:tr h="161998">
                <a:tc>
                  <a:txBody>
                    <a:bodyPr/>
                    <a:lstStyle/>
                    <a:p>
                      <a:pPr algn="l" fontAlgn="b"/>
                      <a:r>
                        <a:rPr lang="sv-SE" sz="900" b="0" i="0" u="none" strike="noStrike">
                          <a:solidFill>
                            <a:srgbClr val="000000"/>
                          </a:solidFill>
                          <a:effectLst/>
                          <a:latin typeface="Calibri" panose="020F0502020204030204" pitchFamily="34" charset="0"/>
                        </a:rPr>
                        <a:t>Värmland</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308,2</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249,5</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-19%</a:t>
                      </a:r>
                    </a:p>
                  </a:txBody>
                  <a:tcPr marL="5028" marR="5028" marT="5028" marB="0" anchor="b">
                    <a:lnL>
                      <a:noFill/>
                    </a:lnL>
                    <a:lnR>
                      <a:noFill/>
                    </a:lnR>
                    <a:lnT>
                      <a:noFill/>
                    </a:lnT>
                    <a:lnB>
                      <a:noFill/>
                    </a:lnB>
                    <a:solidFill>
                      <a:srgbClr val="F2F2F2"/>
                    </a:solidFill>
                  </a:tcPr>
                </a:tc>
                <a:extLst>
                  <a:ext uri="{0D108BD9-81ED-4DB2-BD59-A6C34878D82A}">
                    <a16:rowId xmlns:a16="http://schemas.microsoft.com/office/drawing/2014/main" val="2466900249"/>
                  </a:ext>
                </a:extLst>
              </a:tr>
              <a:tr h="161998">
                <a:tc>
                  <a:txBody>
                    <a:bodyPr/>
                    <a:lstStyle/>
                    <a:p>
                      <a:pPr algn="l" fontAlgn="b"/>
                      <a:r>
                        <a:rPr lang="sv-SE" sz="900" b="0" i="0" u="none" strike="noStrike">
                          <a:solidFill>
                            <a:srgbClr val="000000"/>
                          </a:solidFill>
                          <a:effectLst/>
                          <a:latin typeface="Calibri" panose="020F0502020204030204" pitchFamily="34" charset="0"/>
                        </a:rPr>
                        <a:t>Örebro</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294,2</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250,2</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-15%</a:t>
                      </a:r>
                    </a:p>
                  </a:txBody>
                  <a:tcPr marL="5028" marR="5028" marT="5028" marB="0" anchor="b">
                    <a:lnL>
                      <a:noFill/>
                    </a:lnL>
                    <a:lnR>
                      <a:noFill/>
                    </a:lnR>
                    <a:lnT>
                      <a:noFill/>
                    </a:lnT>
                    <a:lnB>
                      <a:noFill/>
                    </a:lnB>
                  </a:tcPr>
                </a:tc>
                <a:extLst>
                  <a:ext uri="{0D108BD9-81ED-4DB2-BD59-A6C34878D82A}">
                    <a16:rowId xmlns:a16="http://schemas.microsoft.com/office/drawing/2014/main" val="3713823936"/>
                  </a:ext>
                </a:extLst>
              </a:tr>
              <a:tr h="167477">
                <a:tc>
                  <a:txBody>
                    <a:bodyPr/>
                    <a:lstStyle/>
                    <a:p>
                      <a:pPr algn="l" fontAlgn="b"/>
                      <a:r>
                        <a:rPr lang="sv-SE" sz="900" b="0" i="0" u="none" strike="noStrike">
                          <a:solidFill>
                            <a:srgbClr val="000000"/>
                          </a:solidFill>
                          <a:effectLst/>
                          <a:latin typeface="Calibri" panose="020F0502020204030204" pitchFamily="34" charset="0"/>
                        </a:rPr>
                        <a:t>Västernorrland</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290,4</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269,2</a:t>
                      </a:r>
                    </a:p>
                  </a:txBody>
                  <a:tcPr marL="5028" marR="5028" marT="5028" marB="0" anchor="b">
                    <a:lnL>
                      <a:noFill/>
                    </a:lnL>
                    <a:lnR>
                      <a:noFill/>
                    </a:lnR>
                    <a:lnT>
                      <a:noFill/>
                    </a:lnT>
                    <a:lnB>
                      <a:noFill/>
                    </a:lnB>
                    <a:solidFill>
                      <a:srgbClr val="F2F2F2"/>
                    </a:solidFill>
                  </a:tcPr>
                </a:tc>
                <a:tc>
                  <a:txBody>
                    <a:bodyPr/>
                    <a:lstStyle/>
                    <a:p>
                      <a:pPr algn="r" fontAlgn="b"/>
                      <a:r>
                        <a:rPr lang="sv-SE" sz="900" b="0" i="0" u="none" strike="noStrike">
                          <a:solidFill>
                            <a:srgbClr val="000000"/>
                          </a:solidFill>
                          <a:effectLst/>
                          <a:latin typeface="Calibri" panose="020F0502020204030204" pitchFamily="34" charset="0"/>
                        </a:rPr>
                        <a:t>-7%</a:t>
                      </a:r>
                    </a:p>
                  </a:txBody>
                  <a:tcPr marL="5028" marR="5028" marT="5028" marB="0" anchor="b">
                    <a:lnL>
                      <a:noFill/>
                    </a:lnL>
                    <a:lnR>
                      <a:noFill/>
                    </a:lnR>
                    <a:lnT>
                      <a:noFill/>
                    </a:lnT>
                    <a:lnB>
                      <a:noFill/>
                    </a:lnB>
                    <a:solidFill>
                      <a:srgbClr val="F2F2F2"/>
                    </a:solidFill>
                  </a:tcPr>
                </a:tc>
                <a:extLst>
                  <a:ext uri="{0D108BD9-81ED-4DB2-BD59-A6C34878D82A}">
                    <a16:rowId xmlns:a16="http://schemas.microsoft.com/office/drawing/2014/main" val="1369198556"/>
                  </a:ext>
                </a:extLst>
              </a:tr>
              <a:tr h="161998">
                <a:tc>
                  <a:txBody>
                    <a:bodyPr/>
                    <a:lstStyle/>
                    <a:p>
                      <a:pPr algn="l" fontAlgn="b"/>
                      <a:r>
                        <a:rPr lang="sv-SE" sz="900" b="0" i="0" u="none" strike="noStrike">
                          <a:solidFill>
                            <a:srgbClr val="000000"/>
                          </a:solidFill>
                          <a:effectLst/>
                          <a:latin typeface="Calibri" panose="020F0502020204030204" pitchFamily="34" charset="0"/>
                        </a:rPr>
                        <a:t>Gotland</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410,4</a:t>
                      </a:r>
                    </a:p>
                  </a:txBody>
                  <a:tcPr marL="5028" marR="5028" marT="5028" marB="0" anchor="b">
                    <a:lnL>
                      <a:noFill/>
                    </a:lnL>
                    <a:lnR>
                      <a:noFill/>
                    </a:lnR>
                    <a:lnT>
                      <a:noFill/>
                    </a:lnT>
                    <a:lnB>
                      <a:noFill/>
                    </a:lnB>
                  </a:tcPr>
                </a:tc>
                <a:tc>
                  <a:txBody>
                    <a:bodyPr/>
                    <a:lstStyle/>
                    <a:p>
                      <a:pPr algn="r" fontAlgn="b"/>
                      <a:r>
                        <a:rPr lang="sv-SE" sz="900" b="0" i="0" u="none" strike="noStrike">
                          <a:solidFill>
                            <a:srgbClr val="000000"/>
                          </a:solidFill>
                          <a:effectLst/>
                          <a:latin typeface="Calibri" panose="020F0502020204030204" pitchFamily="34" charset="0"/>
                        </a:rPr>
                        <a:t>359,6</a:t>
                      </a:r>
                    </a:p>
                  </a:txBody>
                  <a:tcPr marL="5028" marR="5028" marT="5028" marB="0" anchor="b">
                    <a:lnL>
                      <a:noFill/>
                    </a:lnL>
                    <a:lnR>
                      <a:noFill/>
                    </a:lnR>
                    <a:lnT>
                      <a:noFill/>
                    </a:lnT>
                    <a:lnB>
                      <a:noFill/>
                    </a:lnB>
                  </a:tcPr>
                </a:tc>
                <a:tc>
                  <a:txBody>
                    <a:bodyPr/>
                    <a:lstStyle/>
                    <a:p>
                      <a:pPr algn="r" fontAlgn="b"/>
                      <a:r>
                        <a:rPr lang="sv-SE" sz="900" b="0" i="0" u="none" strike="noStrike" dirty="0">
                          <a:solidFill>
                            <a:srgbClr val="000000"/>
                          </a:solidFill>
                          <a:effectLst/>
                          <a:latin typeface="Calibri" panose="020F0502020204030204" pitchFamily="34" charset="0"/>
                        </a:rPr>
                        <a:t>-12%</a:t>
                      </a:r>
                    </a:p>
                  </a:txBody>
                  <a:tcPr marL="5028" marR="5028" marT="5028" marB="0" anchor="b">
                    <a:lnL>
                      <a:noFill/>
                    </a:lnL>
                    <a:lnR>
                      <a:noFill/>
                    </a:lnR>
                    <a:lnT>
                      <a:noFill/>
                    </a:lnT>
                    <a:lnB>
                      <a:noFill/>
                    </a:lnB>
                  </a:tcPr>
                </a:tc>
                <a:extLst>
                  <a:ext uri="{0D108BD9-81ED-4DB2-BD59-A6C34878D82A}">
                    <a16:rowId xmlns:a16="http://schemas.microsoft.com/office/drawing/2014/main" val="2222991438"/>
                  </a:ext>
                </a:extLst>
              </a:tr>
            </a:tbl>
          </a:graphicData>
        </a:graphic>
      </p:graphicFrame>
      <p:graphicFrame>
        <p:nvGraphicFramePr>
          <p:cNvPr id="5" name="Diagram 4">
            <a:extLst>
              <a:ext uri="{FF2B5EF4-FFF2-40B4-BE49-F238E27FC236}">
                <a16:creationId xmlns:a16="http://schemas.microsoft.com/office/drawing/2014/main" id="{00000000-0008-0000-1300-000005000000}"/>
              </a:ext>
            </a:extLst>
          </p:cNvPr>
          <p:cNvGraphicFramePr>
            <a:graphicFrameLocks/>
          </p:cNvGraphicFramePr>
          <p:nvPr>
            <p:extLst>
              <p:ext uri="{D42A27DB-BD31-4B8C-83A1-F6EECF244321}">
                <p14:modId xmlns:p14="http://schemas.microsoft.com/office/powerpoint/2010/main" val="1052638792"/>
              </p:ext>
            </p:extLst>
          </p:nvPr>
        </p:nvGraphicFramePr>
        <p:xfrm>
          <a:off x="3935998" y="1196463"/>
          <a:ext cx="4750803" cy="3811874"/>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ruta 5">
            <a:extLst>
              <a:ext uri="{FF2B5EF4-FFF2-40B4-BE49-F238E27FC236}">
                <a16:creationId xmlns:a16="http://schemas.microsoft.com/office/drawing/2014/main" id="{8BA97873-32E5-4A28-BA27-C965F59DC712}"/>
              </a:ext>
            </a:extLst>
          </p:cNvPr>
          <p:cNvSpPr txBox="1"/>
          <p:nvPr/>
        </p:nvSpPr>
        <p:spPr>
          <a:xfrm>
            <a:off x="233344" y="5164653"/>
            <a:ext cx="10909800" cy="923330"/>
          </a:xfrm>
          <a:prstGeom prst="rect">
            <a:avLst/>
          </a:prstGeom>
          <a:noFill/>
        </p:spPr>
        <p:txBody>
          <a:bodyPr wrap="square">
            <a:spAutoFit/>
          </a:bodyPr>
          <a:lstStyle/>
          <a:p>
            <a:r>
              <a:rPr lang="sv-SE" dirty="0">
                <a:latin typeface="Calibri" panose="020F0502020204030204" pitchFamily="34" charset="0"/>
                <a:ea typeface="Calibri" panose="020F0502020204030204" pitchFamily="34" charset="0"/>
              </a:rPr>
              <a:t>K</a:t>
            </a:r>
            <a:r>
              <a:rPr lang="sv-SE" dirty="0">
                <a:effectLst/>
                <a:latin typeface="Calibri" panose="020F0502020204030204" pitchFamily="34" charset="0"/>
                <a:ea typeface="Calibri" panose="020F0502020204030204" pitchFamily="34" charset="0"/>
              </a:rPr>
              <a:t>ontroll av antalet besök 2020 jämfört med 2019 visar en minskning med 13 %. I diagrammet görs jämförelsen med ett snitt 2017-2019.</a:t>
            </a:r>
          </a:p>
          <a:p>
            <a:r>
              <a:rPr kumimoji="0" lang="sv-SE"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mn-cs"/>
              </a:rPr>
              <a:t>Denna bild inkluderar bara 2020, och saknar </a:t>
            </a:r>
            <a:r>
              <a:rPr lang="sv-SE" dirty="0">
                <a:latin typeface="Calibri" panose="020F0502020204030204" pitchFamily="34" charset="0"/>
                <a:ea typeface="Calibri" panose="020F0502020204030204" pitchFamily="34" charset="0"/>
              </a:rPr>
              <a:t>2021. I Jan-Feb var trycket markant högre i </a:t>
            </a:r>
            <a:r>
              <a:rPr kumimoji="0" lang="sv-SE"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mn-cs"/>
              </a:rPr>
              <a:t>Skåne än i riket.</a:t>
            </a:r>
            <a:endParaRPr lang="sv-SE"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951799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a:extLst>
              <a:ext uri="{FF2B5EF4-FFF2-40B4-BE49-F238E27FC236}">
                <a16:creationId xmlns:a16="http://schemas.microsoft.com/office/drawing/2014/main" id="{BCE030C0-4DFA-4E69-8DD9-8722C911ACB9}"/>
              </a:ext>
            </a:extLst>
          </p:cNvPr>
          <p:cNvGraphicFramePr>
            <a:graphicFrameLocks noGrp="1"/>
          </p:cNvGraphicFramePr>
          <p:nvPr>
            <p:extLst>
              <p:ext uri="{D42A27DB-BD31-4B8C-83A1-F6EECF244321}">
                <p14:modId xmlns:p14="http://schemas.microsoft.com/office/powerpoint/2010/main" val="3616352873"/>
              </p:ext>
            </p:extLst>
          </p:nvPr>
        </p:nvGraphicFramePr>
        <p:xfrm>
          <a:off x="301624" y="242094"/>
          <a:ext cx="11490325" cy="622300"/>
        </p:xfrm>
        <a:graphic>
          <a:graphicData uri="http://schemas.openxmlformats.org/drawingml/2006/table">
            <a:tbl>
              <a:tblPr/>
              <a:tblGrid>
                <a:gridCol w="11490325">
                  <a:extLst>
                    <a:ext uri="{9D8B030D-6E8A-4147-A177-3AD203B41FA5}">
                      <a16:colId xmlns:a16="http://schemas.microsoft.com/office/drawing/2014/main" val="616291476"/>
                    </a:ext>
                  </a:extLst>
                </a:gridCol>
              </a:tblGrid>
              <a:tr h="184150">
                <a:tc>
                  <a:txBody>
                    <a:bodyPr/>
                    <a:lstStyle/>
                    <a:p>
                      <a:pPr algn="l" fontAlgn="b"/>
                      <a:r>
                        <a:rPr lang="sv-SE" sz="2400" b="1" i="0" u="none" strike="noStrike" dirty="0">
                          <a:solidFill>
                            <a:srgbClr val="000000"/>
                          </a:solidFill>
                          <a:effectLst/>
                          <a:latin typeface="+mj-lt"/>
                        </a:rPr>
                        <a:t>Antal genomförda planerade operationer per 1000 invånare 2020. </a:t>
                      </a:r>
                    </a:p>
                  </a:txBody>
                  <a:tcPr marL="6350" marR="6350" marT="6350" marB="0" anchor="b">
                    <a:lnL>
                      <a:noFill/>
                    </a:lnL>
                    <a:lnR>
                      <a:noFill/>
                    </a:lnR>
                    <a:lnT>
                      <a:noFill/>
                    </a:lnT>
                    <a:lnB>
                      <a:noFill/>
                    </a:lnB>
                  </a:tcPr>
                </a:tc>
                <a:extLst>
                  <a:ext uri="{0D108BD9-81ED-4DB2-BD59-A6C34878D82A}">
                    <a16:rowId xmlns:a16="http://schemas.microsoft.com/office/drawing/2014/main" val="773413326"/>
                  </a:ext>
                </a:extLst>
              </a:tr>
              <a:tr h="184150">
                <a:tc>
                  <a:txBody>
                    <a:bodyPr/>
                    <a:lstStyle/>
                    <a:p>
                      <a:pPr algn="l" fontAlgn="b"/>
                      <a:r>
                        <a:rPr lang="sv-SE" sz="1600" b="0" i="0" u="none" strike="noStrike" dirty="0">
                          <a:solidFill>
                            <a:srgbClr val="000000"/>
                          </a:solidFill>
                          <a:effectLst/>
                          <a:latin typeface="Calibri" panose="020F0502020204030204" pitchFamily="34" charset="0"/>
                        </a:rPr>
                        <a:t> </a:t>
                      </a:r>
                    </a:p>
                  </a:txBody>
                  <a:tcPr marL="6350" marR="6350" marT="6350" marB="0" anchor="b">
                    <a:lnL>
                      <a:noFill/>
                    </a:lnL>
                    <a:lnR>
                      <a:noFill/>
                    </a:lnR>
                    <a:lnT>
                      <a:noFill/>
                    </a:lnT>
                    <a:lnB>
                      <a:noFill/>
                    </a:lnB>
                  </a:tcPr>
                </a:tc>
                <a:extLst>
                  <a:ext uri="{0D108BD9-81ED-4DB2-BD59-A6C34878D82A}">
                    <a16:rowId xmlns:a16="http://schemas.microsoft.com/office/drawing/2014/main" val="1154649985"/>
                  </a:ext>
                </a:extLst>
              </a:tr>
            </a:tbl>
          </a:graphicData>
        </a:graphic>
      </p:graphicFrame>
      <p:graphicFrame>
        <p:nvGraphicFramePr>
          <p:cNvPr id="3" name="Tabell 2">
            <a:extLst>
              <a:ext uri="{FF2B5EF4-FFF2-40B4-BE49-F238E27FC236}">
                <a16:creationId xmlns:a16="http://schemas.microsoft.com/office/drawing/2014/main" id="{21DA9664-323E-4F53-989A-F438C78D5C4E}"/>
              </a:ext>
            </a:extLst>
          </p:cNvPr>
          <p:cNvGraphicFramePr>
            <a:graphicFrameLocks noGrp="1"/>
          </p:cNvGraphicFramePr>
          <p:nvPr>
            <p:extLst>
              <p:ext uri="{D42A27DB-BD31-4B8C-83A1-F6EECF244321}">
                <p14:modId xmlns:p14="http://schemas.microsoft.com/office/powerpoint/2010/main" val="936563225"/>
              </p:ext>
            </p:extLst>
          </p:nvPr>
        </p:nvGraphicFramePr>
        <p:xfrm>
          <a:off x="301624" y="741695"/>
          <a:ext cx="3044300" cy="4354502"/>
        </p:xfrm>
        <a:graphic>
          <a:graphicData uri="http://schemas.openxmlformats.org/drawingml/2006/table">
            <a:tbl>
              <a:tblPr/>
              <a:tblGrid>
                <a:gridCol w="1836644">
                  <a:extLst>
                    <a:ext uri="{9D8B030D-6E8A-4147-A177-3AD203B41FA5}">
                      <a16:colId xmlns:a16="http://schemas.microsoft.com/office/drawing/2014/main" val="2141545821"/>
                    </a:ext>
                  </a:extLst>
                </a:gridCol>
                <a:gridCol w="603828">
                  <a:extLst>
                    <a:ext uri="{9D8B030D-6E8A-4147-A177-3AD203B41FA5}">
                      <a16:colId xmlns:a16="http://schemas.microsoft.com/office/drawing/2014/main" val="778506620"/>
                    </a:ext>
                  </a:extLst>
                </a:gridCol>
                <a:gridCol w="603828">
                  <a:extLst>
                    <a:ext uri="{9D8B030D-6E8A-4147-A177-3AD203B41FA5}">
                      <a16:colId xmlns:a16="http://schemas.microsoft.com/office/drawing/2014/main" val="3002186655"/>
                    </a:ext>
                  </a:extLst>
                </a:gridCol>
              </a:tblGrid>
              <a:tr h="338395">
                <a:tc>
                  <a:txBody>
                    <a:bodyPr/>
                    <a:lstStyle/>
                    <a:p>
                      <a:pPr algn="l" fontAlgn="b"/>
                      <a:r>
                        <a:rPr lang="sv-SE" sz="1100" b="1" i="0" u="none" strike="noStrike">
                          <a:solidFill>
                            <a:srgbClr val="000000"/>
                          </a:solidFill>
                          <a:effectLst/>
                          <a:latin typeface="Calibri" panose="020F0502020204030204" pitchFamily="34" charset="0"/>
                        </a:rPr>
                        <a:t>Region</a:t>
                      </a:r>
                    </a:p>
                  </a:txBody>
                  <a:tcPr marL="6290" marR="6290" marT="6290"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a:solidFill>
                            <a:srgbClr val="000000"/>
                          </a:solidFill>
                          <a:effectLst/>
                          <a:latin typeface="Calibri" panose="020F0502020204030204" pitchFamily="34" charset="0"/>
                        </a:rPr>
                        <a:t>Total</a:t>
                      </a:r>
                    </a:p>
                  </a:txBody>
                  <a:tcPr marL="6290" marR="6290" marT="6290" marB="0" anchor="b">
                    <a:lnL>
                      <a:noFill/>
                    </a:lnL>
                    <a:lnR>
                      <a:noFill/>
                    </a:lnR>
                    <a:lnT>
                      <a:noFill/>
                    </a:lnT>
                    <a:lnB w="12700" cap="flat" cmpd="sng" algn="ctr">
                      <a:solidFill>
                        <a:srgbClr val="F38B4A"/>
                      </a:solidFill>
                      <a:prstDash val="solid"/>
                      <a:round/>
                      <a:headEnd type="none" w="med" len="med"/>
                      <a:tailEnd type="none" w="med" len="med"/>
                    </a:lnB>
                  </a:tcPr>
                </a:tc>
                <a:tc>
                  <a:txBody>
                    <a:bodyPr/>
                    <a:lstStyle/>
                    <a:p>
                      <a:pPr algn="l" fontAlgn="b"/>
                      <a:r>
                        <a:rPr lang="sv-SE" sz="1100" b="1" i="0" u="none" strike="noStrike">
                          <a:solidFill>
                            <a:srgbClr val="000000"/>
                          </a:solidFill>
                          <a:effectLst/>
                          <a:latin typeface="Calibri" panose="020F0502020204030204" pitchFamily="34" charset="0"/>
                        </a:rPr>
                        <a:t>Antal per 1000 inv</a:t>
                      </a:r>
                    </a:p>
                  </a:txBody>
                  <a:tcPr marL="6290" marR="6290" marT="6290" marB="0" anchor="b">
                    <a:lnL>
                      <a:noFill/>
                    </a:lnL>
                    <a:lnR>
                      <a:noFill/>
                    </a:lnR>
                    <a:lnT>
                      <a:noFill/>
                    </a:lnT>
                    <a:lnB w="12700" cap="flat" cmpd="sng" algn="ctr">
                      <a:solidFill>
                        <a:srgbClr val="F38B4A"/>
                      </a:solidFill>
                      <a:prstDash val="solid"/>
                      <a:round/>
                      <a:headEnd type="none" w="med" len="med"/>
                      <a:tailEnd type="none" w="med" len="med"/>
                    </a:lnB>
                  </a:tcPr>
                </a:tc>
                <a:extLst>
                  <a:ext uri="{0D108BD9-81ED-4DB2-BD59-A6C34878D82A}">
                    <a16:rowId xmlns:a16="http://schemas.microsoft.com/office/drawing/2014/main" val="808267113"/>
                  </a:ext>
                </a:extLst>
              </a:tr>
              <a:tr h="182406">
                <a:tc>
                  <a:txBody>
                    <a:bodyPr/>
                    <a:lstStyle/>
                    <a:p>
                      <a:pPr algn="l" fontAlgn="b"/>
                      <a:r>
                        <a:rPr lang="sv-SE" sz="1100" b="0" i="0" u="none" strike="noStrike">
                          <a:solidFill>
                            <a:srgbClr val="000000"/>
                          </a:solidFill>
                          <a:effectLst/>
                          <a:latin typeface="Calibri" panose="020F0502020204030204" pitchFamily="34" charset="0"/>
                        </a:rPr>
                        <a:t>Skåne</a:t>
                      </a:r>
                    </a:p>
                  </a:txBody>
                  <a:tcPr marL="6290" marR="6290" marT="629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23 334</a:t>
                      </a:r>
                    </a:p>
                  </a:txBody>
                  <a:tcPr marL="6290" marR="6290" marT="629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16,8</a:t>
                      </a:r>
                    </a:p>
                  </a:txBody>
                  <a:tcPr marL="6290" marR="6290" marT="6290" marB="0" anchor="b">
                    <a:lnL>
                      <a:noFill/>
                    </a:lnL>
                    <a:lnR>
                      <a:noFill/>
                    </a:lnR>
                    <a:lnT w="12700" cap="flat" cmpd="sng" algn="ctr">
                      <a:solidFill>
                        <a:srgbClr val="F38B4A"/>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val="7732341"/>
                  </a:ext>
                </a:extLst>
              </a:tr>
              <a:tr h="182406">
                <a:tc>
                  <a:txBody>
                    <a:bodyPr/>
                    <a:lstStyle/>
                    <a:p>
                      <a:pPr algn="l" fontAlgn="b"/>
                      <a:r>
                        <a:rPr lang="sv-SE" sz="1100" b="0" i="0" u="none" strike="noStrike">
                          <a:solidFill>
                            <a:srgbClr val="000000"/>
                          </a:solidFill>
                          <a:effectLst/>
                          <a:latin typeface="Calibri" panose="020F0502020204030204" pitchFamily="34" charset="0"/>
                        </a:rPr>
                        <a:t>Stockholm</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61 891</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25,9</a:t>
                      </a:r>
                    </a:p>
                  </a:txBody>
                  <a:tcPr marL="6290" marR="6290" marT="6290" marB="0" anchor="b">
                    <a:lnL>
                      <a:noFill/>
                    </a:lnL>
                    <a:lnR>
                      <a:noFill/>
                    </a:lnR>
                    <a:lnT>
                      <a:noFill/>
                    </a:lnT>
                    <a:lnB>
                      <a:noFill/>
                    </a:lnB>
                  </a:tcPr>
                </a:tc>
                <a:extLst>
                  <a:ext uri="{0D108BD9-81ED-4DB2-BD59-A6C34878D82A}">
                    <a16:rowId xmlns:a16="http://schemas.microsoft.com/office/drawing/2014/main" val="540600135"/>
                  </a:ext>
                </a:extLst>
              </a:tr>
              <a:tr h="182406">
                <a:tc>
                  <a:txBody>
                    <a:bodyPr/>
                    <a:lstStyle/>
                    <a:p>
                      <a:pPr algn="l" fontAlgn="b"/>
                      <a:r>
                        <a:rPr lang="sv-SE" sz="1100" b="0" i="0" u="none" strike="noStrike">
                          <a:solidFill>
                            <a:srgbClr val="000000"/>
                          </a:solidFill>
                          <a:effectLst/>
                          <a:latin typeface="Calibri" panose="020F0502020204030204" pitchFamily="34" charset="0"/>
                        </a:rPr>
                        <a:t>Sörmland</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8 883</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29,7</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3393241284"/>
                  </a:ext>
                </a:extLst>
              </a:tr>
              <a:tr h="182406">
                <a:tc>
                  <a:txBody>
                    <a:bodyPr/>
                    <a:lstStyle/>
                    <a:p>
                      <a:pPr algn="l" fontAlgn="b"/>
                      <a:r>
                        <a:rPr lang="sv-SE" sz="1100" b="0" i="0" u="none" strike="noStrike">
                          <a:solidFill>
                            <a:srgbClr val="000000"/>
                          </a:solidFill>
                          <a:effectLst/>
                          <a:latin typeface="Calibri" panose="020F0502020204030204" pitchFamily="34" charset="0"/>
                        </a:rPr>
                        <a:t>Kronoberg</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6 258</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30,9</a:t>
                      </a:r>
                    </a:p>
                  </a:txBody>
                  <a:tcPr marL="6290" marR="6290" marT="6290" marB="0" anchor="b">
                    <a:lnL>
                      <a:noFill/>
                    </a:lnL>
                    <a:lnR>
                      <a:noFill/>
                    </a:lnR>
                    <a:lnT>
                      <a:noFill/>
                    </a:lnT>
                    <a:lnB>
                      <a:noFill/>
                    </a:lnB>
                  </a:tcPr>
                </a:tc>
                <a:extLst>
                  <a:ext uri="{0D108BD9-81ED-4DB2-BD59-A6C34878D82A}">
                    <a16:rowId xmlns:a16="http://schemas.microsoft.com/office/drawing/2014/main" val="2232766539"/>
                  </a:ext>
                </a:extLst>
              </a:tr>
              <a:tr h="182406">
                <a:tc>
                  <a:txBody>
                    <a:bodyPr/>
                    <a:lstStyle/>
                    <a:p>
                      <a:pPr algn="l" fontAlgn="b"/>
                      <a:r>
                        <a:rPr lang="sv-SE" sz="1100" b="0" i="0" u="none" strike="noStrike">
                          <a:solidFill>
                            <a:srgbClr val="000000"/>
                          </a:solidFill>
                          <a:effectLst/>
                          <a:latin typeface="Calibri" panose="020F0502020204030204" pitchFamily="34" charset="0"/>
                        </a:rPr>
                        <a:t>Västmanland</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9 002</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32,5</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3708129722"/>
                  </a:ext>
                </a:extLst>
              </a:tr>
              <a:tr h="182406">
                <a:tc>
                  <a:txBody>
                    <a:bodyPr/>
                    <a:lstStyle/>
                    <a:p>
                      <a:pPr algn="l" fontAlgn="b"/>
                      <a:r>
                        <a:rPr lang="sv-SE" sz="1100" b="0" i="0" u="none" strike="noStrike">
                          <a:solidFill>
                            <a:srgbClr val="000000"/>
                          </a:solidFill>
                          <a:effectLst/>
                          <a:latin typeface="Calibri" panose="020F0502020204030204" pitchFamily="34" charset="0"/>
                        </a:rPr>
                        <a:t>Norrbotten</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8 164</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32,7</a:t>
                      </a:r>
                    </a:p>
                  </a:txBody>
                  <a:tcPr marL="6290" marR="6290" marT="6290" marB="0" anchor="b">
                    <a:lnL>
                      <a:noFill/>
                    </a:lnL>
                    <a:lnR>
                      <a:noFill/>
                    </a:lnR>
                    <a:lnT>
                      <a:noFill/>
                    </a:lnT>
                    <a:lnB>
                      <a:noFill/>
                    </a:lnB>
                  </a:tcPr>
                </a:tc>
                <a:extLst>
                  <a:ext uri="{0D108BD9-81ED-4DB2-BD59-A6C34878D82A}">
                    <a16:rowId xmlns:a16="http://schemas.microsoft.com/office/drawing/2014/main" val="39690152"/>
                  </a:ext>
                </a:extLst>
              </a:tr>
              <a:tr h="182406">
                <a:tc>
                  <a:txBody>
                    <a:bodyPr/>
                    <a:lstStyle/>
                    <a:p>
                      <a:pPr algn="l" fontAlgn="b"/>
                      <a:r>
                        <a:rPr lang="sv-SE" sz="1100" b="0" i="0" u="none" strike="noStrike">
                          <a:solidFill>
                            <a:srgbClr val="000000"/>
                          </a:solidFill>
                          <a:effectLst/>
                          <a:latin typeface="Calibri" panose="020F0502020204030204" pitchFamily="34" charset="0"/>
                        </a:rPr>
                        <a:t>Jönköping</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12 220</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33,5</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3783600439"/>
                  </a:ext>
                </a:extLst>
              </a:tr>
              <a:tr h="182406">
                <a:tc>
                  <a:txBody>
                    <a:bodyPr/>
                    <a:lstStyle/>
                    <a:p>
                      <a:pPr algn="l" fontAlgn="b"/>
                      <a:r>
                        <a:rPr lang="sv-SE" sz="1100" b="0" i="0" u="none" strike="noStrike">
                          <a:solidFill>
                            <a:srgbClr val="000000"/>
                          </a:solidFill>
                          <a:effectLst/>
                          <a:latin typeface="Calibri" panose="020F0502020204030204" pitchFamily="34" charset="0"/>
                        </a:rPr>
                        <a:t>Östergötland</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16 164</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34,6</a:t>
                      </a:r>
                    </a:p>
                  </a:txBody>
                  <a:tcPr marL="6290" marR="6290" marT="6290" marB="0" anchor="b">
                    <a:lnL>
                      <a:noFill/>
                    </a:lnL>
                    <a:lnR>
                      <a:noFill/>
                    </a:lnR>
                    <a:lnT>
                      <a:noFill/>
                    </a:lnT>
                    <a:lnB>
                      <a:noFill/>
                    </a:lnB>
                  </a:tcPr>
                </a:tc>
                <a:extLst>
                  <a:ext uri="{0D108BD9-81ED-4DB2-BD59-A6C34878D82A}">
                    <a16:rowId xmlns:a16="http://schemas.microsoft.com/office/drawing/2014/main" val="3629451459"/>
                  </a:ext>
                </a:extLst>
              </a:tr>
              <a:tr h="182406">
                <a:tc>
                  <a:txBody>
                    <a:bodyPr/>
                    <a:lstStyle/>
                    <a:p>
                      <a:pPr algn="l" fontAlgn="b"/>
                      <a:r>
                        <a:rPr lang="sv-SE" sz="1100" b="1" i="0" u="none" strike="noStrike">
                          <a:solidFill>
                            <a:srgbClr val="000000"/>
                          </a:solidFill>
                          <a:effectLst/>
                          <a:latin typeface="Calibri" panose="020F0502020204030204" pitchFamily="34" charset="0"/>
                        </a:rPr>
                        <a:t>Riket</a:t>
                      </a:r>
                    </a:p>
                  </a:txBody>
                  <a:tcPr marL="6290" marR="6290" marT="6290" marB="0" anchor="b">
                    <a:lnL>
                      <a:noFill/>
                    </a:lnL>
                    <a:lnR>
                      <a:noFill/>
                    </a:lnR>
                    <a:lnT>
                      <a:noFill/>
                    </a:lnT>
                    <a:lnB>
                      <a:noFill/>
                    </a:lnB>
                    <a:solidFill>
                      <a:srgbClr val="F2F2F2"/>
                    </a:solidFill>
                  </a:tcPr>
                </a:tc>
                <a:tc>
                  <a:txBody>
                    <a:bodyPr/>
                    <a:lstStyle/>
                    <a:p>
                      <a:pPr algn="r" fontAlgn="b"/>
                      <a:r>
                        <a:rPr lang="sv-SE" sz="1100" b="1" i="0" u="none" strike="noStrike">
                          <a:solidFill>
                            <a:srgbClr val="000000"/>
                          </a:solidFill>
                          <a:effectLst/>
                          <a:latin typeface="Calibri" panose="020F0502020204030204" pitchFamily="34" charset="0"/>
                        </a:rPr>
                        <a:t>369 199</a:t>
                      </a:r>
                    </a:p>
                  </a:txBody>
                  <a:tcPr marL="6290" marR="6290" marT="6290" marB="0" anchor="b">
                    <a:lnL>
                      <a:noFill/>
                    </a:lnL>
                    <a:lnR>
                      <a:noFill/>
                    </a:lnR>
                    <a:lnT>
                      <a:noFill/>
                    </a:lnT>
                    <a:lnB>
                      <a:noFill/>
                    </a:lnB>
                    <a:solidFill>
                      <a:srgbClr val="F2F2F2"/>
                    </a:solidFill>
                  </a:tcPr>
                </a:tc>
                <a:tc>
                  <a:txBody>
                    <a:bodyPr/>
                    <a:lstStyle/>
                    <a:p>
                      <a:pPr algn="r" fontAlgn="b"/>
                      <a:r>
                        <a:rPr lang="sv-SE" sz="1100" b="1" i="0" u="none" strike="noStrike">
                          <a:solidFill>
                            <a:srgbClr val="000000"/>
                          </a:solidFill>
                          <a:effectLst/>
                          <a:latin typeface="Calibri" panose="020F0502020204030204" pitchFamily="34" charset="0"/>
                        </a:rPr>
                        <a:t>35,6</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1083400014"/>
                  </a:ext>
                </a:extLst>
              </a:tr>
              <a:tr h="182406">
                <a:tc>
                  <a:txBody>
                    <a:bodyPr/>
                    <a:lstStyle/>
                    <a:p>
                      <a:pPr algn="l" fontAlgn="b"/>
                      <a:r>
                        <a:rPr lang="sv-SE" sz="1100" b="0" i="0" u="none" strike="noStrike" dirty="0">
                          <a:solidFill>
                            <a:srgbClr val="000000"/>
                          </a:solidFill>
                          <a:effectLst/>
                          <a:latin typeface="Calibri" panose="020F0502020204030204" pitchFamily="34" charset="0"/>
                        </a:rPr>
                        <a:t>Västernorrland</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9 151</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37,4</a:t>
                      </a:r>
                    </a:p>
                  </a:txBody>
                  <a:tcPr marL="6290" marR="6290" marT="6290" marB="0" anchor="b">
                    <a:lnL>
                      <a:noFill/>
                    </a:lnL>
                    <a:lnR>
                      <a:noFill/>
                    </a:lnR>
                    <a:lnT>
                      <a:noFill/>
                    </a:lnT>
                    <a:lnB>
                      <a:noFill/>
                    </a:lnB>
                  </a:tcPr>
                </a:tc>
                <a:extLst>
                  <a:ext uri="{0D108BD9-81ED-4DB2-BD59-A6C34878D82A}">
                    <a16:rowId xmlns:a16="http://schemas.microsoft.com/office/drawing/2014/main" val="1301825051"/>
                  </a:ext>
                </a:extLst>
              </a:tr>
              <a:tr h="182406">
                <a:tc>
                  <a:txBody>
                    <a:bodyPr/>
                    <a:lstStyle/>
                    <a:p>
                      <a:pPr algn="l" fontAlgn="b"/>
                      <a:r>
                        <a:rPr lang="sv-SE" sz="1100" b="0" i="0" u="none" strike="noStrike">
                          <a:solidFill>
                            <a:srgbClr val="000000"/>
                          </a:solidFill>
                          <a:effectLst/>
                          <a:latin typeface="Calibri" panose="020F0502020204030204" pitchFamily="34" charset="0"/>
                        </a:rPr>
                        <a:t>Dalarna</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11 227</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39,0</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3465075256"/>
                  </a:ext>
                </a:extLst>
              </a:tr>
              <a:tr h="182406">
                <a:tc>
                  <a:txBody>
                    <a:bodyPr/>
                    <a:lstStyle/>
                    <a:p>
                      <a:pPr algn="l" fontAlgn="b"/>
                      <a:r>
                        <a:rPr lang="sv-SE" sz="1100" b="0" i="0" u="none" strike="noStrike">
                          <a:solidFill>
                            <a:srgbClr val="000000"/>
                          </a:solidFill>
                          <a:effectLst/>
                          <a:latin typeface="Calibri" panose="020F0502020204030204" pitchFamily="34" charset="0"/>
                        </a:rPr>
                        <a:t>Kalmar </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9 765</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39,7</a:t>
                      </a:r>
                    </a:p>
                  </a:txBody>
                  <a:tcPr marL="6290" marR="6290" marT="6290" marB="0" anchor="b">
                    <a:lnL>
                      <a:noFill/>
                    </a:lnL>
                    <a:lnR>
                      <a:noFill/>
                    </a:lnR>
                    <a:lnT>
                      <a:noFill/>
                    </a:lnT>
                    <a:lnB>
                      <a:noFill/>
                    </a:lnB>
                  </a:tcPr>
                </a:tc>
                <a:extLst>
                  <a:ext uri="{0D108BD9-81ED-4DB2-BD59-A6C34878D82A}">
                    <a16:rowId xmlns:a16="http://schemas.microsoft.com/office/drawing/2014/main" val="2779324192"/>
                  </a:ext>
                </a:extLst>
              </a:tr>
              <a:tr h="182406">
                <a:tc>
                  <a:txBody>
                    <a:bodyPr/>
                    <a:lstStyle/>
                    <a:p>
                      <a:pPr algn="l" fontAlgn="b"/>
                      <a:r>
                        <a:rPr lang="sv-SE" sz="1100" b="0" i="0" u="none" strike="noStrike">
                          <a:solidFill>
                            <a:srgbClr val="000000"/>
                          </a:solidFill>
                          <a:effectLst/>
                          <a:latin typeface="Calibri" panose="020F0502020204030204" pitchFamily="34" charset="0"/>
                        </a:rPr>
                        <a:t>Västra Götaland</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69 875</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40,3</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367104251"/>
                  </a:ext>
                </a:extLst>
              </a:tr>
              <a:tr h="182406">
                <a:tc>
                  <a:txBody>
                    <a:bodyPr/>
                    <a:lstStyle/>
                    <a:p>
                      <a:pPr algn="l" fontAlgn="b"/>
                      <a:r>
                        <a:rPr lang="sv-SE" sz="1100" b="0" i="0" u="none" strike="noStrike">
                          <a:solidFill>
                            <a:srgbClr val="000000"/>
                          </a:solidFill>
                          <a:effectLst/>
                          <a:latin typeface="Calibri" panose="020F0502020204030204" pitchFamily="34" charset="0"/>
                        </a:rPr>
                        <a:t>Jämtland</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5 531</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42,2</a:t>
                      </a:r>
                    </a:p>
                  </a:txBody>
                  <a:tcPr marL="6290" marR="6290" marT="6290" marB="0" anchor="b">
                    <a:lnL>
                      <a:noFill/>
                    </a:lnL>
                    <a:lnR>
                      <a:noFill/>
                    </a:lnR>
                    <a:lnT>
                      <a:noFill/>
                    </a:lnT>
                    <a:lnB>
                      <a:noFill/>
                    </a:lnB>
                  </a:tcPr>
                </a:tc>
                <a:extLst>
                  <a:ext uri="{0D108BD9-81ED-4DB2-BD59-A6C34878D82A}">
                    <a16:rowId xmlns:a16="http://schemas.microsoft.com/office/drawing/2014/main" val="3974433779"/>
                  </a:ext>
                </a:extLst>
              </a:tr>
              <a:tr h="182406">
                <a:tc>
                  <a:txBody>
                    <a:bodyPr/>
                    <a:lstStyle/>
                    <a:p>
                      <a:pPr algn="l" fontAlgn="b"/>
                      <a:r>
                        <a:rPr lang="sv-SE" sz="1100" b="0" i="0" u="none" strike="noStrike">
                          <a:solidFill>
                            <a:srgbClr val="000000"/>
                          </a:solidFill>
                          <a:effectLst/>
                          <a:latin typeface="Calibri" panose="020F0502020204030204" pitchFamily="34" charset="0"/>
                        </a:rPr>
                        <a:t>Halland</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14 853</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44,1</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3475200661"/>
                  </a:ext>
                </a:extLst>
              </a:tr>
              <a:tr h="182406">
                <a:tc>
                  <a:txBody>
                    <a:bodyPr/>
                    <a:lstStyle/>
                    <a:p>
                      <a:pPr algn="l" fontAlgn="b"/>
                      <a:r>
                        <a:rPr lang="sv-SE" sz="1100" b="0" i="0" u="none" strike="noStrike">
                          <a:solidFill>
                            <a:srgbClr val="000000"/>
                          </a:solidFill>
                          <a:effectLst/>
                          <a:latin typeface="Calibri" panose="020F0502020204030204" pitchFamily="34" charset="0"/>
                        </a:rPr>
                        <a:t>Gotland</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2 882</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47,9</a:t>
                      </a:r>
                    </a:p>
                  </a:txBody>
                  <a:tcPr marL="6290" marR="6290" marT="6290" marB="0" anchor="b">
                    <a:lnL>
                      <a:noFill/>
                    </a:lnL>
                    <a:lnR>
                      <a:noFill/>
                    </a:lnR>
                    <a:lnT>
                      <a:noFill/>
                    </a:lnT>
                    <a:lnB>
                      <a:noFill/>
                    </a:lnB>
                  </a:tcPr>
                </a:tc>
                <a:extLst>
                  <a:ext uri="{0D108BD9-81ED-4DB2-BD59-A6C34878D82A}">
                    <a16:rowId xmlns:a16="http://schemas.microsoft.com/office/drawing/2014/main" val="3141276503"/>
                  </a:ext>
                </a:extLst>
              </a:tr>
              <a:tr h="182406">
                <a:tc>
                  <a:txBody>
                    <a:bodyPr/>
                    <a:lstStyle/>
                    <a:p>
                      <a:pPr algn="l" fontAlgn="b"/>
                      <a:r>
                        <a:rPr lang="sv-SE" sz="1100" b="0" i="0" u="none" strike="noStrike">
                          <a:solidFill>
                            <a:srgbClr val="000000"/>
                          </a:solidFill>
                          <a:effectLst/>
                          <a:latin typeface="Calibri" panose="020F0502020204030204" pitchFamily="34" charset="0"/>
                        </a:rPr>
                        <a:t>Örebro</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15 261</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49,9</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1774263303"/>
                  </a:ext>
                </a:extLst>
              </a:tr>
              <a:tr h="182406">
                <a:tc>
                  <a:txBody>
                    <a:bodyPr/>
                    <a:lstStyle/>
                    <a:p>
                      <a:pPr algn="l" fontAlgn="b"/>
                      <a:r>
                        <a:rPr lang="sv-SE" sz="1100" b="0" i="0" u="none" strike="noStrike">
                          <a:solidFill>
                            <a:srgbClr val="000000"/>
                          </a:solidFill>
                          <a:effectLst/>
                          <a:latin typeface="Calibri" panose="020F0502020204030204" pitchFamily="34" charset="0"/>
                        </a:rPr>
                        <a:t>Värmland</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14 818</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52,4</a:t>
                      </a:r>
                    </a:p>
                  </a:txBody>
                  <a:tcPr marL="6290" marR="6290" marT="6290" marB="0" anchor="b">
                    <a:lnL>
                      <a:noFill/>
                    </a:lnL>
                    <a:lnR>
                      <a:noFill/>
                    </a:lnR>
                    <a:lnT>
                      <a:noFill/>
                    </a:lnT>
                    <a:lnB>
                      <a:noFill/>
                    </a:lnB>
                  </a:tcPr>
                </a:tc>
                <a:extLst>
                  <a:ext uri="{0D108BD9-81ED-4DB2-BD59-A6C34878D82A}">
                    <a16:rowId xmlns:a16="http://schemas.microsoft.com/office/drawing/2014/main" val="2820182293"/>
                  </a:ext>
                </a:extLst>
              </a:tr>
              <a:tr h="182406">
                <a:tc>
                  <a:txBody>
                    <a:bodyPr/>
                    <a:lstStyle/>
                    <a:p>
                      <a:pPr algn="l" fontAlgn="b"/>
                      <a:r>
                        <a:rPr lang="sv-SE" sz="1100" b="0" i="0" u="none" strike="noStrike">
                          <a:solidFill>
                            <a:srgbClr val="000000"/>
                          </a:solidFill>
                          <a:effectLst/>
                          <a:latin typeface="Calibri" panose="020F0502020204030204" pitchFamily="34" charset="0"/>
                        </a:rPr>
                        <a:t>Gävleborg</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15 847</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55,1</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554992457"/>
                  </a:ext>
                </a:extLst>
              </a:tr>
              <a:tr h="182406">
                <a:tc>
                  <a:txBody>
                    <a:bodyPr/>
                    <a:lstStyle/>
                    <a:p>
                      <a:pPr algn="l" fontAlgn="b"/>
                      <a:r>
                        <a:rPr lang="sv-SE" sz="1100" b="0" i="0" u="none" strike="noStrike">
                          <a:solidFill>
                            <a:srgbClr val="000000"/>
                          </a:solidFill>
                          <a:effectLst/>
                          <a:latin typeface="Calibri" panose="020F0502020204030204" pitchFamily="34" charset="0"/>
                        </a:rPr>
                        <a:t>Uppsala</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23 772</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61,2</a:t>
                      </a:r>
                    </a:p>
                  </a:txBody>
                  <a:tcPr marL="6290" marR="6290" marT="6290" marB="0" anchor="b">
                    <a:lnL>
                      <a:noFill/>
                    </a:lnL>
                    <a:lnR>
                      <a:noFill/>
                    </a:lnR>
                    <a:lnT>
                      <a:noFill/>
                    </a:lnT>
                    <a:lnB>
                      <a:noFill/>
                    </a:lnB>
                  </a:tcPr>
                </a:tc>
                <a:extLst>
                  <a:ext uri="{0D108BD9-81ED-4DB2-BD59-A6C34878D82A}">
                    <a16:rowId xmlns:a16="http://schemas.microsoft.com/office/drawing/2014/main" val="989839836"/>
                  </a:ext>
                </a:extLst>
              </a:tr>
              <a:tr h="182406">
                <a:tc>
                  <a:txBody>
                    <a:bodyPr/>
                    <a:lstStyle/>
                    <a:p>
                      <a:pPr algn="l" fontAlgn="b"/>
                      <a:r>
                        <a:rPr lang="sv-SE" sz="1100" b="0" i="0" u="none" strike="noStrike">
                          <a:solidFill>
                            <a:srgbClr val="000000"/>
                          </a:solidFill>
                          <a:effectLst/>
                          <a:latin typeface="Calibri" panose="020F0502020204030204" pitchFamily="34" charset="0"/>
                        </a:rPr>
                        <a:t>Blekinge</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10 677</a:t>
                      </a:r>
                    </a:p>
                  </a:txBody>
                  <a:tcPr marL="6290" marR="6290" marT="6290" marB="0" anchor="b">
                    <a:lnL>
                      <a:noFill/>
                    </a:lnL>
                    <a:lnR>
                      <a:noFill/>
                    </a:lnR>
                    <a:lnT>
                      <a:noFill/>
                    </a:lnT>
                    <a:lnB>
                      <a:noFill/>
                    </a:lnB>
                    <a:solidFill>
                      <a:srgbClr val="F2F2F2"/>
                    </a:solidFill>
                  </a:tcPr>
                </a:tc>
                <a:tc>
                  <a:txBody>
                    <a:bodyPr/>
                    <a:lstStyle/>
                    <a:p>
                      <a:pPr algn="r" fontAlgn="b"/>
                      <a:r>
                        <a:rPr lang="sv-SE" sz="1100" b="0" i="0" u="none" strike="noStrike">
                          <a:solidFill>
                            <a:srgbClr val="000000"/>
                          </a:solidFill>
                          <a:effectLst/>
                          <a:latin typeface="Calibri" panose="020F0502020204030204" pitchFamily="34" charset="0"/>
                        </a:rPr>
                        <a:t>67,1</a:t>
                      </a:r>
                    </a:p>
                  </a:txBody>
                  <a:tcPr marL="6290" marR="6290" marT="6290" marB="0" anchor="b">
                    <a:lnL>
                      <a:noFill/>
                    </a:lnL>
                    <a:lnR>
                      <a:noFill/>
                    </a:lnR>
                    <a:lnT>
                      <a:noFill/>
                    </a:lnT>
                    <a:lnB>
                      <a:noFill/>
                    </a:lnB>
                    <a:solidFill>
                      <a:srgbClr val="F2F2F2"/>
                    </a:solidFill>
                  </a:tcPr>
                </a:tc>
                <a:extLst>
                  <a:ext uri="{0D108BD9-81ED-4DB2-BD59-A6C34878D82A}">
                    <a16:rowId xmlns:a16="http://schemas.microsoft.com/office/drawing/2014/main" val="569804621"/>
                  </a:ext>
                </a:extLst>
              </a:tr>
              <a:tr h="182406">
                <a:tc>
                  <a:txBody>
                    <a:bodyPr/>
                    <a:lstStyle/>
                    <a:p>
                      <a:pPr algn="l" fontAlgn="b"/>
                      <a:r>
                        <a:rPr lang="sv-SE" sz="1100" b="0" i="0" u="none" strike="noStrike">
                          <a:solidFill>
                            <a:srgbClr val="000000"/>
                          </a:solidFill>
                          <a:effectLst/>
                          <a:latin typeface="Calibri" panose="020F0502020204030204" pitchFamily="34" charset="0"/>
                        </a:rPr>
                        <a:t>Västerbotten</a:t>
                      </a:r>
                    </a:p>
                  </a:txBody>
                  <a:tcPr marL="6290" marR="6290" marT="6290" marB="0" anchor="b">
                    <a:lnL>
                      <a:noFill/>
                    </a:lnL>
                    <a:lnR>
                      <a:noFill/>
                    </a:lnR>
                    <a:lnT>
                      <a:noFill/>
                    </a:lnT>
                    <a:lnB>
                      <a:noFill/>
                    </a:lnB>
                  </a:tcPr>
                </a:tc>
                <a:tc>
                  <a:txBody>
                    <a:bodyPr/>
                    <a:lstStyle/>
                    <a:p>
                      <a:pPr algn="r" fontAlgn="b"/>
                      <a:r>
                        <a:rPr lang="sv-SE" sz="1100" b="0" i="0" u="none" strike="noStrike">
                          <a:solidFill>
                            <a:srgbClr val="000000"/>
                          </a:solidFill>
                          <a:effectLst/>
                          <a:latin typeface="Calibri" panose="020F0502020204030204" pitchFamily="34" charset="0"/>
                        </a:rPr>
                        <a:t>19 624</a:t>
                      </a:r>
                    </a:p>
                  </a:txBody>
                  <a:tcPr marL="6290" marR="6290" marT="6290" marB="0" anchor="b">
                    <a:lnL>
                      <a:noFill/>
                    </a:lnL>
                    <a:lnR>
                      <a:noFill/>
                    </a:lnR>
                    <a:lnT>
                      <a:noFill/>
                    </a:lnT>
                    <a:lnB>
                      <a:noFill/>
                    </a:lnB>
                  </a:tcPr>
                </a:tc>
                <a:tc>
                  <a:txBody>
                    <a:bodyPr/>
                    <a:lstStyle/>
                    <a:p>
                      <a:pPr algn="r" fontAlgn="b"/>
                      <a:r>
                        <a:rPr lang="sv-SE" sz="1100" b="0" i="0" u="none" strike="noStrike" dirty="0">
                          <a:solidFill>
                            <a:srgbClr val="000000"/>
                          </a:solidFill>
                          <a:effectLst/>
                          <a:latin typeface="Calibri" panose="020F0502020204030204" pitchFamily="34" charset="0"/>
                        </a:rPr>
                        <a:t>71,8</a:t>
                      </a:r>
                    </a:p>
                  </a:txBody>
                  <a:tcPr marL="6290" marR="6290" marT="6290" marB="0" anchor="b">
                    <a:lnL>
                      <a:noFill/>
                    </a:lnL>
                    <a:lnR>
                      <a:noFill/>
                    </a:lnR>
                    <a:lnT>
                      <a:noFill/>
                    </a:lnT>
                    <a:lnB>
                      <a:noFill/>
                    </a:lnB>
                  </a:tcPr>
                </a:tc>
                <a:extLst>
                  <a:ext uri="{0D108BD9-81ED-4DB2-BD59-A6C34878D82A}">
                    <a16:rowId xmlns:a16="http://schemas.microsoft.com/office/drawing/2014/main" val="10846775"/>
                  </a:ext>
                </a:extLst>
              </a:tr>
            </a:tbl>
          </a:graphicData>
        </a:graphic>
      </p:graphicFrame>
      <p:graphicFrame>
        <p:nvGraphicFramePr>
          <p:cNvPr id="4" name="Diagram 3">
            <a:extLst>
              <a:ext uri="{FF2B5EF4-FFF2-40B4-BE49-F238E27FC236}">
                <a16:creationId xmlns:a16="http://schemas.microsoft.com/office/drawing/2014/main" id="{00000000-0008-0000-1500-000002000000}"/>
              </a:ext>
            </a:extLst>
          </p:cNvPr>
          <p:cNvGraphicFramePr>
            <a:graphicFrameLocks/>
          </p:cNvGraphicFramePr>
          <p:nvPr>
            <p:extLst>
              <p:ext uri="{D42A27DB-BD31-4B8C-83A1-F6EECF244321}">
                <p14:modId xmlns:p14="http://schemas.microsoft.com/office/powerpoint/2010/main" val="3546410742"/>
              </p:ext>
            </p:extLst>
          </p:nvPr>
        </p:nvGraphicFramePr>
        <p:xfrm>
          <a:off x="3886786" y="968698"/>
          <a:ext cx="4320000" cy="347935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ruta 6">
            <a:extLst>
              <a:ext uri="{FF2B5EF4-FFF2-40B4-BE49-F238E27FC236}">
                <a16:creationId xmlns:a16="http://schemas.microsoft.com/office/drawing/2014/main" id="{75EE3784-3F2B-4EB5-B74B-E7D7997F2611}"/>
              </a:ext>
            </a:extLst>
          </p:cNvPr>
          <p:cNvSpPr txBox="1"/>
          <p:nvPr/>
        </p:nvSpPr>
        <p:spPr>
          <a:xfrm>
            <a:off x="3793359" y="4448048"/>
            <a:ext cx="7572634" cy="338554"/>
          </a:xfrm>
          <a:prstGeom prst="rect">
            <a:avLst/>
          </a:prstGeom>
          <a:noFill/>
        </p:spPr>
        <p:txBody>
          <a:bodyPr wrap="square">
            <a:spAutoFit/>
          </a:bodyPr>
          <a:lstStyle/>
          <a:p>
            <a:pPr algn="l" fontAlgn="b"/>
            <a:r>
              <a:rPr lang="sv-SE" sz="1600" b="1" i="0" u="none" strike="noStrike" dirty="0">
                <a:solidFill>
                  <a:srgbClr val="000000"/>
                </a:solidFill>
                <a:effectLst/>
                <a:latin typeface="Calibri" panose="020F0502020204030204" pitchFamily="34" charset="0"/>
              </a:rPr>
              <a:t>Alla sjukhus i Skåne rapporterar inte till Svenska </a:t>
            </a:r>
            <a:r>
              <a:rPr lang="sv-SE" sz="1600" b="1" i="0" u="none" strike="noStrike" dirty="0" err="1">
                <a:solidFill>
                  <a:srgbClr val="000000"/>
                </a:solidFill>
                <a:effectLst/>
                <a:latin typeface="Calibri" panose="020F0502020204030204" pitchFamily="34" charset="0"/>
              </a:rPr>
              <a:t>perioperativregistret</a:t>
            </a:r>
            <a:r>
              <a:rPr lang="sv-SE" sz="1600" b="1" i="0" u="none" strike="noStrike" dirty="0">
                <a:solidFill>
                  <a:srgbClr val="000000"/>
                </a:solidFill>
                <a:effectLst/>
                <a:latin typeface="Calibri" panose="020F0502020204030204" pitchFamily="34" charset="0"/>
              </a:rPr>
              <a:t> (SPOR)</a:t>
            </a:r>
          </a:p>
        </p:txBody>
      </p:sp>
      <p:sp>
        <p:nvSpPr>
          <p:cNvPr id="6" name="textruta 5">
            <a:extLst>
              <a:ext uri="{FF2B5EF4-FFF2-40B4-BE49-F238E27FC236}">
                <a16:creationId xmlns:a16="http://schemas.microsoft.com/office/drawing/2014/main" id="{1D2C13F3-BE6B-451B-A9F9-A20AF037A033}"/>
              </a:ext>
            </a:extLst>
          </p:cNvPr>
          <p:cNvSpPr txBox="1"/>
          <p:nvPr/>
        </p:nvSpPr>
        <p:spPr>
          <a:xfrm>
            <a:off x="94042" y="5200501"/>
            <a:ext cx="11905487" cy="1569660"/>
          </a:xfrm>
          <a:prstGeom prst="rect">
            <a:avLst/>
          </a:prstGeom>
          <a:solidFill>
            <a:schemeClr val="bg1"/>
          </a:solidFill>
        </p:spPr>
        <p:txBody>
          <a:bodyPr wrap="square" rtlCol="0">
            <a:spAutoFit/>
          </a:bodyPr>
          <a:lstStyle/>
          <a:p>
            <a:r>
              <a:rPr lang="sv-SE" sz="1200" dirty="0"/>
              <a:t>Region Skåne har under hela 2020 legat mellan 63,2% till 93,2% inom 90 dagar för genomförda elektiva operationer (</a:t>
            </a:r>
            <a:r>
              <a:rPr lang="sv-SE" sz="1200" dirty="0" err="1"/>
              <a:t>exkl</a:t>
            </a:r>
            <a:r>
              <a:rPr lang="sv-SE" sz="1200" dirty="0"/>
              <a:t> behandling BUP, fördjupad utredning BUP samt utprovning av hörapparat). Andelen genomförda operationer/behandlingar totalt låg mellan 69% till 95,1% </a:t>
            </a:r>
            <a:r>
              <a:rPr lang="sv-SE" sz="1200" dirty="0" err="1"/>
              <a:t>inkl</a:t>
            </a:r>
            <a:r>
              <a:rPr lang="sv-SE" sz="1200" dirty="0"/>
              <a:t> BUP och utprovning av hörapparat. Lägst andel genomförda operationer/behandlingar inom 90 dagar är i september månad. Skåne gjorde kraftiga neddragningar under våren 2020 för att säkra upp skyddsmaterial, läkemedel men även en omfördelning av personal för att täcka omvårdnadsbehovet av Covid-19 patienter. Skåne följde utvecklingen av Covid-19 i Stockholm och tog höjd för att Skåne skulle kunna drabbas lika omfattande som Stockholm gjorde. Skåne öppnade upp ett antal </a:t>
            </a:r>
            <a:r>
              <a:rPr lang="sv-SE" sz="1200" dirty="0" err="1"/>
              <a:t>covid</a:t>
            </a:r>
            <a:r>
              <a:rPr lang="sv-SE" sz="1200" dirty="0"/>
              <a:t>-avdelningar och utökade IVA-platserna som dedikerades till svårt sjuka </a:t>
            </a:r>
            <a:r>
              <a:rPr lang="sv-SE" sz="1200" dirty="0" err="1"/>
              <a:t>covidpatienter</a:t>
            </a:r>
            <a:r>
              <a:rPr lang="sv-SE" sz="1200" dirty="0"/>
              <a:t> och dessa utökade vårdplatser kunde bemannas med hjälp av en omfattande omfördelning av personal från operationsenheterna (till IVA), personal från öppenvården omfördelades till slutenvårdsavdelningar och många medarbetare fick arbeta inom andra medicinska områden för att säkra upp både bemanningen men även patientsäkerheten. </a:t>
            </a:r>
          </a:p>
        </p:txBody>
      </p:sp>
    </p:spTree>
    <p:extLst>
      <p:ext uri="{BB962C8B-B14F-4D97-AF65-F5344CB8AC3E}">
        <p14:creationId xmlns:p14="http://schemas.microsoft.com/office/powerpoint/2010/main" val="1687633462"/>
      </p:ext>
    </p:extLst>
  </p:cSld>
  <p:clrMapOvr>
    <a:masterClrMapping/>
  </p:clrMapOvr>
</p:sld>
</file>

<file path=ppt/theme/theme1.xml><?xml version="1.0" encoding="utf-8"?>
<a:theme xmlns:a="http://schemas.openxmlformats.org/drawingml/2006/main" name="Region Skåne">
  <a:themeElements>
    <a:clrScheme name="Region Skåne">
      <a:dk1>
        <a:srgbClr val="000000"/>
      </a:dk1>
      <a:lt1>
        <a:srgbClr val="FFFFFF"/>
      </a:lt1>
      <a:dk2>
        <a:srgbClr val="000000"/>
      </a:dk2>
      <a:lt2>
        <a:srgbClr val="808080"/>
      </a:lt2>
      <a:accent1>
        <a:srgbClr val="5E96A8"/>
      </a:accent1>
      <a:accent2>
        <a:srgbClr val="61B9BD"/>
      </a:accent2>
      <a:accent3>
        <a:srgbClr val="3D9378"/>
      </a:accent3>
      <a:accent4>
        <a:srgbClr val="C4B79F"/>
      </a:accent4>
      <a:accent5>
        <a:srgbClr val="FFFFFF"/>
      </a:accent5>
      <a:accent6>
        <a:srgbClr val="FFFFFF"/>
      </a:accent6>
      <a:hlink>
        <a:srgbClr val="00B0F0"/>
      </a:hlink>
      <a:folHlink>
        <a:srgbClr val="D1FF47"/>
      </a:folHlink>
    </a:clrScheme>
    <a:fontScheme name="Tom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Tom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om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om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om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om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om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om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om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om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om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om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om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RS powerpointmall [Skrivskyddad]" id="{B28F9C13-4EDB-4EE9-8B38-BD616E6D0FCF}" vid="{61943D80-2946-4C88-89F7-B742D67E4DF6}"/>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3762</Words>
  <Application>Microsoft Office PowerPoint</Application>
  <PresentationFormat>Bredbild</PresentationFormat>
  <Paragraphs>1249</Paragraphs>
  <Slides>21</Slides>
  <Notes>1</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21</vt:i4>
      </vt:variant>
    </vt:vector>
  </HeadingPairs>
  <TitlesOfParts>
    <vt:vector size="25" baseType="lpstr">
      <vt:lpstr>Arial</vt:lpstr>
      <vt:lpstr>Calibri</vt:lpstr>
      <vt:lpstr>Times New Roman</vt:lpstr>
      <vt:lpstr>Region Skåne</vt:lpstr>
      <vt:lpstr>PowerPoint-presentation</vt:lpstr>
      <vt:lpstr>PowerPoint-presentation</vt:lpstr>
      <vt:lpstr>PowerPoint-presentation</vt:lpstr>
      <vt:lpstr>Antal inskrivna på IVA per Hälso- och sjukvårdsregion, per 100 000 invånare</vt:lpstr>
      <vt:lpstr>Covid slutenvård och IVA Skåne</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Berling Åsa</dc:creator>
  <cp:lastModifiedBy>Luts Lena</cp:lastModifiedBy>
  <cp:revision>22</cp:revision>
  <dcterms:created xsi:type="dcterms:W3CDTF">2021-06-18T18:22:10Z</dcterms:created>
  <dcterms:modified xsi:type="dcterms:W3CDTF">2021-06-20T17:06:40Z</dcterms:modified>
</cp:coreProperties>
</file>