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6"/>
  </p:notesMasterIdLst>
  <p:handoutMasterIdLst>
    <p:handoutMasterId r:id="rId47"/>
  </p:handoutMasterIdLst>
  <p:sldIdLst>
    <p:sldId id="504" r:id="rId2"/>
    <p:sldId id="509" r:id="rId3"/>
    <p:sldId id="530" r:id="rId4"/>
    <p:sldId id="524" r:id="rId5"/>
    <p:sldId id="309" r:id="rId6"/>
    <p:sldId id="311" r:id="rId7"/>
    <p:sldId id="550" r:id="rId8"/>
    <p:sldId id="313" r:id="rId9"/>
    <p:sldId id="314" r:id="rId10"/>
    <p:sldId id="310" r:id="rId11"/>
    <p:sldId id="547" r:id="rId12"/>
    <p:sldId id="531" r:id="rId13"/>
    <p:sldId id="510" r:id="rId14"/>
    <p:sldId id="523" r:id="rId15"/>
    <p:sldId id="532" r:id="rId16"/>
    <p:sldId id="512" r:id="rId17"/>
    <p:sldId id="546" r:id="rId18"/>
    <p:sldId id="513" r:id="rId19"/>
    <p:sldId id="538" r:id="rId20"/>
    <p:sldId id="525" r:id="rId21"/>
    <p:sldId id="533" r:id="rId22"/>
    <p:sldId id="514" r:id="rId23"/>
    <p:sldId id="515" r:id="rId24"/>
    <p:sldId id="539" r:id="rId25"/>
    <p:sldId id="526" r:id="rId26"/>
    <p:sldId id="534" r:id="rId27"/>
    <p:sldId id="516" r:id="rId28"/>
    <p:sldId id="517" r:id="rId29"/>
    <p:sldId id="540" r:id="rId30"/>
    <p:sldId id="543" r:id="rId31"/>
    <p:sldId id="528" r:id="rId32"/>
    <p:sldId id="536" r:id="rId33"/>
    <p:sldId id="549" r:id="rId34"/>
    <p:sldId id="518" r:id="rId35"/>
    <p:sldId id="519" r:id="rId36"/>
    <p:sldId id="541" r:id="rId37"/>
    <p:sldId id="529" r:id="rId38"/>
    <p:sldId id="537" r:id="rId39"/>
    <p:sldId id="544" r:id="rId40"/>
    <p:sldId id="520" r:id="rId41"/>
    <p:sldId id="521" r:id="rId42"/>
    <p:sldId id="542" r:id="rId43"/>
    <p:sldId id="522" r:id="rId44"/>
    <p:sldId id="501" r:id="rId45"/>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Public Sans" panose="020B0604020202020204" charset="0"/>
      <p:regular r:id="rId52"/>
      <p:bold r:id="rId53"/>
      <p:italic r:id="rId54"/>
      <p:boldItalic r:id="rId55"/>
    </p:embeddedFont>
  </p:embeddedFontLst>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6441" autoAdjust="0"/>
  </p:normalViewPr>
  <p:slideViewPr>
    <p:cSldViewPr snapToGrid="0">
      <p:cViewPr varScale="1">
        <p:scale>
          <a:sx n="58" d="100"/>
          <a:sy n="58" d="100"/>
        </p:scale>
        <p:origin x="912" y="36"/>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70E5F-7C34-4CAB-B1EB-D982BDEC536A}" type="doc">
      <dgm:prSet loTypeId="urn:microsoft.com/office/officeart/2005/8/layout/gear1" loCatId="process" qsTypeId="urn:microsoft.com/office/officeart/2005/8/quickstyle/simple1" qsCatId="simple" csTypeId="urn:microsoft.com/office/officeart/2005/8/colors/accent1_5" csCatId="accent1" phldr="1"/>
      <dgm:spPr/>
      <dgm:t>
        <a:bodyPr/>
        <a:lstStyle/>
        <a:p>
          <a:endParaRPr lang="sv-SE"/>
        </a:p>
      </dgm:t>
    </dgm:pt>
    <dgm:pt modelId="{91BD5967-2E92-4A3C-94C7-DD7C1EF08779}">
      <dgm:prSet phldrT="[Text]"/>
      <dgm:spPr>
        <a:solidFill>
          <a:srgbClr val="307C8E">
            <a:alpha val="89804"/>
          </a:srgbClr>
        </a:solidFill>
      </dgm:spPr>
      <dgm:t>
        <a:bodyPr/>
        <a:lstStyle/>
        <a:p>
          <a:r>
            <a:rPr lang="sv-SE" dirty="0"/>
            <a:t>Leverans-kvalitet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271A4CF-82CC-4A7F-8779-899F0F46EB77}" type="parTrans" cxnId="{A05E048F-026B-4F70-9FCC-0E9C9B99C76E}">
      <dgm:prSet/>
      <dgm:spPr/>
      <dgm:t>
        <a:bodyPr/>
        <a:lstStyle/>
        <a:p>
          <a:endParaRPr lang="sv-SE"/>
        </a:p>
      </dgm:t>
    </dgm:pt>
    <dgm:pt modelId="{DF0620E2-BF98-4D81-A77F-8A56D2BD6468}" type="sibTrans" cxnId="{A05E048F-026B-4F70-9FCC-0E9C9B99C76E}">
      <dgm:prSet/>
      <dgm:spPr/>
      <dgm:t>
        <a:bodyPr/>
        <a:lstStyle/>
        <a:p>
          <a:endParaRPr lang="sv-SE"/>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A1E8804-992D-4AA8-86EB-4B88CB1372C7}">
      <dgm:prSet phldrT="[Text]"/>
      <dgm:spPr>
        <a:solidFill>
          <a:srgbClr val="7DB2BA"/>
        </a:solidFill>
        <a:ln>
          <a:solidFill>
            <a:schemeClr val="tx1"/>
          </a:solidFill>
        </a:ln>
      </dgm:spPr>
      <dgm:t>
        <a:bodyPr/>
        <a:lstStyle/>
        <a:p>
          <a:r>
            <a:rPr lang="sv-SE" dirty="0">
              <a:solidFill>
                <a:schemeClr val="tx1"/>
              </a:solidFill>
            </a:rPr>
            <a:t>Dialog</a:t>
          </a:r>
          <a:r>
            <a:rPr lang="sv-SE" dirty="0"/>
            <a:t> </a:t>
          </a:r>
        </a:p>
      </dgm:t>
    </dgm:pt>
    <dgm:pt modelId="{5ACE1938-AC96-4AE8-834F-C8418481E712}" type="parTrans" cxnId="{2C7B6B46-4129-468F-84AA-186DE75C9CC9}">
      <dgm:prSet/>
      <dgm:spPr/>
      <dgm:t>
        <a:bodyPr/>
        <a:lstStyle/>
        <a:p>
          <a:endParaRPr lang="sv-SE"/>
        </a:p>
      </dgm:t>
    </dgm:pt>
    <dgm:pt modelId="{6F7C5E43-DBF5-4004-B182-F025DBB25F54}" type="sibTrans" cxnId="{2C7B6B46-4129-468F-84AA-186DE75C9CC9}">
      <dgm:prSet/>
      <dgm:spPr>
        <a:solidFill>
          <a:srgbClr val="7DB2BA"/>
        </a:solidFill>
        <a:ln>
          <a:solidFill>
            <a:schemeClr val="tx1"/>
          </a:solidFill>
        </a:ln>
      </dgm:spPr>
      <dgm:t>
        <a:bodyPr/>
        <a:lstStyle/>
        <a:p>
          <a:endParaRPr lang="sv-SE"/>
        </a:p>
      </dgm:t>
    </dgm:pt>
    <dgm:pt modelId="{313AE3E0-C729-49D0-ADD3-728A27968A42}">
      <dgm:prSet phldrT="[Text]"/>
      <dgm:spPr>
        <a:solidFill>
          <a:srgbClr val="B5DEE0"/>
        </a:solidFill>
        <a:ln>
          <a:solidFill>
            <a:schemeClr val="tx1"/>
          </a:solidFill>
        </a:ln>
      </dgm:spPr>
      <dgm:t>
        <a:bodyPr/>
        <a:lstStyle/>
        <a:p>
          <a:r>
            <a:rPr lang="sv-SE" dirty="0">
              <a:solidFill>
                <a:schemeClr val="tx1"/>
              </a:solidFill>
            </a:rPr>
            <a:t>Fakta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AC7D6C3-42FC-432E-A12D-6A76D262FF20}" type="parTrans" cxnId="{534168F9-ECEA-43FD-A183-5CF57F5E9170}">
      <dgm:prSet/>
      <dgm:spPr/>
      <dgm:t>
        <a:bodyPr/>
        <a:lstStyle/>
        <a:p>
          <a:endParaRPr lang="sv-SE"/>
        </a:p>
      </dgm:t>
    </dgm:pt>
    <dgm:pt modelId="{4C47163F-9FB3-45A4-9DEE-FDE903BD7B26}" type="sibTrans" cxnId="{534168F9-ECEA-43FD-A183-5CF57F5E9170}">
      <dgm:prSet/>
      <dgm:spPr>
        <a:solidFill>
          <a:srgbClr val="B5DEE0"/>
        </a:solidFill>
        <a:ln>
          <a:solidFill>
            <a:schemeClr val="tx1"/>
          </a:solidFill>
        </a:ln>
      </dgm:spPr>
      <dgm:t>
        <a:bodyPr/>
        <a:lstStyle/>
        <a:p>
          <a:endParaRPr lang="sv-SE"/>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AB4343D-1A26-44B8-8A17-F050960527C7}">
      <dgm:prSet/>
      <dgm:spPr/>
      <dgm:t>
        <a:bodyPr/>
        <a:lstStyle/>
        <a:p>
          <a:endParaRPr lang="en-US"/>
        </a:p>
      </dgm:t>
    </dgm:pt>
    <dgm:pt modelId="{8FC79EAC-EC71-4A78-BC81-D55F7C437115}" type="parTrans" cxnId="{49EE3172-0FC4-4C8B-8F35-15D4EB736D2B}">
      <dgm:prSet/>
      <dgm:spPr/>
      <dgm:t>
        <a:bodyPr/>
        <a:lstStyle/>
        <a:p>
          <a:endParaRPr lang="sv-SE"/>
        </a:p>
      </dgm:t>
    </dgm:pt>
    <dgm:pt modelId="{EA60DAFA-C2E2-4944-A0CE-504293E2C4E8}" type="sibTrans" cxnId="{49EE3172-0FC4-4C8B-8F35-15D4EB736D2B}">
      <dgm:prSet/>
      <dgm:spPr/>
      <dgm:t>
        <a:bodyPr/>
        <a:lstStyle/>
        <a:p>
          <a:endParaRPr lang="sv-SE"/>
        </a:p>
      </dgm:t>
    </dgm:pt>
    <dgm:pt modelId="{F99391C0-FD33-41BA-B91A-97EB6410FD33}" type="pres">
      <dgm:prSet presAssocID="{AB670E5F-7C34-4CAB-B1EB-D982BDEC536A}" presName="composite" presStyleCnt="0">
        <dgm:presLayoutVars>
          <dgm:chMax val="3"/>
          <dgm:animLvl val="lvl"/>
          <dgm:resizeHandles val="exact"/>
        </dgm:presLayoutVars>
      </dgm:prSet>
      <dgm:spPr/>
    </dgm:pt>
    <dgm:pt modelId="{B48499DC-7734-4DBD-900A-CE616FD9412D}" type="pres">
      <dgm:prSet presAssocID="{91BD5967-2E92-4A3C-94C7-DD7C1EF08779}" presName="gear1" presStyleLbl="node1" presStyleIdx="0" presStyleCnt="3">
        <dgm:presLayoutVars>
          <dgm:chMax val="1"/>
          <dgm:bulletEnabled val="1"/>
        </dgm:presLayoutVars>
      </dgm:prSet>
      <dgm:spPr/>
    </dgm:pt>
    <dgm:pt modelId="{A8474B46-9A7B-49A9-BFED-5CE8E9ACC16C}" type="pres">
      <dgm:prSet presAssocID="{91BD5967-2E92-4A3C-94C7-DD7C1EF08779}" presName="gear1srcNode" presStyleLbl="node1" presStyleIdx="0" presStyleCnt="3"/>
      <dgm:spPr/>
    </dgm:pt>
    <dgm:pt modelId="{3A1B2065-C5CE-4597-8EFB-63F80FA97C9A}" type="pres">
      <dgm:prSet presAssocID="{91BD5967-2E92-4A3C-94C7-DD7C1EF08779}" presName="gear1dstNode" presStyleLbl="node1" presStyleIdx="0" presStyleCnt="3"/>
      <dgm:spPr/>
    </dgm:pt>
    <dgm:pt modelId="{E2E5023F-63BD-4F60-B594-BEB357EB5E61}" type="pres">
      <dgm:prSet presAssocID="{1A1E8804-992D-4AA8-86EB-4B88CB1372C7}" presName="gear2" presStyleLbl="node1" presStyleIdx="1" presStyleCnt="3">
        <dgm:presLayoutVars>
          <dgm:chMax val="1"/>
          <dgm:bulletEnabled val="1"/>
        </dgm:presLayoutVars>
      </dgm:prSet>
      <dgm:spPr/>
    </dgm:pt>
    <dgm:pt modelId="{2182A617-EF79-4F2E-87E7-FFE3AAC16AF4}" type="pres">
      <dgm:prSet presAssocID="{1A1E8804-992D-4AA8-86EB-4B88CB1372C7}" presName="gear2srcNode" presStyleLbl="node1" presStyleIdx="1" presStyleCnt="3"/>
      <dgm:spPr/>
    </dgm:pt>
    <dgm:pt modelId="{F43EE58C-1AEB-4650-A90F-C199400B5365}" type="pres">
      <dgm:prSet presAssocID="{1A1E8804-992D-4AA8-86EB-4B88CB1372C7}" presName="gear2dstNode" presStyleLbl="node1" presStyleIdx="1" presStyleCnt="3"/>
      <dgm:spPr/>
    </dgm:pt>
    <dgm:pt modelId="{FBEFF3FB-AA41-4EFF-B9B8-8E0EE1DEEC7A}" type="pres">
      <dgm:prSet presAssocID="{313AE3E0-C729-49D0-ADD3-728A27968A42}" presName="gear3" presStyleLbl="node1" presStyleIdx="2" presStyleCnt="3"/>
      <dgm:spPr/>
    </dgm:pt>
    <dgm:pt modelId="{BF3E8BEC-AF94-45A6-8BD9-E9527BC8C963}" type="pres">
      <dgm:prSet presAssocID="{313AE3E0-C729-49D0-ADD3-728A27968A42}" presName="gear3tx" presStyleLbl="node1" presStyleIdx="2" presStyleCnt="3">
        <dgm:presLayoutVars>
          <dgm:chMax val="1"/>
          <dgm:bulletEnabled val="1"/>
        </dgm:presLayoutVars>
      </dgm:prSet>
      <dgm:spPr/>
    </dgm:pt>
    <dgm:pt modelId="{68390849-3973-4095-9547-54BE69CC9B05}" type="pres">
      <dgm:prSet presAssocID="{313AE3E0-C729-49D0-ADD3-728A27968A42}" presName="gear3srcNode" presStyleLbl="node1" presStyleIdx="2" presStyleCnt="3"/>
      <dgm:spPr/>
    </dgm:pt>
    <dgm:pt modelId="{9A9C1C68-9B85-4409-8547-7CA8423E35AB}" type="pres">
      <dgm:prSet presAssocID="{313AE3E0-C729-49D0-ADD3-728A27968A42}" presName="gear3dstNode" presStyleLbl="node1" presStyleIdx="2" presStyleCnt="3"/>
      <dgm:spPr/>
    </dgm:pt>
    <dgm:pt modelId="{42564949-67EC-43A9-BE42-E515B07779A4}" type="pres">
      <dgm:prSet presAssocID="{DF0620E2-BF98-4D81-A77F-8A56D2BD6468}" presName="connector1" presStyleLbl="sibTrans2D1" presStyleIdx="0" presStyleCnt="3"/>
      <dgm:spPr/>
    </dgm:pt>
    <dgm:pt modelId="{74740A35-FA6C-453C-A472-F1043C055D58}" type="pres">
      <dgm:prSet presAssocID="{6F7C5E43-DBF5-4004-B182-F025DBB25F54}" presName="connector2" presStyleLbl="sibTrans2D1" presStyleIdx="1" presStyleCnt="3"/>
      <dgm:spPr/>
    </dgm:pt>
    <dgm:pt modelId="{858A37B1-8F3E-4BF2-8E69-BA864CA309BE}" type="pres">
      <dgm:prSet presAssocID="{4C47163F-9FB3-45A4-9DEE-FDE903BD7B26}" presName="connector3" presStyleLbl="sibTrans2D1" presStyleIdx="2" presStyleCnt="3"/>
      <dgm:spPr/>
    </dgm:pt>
  </dgm:ptLst>
  <dgm:cxnLst>
    <dgm:cxn modelId="{33EDF500-8582-4C69-95F5-D55B72F4E51A}" type="presOf" srcId="{6F7C5E43-DBF5-4004-B182-F025DBB25F54}" destId="{74740A35-FA6C-453C-A472-F1043C055D58}" srcOrd="0" destOrd="0" presId="urn:microsoft.com/office/officeart/2005/8/layout/gear1"/>
    <dgm:cxn modelId="{A9632A02-3DFA-4AE6-8A73-41A0E5ECE255}" type="presOf" srcId="{313AE3E0-C729-49D0-ADD3-728A27968A42}" destId="{FBEFF3FB-AA41-4EFF-B9B8-8E0EE1DEEC7A}" srcOrd="0" destOrd="0" presId="urn:microsoft.com/office/officeart/2005/8/layout/gear1"/>
    <dgm:cxn modelId="{91E0E30E-9EF4-4218-8042-A5B8BE811C7F}" type="presOf" srcId="{DF0620E2-BF98-4D81-A77F-8A56D2BD6468}" destId="{42564949-67EC-43A9-BE42-E515B07779A4}" srcOrd="0" destOrd="0" presId="urn:microsoft.com/office/officeart/2005/8/layout/gear1"/>
    <dgm:cxn modelId="{195BE23A-BD96-47E4-B482-539346475D7C}" type="presOf" srcId="{313AE3E0-C729-49D0-ADD3-728A27968A42}" destId="{68390849-3973-4095-9547-54BE69CC9B05}" srcOrd="2" destOrd="0" presId="urn:microsoft.com/office/officeart/2005/8/layout/gear1"/>
    <dgm:cxn modelId="{BBD0895F-0FFA-4025-921A-5B6A1CD22AC4}" type="presOf" srcId="{91BD5967-2E92-4A3C-94C7-DD7C1EF08779}" destId="{3A1B2065-C5CE-4597-8EFB-63F80FA97C9A}" srcOrd="2" destOrd="0" presId="urn:microsoft.com/office/officeart/2005/8/layout/gear1"/>
    <dgm:cxn modelId="{2C7B6B46-4129-468F-84AA-186DE75C9CC9}" srcId="{AB670E5F-7C34-4CAB-B1EB-D982BDEC536A}" destId="{1A1E8804-992D-4AA8-86EB-4B88CB1372C7}" srcOrd="1" destOrd="0" parTransId="{5ACE1938-AC96-4AE8-834F-C8418481E712}" sibTransId="{6F7C5E43-DBF5-4004-B182-F025DBB25F54}"/>
    <dgm:cxn modelId="{99D5C968-EB11-4717-A592-6E2AFD50A94D}" type="presOf" srcId="{91BD5967-2E92-4A3C-94C7-DD7C1EF08779}" destId="{B48499DC-7734-4DBD-900A-CE616FD9412D}" srcOrd="0" destOrd="0" presId="urn:microsoft.com/office/officeart/2005/8/layout/gear1"/>
    <dgm:cxn modelId="{561DDD4C-5317-4216-918C-FD26201C5F2A}" type="presOf" srcId="{1A1E8804-992D-4AA8-86EB-4B88CB1372C7}" destId="{2182A617-EF79-4F2E-87E7-FFE3AAC16AF4}" srcOrd="1" destOrd="0" presId="urn:microsoft.com/office/officeart/2005/8/layout/gear1"/>
    <dgm:cxn modelId="{14C36F6D-BB50-48D1-BB23-C7B28BEB4AE9}" type="presOf" srcId="{1A1E8804-992D-4AA8-86EB-4B88CB1372C7}" destId="{E2E5023F-63BD-4F60-B594-BEB357EB5E61}" srcOrd="0" destOrd="0" presId="urn:microsoft.com/office/officeart/2005/8/layout/gear1"/>
    <dgm:cxn modelId="{49EE3172-0FC4-4C8B-8F35-15D4EB736D2B}" srcId="{AB670E5F-7C34-4CAB-B1EB-D982BDEC536A}" destId="{FAB4343D-1A26-44B8-8A17-F050960527C7}" srcOrd="3" destOrd="0" parTransId="{8FC79EAC-EC71-4A78-BC81-D55F7C437115}" sibTransId="{EA60DAFA-C2E2-4944-A0CE-504293E2C4E8}"/>
    <dgm:cxn modelId="{D46EBF58-AD91-4CD4-826D-6EF759B42FFD}" type="presOf" srcId="{1A1E8804-992D-4AA8-86EB-4B88CB1372C7}" destId="{F43EE58C-1AEB-4650-A90F-C199400B5365}" srcOrd="2" destOrd="0" presId="urn:microsoft.com/office/officeart/2005/8/layout/gear1"/>
    <dgm:cxn modelId="{DCCD3F5A-ACFC-4E41-B260-C73144F2F0DD}" type="presOf" srcId="{313AE3E0-C729-49D0-ADD3-728A27968A42}" destId="{BF3E8BEC-AF94-45A6-8BD9-E9527BC8C963}" srcOrd="1" destOrd="0" presId="urn:microsoft.com/office/officeart/2005/8/layout/gear1"/>
    <dgm:cxn modelId="{A05E048F-026B-4F70-9FCC-0E9C9B99C76E}" srcId="{AB670E5F-7C34-4CAB-B1EB-D982BDEC536A}" destId="{91BD5967-2E92-4A3C-94C7-DD7C1EF08779}" srcOrd="0" destOrd="0" parTransId="{8271A4CF-82CC-4A7F-8779-899F0F46EB77}" sibTransId="{DF0620E2-BF98-4D81-A77F-8A56D2BD6468}"/>
    <dgm:cxn modelId="{3EBB74B5-6A99-4265-BA15-CC266C7078EE}" type="presOf" srcId="{4C47163F-9FB3-45A4-9DEE-FDE903BD7B26}" destId="{858A37B1-8F3E-4BF2-8E69-BA864CA309BE}" srcOrd="0" destOrd="0" presId="urn:microsoft.com/office/officeart/2005/8/layout/gear1"/>
    <dgm:cxn modelId="{5AAD90C3-4B73-46C0-ACDE-C5DB5C27CE94}" type="presOf" srcId="{313AE3E0-C729-49D0-ADD3-728A27968A42}" destId="{9A9C1C68-9B85-4409-8547-7CA8423E35AB}" srcOrd="3" destOrd="0" presId="urn:microsoft.com/office/officeart/2005/8/layout/gear1"/>
    <dgm:cxn modelId="{1373BDC3-088E-4883-917C-9E82101A6F74}" type="presOf" srcId="{AB670E5F-7C34-4CAB-B1EB-D982BDEC536A}" destId="{F99391C0-FD33-41BA-B91A-97EB6410FD33}" srcOrd="0" destOrd="0" presId="urn:microsoft.com/office/officeart/2005/8/layout/gear1"/>
    <dgm:cxn modelId="{E2DDF1F2-9B75-45F2-B989-540AB762472F}" type="presOf" srcId="{91BD5967-2E92-4A3C-94C7-DD7C1EF08779}" destId="{A8474B46-9A7B-49A9-BFED-5CE8E9ACC16C}" srcOrd="1" destOrd="0" presId="urn:microsoft.com/office/officeart/2005/8/layout/gear1"/>
    <dgm:cxn modelId="{534168F9-ECEA-43FD-A183-5CF57F5E9170}" srcId="{AB670E5F-7C34-4CAB-B1EB-D982BDEC536A}" destId="{313AE3E0-C729-49D0-ADD3-728A27968A42}" srcOrd="2" destOrd="0" parTransId="{0AC7D6C3-42FC-432E-A12D-6A76D262FF20}" sibTransId="{4C47163F-9FB3-45A4-9DEE-FDE903BD7B26}"/>
    <dgm:cxn modelId="{E70BF279-BD74-4EA6-A8CA-ED5A606BADD7}" type="presParOf" srcId="{F99391C0-FD33-41BA-B91A-97EB6410FD33}" destId="{B48499DC-7734-4DBD-900A-CE616FD9412D}" srcOrd="0" destOrd="0" presId="urn:microsoft.com/office/officeart/2005/8/layout/gear1"/>
    <dgm:cxn modelId="{37A0D173-3DCB-4E3F-87CF-A18CA95A279E}" type="presParOf" srcId="{F99391C0-FD33-41BA-B91A-97EB6410FD33}" destId="{A8474B46-9A7B-49A9-BFED-5CE8E9ACC16C}" srcOrd="1" destOrd="0" presId="urn:microsoft.com/office/officeart/2005/8/layout/gear1"/>
    <dgm:cxn modelId="{7908ACF5-2336-4313-A5AF-3CF854642131}" type="presParOf" srcId="{F99391C0-FD33-41BA-B91A-97EB6410FD33}" destId="{3A1B2065-C5CE-4597-8EFB-63F80FA97C9A}" srcOrd="2" destOrd="0" presId="urn:microsoft.com/office/officeart/2005/8/layout/gear1"/>
    <dgm:cxn modelId="{94BF0AE7-5518-4B97-B98A-635C8A14BED5}" type="presParOf" srcId="{F99391C0-FD33-41BA-B91A-97EB6410FD33}" destId="{E2E5023F-63BD-4F60-B594-BEB357EB5E61}" srcOrd="3" destOrd="0" presId="urn:microsoft.com/office/officeart/2005/8/layout/gear1"/>
    <dgm:cxn modelId="{57F75DA1-F059-4706-8985-5BE90C5B8A78}" type="presParOf" srcId="{F99391C0-FD33-41BA-B91A-97EB6410FD33}" destId="{2182A617-EF79-4F2E-87E7-FFE3AAC16AF4}" srcOrd="4" destOrd="0" presId="urn:microsoft.com/office/officeart/2005/8/layout/gear1"/>
    <dgm:cxn modelId="{04C58462-954D-4EAA-A47F-E45E2B743221}" type="presParOf" srcId="{F99391C0-FD33-41BA-B91A-97EB6410FD33}" destId="{F43EE58C-1AEB-4650-A90F-C199400B5365}" srcOrd="5" destOrd="0" presId="urn:microsoft.com/office/officeart/2005/8/layout/gear1"/>
    <dgm:cxn modelId="{72E96FF4-37AD-4BC5-8912-569C3EDBF8E6}" type="presParOf" srcId="{F99391C0-FD33-41BA-B91A-97EB6410FD33}" destId="{FBEFF3FB-AA41-4EFF-B9B8-8E0EE1DEEC7A}" srcOrd="6" destOrd="0" presId="urn:microsoft.com/office/officeart/2005/8/layout/gear1"/>
    <dgm:cxn modelId="{7D6DBE80-1458-42B1-A1A5-E1DFA6638BEE}" type="presParOf" srcId="{F99391C0-FD33-41BA-B91A-97EB6410FD33}" destId="{BF3E8BEC-AF94-45A6-8BD9-E9527BC8C963}" srcOrd="7" destOrd="0" presId="urn:microsoft.com/office/officeart/2005/8/layout/gear1"/>
    <dgm:cxn modelId="{D0151016-102F-4288-AB4A-3618E8E22636}" type="presParOf" srcId="{F99391C0-FD33-41BA-B91A-97EB6410FD33}" destId="{68390849-3973-4095-9547-54BE69CC9B05}" srcOrd="8" destOrd="0" presId="urn:microsoft.com/office/officeart/2005/8/layout/gear1"/>
    <dgm:cxn modelId="{C4DC2D85-C52E-4125-B2DD-E5D75AE8C1D0}" type="presParOf" srcId="{F99391C0-FD33-41BA-B91A-97EB6410FD33}" destId="{9A9C1C68-9B85-4409-8547-7CA8423E35AB}" srcOrd="9" destOrd="0" presId="urn:microsoft.com/office/officeart/2005/8/layout/gear1"/>
    <dgm:cxn modelId="{8D77CDF4-698B-4F41-AD23-796537C71263}" type="presParOf" srcId="{F99391C0-FD33-41BA-B91A-97EB6410FD33}" destId="{42564949-67EC-43A9-BE42-E515B07779A4}" srcOrd="10" destOrd="0" presId="urn:microsoft.com/office/officeart/2005/8/layout/gear1"/>
    <dgm:cxn modelId="{B690A459-C5EE-42C0-88DE-FF11859BB1FD}" type="presParOf" srcId="{F99391C0-FD33-41BA-B91A-97EB6410FD33}" destId="{74740A35-FA6C-453C-A472-F1043C055D58}" srcOrd="11" destOrd="0" presId="urn:microsoft.com/office/officeart/2005/8/layout/gear1"/>
    <dgm:cxn modelId="{355FCDE6-528F-4DA3-9430-AE100FB6CC6E}" type="presParOf" srcId="{F99391C0-FD33-41BA-B91A-97EB6410FD33}" destId="{858A37B1-8F3E-4BF2-8E69-BA864CA309B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499DC-7734-4DBD-900A-CE616FD9412D}">
      <dsp:nvSpPr>
        <dsp:cNvPr id="0" name=""/>
        <dsp:cNvSpPr/>
      </dsp:nvSpPr>
      <dsp:spPr>
        <a:xfrm>
          <a:off x="3312775" y="2438400"/>
          <a:ext cx="2980266" cy="2980266"/>
        </a:xfrm>
        <a:prstGeom prst="gear9">
          <a:avLst/>
        </a:prstGeom>
        <a:solidFill>
          <a:srgbClr val="307C8E">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sv-SE" sz="2600" kern="1200" dirty="0"/>
            <a:t>Leverans-kvalitet </a:t>
          </a:r>
        </a:p>
      </dsp:txBody>
      <dsp:txXfrm>
        <a:off x="3911941" y="3136513"/>
        <a:ext cx="1781934" cy="1531918"/>
      </dsp:txXfrm>
    </dsp:sp>
    <dsp:sp modelId="{E2E5023F-63BD-4F60-B594-BEB357EB5E61}">
      <dsp:nvSpPr>
        <dsp:cNvPr id="0" name=""/>
        <dsp:cNvSpPr/>
      </dsp:nvSpPr>
      <dsp:spPr>
        <a:xfrm>
          <a:off x="1578802" y="1733973"/>
          <a:ext cx="2167466" cy="2167466"/>
        </a:xfrm>
        <a:prstGeom prst="gear6">
          <a:avLst/>
        </a:prstGeom>
        <a:solidFill>
          <a:srgbClr val="7DB2B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sv-SE" sz="2600" kern="1200" dirty="0">
              <a:solidFill>
                <a:schemeClr val="tx1"/>
              </a:solidFill>
            </a:rPr>
            <a:t>Dialog</a:t>
          </a:r>
          <a:r>
            <a:rPr lang="sv-SE" sz="2600" kern="1200" dirty="0"/>
            <a:t> </a:t>
          </a:r>
        </a:p>
      </dsp:txBody>
      <dsp:txXfrm>
        <a:off x="2124468" y="2282937"/>
        <a:ext cx="1076134" cy="1069538"/>
      </dsp:txXfrm>
    </dsp:sp>
    <dsp:sp modelId="{FBEFF3FB-AA41-4EFF-B9B8-8E0EE1DEEC7A}">
      <dsp:nvSpPr>
        <dsp:cNvPr id="0" name=""/>
        <dsp:cNvSpPr/>
      </dsp:nvSpPr>
      <dsp:spPr>
        <a:xfrm rot="20700000">
          <a:off x="2792804" y="238642"/>
          <a:ext cx="2123675" cy="2123675"/>
        </a:xfrm>
        <a:prstGeom prst="gear6">
          <a:avLst/>
        </a:prstGeom>
        <a:solidFill>
          <a:srgbClr val="B5DEE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sv-SE" sz="2600" kern="1200" dirty="0">
              <a:solidFill>
                <a:schemeClr val="tx1"/>
              </a:solidFill>
            </a:rPr>
            <a:t>Fakta </a:t>
          </a:r>
        </a:p>
      </dsp:txBody>
      <dsp:txXfrm rot="-20700000">
        <a:off x="3258588" y="704426"/>
        <a:ext cx="1192106" cy="1192106"/>
      </dsp:txXfrm>
    </dsp:sp>
    <dsp:sp modelId="{42564949-67EC-43A9-BE42-E515B07779A4}">
      <dsp:nvSpPr>
        <dsp:cNvPr id="0" name=""/>
        <dsp:cNvSpPr/>
      </dsp:nvSpPr>
      <dsp:spPr>
        <a:xfrm>
          <a:off x="3097286" y="1980864"/>
          <a:ext cx="3814741" cy="3814741"/>
        </a:xfrm>
        <a:prstGeom prst="circularArrow">
          <a:avLst>
            <a:gd name="adj1" fmla="val 4688"/>
            <a:gd name="adj2" fmla="val 299029"/>
            <a:gd name="adj3" fmla="val 2539295"/>
            <a:gd name="adj4" fmla="val 15812321"/>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740A35-FA6C-453C-A472-F1043C055D58}">
      <dsp:nvSpPr>
        <dsp:cNvPr id="0" name=""/>
        <dsp:cNvSpPr/>
      </dsp:nvSpPr>
      <dsp:spPr>
        <a:xfrm>
          <a:off x="1194947" y="1249140"/>
          <a:ext cx="2771648" cy="2771648"/>
        </a:xfrm>
        <a:prstGeom prst="leftCircularArrow">
          <a:avLst>
            <a:gd name="adj1" fmla="val 6452"/>
            <a:gd name="adj2" fmla="val 429999"/>
            <a:gd name="adj3" fmla="val 10489124"/>
            <a:gd name="adj4" fmla="val 14837806"/>
            <a:gd name="adj5" fmla="val 7527"/>
          </a:avLst>
        </a:prstGeom>
        <a:solidFill>
          <a:srgbClr val="7DB2BA"/>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58A37B1-8F3E-4BF2-8E69-BA864CA309BE}">
      <dsp:nvSpPr>
        <dsp:cNvPr id="0" name=""/>
        <dsp:cNvSpPr/>
      </dsp:nvSpPr>
      <dsp:spPr>
        <a:xfrm>
          <a:off x="2301576" y="-231776"/>
          <a:ext cx="2988394" cy="2988394"/>
        </a:xfrm>
        <a:prstGeom prst="circularArrow">
          <a:avLst>
            <a:gd name="adj1" fmla="val 5984"/>
            <a:gd name="adj2" fmla="val 394124"/>
            <a:gd name="adj3" fmla="val 13313824"/>
            <a:gd name="adj4" fmla="val 10508221"/>
            <a:gd name="adj5" fmla="val 6981"/>
          </a:avLst>
        </a:prstGeom>
        <a:solidFill>
          <a:srgbClr val="B5DEE0"/>
        </a:solidFill>
        <a:ln>
          <a:solidFill>
            <a:schemeClr val="tx1"/>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2024-06-12</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2024-06-12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politiker räcker med 5 minuter för presentation</a:t>
            </a:r>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99329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44</a:t>
            </a:fld>
            <a:endParaRPr lang="sv-SE"/>
          </a:p>
        </p:txBody>
      </p:sp>
    </p:spTree>
    <p:extLst>
      <p:ext uri="{BB962C8B-B14F-4D97-AF65-F5344CB8AC3E}">
        <p14:creationId xmlns:p14="http://schemas.microsoft.com/office/powerpoint/2010/main" val="151550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bort…/Med vänlig hälsning Mia</a:t>
            </a:r>
          </a:p>
          <a:p>
            <a:endParaRPr lang="sv-SE" dirty="0"/>
          </a:p>
          <a:p>
            <a:r>
              <a:rPr lang="sv-SE" dirty="0"/>
              <a:t>Det finns en viss </a:t>
            </a:r>
            <a:r>
              <a:rPr lang="sv-SE" dirty="0" err="1"/>
              <a:t>presentationsteknisk</a:t>
            </a:r>
            <a:r>
              <a:rPr lang="sv-SE" dirty="0"/>
              <a:t> poäng med denna ;-) så jag vill gärna ha den under visningen/Elisabet</a:t>
            </a:r>
          </a:p>
        </p:txBody>
      </p:sp>
      <p:sp>
        <p:nvSpPr>
          <p:cNvPr id="4" name="Platshållare för bildnummer 3"/>
          <p:cNvSpPr>
            <a:spLocks noGrp="1"/>
          </p:cNvSpPr>
          <p:nvPr>
            <p:ph type="sldNum" sz="quarter" idx="5"/>
          </p:nvPr>
        </p:nvSpPr>
        <p:spPr/>
        <p:txBody>
          <a:bodyPr/>
          <a:lstStyle/>
          <a:p>
            <a:fld id="{512B49E9-D593-4C10-B8F8-41CEF973AAEC}" type="slidenum">
              <a:rPr lang="sv-SE" smtClean="0"/>
              <a:t>5</a:t>
            </a:fld>
            <a:endParaRPr lang="sv-SE"/>
          </a:p>
        </p:txBody>
      </p:sp>
    </p:spTree>
    <p:extLst>
      <p:ext uri="{BB962C8B-B14F-4D97-AF65-F5344CB8AC3E}">
        <p14:creationId xmlns:p14="http://schemas.microsoft.com/office/powerpoint/2010/main" val="116647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Fakta</a:t>
            </a:r>
            <a:r>
              <a:rPr lang="sv-SE" dirty="0"/>
              <a:t>: Vad är politiskt beslutat? Vad står i avtalen? Vad är juridiskt/affärsmässigt möjligt? Var är tekniskt möjligt? </a:t>
            </a:r>
          </a:p>
          <a:p>
            <a:r>
              <a:rPr lang="sv-SE" b="1" dirty="0"/>
              <a:t>Dialog</a:t>
            </a:r>
            <a:r>
              <a:rPr lang="sv-SE" dirty="0"/>
              <a:t>: Relationer, samverkan, kommunikationssystem med forum, kanaler, budskap; relevans; insikt i förutsättningarna, lyssna, förändringsförmåga</a:t>
            </a:r>
          </a:p>
          <a:p>
            <a:r>
              <a:rPr lang="sv-SE" b="1" dirty="0"/>
              <a:t>Leveranskvalitet</a:t>
            </a:r>
            <a:r>
              <a:rPr lang="sv-SE" dirty="0"/>
              <a:t>: Hållbara funktionella processer, tillförlitlig och förutsägbar leverans, ett patientsäkert, arbetsmiljömässigt och ekonomiskt hållbart partnerskap.</a:t>
            </a:r>
          </a:p>
          <a:p>
            <a:endParaRPr lang="sv-SE" dirty="0"/>
          </a:p>
          <a:p>
            <a:endParaRPr lang="sv-SE" dirty="0"/>
          </a:p>
          <a:p>
            <a:r>
              <a:rPr lang="sv-SE" dirty="0"/>
              <a:t>SUPERBRA bild!/Med vänlig hälsning Mia</a:t>
            </a:r>
          </a:p>
        </p:txBody>
      </p:sp>
      <p:sp>
        <p:nvSpPr>
          <p:cNvPr id="4" name="Platshållare för bildnummer 3"/>
          <p:cNvSpPr>
            <a:spLocks noGrp="1"/>
          </p:cNvSpPr>
          <p:nvPr>
            <p:ph type="sldNum" sz="quarter" idx="5"/>
          </p:nvPr>
        </p:nvSpPr>
        <p:spPr/>
        <p:txBody>
          <a:bodyPr/>
          <a:lstStyle/>
          <a:p>
            <a:fld id="{80BCEAAA-5892-4114-A8D0-47CCA8173AC9}" type="slidenum">
              <a:rPr lang="sv-SE" smtClean="0"/>
              <a:t>6</a:t>
            </a:fld>
            <a:endParaRPr lang="sv-SE"/>
          </a:p>
        </p:txBody>
      </p:sp>
    </p:spTree>
    <p:extLst>
      <p:ext uri="{BB962C8B-B14F-4D97-AF65-F5344CB8AC3E}">
        <p14:creationId xmlns:p14="http://schemas.microsoft.com/office/powerpoint/2010/main" val="222246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sist av dessa IT-bilder</a:t>
            </a:r>
          </a:p>
          <a:p>
            <a:endParaRPr lang="sv-SE" dirty="0"/>
          </a:p>
          <a:p>
            <a:r>
              <a:rPr lang="sv-SE" dirty="0"/>
              <a:t>Ok, bra/Elisabet</a:t>
            </a:r>
          </a:p>
        </p:txBody>
      </p:sp>
      <p:sp>
        <p:nvSpPr>
          <p:cNvPr id="4" name="Platshållare för bildnummer 3"/>
          <p:cNvSpPr>
            <a:spLocks noGrp="1"/>
          </p:cNvSpPr>
          <p:nvPr>
            <p:ph type="sldNum" sz="quarter" idx="5"/>
          </p:nvPr>
        </p:nvSpPr>
        <p:spPr/>
        <p:txBody>
          <a:bodyPr/>
          <a:lstStyle/>
          <a:p>
            <a:fld id="{4070A7C1-1449-4D70-BC93-4517B00597EC}" type="slidenum">
              <a:rPr lang="sv-SE" smtClean="0"/>
              <a:t>10</a:t>
            </a:fld>
            <a:endParaRPr lang="sv-SE"/>
          </a:p>
        </p:txBody>
      </p:sp>
    </p:spTree>
    <p:extLst>
      <p:ext uri="{BB962C8B-B14F-4D97-AF65-F5344CB8AC3E}">
        <p14:creationId xmlns:p14="http://schemas.microsoft.com/office/powerpoint/2010/main" val="400188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-Psykiatri, habilitering och hjälpmedel genomför en utredning av möjligheterna för genomförande av lån av hörapparat istället för eget ägande av Region Skånes eget upphandlade sortiment. Beslut om att man ska gå från eget ägande av Regions Skånes förskrivna hörhjälpmedel till lån av desamma togs i Psykiatri, habilitering och hjälpmedelsnämnden i november 2023, och nu går man som sagt igenom formerna för förändringen. Jag som avtalsförvaltare bevakar frågan utifrån vårdvalets intressen och återkommer med information tillsammans med Hjälpmedel när utredningen är klar.</a:t>
            </a:r>
          </a:p>
          <a:p>
            <a:endParaRPr lang="sv-SE" dirty="0"/>
          </a:p>
          <a:p>
            <a:r>
              <a:rPr lang="sv-SE" dirty="0"/>
              <a:t>-Psykiatri, habilitering och hjälpmedel genomför även utredning av formerna för utbetalning av rekvisitionsbelopp för hörapparat till patient.</a:t>
            </a:r>
          </a:p>
          <a:p>
            <a:endParaRPr lang="sv-SE" dirty="0"/>
          </a:p>
          <a:p>
            <a:r>
              <a:rPr lang="sv-SE" dirty="0"/>
              <a:t>-Nationellt system för kunskapsstyrning har tagit fram ett nytt personcentrerat och sammanhållet vårdförlopp för Grav Hörselnedsättning. En lokal arbetsgrupp i Region Skåne arbetar nu med att utreda möjligheterna till implementering av vårdförloppet i Region Skåne. </a:t>
            </a: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17</a:t>
            </a:fld>
            <a:endParaRPr lang="sv-SE"/>
          </a:p>
        </p:txBody>
      </p:sp>
    </p:spTree>
    <p:extLst>
      <p:ext uri="{BB962C8B-B14F-4D97-AF65-F5344CB8AC3E}">
        <p14:creationId xmlns:p14="http://schemas.microsoft.com/office/powerpoint/2010/main" val="406301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Utifrån förfrågningsunderlaget 2025 finns idag inga planerade förändringar kring uppdraget. Man får se detta i ljuset av att jag bevakar frågorna som jag precis berättade om, men i dagsläget ser jag inte något som ska förändra uppdraget såsom det beskrivs i förfrågningsunderlaget.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Gällande förfrågningsunderlagets mer allmänna skrivningar, kommer förfrågningsunderlaget att struktureras om. De andra vårdvalen inom Region Skåne har en gemensam struktur för allmänna delar, och denna struktur planeras att införas även för audionommottagningarna. Syftet med gemensamma delar är bland annat kvalitetssäkring och att förenkla för leverantörer och beslutsfattare.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kommer att finnas en del A, där allmänna villkor såsom Ansökan, Formella krav, avsnitt om kris- och beredskap, e-hälsa osv. som är lika för de flesta vårdval beskrivs. Det kommer också att finnas en del B- där de specifika villkoren för audionommottagningar beskrivs.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Eftersom förfrågningsunderlaget arbetas om och nya villkor kan komma, rekommenderas ni att läsa igenom hela förfrågningsunderlaget extra noggrant inför 2025.</a:t>
            </a: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18</a:t>
            </a:fld>
            <a:endParaRPr lang="sv-SE"/>
          </a:p>
        </p:txBody>
      </p:sp>
    </p:spTree>
    <p:extLst>
      <p:ext uri="{BB962C8B-B14F-4D97-AF65-F5344CB8AC3E}">
        <p14:creationId xmlns:p14="http://schemas.microsoft.com/office/powerpoint/2010/main" val="208021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Hud kunde haft mer tid.</a:t>
            </a:r>
          </a:p>
        </p:txBody>
      </p:sp>
      <p:sp>
        <p:nvSpPr>
          <p:cNvPr id="4" name="Platshållare för bildnummer 3"/>
          <p:cNvSpPr>
            <a:spLocks noGrp="1"/>
          </p:cNvSpPr>
          <p:nvPr>
            <p:ph type="sldNum" sz="quarter" idx="5"/>
          </p:nvPr>
        </p:nvSpPr>
        <p:spPr/>
        <p:txBody>
          <a:bodyPr/>
          <a:lstStyle/>
          <a:p>
            <a:fld id="{687B30ED-5BE4-4B01-A895-9FD01F2DFD3F}" type="slidenum">
              <a:rPr lang="sv-SE" smtClean="0"/>
              <a:t>31</a:t>
            </a:fld>
            <a:endParaRPr lang="sv-SE"/>
          </a:p>
        </p:txBody>
      </p:sp>
    </p:spTree>
    <p:extLst>
      <p:ext uri="{BB962C8B-B14F-4D97-AF65-F5344CB8AC3E}">
        <p14:creationId xmlns:p14="http://schemas.microsoft.com/office/powerpoint/2010/main" val="402031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33</a:t>
            </a:fld>
            <a:endParaRPr lang="sv-SE"/>
          </a:p>
        </p:txBody>
      </p:sp>
    </p:spTree>
    <p:extLst>
      <p:ext uri="{BB962C8B-B14F-4D97-AF65-F5344CB8AC3E}">
        <p14:creationId xmlns:p14="http://schemas.microsoft.com/office/powerpoint/2010/main" val="88418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Teledermatoskopi</a:t>
            </a:r>
            <a:r>
              <a:rPr lang="sv-SE" dirty="0"/>
              <a:t> – se över vilka möjligheter som finns kopplat till det politiska beslut som tagits.</a:t>
            </a:r>
          </a:p>
        </p:txBody>
      </p:sp>
      <p:sp>
        <p:nvSpPr>
          <p:cNvPr id="4" name="Platshållare för bildnummer 3"/>
          <p:cNvSpPr>
            <a:spLocks noGrp="1"/>
          </p:cNvSpPr>
          <p:nvPr>
            <p:ph type="sldNum" sz="quarter" idx="5"/>
          </p:nvPr>
        </p:nvSpPr>
        <p:spPr/>
        <p:txBody>
          <a:bodyPr/>
          <a:lstStyle/>
          <a:p>
            <a:fld id="{687B30ED-5BE4-4B01-A895-9FD01F2DFD3F}" type="slidenum">
              <a:rPr lang="sv-SE" smtClean="0"/>
              <a:t>35</a:t>
            </a:fld>
            <a:endParaRPr lang="sv-SE"/>
          </a:p>
        </p:txBody>
      </p:sp>
    </p:spTree>
    <p:extLst>
      <p:ext uri="{BB962C8B-B14F-4D97-AF65-F5344CB8AC3E}">
        <p14:creationId xmlns:p14="http://schemas.microsoft.com/office/powerpoint/2010/main" val="2033780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2024-06-12</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2024-06-12</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2024-06-12</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2024-06-12</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2024-06-12</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2024-06-12</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2024-06-12</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2024-06-12</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2024-06-12</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2024-06-12</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2024-06-12</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2024-06-12</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2024-06-12</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2024-06-12</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2024-06-12</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2024-06-12</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2024-06-12</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2024-06-12</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2024-06-12</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2024-06-12</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2024-06-12</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44565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75839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13799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2024-06-12</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2024-06-12</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2024-06-12</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2024-06-12</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2024-06-12</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2024-06-12</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2024-06-12</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2024-06-12</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4"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 id="2147483698" r:id="rId30"/>
    <p:sldLayoutId id="2147483699" r:id="rId31"/>
    <p:sldLayoutId id="2147483700" r:id="rId32"/>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lisabet.lundholm@skane.se"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a:t>Dialogmöte för vårdvalen</a:t>
            </a:r>
            <a:br>
              <a:rPr lang="sv-SE" dirty="0"/>
            </a:br>
            <a:r>
              <a:rPr lang="sv-SE" dirty="0"/>
              <a:t>i Region Skåne</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27 maj 2024</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E9492-A774-DD3B-EA63-725BB49929A3}"/>
              </a:ext>
            </a:extLst>
          </p:cNvPr>
          <p:cNvSpPr>
            <a:spLocks noGrp="1"/>
          </p:cNvSpPr>
          <p:nvPr>
            <p:ph type="title"/>
          </p:nvPr>
        </p:nvSpPr>
        <p:spPr>
          <a:xfrm>
            <a:off x="609600" y="274638"/>
            <a:ext cx="5181600" cy="1143000"/>
          </a:xfrm>
        </p:spPr>
        <p:txBody>
          <a:bodyPr anchor="t">
            <a:normAutofit/>
          </a:bodyPr>
          <a:lstStyle/>
          <a:p>
            <a:r>
              <a:rPr lang="en-US" dirty="0" err="1"/>
              <a:t>Kontakt</a:t>
            </a:r>
            <a:r>
              <a:rPr lang="en-US" dirty="0"/>
              <a:t> </a:t>
            </a:r>
            <a:r>
              <a:rPr lang="en-US" dirty="0" err="1"/>
              <a:t>och</a:t>
            </a:r>
            <a:r>
              <a:rPr lang="en-US" dirty="0"/>
              <a:t> support </a:t>
            </a:r>
            <a:r>
              <a:rPr lang="en-US" dirty="0" err="1"/>
              <a:t>kring</a:t>
            </a:r>
            <a:r>
              <a:rPr lang="en-US" dirty="0"/>
              <a:t> IT-</a:t>
            </a:r>
            <a:r>
              <a:rPr lang="en-US" dirty="0" err="1"/>
              <a:t>relaterade</a:t>
            </a:r>
            <a:r>
              <a:rPr lang="en-US" dirty="0"/>
              <a:t> </a:t>
            </a:r>
            <a:r>
              <a:rPr lang="en-US" dirty="0" err="1"/>
              <a:t>frågor</a:t>
            </a:r>
          </a:p>
        </p:txBody>
      </p:sp>
      <p:sp>
        <p:nvSpPr>
          <p:cNvPr id="4" name="Content Placeholder 3">
            <a:extLst>
              <a:ext uri="{FF2B5EF4-FFF2-40B4-BE49-F238E27FC236}">
                <a16:creationId xmlns:a16="http://schemas.microsoft.com/office/drawing/2014/main" id="{95165BF3-1102-17D5-1DD8-307F68D0B37A}"/>
              </a:ext>
            </a:extLst>
          </p:cNvPr>
          <p:cNvSpPr>
            <a:spLocks noGrp="1"/>
          </p:cNvSpPr>
          <p:nvPr>
            <p:ph sz="half" idx="1"/>
          </p:nvPr>
        </p:nvSpPr>
        <p:spPr>
          <a:xfrm>
            <a:off x="609600" y="1600201"/>
            <a:ext cx="5181600" cy="4525963"/>
          </a:xfrm>
        </p:spPr>
        <p:txBody>
          <a:bodyPr vert="horz" lIns="91440" tIns="45720" rIns="91440" bIns="45720" rtlCol="0" anchor="t">
            <a:normAutofit/>
          </a:bodyPr>
          <a:lstStyle/>
          <a:p>
            <a:pPr>
              <a:lnSpc>
                <a:spcPct val="100000"/>
              </a:lnSpc>
            </a:pPr>
            <a:r>
              <a:rPr lang="en-US" sz="2200" dirty="0"/>
              <a:t>Vårdgivarservice</a:t>
            </a:r>
          </a:p>
          <a:p>
            <a:pPr>
              <a:lnSpc>
                <a:spcPct val="100000"/>
              </a:lnSpc>
            </a:pPr>
            <a:r>
              <a:rPr lang="en-US" sz="2200" dirty="0"/>
              <a:t>IT-support</a:t>
            </a:r>
            <a:endParaRPr lang="en-US" sz="2200" dirty="0">
              <a:cs typeface="Arial"/>
            </a:endParaRPr>
          </a:p>
          <a:p>
            <a:pPr lvl="1">
              <a:lnSpc>
                <a:spcPct val="100000"/>
              </a:lnSpc>
              <a:buFont typeface="Courier New" panose="020B0604020202020204" pitchFamily="34" charset="0"/>
              <a:buChar char="o"/>
            </a:pPr>
            <a:r>
              <a:rPr lang="en-US" sz="1800" dirty="0" err="1"/>
              <a:t>Driftstörningar</a:t>
            </a:r>
            <a:endParaRPr lang="en-US" sz="1800" dirty="0">
              <a:cs typeface="Arial"/>
            </a:endParaRPr>
          </a:p>
          <a:p>
            <a:pPr lvl="1">
              <a:lnSpc>
                <a:spcPct val="100000"/>
              </a:lnSpc>
              <a:buFont typeface="Courier New" panose="020B0604020202020204" pitchFamily="34" charset="0"/>
              <a:buChar char="o"/>
            </a:pPr>
            <a:r>
              <a:rPr lang="en-US" sz="1800" dirty="0" err="1"/>
              <a:t>Systemsupport</a:t>
            </a:r>
            <a:endParaRPr lang="en-US" sz="1800" dirty="0" err="1">
              <a:cs typeface="Arial"/>
            </a:endParaRPr>
          </a:p>
          <a:p>
            <a:pPr>
              <a:lnSpc>
                <a:spcPct val="100000"/>
              </a:lnSpc>
            </a:pPr>
            <a:r>
              <a:rPr lang="en-US" sz="2200" dirty="0"/>
              <a:t>IT-</a:t>
            </a:r>
            <a:r>
              <a:rPr lang="en-US" sz="2200" dirty="0" err="1"/>
              <a:t>beställningar</a:t>
            </a:r>
            <a:endParaRPr lang="en-US" sz="2200" dirty="0">
              <a:cs typeface="Arial"/>
            </a:endParaRPr>
          </a:p>
          <a:p>
            <a:pPr>
              <a:lnSpc>
                <a:spcPct val="100000"/>
              </a:lnSpc>
            </a:pPr>
            <a:r>
              <a:rPr lang="en-US" sz="2200" dirty="0" err="1"/>
              <a:t>Behov</a:t>
            </a:r>
            <a:r>
              <a:rPr lang="en-US" sz="2200" dirty="0"/>
              <a:t>, </a:t>
            </a:r>
            <a:r>
              <a:rPr lang="en-US" sz="2200" dirty="0" err="1"/>
              <a:t>önskemål</a:t>
            </a:r>
            <a:r>
              <a:rPr lang="en-US" sz="2200" dirty="0"/>
              <a:t>, </a:t>
            </a:r>
            <a:r>
              <a:rPr lang="en-US" sz="2200" dirty="0" err="1"/>
              <a:t>frågor</a:t>
            </a:r>
            <a:br>
              <a:rPr lang="en-US" sz="2200" dirty="0"/>
            </a:br>
            <a:endParaRPr lang="en-US" sz="2200" dirty="0">
              <a:cs typeface="Arial"/>
            </a:endParaRPr>
          </a:p>
          <a:p>
            <a:pPr marL="0" indent="0">
              <a:lnSpc>
                <a:spcPct val="100000"/>
              </a:lnSpc>
              <a:buNone/>
            </a:pPr>
            <a:r>
              <a:rPr lang="en-US" sz="2200" u="sng" dirty="0">
                <a:solidFill>
                  <a:srgbClr val="0070C0"/>
                </a:solidFill>
              </a:rPr>
              <a:t>Vardgivare.skane.se/it/</a:t>
            </a:r>
            <a:r>
              <a:rPr lang="en-US" sz="2200" u="sng" dirty="0" err="1">
                <a:solidFill>
                  <a:srgbClr val="0070C0"/>
                </a:solidFill>
              </a:rPr>
              <a:t>kontakt</a:t>
            </a:r>
            <a:r>
              <a:rPr lang="en-US" sz="2200" u="sng" dirty="0">
                <a:solidFill>
                  <a:srgbClr val="0070C0"/>
                </a:solidFill>
              </a:rPr>
              <a:t>-och-support</a:t>
            </a:r>
            <a:endParaRPr lang="en-US" sz="2200" u="sng" dirty="0">
              <a:solidFill>
                <a:srgbClr val="0070C0"/>
              </a:solidFill>
              <a:cs typeface="Arial"/>
            </a:endParaRPr>
          </a:p>
          <a:p>
            <a:pPr>
              <a:lnSpc>
                <a:spcPct val="100000"/>
              </a:lnSpc>
            </a:pPr>
            <a:endParaRPr lang="en-US" sz="2200" dirty="0"/>
          </a:p>
        </p:txBody>
      </p:sp>
      <p:pic>
        <p:nvPicPr>
          <p:cNvPr id="12" name="Platshållare för innehåll 5" descr="Personer som spelar pussel">
            <a:extLst>
              <a:ext uri="{FF2B5EF4-FFF2-40B4-BE49-F238E27FC236}">
                <a16:creationId xmlns:a16="http://schemas.microsoft.com/office/drawing/2014/main" id="{52AE42E5-BF89-9836-A147-3A350E9866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65" r="25985" b="2"/>
          <a:stretch/>
        </p:blipFill>
        <p:spPr>
          <a:xfrm>
            <a:off x="5969000" y="10"/>
            <a:ext cx="5880100" cy="655795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a:noFill/>
        </p:spPr>
      </p:pic>
    </p:spTree>
    <p:extLst>
      <p:ext uri="{BB962C8B-B14F-4D97-AF65-F5344CB8AC3E}">
        <p14:creationId xmlns:p14="http://schemas.microsoft.com/office/powerpoint/2010/main" val="416589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A33F3-42D2-7A6A-9846-EA8BCECD2172}"/>
              </a:ext>
            </a:extLst>
          </p:cNvPr>
          <p:cNvSpPr>
            <a:spLocks noGrp="1"/>
          </p:cNvSpPr>
          <p:nvPr>
            <p:ph type="title"/>
          </p:nvPr>
        </p:nvSpPr>
        <p:spPr>
          <a:xfrm>
            <a:off x="609600" y="3056107"/>
            <a:ext cx="10972800" cy="745786"/>
          </a:xfrm>
        </p:spPr>
        <p:txBody>
          <a:bodyPr/>
          <a:lstStyle/>
          <a:p>
            <a:pPr algn="ctr"/>
            <a:r>
              <a:rPr lang="sv-SE" dirty="0"/>
              <a:t>Frågor IT</a:t>
            </a:r>
          </a:p>
        </p:txBody>
      </p:sp>
    </p:spTree>
    <p:extLst>
      <p:ext uri="{BB962C8B-B14F-4D97-AF65-F5344CB8AC3E}">
        <p14:creationId xmlns:p14="http://schemas.microsoft.com/office/powerpoint/2010/main" val="108529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Allmän information Förfrågningsunderlag</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Maria Cea Melin</a:t>
            </a:r>
          </a:p>
          <a:p>
            <a:r>
              <a:rPr lang="sv-SE" dirty="0"/>
              <a:t>Enhetschef Enheten för Uppdragsstyrning</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4700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Förfrågningsunderlag (FFU) 2025 allmänna delar</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dirty="0"/>
              <a:t>Delregionala villkor utredning pågår</a:t>
            </a:r>
          </a:p>
          <a:p>
            <a:r>
              <a:rPr lang="sv-SE" dirty="0"/>
              <a:t>Införande av SDV</a:t>
            </a:r>
          </a:p>
        </p:txBody>
      </p:sp>
    </p:spTree>
    <p:extLst>
      <p:ext uri="{BB962C8B-B14F-4D97-AF65-F5344CB8AC3E}">
        <p14:creationId xmlns:p14="http://schemas.microsoft.com/office/powerpoint/2010/main" val="383875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Audionommottagning</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Sandra Vighagen</a:t>
            </a:r>
          </a:p>
          <a:p>
            <a:r>
              <a:rPr lang="sv-SE" dirty="0"/>
              <a:t>Hälso- och sjukvårdsstrateg</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0123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42EA59-9B04-3D2C-C5CF-2FA9BBEF6467}"/>
              </a:ext>
            </a:extLst>
          </p:cNvPr>
          <p:cNvSpPr>
            <a:spLocks noGrp="1"/>
          </p:cNvSpPr>
          <p:nvPr>
            <p:ph type="title"/>
          </p:nvPr>
        </p:nvSpPr>
        <p:spPr/>
        <p:txBody>
          <a:bodyPr/>
          <a:lstStyle/>
          <a:p>
            <a:r>
              <a:rPr lang="sv-SE" dirty="0"/>
              <a:t>Allmän information</a:t>
            </a:r>
          </a:p>
        </p:txBody>
      </p:sp>
      <p:sp>
        <p:nvSpPr>
          <p:cNvPr id="3" name="Platshållare för innehåll 2">
            <a:extLst>
              <a:ext uri="{FF2B5EF4-FFF2-40B4-BE49-F238E27FC236}">
                <a16:creationId xmlns:a16="http://schemas.microsoft.com/office/drawing/2014/main" id="{6249BA7D-948C-017B-BA00-6C16857BF560}"/>
              </a:ext>
            </a:extLst>
          </p:cNvPr>
          <p:cNvSpPr>
            <a:spLocks noGrp="1"/>
          </p:cNvSpPr>
          <p:nvPr>
            <p:ph idx="1"/>
          </p:nvPr>
        </p:nvSpPr>
        <p:spPr/>
        <p:txBody>
          <a:bodyPr/>
          <a:lstStyle/>
          <a:p>
            <a:r>
              <a:rPr lang="sv-SE" dirty="0"/>
              <a:t>Mötet spelas in</a:t>
            </a:r>
          </a:p>
          <a:p>
            <a:r>
              <a:rPr lang="sv-SE" dirty="0"/>
              <a:t>Frågor kan skrivas i chatten</a:t>
            </a:r>
          </a:p>
          <a:p>
            <a:pPr lvl="1"/>
            <a:r>
              <a:rPr lang="sv-SE" dirty="0"/>
              <a:t>Skriv frågor till det vårdval som presenterar</a:t>
            </a:r>
          </a:p>
          <a:p>
            <a:pPr lvl="1"/>
            <a:r>
              <a:rPr lang="sv-SE" dirty="0"/>
              <a:t>Skriv korta frågor</a:t>
            </a:r>
          </a:p>
          <a:p>
            <a:r>
              <a:rPr lang="sv-SE" dirty="0"/>
              <a:t>Inspelning och bildspel publiceras på Vårdgivare Skåne</a:t>
            </a:r>
          </a:p>
        </p:txBody>
      </p:sp>
    </p:spTree>
    <p:extLst>
      <p:ext uri="{BB962C8B-B14F-4D97-AF65-F5344CB8AC3E}">
        <p14:creationId xmlns:p14="http://schemas.microsoft.com/office/powerpoint/2010/main" val="365704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audionommottagning – aktuellt 2024</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sz="2800" dirty="0"/>
              <a:t>Aktuellt antal mottagningar: 34 varav 4 är under avveckling att ta emot nya patienter 2024</a:t>
            </a:r>
          </a:p>
          <a:p>
            <a:r>
              <a:rPr lang="sv-SE" sz="2800" dirty="0"/>
              <a:t>Ny beviljad mottagning: Kristianstad, startade 2 maj</a:t>
            </a:r>
          </a:p>
          <a:p>
            <a:r>
              <a:rPr lang="sv-SE" sz="2800" dirty="0"/>
              <a:t>6 ansökningar om att starta i Trelleborg, Lund och Landskrona (2 i respektive stad) hanteras</a:t>
            </a:r>
          </a:p>
          <a:p>
            <a:r>
              <a:rPr lang="sv-SE" sz="2800" dirty="0"/>
              <a:t>Fortsatt god tillgänglighet för patienter (tid inom 1-8 veckor)</a:t>
            </a:r>
          </a:p>
          <a:p>
            <a:r>
              <a:rPr lang="sv-SE" sz="2800" dirty="0"/>
              <a:t>Fortsatt hög kundnöjdhet (enligt statistik från </a:t>
            </a:r>
            <a:r>
              <a:rPr lang="sv-SE" sz="2800"/>
              <a:t>forskningsinstitutet Hörselbron</a:t>
            </a:r>
            <a:r>
              <a:rPr lang="sv-SE" sz="2800" dirty="0"/>
              <a:t>)</a:t>
            </a:r>
          </a:p>
          <a:p>
            <a:endParaRPr lang="sv-SE" sz="2800" dirty="0"/>
          </a:p>
        </p:txBody>
      </p:sp>
    </p:spTree>
    <p:extLst>
      <p:ext uri="{BB962C8B-B14F-4D97-AF65-F5344CB8AC3E}">
        <p14:creationId xmlns:p14="http://schemas.microsoft.com/office/powerpoint/2010/main" val="395167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audionommottagning – aktuellt 2024</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a:xfrm>
            <a:off x="609600" y="1104729"/>
            <a:ext cx="10972800" cy="4850257"/>
          </a:xfrm>
        </p:spPr>
        <p:txBody>
          <a:bodyPr/>
          <a:lstStyle/>
          <a:p>
            <a:r>
              <a:rPr lang="sv-SE" sz="2800" dirty="0"/>
              <a:t>Psykiatri, habilitering och hjälpmedel genomför en utredning av möjligheterna för genomförande av lån av hörapparat för patient istället för eget ägande av Region Skånes upphandlade sortiment </a:t>
            </a:r>
          </a:p>
          <a:p>
            <a:r>
              <a:rPr lang="sv-SE" sz="2800" dirty="0"/>
              <a:t>Psykiatri, habilitering och hjälpmedel genomför även utredning av formerna för utbetalning av rekvisitionsbelopp för hörapparat till patient (istället för som idag till audionommottagningen)</a:t>
            </a:r>
          </a:p>
          <a:p>
            <a:r>
              <a:rPr lang="sv-SE" sz="2800" dirty="0"/>
              <a:t>Vårdförlopp grav hörselnedsättning, utredning inom kunskapsstyrningsorganisationen Region Skåne - bedömning av implementering pågår</a:t>
            </a:r>
          </a:p>
        </p:txBody>
      </p:sp>
    </p:spTree>
    <p:extLst>
      <p:ext uri="{BB962C8B-B14F-4D97-AF65-F5344CB8AC3E}">
        <p14:creationId xmlns:p14="http://schemas.microsoft.com/office/powerpoint/2010/main" val="218300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audionommottagning – FFU 2025</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sz="2800" dirty="0"/>
              <a:t>Förfrågningsunderlag (FFU) – ingen förändring kring </a:t>
            </a:r>
            <a:r>
              <a:rPr lang="sv-SE" sz="2800" b="1" dirty="0"/>
              <a:t>uppdraget</a:t>
            </a:r>
            <a:r>
              <a:rPr lang="sv-SE" sz="2800" dirty="0"/>
              <a:t> planeras idag. </a:t>
            </a:r>
          </a:p>
          <a:p>
            <a:r>
              <a:rPr lang="sv-SE" sz="2800" dirty="0"/>
              <a:t>Förändringar kring de allmänna villkoren. Inför en del A, med </a:t>
            </a:r>
            <a:r>
              <a:rPr lang="sv-SE" sz="2800" b="1" dirty="0"/>
              <a:t>allmänna villkor </a:t>
            </a:r>
            <a:r>
              <a:rPr lang="sv-SE" sz="2800" dirty="0"/>
              <a:t>gemensamma för alla vårdval inom Region Skåne. Det </a:t>
            </a:r>
            <a:r>
              <a:rPr lang="sv-SE" sz="2800" b="1" dirty="0"/>
              <a:t>specifika uppdraget</a:t>
            </a:r>
            <a:r>
              <a:rPr lang="sv-SE" sz="2800" dirty="0"/>
              <a:t> och </a:t>
            </a:r>
            <a:r>
              <a:rPr lang="sv-SE" sz="2800" b="1" dirty="0"/>
              <a:t>ersättningar</a:t>
            </a:r>
            <a:r>
              <a:rPr lang="sv-SE" sz="2800" dirty="0"/>
              <a:t> kopplade till det beskrivs i en del B.</a:t>
            </a:r>
          </a:p>
        </p:txBody>
      </p:sp>
    </p:spTree>
    <p:extLst>
      <p:ext uri="{BB962C8B-B14F-4D97-AF65-F5344CB8AC3E}">
        <p14:creationId xmlns:p14="http://schemas.microsoft.com/office/powerpoint/2010/main" val="301762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A33F3-42D2-7A6A-9846-EA8BCECD2172}"/>
              </a:ext>
            </a:extLst>
          </p:cNvPr>
          <p:cNvSpPr>
            <a:spLocks noGrp="1"/>
          </p:cNvSpPr>
          <p:nvPr>
            <p:ph type="title"/>
          </p:nvPr>
        </p:nvSpPr>
        <p:spPr>
          <a:xfrm>
            <a:off x="609600" y="3056107"/>
            <a:ext cx="10972800" cy="745786"/>
          </a:xfrm>
        </p:spPr>
        <p:txBody>
          <a:bodyPr/>
          <a:lstStyle/>
          <a:p>
            <a:pPr algn="ctr"/>
            <a:r>
              <a:rPr lang="sv-SE" dirty="0"/>
              <a:t>Frågor audionommottagning</a:t>
            </a:r>
          </a:p>
        </p:txBody>
      </p:sp>
    </p:spTree>
    <p:extLst>
      <p:ext uri="{BB962C8B-B14F-4D97-AF65-F5344CB8AC3E}">
        <p14:creationId xmlns:p14="http://schemas.microsoft.com/office/powerpoint/2010/main" val="198547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dirty="0"/>
              <a:t>Agenda</a:t>
            </a:r>
          </a:p>
        </p:txBody>
      </p:sp>
      <p:graphicFrame>
        <p:nvGraphicFramePr>
          <p:cNvPr id="2" name="Platshållare för innehåll 1">
            <a:extLst>
              <a:ext uri="{FF2B5EF4-FFF2-40B4-BE49-F238E27FC236}">
                <a16:creationId xmlns:a16="http://schemas.microsoft.com/office/drawing/2014/main" id="{BCCEBC81-2814-2DFF-51E7-E82DF7F90ED0}"/>
              </a:ext>
            </a:extLst>
          </p:cNvPr>
          <p:cNvGraphicFramePr>
            <a:graphicFrameLocks noGrp="1"/>
          </p:cNvGraphicFramePr>
          <p:nvPr>
            <p:ph idx="1"/>
            <p:extLst>
              <p:ext uri="{D42A27DB-BD31-4B8C-83A1-F6EECF244321}">
                <p14:modId xmlns:p14="http://schemas.microsoft.com/office/powerpoint/2010/main" val="2318224420"/>
              </p:ext>
            </p:extLst>
          </p:nvPr>
        </p:nvGraphicFramePr>
        <p:xfrm>
          <a:off x="609600" y="1276350"/>
          <a:ext cx="10972800" cy="4079240"/>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4216999453"/>
                    </a:ext>
                  </a:extLst>
                </a:gridCol>
                <a:gridCol w="9231086">
                  <a:extLst>
                    <a:ext uri="{9D8B030D-6E8A-4147-A177-3AD203B41FA5}">
                      <a16:colId xmlns:a16="http://schemas.microsoft.com/office/drawing/2014/main" val="573401139"/>
                    </a:ext>
                  </a:extLst>
                </a:gridCol>
              </a:tblGrid>
              <a:tr h="370840">
                <a:tc>
                  <a:txBody>
                    <a:bodyPr/>
                    <a:lstStyle/>
                    <a:p>
                      <a:r>
                        <a:rPr lang="sv-SE" dirty="0"/>
                        <a:t>Tid</a:t>
                      </a:r>
                    </a:p>
                  </a:txBody>
                  <a:tcPr/>
                </a:tc>
                <a:tc>
                  <a:txBody>
                    <a:bodyPr/>
                    <a:lstStyle/>
                    <a:p>
                      <a:r>
                        <a:rPr lang="sv-SE" dirty="0"/>
                        <a:t>Innehåll</a:t>
                      </a:r>
                    </a:p>
                  </a:txBody>
                  <a:tcPr/>
                </a:tc>
                <a:extLst>
                  <a:ext uri="{0D108BD9-81ED-4DB2-BD59-A6C34878D82A}">
                    <a16:rowId xmlns:a16="http://schemas.microsoft.com/office/drawing/2014/main" val="2629520369"/>
                  </a:ext>
                </a:extLst>
              </a:tr>
              <a:tr h="370840">
                <a:tc>
                  <a:txBody>
                    <a:bodyPr/>
                    <a:lstStyle/>
                    <a:p>
                      <a:r>
                        <a:rPr lang="sv-SE" dirty="0"/>
                        <a:t>15.00 – 15.10</a:t>
                      </a:r>
                    </a:p>
                  </a:txBody>
                  <a:tcPr/>
                </a:tc>
                <a:tc>
                  <a:txBody>
                    <a:bodyPr/>
                    <a:lstStyle/>
                    <a:p>
                      <a:r>
                        <a:rPr lang="sv-SE" dirty="0"/>
                        <a:t>Inledning samt presentation av politiker</a:t>
                      </a:r>
                    </a:p>
                  </a:txBody>
                  <a:tcPr/>
                </a:tc>
                <a:extLst>
                  <a:ext uri="{0D108BD9-81ED-4DB2-BD59-A6C34878D82A}">
                    <a16:rowId xmlns:a16="http://schemas.microsoft.com/office/drawing/2014/main" val="805258005"/>
                  </a:ext>
                </a:extLst>
              </a:tr>
              <a:tr h="370840">
                <a:tc>
                  <a:txBody>
                    <a:bodyPr/>
                    <a:lstStyle/>
                    <a:p>
                      <a:r>
                        <a:rPr lang="sv-SE" dirty="0"/>
                        <a:t>15.10 – 15.25</a:t>
                      </a:r>
                    </a:p>
                  </a:txBody>
                  <a:tcPr/>
                </a:tc>
                <a:tc>
                  <a:txBody>
                    <a:bodyPr/>
                    <a:lstStyle/>
                    <a:p>
                      <a:r>
                        <a:rPr lang="sv-SE" dirty="0"/>
                        <a:t>Information IT</a:t>
                      </a:r>
                    </a:p>
                  </a:txBody>
                  <a:tcPr/>
                </a:tc>
                <a:extLst>
                  <a:ext uri="{0D108BD9-81ED-4DB2-BD59-A6C34878D82A}">
                    <a16:rowId xmlns:a16="http://schemas.microsoft.com/office/drawing/2014/main" val="704155946"/>
                  </a:ext>
                </a:extLst>
              </a:tr>
              <a:tr h="370840">
                <a:tc>
                  <a:txBody>
                    <a:bodyPr/>
                    <a:lstStyle/>
                    <a:p>
                      <a:r>
                        <a:rPr lang="sv-SE" dirty="0"/>
                        <a:t>15.25 – 15.30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Allmän information förfrågningsunderlag</a:t>
                      </a:r>
                    </a:p>
                  </a:txBody>
                  <a:tcPr/>
                </a:tc>
                <a:extLst>
                  <a:ext uri="{0D108BD9-81ED-4DB2-BD59-A6C34878D82A}">
                    <a16:rowId xmlns:a16="http://schemas.microsoft.com/office/drawing/2014/main" val="1059692231"/>
                  </a:ext>
                </a:extLst>
              </a:tr>
              <a:tr h="370840">
                <a:tc>
                  <a:txBody>
                    <a:bodyPr/>
                    <a:lstStyle/>
                    <a:p>
                      <a:r>
                        <a:rPr lang="sv-SE" dirty="0"/>
                        <a:t>15.30 - 15.45</a:t>
                      </a:r>
                    </a:p>
                  </a:txBody>
                  <a:tcPr/>
                </a:tc>
                <a:tc>
                  <a:txBody>
                    <a:bodyPr/>
                    <a:lstStyle/>
                    <a:p>
                      <a:r>
                        <a:rPr lang="sv-SE" dirty="0"/>
                        <a:t>Audionommottagning inklusive frågor</a:t>
                      </a:r>
                    </a:p>
                  </a:txBody>
                  <a:tcPr/>
                </a:tc>
                <a:extLst>
                  <a:ext uri="{0D108BD9-81ED-4DB2-BD59-A6C34878D82A}">
                    <a16:rowId xmlns:a16="http://schemas.microsoft.com/office/drawing/2014/main" val="4000244959"/>
                  </a:ext>
                </a:extLst>
              </a:tr>
              <a:tr h="370840">
                <a:tc>
                  <a:txBody>
                    <a:bodyPr/>
                    <a:lstStyle/>
                    <a:p>
                      <a:r>
                        <a:rPr lang="sv-SE" dirty="0"/>
                        <a:t>15.45 - 15.55</a:t>
                      </a:r>
                    </a:p>
                  </a:txBody>
                  <a:tcPr/>
                </a:tc>
                <a:tc>
                  <a:txBody>
                    <a:bodyPr/>
                    <a:lstStyle/>
                    <a:p>
                      <a:r>
                        <a:rPr lang="sv-SE" dirty="0"/>
                        <a:t>Grå starr inklusive frågor</a:t>
                      </a:r>
                    </a:p>
                  </a:txBody>
                  <a:tcPr/>
                </a:tc>
                <a:extLst>
                  <a:ext uri="{0D108BD9-81ED-4DB2-BD59-A6C34878D82A}">
                    <a16:rowId xmlns:a16="http://schemas.microsoft.com/office/drawing/2014/main" val="2382925519"/>
                  </a:ext>
                </a:extLst>
              </a:tr>
              <a:tr h="370840">
                <a:tc>
                  <a:txBody>
                    <a:bodyPr/>
                    <a:lstStyle/>
                    <a:p>
                      <a:r>
                        <a:rPr lang="sv-SE" dirty="0"/>
                        <a:t>15.55 - 16.05</a:t>
                      </a:r>
                    </a:p>
                  </a:txBody>
                  <a:tcPr/>
                </a:tc>
                <a:tc>
                  <a:txBody>
                    <a:bodyPr/>
                    <a:lstStyle/>
                    <a:p>
                      <a:r>
                        <a:rPr lang="sv-SE" dirty="0"/>
                        <a:t>Ögon inklusive frågor</a:t>
                      </a:r>
                    </a:p>
                  </a:txBody>
                  <a:tcPr/>
                </a:tc>
                <a:extLst>
                  <a:ext uri="{0D108BD9-81ED-4DB2-BD59-A6C34878D82A}">
                    <a16:rowId xmlns:a16="http://schemas.microsoft.com/office/drawing/2014/main" val="1856588914"/>
                  </a:ext>
                </a:extLst>
              </a:tr>
              <a:tr h="370840">
                <a:tc>
                  <a:txBody>
                    <a:bodyPr/>
                    <a:lstStyle/>
                    <a:p>
                      <a:r>
                        <a:rPr lang="sv-SE" dirty="0"/>
                        <a:t>16.05 - 16.20</a:t>
                      </a:r>
                    </a:p>
                  </a:txBody>
                  <a:tcPr/>
                </a:tc>
                <a:tc>
                  <a:txBody>
                    <a:bodyPr/>
                    <a:lstStyle/>
                    <a:p>
                      <a:r>
                        <a:rPr lang="sv-SE" dirty="0"/>
                        <a:t>Paus</a:t>
                      </a:r>
                    </a:p>
                  </a:txBody>
                  <a:tcPr/>
                </a:tc>
                <a:extLst>
                  <a:ext uri="{0D108BD9-81ED-4DB2-BD59-A6C34878D82A}">
                    <a16:rowId xmlns:a16="http://schemas.microsoft.com/office/drawing/2014/main" val="914002559"/>
                  </a:ext>
                </a:extLst>
              </a:tr>
              <a:tr h="370840">
                <a:tc>
                  <a:txBody>
                    <a:bodyPr/>
                    <a:lstStyle/>
                    <a:p>
                      <a:r>
                        <a:rPr lang="sv-SE" dirty="0"/>
                        <a:t>16.20 - 16.35</a:t>
                      </a:r>
                    </a:p>
                  </a:txBody>
                  <a:tcPr/>
                </a:tc>
                <a:tc>
                  <a:txBody>
                    <a:bodyPr/>
                    <a:lstStyle/>
                    <a:p>
                      <a:r>
                        <a:rPr lang="sv-SE" dirty="0"/>
                        <a:t>Hud inklusive frågor</a:t>
                      </a:r>
                    </a:p>
                  </a:txBody>
                  <a:tcPr/>
                </a:tc>
                <a:extLst>
                  <a:ext uri="{0D108BD9-81ED-4DB2-BD59-A6C34878D82A}">
                    <a16:rowId xmlns:a16="http://schemas.microsoft.com/office/drawing/2014/main" val="1836719255"/>
                  </a:ext>
                </a:extLst>
              </a:tr>
              <a:tr h="370840">
                <a:tc>
                  <a:txBody>
                    <a:bodyPr/>
                    <a:lstStyle/>
                    <a:p>
                      <a:r>
                        <a:rPr lang="sv-SE" dirty="0"/>
                        <a:t>16.35 - 16.50</a:t>
                      </a:r>
                    </a:p>
                  </a:txBody>
                  <a:tcPr/>
                </a:tc>
                <a:tc>
                  <a:txBody>
                    <a:bodyPr/>
                    <a:lstStyle/>
                    <a:p>
                      <a:r>
                        <a:rPr lang="sv-SE" dirty="0"/>
                        <a:t>LARO inklusive frågor</a:t>
                      </a:r>
                    </a:p>
                  </a:txBody>
                  <a:tcPr/>
                </a:tc>
                <a:extLst>
                  <a:ext uri="{0D108BD9-81ED-4DB2-BD59-A6C34878D82A}">
                    <a16:rowId xmlns:a16="http://schemas.microsoft.com/office/drawing/2014/main" val="1054869163"/>
                  </a:ext>
                </a:extLst>
              </a:tr>
              <a:tr h="370840">
                <a:tc>
                  <a:txBody>
                    <a:bodyPr/>
                    <a:lstStyle/>
                    <a:p>
                      <a:r>
                        <a:rPr lang="sv-SE" dirty="0"/>
                        <a:t>16.50 – 17.00</a:t>
                      </a:r>
                    </a:p>
                  </a:txBody>
                  <a:tcPr/>
                </a:tc>
                <a:tc>
                  <a:txBody>
                    <a:bodyPr/>
                    <a:lstStyle/>
                    <a:p>
                      <a:r>
                        <a:rPr lang="sv-SE" dirty="0"/>
                        <a:t>Avslut av möte</a:t>
                      </a:r>
                    </a:p>
                  </a:txBody>
                  <a:tcPr/>
                </a:tc>
                <a:extLst>
                  <a:ext uri="{0D108BD9-81ED-4DB2-BD59-A6C34878D82A}">
                    <a16:rowId xmlns:a16="http://schemas.microsoft.com/office/drawing/2014/main" val="2947628363"/>
                  </a:ext>
                </a:extLst>
              </a:tr>
            </a:tbl>
          </a:graphicData>
        </a:graphic>
      </p:graphicFrame>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89471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Grå starr</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Annika Ossmer</a:t>
            </a:r>
          </a:p>
          <a:p>
            <a:r>
              <a:rPr lang="sv-SE" sz="2800" dirty="0"/>
              <a:t>Hälso- och sjukvårdsstrateg</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69210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42EA59-9B04-3D2C-C5CF-2FA9BBEF6467}"/>
              </a:ext>
            </a:extLst>
          </p:cNvPr>
          <p:cNvSpPr>
            <a:spLocks noGrp="1"/>
          </p:cNvSpPr>
          <p:nvPr>
            <p:ph type="title"/>
          </p:nvPr>
        </p:nvSpPr>
        <p:spPr/>
        <p:txBody>
          <a:bodyPr/>
          <a:lstStyle/>
          <a:p>
            <a:r>
              <a:rPr lang="sv-SE" dirty="0"/>
              <a:t>Allmän information</a:t>
            </a:r>
          </a:p>
        </p:txBody>
      </p:sp>
      <p:sp>
        <p:nvSpPr>
          <p:cNvPr id="3" name="Platshållare för innehåll 2">
            <a:extLst>
              <a:ext uri="{FF2B5EF4-FFF2-40B4-BE49-F238E27FC236}">
                <a16:creationId xmlns:a16="http://schemas.microsoft.com/office/drawing/2014/main" id="{6249BA7D-948C-017B-BA00-6C16857BF560}"/>
              </a:ext>
            </a:extLst>
          </p:cNvPr>
          <p:cNvSpPr>
            <a:spLocks noGrp="1"/>
          </p:cNvSpPr>
          <p:nvPr>
            <p:ph idx="1"/>
          </p:nvPr>
        </p:nvSpPr>
        <p:spPr/>
        <p:txBody>
          <a:bodyPr/>
          <a:lstStyle/>
          <a:p>
            <a:r>
              <a:rPr lang="sv-SE" dirty="0"/>
              <a:t>Mötet spelas in</a:t>
            </a:r>
          </a:p>
          <a:p>
            <a:r>
              <a:rPr lang="sv-SE" dirty="0"/>
              <a:t>Frågor kan skrivas i chatten</a:t>
            </a:r>
          </a:p>
          <a:p>
            <a:pPr lvl="1"/>
            <a:r>
              <a:rPr lang="sv-SE" dirty="0"/>
              <a:t>Skriv frågor till det vårdval som presenterar</a:t>
            </a:r>
          </a:p>
          <a:p>
            <a:pPr lvl="1"/>
            <a:r>
              <a:rPr lang="sv-SE" dirty="0"/>
              <a:t>Skriv korta frågor</a:t>
            </a:r>
          </a:p>
          <a:p>
            <a:r>
              <a:rPr lang="sv-SE" dirty="0"/>
              <a:t>Inspelning och bildspel publiceras på Vårdgivare Skåne</a:t>
            </a:r>
          </a:p>
        </p:txBody>
      </p:sp>
    </p:spTree>
    <p:extLst>
      <p:ext uri="{BB962C8B-B14F-4D97-AF65-F5344CB8AC3E}">
        <p14:creationId xmlns:p14="http://schemas.microsoft.com/office/powerpoint/2010/main" val="215340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grå starr – aktuellt 2024</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sz="2800" dirty="0"/>
              <a:t>Aktuellt antal mottagningar: 24 varav 1 är under avveckling att ta emot nya patienter 2024</a:t>
            </a:r>
          </a:p>
          <a:p>
            <a:r>
              <a:rPr lang="sv-SE" sz="2800" dirty="0"/>
              <a:t>3 mottagningar har startat i Malmö</a:t>
            </a:r>
          </a:p>
          <a:p>
            <a:r>
              <a:rPr lang="sv-SE" sz="2800" dirty="0"/>
              <a:t>1 ansökning om att starta i Malmö hanteras</a:t>
            </a:r>
          </a:p>
        </p:txBody>
      </p:sp>
    </p:spTree>
    <p:extLst>
      <p:ext uri="{BB962C8B-B14F-4D97-AF65-F5344CB8AC3E}">
        <p14:creationId xmlns:p14="http://schemas.microsoft.com/office/powerpoint/2010/main" val="307496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grå starr – FFU 2025</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dirty="0"/>
              <a:t>Påbörja genomgång av det medicinska innehållet</a:t>
            </a:r>
          </a:p>
          <a:p>
            <a:r>
              <a:rPr lang="sv-SE" dirty="0"/>
              <a:t>Inspel och synpunkter till förändringar i FFU tas tacksamt emot</a:t>
            </a:r>
          </a:p>
        </p:txBody>
      </p:sp>
    </p:spTree>
    <p:extLst>
      <p:ext uri="{BB962C8B-B14F-4D97-AF65-F5344CB8AC3E}">
        <p14:creationId xmlns:p14="http://schemas.microsoft.com/office/powerpoint/2010/main" val="177488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A33F3-42D2-7A6A-9846-EA8BCECD2172}"/>
              </a:ext>
            </a:extLst>
          </p:cNvPr>
          <p:cNvSpPr>
            <a:spLocks noGrp="1"/>
          </p:cNvSpPr>
          <p:nvPr>
            <p:ph type="title"/>
          </p:nvPr>
        </p:nvSpPr>
        <p:spPr>
          <a:xfrm>
            <a:off x="609600" y="3056107"/>
            <a:ext cx="10972800" cy="745786"/>
          </a:xfrm>
        </p:spPr>
        <p:txBody>
          <a:bodyPr/>
          <a:lstStyle/>
          <a:p>
            <a:pPr algn="ctr"/>
            <a:r>
              <a:rPr lang="sv-SE" dirty="0"/>
              <a:t>Frågor grå starr</a:t>
            </a:r>
          </a:p>
        </p:txBody>
      </p:sp>
    </p:spTree>
    <p:extLst>
      <p:ext uri="{BB962C8B-B14F-4D97-AF65-F5344CB8AC3E}">
        <p14:creationId xmlns:p14="http://schemas.microsoft.com/office/powerpoint/2010/main" val="68889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Ögon</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Annika Ossmer</a:t>
            </a:r>
          </a:p>
          <a:p>
            <a:r>
              <a:rPr lang="sv-SE" sz="2800" dirty="0"/>
              <a:t>Hälso- och sjukvårdsstrateg</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672479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42EA59-9B04-3D2C-C5CF-2FA9BBEF6467}"/>
              </a:ext>
            </a:extLst>
          </p:cNvPr>
          <p:cNvSpPr>
            <a:spLocks noGrp="1"/>
          </p:cNvSpPr>
          <p:nvPr>
            <p:ph type="title"/>
          </p:nvPr>
        </p:nvSpPr>
        <p:spPr/>
        <p:txBody>
          <a:bodyPr/>
          <a:lstStyle/>
          <a:p>
            <a:r>
              <a:rPr lang="sv-SE" dirty="0"/>
              <a:t>Allmän information</a:t>
            </a:r>
          </a:p>
        </p:txBody>
      </p:sp>
      <p:sp>
        <p:nvSpPr>
          <p:cNvPr id="3" name="Platshållare för innehåll 2">
            <a:extLst>
              <a:ext uri="{FF2B5EF4-FFF2-40B4-BE49-F238E27FC236}">
                <a16:creationId xmlns:a16="http://schemas.microsoft.com/office/drawing/2014/main" id="{6249BA7D-948C-017B-BA00-6C16857BF560}"/>
              </a:ext>
            </a:extLst>
          </p:cNvPr>
          <p:cNvSpPr>
            <a:spLocks noGrp="1"/>
          </p:cNvSpPr>
          <p:nvPr>
            <p:ph idx="1"/>
          </p:nvPr>
        </p:nvSpPr>
        <p:spPr/>
        <p:txBody>
          <a:bodyPr/>
          <a:lstStyle/>
          <a:p>
            <a:r>
              <a:rPr lang="sv-SE" dirty="0"/>
              <a:t>Mötet spelas in</a:t>
            </a:r>
          </a:p>
          <a:p>
            <a:r>
              <a:rPr lang="sv-SE" dirty="0"/>
              <a:t>Frågor kan skrivas i chatten</a:t>
            </a:r>
          </a:p>
          <a:p>
            <a:pPr lvl="1"/>
            <a:r>
              <a:rPr lang="sv-SE" dirty="0"/>
              <a:t>Skriv frågor till det vårdval som presenterar</a:t>
            </a:r>
          </a:p>
          <a:p>
            <a:pPr lvl="1"/>
            <a:r>
              <a:rPr lang="sv-SE" dirty="0"/>
              <a:t>Skriv korta frågor</a:t>
            </a:r>
          </a:p>
          <a:p>
            <a:r>
              <a:rPr lang="sv-SE" dirty="0"/>
              <a:t>Inspelning och bildspel publiceras på Vårdgivare Skåne</a:t>
            </a:r>
          </a:p>
        </p:txBody>
      </p:sp>
    </p:spTree>
    <p:extLst>
      <p:ext uri="{BB962C8B-B14F-4D97-AF65-F5344CB8AC3E}">
        <p14:creationId xmlns:p14="http://schemas.microsoft.com/office/powerpoint/2010/main" val="160359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ögon – aktuellt 2024</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sz="3200" dirty="0"/>
              <a:t>Aktuellt antal mottagningar: 18</a:t>
            </a:r>
          </a:p>
          <a:p>
            <a:r>
              <a:rPr lang="sv-SE" sz="3200" dirty="0"/>
              <a:t>2 mottagningar har startat i Malmö</a:t>
            </a:r>
          </a:p>
        </p:txBody>
      </p:sp>
    </p:spTree>
    <p:extLst>
      <p:ext uri="{BB962C8B-B14F-4D97-AF65-F5344CB8AC3E}">
        <p14:creationId xmlns:p14="http://schemas.microsoft.com/office/powerpoint/2010/main" val="106424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ögon – FFU 2025</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dirty="0"/>
              <a:t>Administrativa uppföljningar av antal besök per antal unika patienter</a:t>
            </a:r>
          </a:p>
          <a:p>
            <a:r>
              <a:rPr lang="sv-SE" dirty="0"/>
              <a:t>Påbörja genomgång av det medicinska innehållet</a:t>
            </a:r>
          </a:p>
          <a:p>
            <a:r>
              <a:rPr lang="sv-SE" dirty="0"/>
              <a:t>Inspel och synpunkter till förändringar i FFU tas tacksamt emot</a:t>
            </a:r>
          </a:p>
        </p:txBody>
      </p:sp>
    </p:spTree>
    <p:extLst>
      <p:ext uri="{BB962C8B-B14F-4D97-AF65-F5344CB8AC3E}">
        <p14:creationId xmlns:p14="http://schemas.microsoft.com/office/powerpoint/2010/main" val="1925808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A33F3-42D2-7A6A-9846-EA8BCECD2172}"/>
              </a:ext>
            </a:extLst>
          </p:cNvPr>
          <p:cNvSpPr>
            <a:spLocks noGrp="1"/>
          </p:cNvSpPr>
          <p:nvPr>
            <p:ph type="title"/>
          </p:nvPr>
        </p:nvSpPr>
        <p:spPr>
          <a:xfrm>
            <a:off x="609600" y="3056107"/>
            <a:ext cx="10972800" cy="745786"/>
          </a:xfrm>
        </p:spPr>
        <p:txBody>
          <a:bodyPr/>
          <a:lstStyle/>
          <a:p>
            <a:pPr algn="ctr"/>
            <a:r>
              <a:rPr lang="sv-SE" dirty="0"/>
              <a:t>Frågor ögon</a:t>
            </a:r>
          </a:p>
        </p:txBody>
      </p:sp>
    </p:spTree>
    <p:extLst>
      <p:ext uri="{BB962C8B-B14F-4D97-AF65-F5344CB8AC3E}">
        <p14:creationId xmlns:p14="http://schemas.microsoft.com/office/powerpoint/2010/main" val="294868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42EA59-9B04-3D2C-C5CF-2FA9BBEF6467}"/>
              </a:ext>
            </a:extLst>
          </p:cNvPr>
          <p:cNvSpPr>
            <a:spLocks noGrp="1"/>
          </p:cNvSpPr>
          <p:nvPr>
            <p:ph type="title"/>
          </p:nvPr>
        </p:nvSpPr>
        <p:spPr/>
        <p:txBody>
          <a:bodyPr/>
          <a:lstStyle/>
          <a:p>
            <a:r>
              <a:rPr lang="sv-SE" dirty="0"/>
              <a:t>Allmän information</a:t>
            </a:r>
          </a:p>
        </p:txBody>
      </p:sp>
      <p:sp>
        <p:nvSpPr>
          <p:cNvPr id="3" name="Platshållare för innehåll 2">
            <a:extLst>
              <a:ext uri="{FF2B5EF4-FFF2-40B4-BE49-F238E27FC236}">
                <a16:creationId xmlns:a16="http://schemas.microsoft.com/office/drawing/2014/main" id="{6249BA7D-948C-017B-BA00-6C16857BF560}"/>
              </a:ext>
            </a:extLst>
          </p:cNvPr>
          <p:cNvSpPr>
            <a:spLocks noGrp="1"/>
          </p:cNvSpPr>
          <p:nvPr>
            <p:ph idx="1"/>
          </p:nvPr>
        </p:nvSpPr>
        <p:spPr/>
        <p:txBody>
          <a:bodyPr/>
          <a:lstStyle/>
          <a:p>
            <a:r>
              <a:rPr lang="sv-SE" dirty="0"/>
              <a:t>Mötet spelas in</a:t>
            </a:r>
          </a:p>
          <a:p>
            <a:r>
              <a:rPr lang="sv-SE" dirty="0"/>
              <a:t>Frågor kan skrivas i chatten</a:t>
            </a:r>
          </a:p>
          <a:p>
            <a:pPr lvl="1"/>
            <a:r>
              <a:rPr lang="sv-SE" dirty="0"/>
              <a:t>Skriv frågor till det vårdval som presenterar</a:t>
            </a:r>
          </a:p>
          <a:p>
            <a:pPr lvl="1"/>
            <a:r>
              <a:rPr lang="sv-SE" dirty="0"/>
              <a:t>Skriv korta frågor</a:t>
            </a:r>
          </a:p>
          <a:p>
            <a:r>
              <a:rPr lang="sv-SE" dirty="0"/>
              <a:t>Inspelning och bildspel publiceras på Vårdgivare Skåne</a:t>
            </a:r>
          </a:p>
        </p:txBody>
      </p:sp>
    </p:spTree>
    <p:extLst>
      <p:ext uri="{BB962C8B-B14F-4D97-AF65-F5344CB8AC3E}">
        <p14:creationId xmlns:p14="http://schemas.microsoft.com/office/powerpoint/2010/main" val="1102389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FD9A20-9368-5F1A-402E-BD5E31AABF89}"/>
              </a:ext>
            </a:extLst>
          </p:cNvPr>
          <p:cNvSpPr>
            <a:spLocks noGrp="1"/>
          </p:cNvSpPr>
          <p:nvPr>
            <p:ph type="ctrTitle"/>
          </p:nvPr>
        </p:nvSpPr>
        <p:spPr/>
        <p:txBody>
          <a:bodyPr/>
          <a:lstStyle/>
          <a:p>
            <a:r>
              <a:rPr lang="sv-SE" dirty="0"/>
              <a:t>Paus kl. 16.05 – 16.20</a:t>
            </a:r>
          </a:p>
        </p:txBody>
      </p:sp>
    </p:spTree>
    <p:extLst>
      <p:ext uri="{BB962C8B-B14F-4D97-AF65-F5344CB8AC3E}">
        <p14:creationId xmlns:p14="http://schemas.microsoft.com/office/powerpoint/2010/main" val="253845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Hud</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Helene Wiktorsson</a:t>
            </a:r>
          </a:p>
          <a:p>
            <a:r>
              <a:rPr lang="sv-SE" sz="2800" dirty="0"/>
              <a:t>Hälso- och sjukvårdsstrateg</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013113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42EA59-9B04-3D2C-C5CF-2FA9BBEF6467}"/>
              </a:ext>
            </a:extLst>
          </p:cNvPr>
          <p:cNvSpPr>
            <a:spLocks noGrp="1"/>
          </p:cNvSpPr>
          <p:nvPr>
            <p:ph type="title"/>
          </p:nvPr>
        </p:nvSpPr>
        <p:spPr/>
        <p:txBody>
          <a:bodyPr/>
          <a:lstStyle/>
          <a:p>
            <a:r>
              <a:rPr lang="sv-SE" dirty="0"/>
              <a:t>Allmän information</a:t>
            </a:r>
          </a:p>
        </p:txBody>
      </p:sp>
      <p:sp>
        <p:nvSpPr>
          <p:cNvPr id="3" name="Platshållare för innehåll 2">
            <a:extLst>
              <a:ext uri="{FF2B5EF4-FFF2-40B4-BE49-F238E27FC236}">
                <a16:creationId xmlns:a16="http://schemas.microsoft.com/office/drawing/2014/main" id="{6249BA7D-948C-017B-BA00-6C16857BF560}"/>
              </a:ext>
            </a:extLst>
          </p:cNvPr>
          <p:cNvSpPr>
            <a:spLocks noGrp="1"/>
          </p:cNvSpPr>
          <p:nvPr>
            <p:ph idx="1"/>
          </p:nvPr>
        </p:nvSpPr>
        <p:spPr/>
        <p:txBody>
          <a:bodyPr/>
          <a:lstStyle/>
          <a:p>
            <a:r>
              <a:rPr lang="sv-SE" dirty="0"/>
              <a:t>Mötet spelas in</a:t>
            </a:r>
          </a:p>
          <a:p>
            <a:r>
              <a:rPr lang="sv-SE" dirty="0"/>
              <a:t>Frågor kan skrivas i chatten</a:t>
            </a:r>
          </a:p>
          <a:p>
            <a:pPr lvl="1"/>
            <a:r>
              <a:rPr lang="sv-SE" dirty="0"/>
              <a:t>Skriv frågor till det vårdval som presenterar</a:t>
            </a:r>
          </a:p>
          <a:p>
            <a:pPr lvl="1"/>
            <a:r>
              <a:rPr lang="sv-SE" dirty="0"/>
              <a:t>Skriv korta frågor</a:t>
            </a:r>
          </a:p>
          <a:p>
            <a:r>
              <a:rPr lang="sv-SE" dirty="0"/>
              <a:t>Inspelning och bildspel publiceras på Vårdgivare Skåne</a:t>
            </a:r>
          </a:p>
        </p:txBody>
      </p:sp>
    </p:spTree>
    <p:extLst>
      <p:ext uri="{BB962C8B-B14F-4D97-AF65-F5344CB8AC3E}">
        <p14:creationId xmlns:p14="http://schemas.microsoft.com/office/powerpoint/2010/main" val="74421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B6A9E-7288-A3E0-26FC-8E3413B6DC15}"/>
              </a:ext>
            </a:extLst>
          </p:cNvPr>
          <p:cNvSpPr>
            <a:spLocks noGrp="1"/>
          </p:cNvSpPr>
          <p:nvPr>
            <p:ph type="title"/>
          </p:nvPr>
        </p:nvSpPr>
        <p:spPr/>
        <p:txBody>
          <a:bodyPr/>
          <a:lstStyle/>
          <a:p>
            <a:r>
              <a:rPr lang="sv-SE" dirty="0"/>
              <a:t>Vårdval hud – aktuellt 2024</a:t>
            </a:r>
          </a:p>
        </p:txBody>
      </p:sp>
      <p:sp>
        <p:nvSpPr>
          <p:cNvPr id="3" name="Platshållare för innehåll 2">
            <a:extLst>
              <a:ext uri="{FF2B5EF4-FFF2-40B4-BE49-F238E27FC236}">
                <a16:creationId xmlns:a16="http://schemas.microsoft.com/office/drawing/2014/main" id="{25D514C0-166C-0AA5-110F-09AEFF477E10}"/>
              </a:ext>
            </a:extLst>
          </p:cNvPr>
          <p:cNvSpPr>
            <a:spLocks noGrp="1"/>
          </p:cNvSpPr>
          <p:nvPr>
            <p:ph sz="half" idx="1"/>
          </p:nvPr>
        </p:nvSpPr>
        <p:spPr>
          <a:xfrm>
            <a:off x="609600" y="1297173"/>
            <a:ext cx="9651224" cy="4828992"/>
          </a:xfrm>
        </p:spPr>
        <p:txBody>
          <a:bodyPr/>
          <a:lstStyle/>
          <a:p>
            <a:r>
              <a:rPr lang="sv-SE" dirty="0"/>
              <a:t>Antal mottagningar 15</a:t>
            </a:r>
          </a:p>
          <a:p>
            <a:pPr lvl="1"/>
            <a:r>
              <a:rPr lang="sv-SE" dirty="0"/>
              <a:t>11 privata</a:t>
            </a:r>
          </a:p>
          <a:p>
            <a:pPr lvl="1"/>
            <a:r>
              <a:rPr lang="sv-SE" dirty="0"/>
              <a:t>4 egen regi</a:t>
            </a:r>
          </a:p>
          <a:p>
            <a:r>
              <a:rPr lang="sv-SE" dirty="0"/>
              <a:t>Antal filialer 5</a:t>
            </a:r>
          </a:p>
          <a:p>
            <a:pPr lvl="1"/>
            <a:r>
              <a:rPr lang="sv-SE" dirty="0"/>
              <a:t>3 privata</a:t>
            </a:r>
          </a:p>
          <a:p>
            <a:pPr lvl="1"/>
            <a:r>
              <a:rPr lang="sv-SE" dirty="0"/>
              <a:t>2 egen regi</a:t>
            </a:r>
          </a:p>
          <a:p>
            <a:r>
              <a:rPr lang="sv-SE" dirty="0"/>
              <a:t>2 inkomna ansökningar</a:t>
            </a:r>
          </a:p>
        </p:txBody>
      </p:sp>
    </p:spTree>
    <p:extLst>
      <p:ext uri="{BB962C8B-B14F-4D97-AF65-F5344CB8AC3E}">
        <p14:creationId xmlns:p14="http://schemas.microsoft.com/office/powerpoint/2010/main" val="320667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hud – aktuellt 2024</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dirty="0"/>
              <a:t>Administrativa uppföljningar av bland annat antal besök per unika patienter, antal besök per vårdgivare</a:t>
            </a:r>
          </a:p>
          <a:p>
            <a:r>
              <a:rPr lang="sv-SE" dirty="0"/>
              <a:t>Översyn av möjligheter till automatiserad uppföljning</a:t>
            </a:r>
          </a:p>
          <a:p>
            <a:endParaRPr lang="sv-SE" dirty="0"/>
          </a:p>
        </p:txBody>
      </p:sp>
    </p:spTree>
    <p:extLst>
      <p:ext uri="{BB962C8B-B14F-4D97-AF65-F5344CB8AC3E}">
        <p14:creationId xmlns:p14="http://schemas.microsoft.com/office/powerpoint/2010/main" val="37945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hud – FFU 2025</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dirty="0"/>
              <a:t>Utredning av </a:t>
            </a:r>
            <a:r>
              <a:rPr lang="sv-SE" dirty="0" err="1"/>
              <a:t>teledermatoskopi</a:t>
            </a:r>
            <a:endParaRPr lang="sv-SE" dirty="0"/>
          </a:p>
          <a:p>
            <a:r>
              <a:rPr lang="sv-SE" dirty="0"/>
              <a:t>Utrustningslista - Förtydliga kraven på vad mottagningen ska ha för  medicinsktekniska produkter och medicinsk utrustning</a:t>
            </a:r>
          </a:p>
          <a:p>
            <a:r>
              <a:rPr lang="sv-SE" dirty="0"/>
              <a:t>Inspel och synpunkter till förändringar i FFU tas tacksamt emot</a:t>
            </a:r>
          </a:p>
          <a:p>
            <a:endParaRPr lang="sv-SE" dirty="0"/>
          </a:p>
        </p:txBody>
      </p:sp>
    </p:spTree>
    <p:extLst>
      <p:ext uri="{BB962C8B-B14F-4D97-AF65-F5344CB8AC3E}">
        <p14:creationId xmlns:p14="http://schemas.microsoft.com/office/powerpoint/2010/main" val="3926320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A33F3-42D2-7A6A-9846-EA8BCECD2172}"/>
              </a:ext>
            </a:extLst>
          </p:cNvPr>
          <p:cNvSpPr>
            <a:spLocks noGrp="1"/>
          </p:cNvSpPr>
          <p:nvPr>
            <p:ph type="title"/>
          </p:nvPr>
        </p:nvSpPr>
        <p:spPr>
          <a:xfrm>
            <a:off x="609600" y="3056107"/>
            <a:ext cx="10972800" cy="745786"/>
          </a:xfrm>
        </p:spPr>
        <p:txBody>
          <a:bodyPr/>
          <a:lstStyle/>
          <a:p>
            <a:pPr algn="ctr"/>
            <a:r>
              <a:rPr lang="sv-SE" dirty="0"/>
              <a:t>Frågor hud</a:t>
            </a:r>
          </a:p>
        </p:txBody>
      </p:sp>
    </p:spTree>
    <p:extLst>
      <p:ext uri="{BB962C8B-B14F-4D97-AF65-F5344CB8AC3E}">
        <p14:creationId xmlns:p14="http://schemas.microsoft.com/office/powerpoint/2010/main" val="47531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LARO</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dirty="0"/>
              <a:t>Susanne Svensson</a:t>
            </a:r>
          </a:p>
          <a:p>
            <a:r>
              <a:rPr lang="sv-SE" sz="2800" dirty="0"/>
              <a:t>Hälso- och sjukvårdsstrateg</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45823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42EA59-9B04-3D2C-C5CF-2FA9BBEF6467}"/>
              </a:ext>
            </a:extLst>
          </p:cNvPr>
          <p:cNvSpPr>
            <a:spLocks noGrp="1"/>
          </p:cNvSpPr>
          <p:nvPr>
            <p:ph type="title"/>
          </p:nvPr>
        </p:nvSpPr>
        <p:spPr/>
        <p:txBody>
          <a:bodyPr/>
          <a:lstStyle/>
          <a:p>
            <a:r>
              <a:rPr lang="sv-SE" dirty="0"/>
              <a:t>Allmän information</a:t>
            </a:r>
          </a:p>
        </p:txBody>
      </p:sp>
      <p:sp>
        <p:nvSpPr>
          <p:cNvPr id="3" name="Platshållare för innehåll 2">
            <a:extLst>
              <a:ext uri="{FF2B5EF4-FFF2-40B4-BE49-F238E27FC236}">
                <a16:creationId xmlns:a16="http://schemas.microsoft.com/office/drawing/2014/main" id="{6249BA7D-948C-017B-BA00-6C16857BF560}"/>
              </a:ext>
            </a:extLst>
          </p:cNvPr>
          <p:cNvSpPr>
            <a:spLocks noGrp="1"/>
          </p:cNvSpPr>
          <p:nvPr>
            <p:ph idx="1"/>
          </p:nvPr>
        </p:nvSpPr>
        <p:spPr/>
        <p:txBody>
          <a:bodyPr/>
          <a:lstStyle/>
          <a:p>
            <a:r>
              <a:rPr lang="sv-SE" dirty="0"/>
              <a:t>Mötet spelas in</a:t>
            </a:r>
          </a:p>
          <a:p>
            <a:r>
              <a:rPr lang="sv-SE" dirty="0"/>
              <a:t>Frågor kan skrivas i chatten</a:t>
            </a:r>
          </a:p>
          <a:p>
            <a:pPr lvl="1"/>
            <a:r>
              <a:rPr lang="sv-SE" dirty="0"/>
              <a:t>Skriv frågor till det vårdval som presenterar</a:t>
            </a:r>
          </a:p>
          <a:p>
            <a:pPr lvl="1"/>
            <a:r>
              <a:rPr lang="sv-SE" dirty="0"/>
              <a:t>Skriv korta frågor</a:t>
            </a:r>
          </a:p>
          <a:p>
            <a:r>
              <a:rPr lang="sv-SE" dirty="0"/>
              <a:t>Inspelning och bildspel publiceras på Vårdgivare Skåne</a:t>
            </a:r>
          </a:p>
        </p:txBody>
      </p:sp>
    </p:spTree>
    <p:extLst>
      <p:ext uri="{BB962C8B-B14F-4D97-AF65-F5344CB8AC3E}">
        <p14:creationId xmlns:p14="http://schemas.microsoft.com/office/powerpoint/2010/main" val="2353731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02B82C-020D-9C30-6133-C417D514E257}"/>
              </a:ext>
            </a:extLst>
          </p:cNvPr>
          <p:cNvSpPr>
            <a:spLocks noGrp="1"/>
          </p:cNvSpPr>
          <p:nvPr>
            <p:ph type="title"/>
          </p:nvPr>
        </p:nvSpPr>
        <p:spPr/>
        <p:txBody>
          <a:bodyPr/>
          <a:lstStyle/>
          <a:p>
            <a:r>
              <a:rPr lang="sv-SE" dirty="0"/>
              <a:t>Vårdval LARO – aktuellt 2024</a:t>
            </a:r>
          </a:p>
        </p:txBody>
      </p:sp>
      <p:sp>
        <p:nvSpPr>
          <p:cNvPr id="3" name="Platshållare för innehåll 2">
            <a:extLst>
              <a:ext uri="{FF2B5EF4-FFF2-40B4-BE49-F238E27FC236}">
                <a16:creationId xmlns:a16="http://schemas.microsoft.com/office/drawing/2014/main" id="{CF39A7DA-4BE0-038B-79A3-976F7ED0BABA}"/>
              </a:ext>
            </a:extLst>
          </p:cNvPr>
          <p:cNvSpPr>
            <a:spLocks noGrp="1"/>
          </p:cNvSpPr>
          <p:nvPr>
            <p:ph sz="half" idx="1"/>
          </p:nvPr>
        </p:nvSpPr>
        <p:spPr/>
        <p:txBody>
          <a:bodyPr/>
          <a:lstStyle/>
          <a:p>
            <a:r>
              <a:rPr lang="sv-SE" dirty="0"/>
              <a:t>Antal leverantörer</a:t>
            </a:r>
            <a:br>
              <a:rPr lang="sv-SE" dirty="0"/>
            </a:br>
            <a:r>
              <a:rPr lang="sv-SE" dirty="0"/>
              <a:t>	• 21 privata</a:t>
            </a:r>
            <a:br>
              <a:rPr lang="sv-SE" dirty="0"/>
            </a:br>
            <a:r>
              <a:rPr lang="sv-SE" dirty="0"/>
              <a:t>	• 6 offentliga</a:t>
            </a:r>
          </a:p>
          <a:p>
            <a:r>
              <a:rPr lang="sv-SE" dirty="0"/>
              <a:t> Antal filialer*</a:t>
            </a:r>
            <a:br>
              <a:rPr lang="sv-SE" dirty="0"/>
            </a:br>
            <a:r>
              <a:rPr lang="sv-SE" dirty="0"/>
              <a:t>	• 3 privata</a:t>
            </a:r>
            <a:br>
              <a:rPr lang="sv-SE" dirty="0"/>
            </a:br>
            <a:r>
              <a:rPr lang="sv-SE" dirty="0"/>
              <a:t>	</a:t>
            </a:r>
          </a:p>
          <a:p>
            <a:pPr marL="0" indent="0">
              <a:buNone/>
            </a:pPr>
            <a:r>
              <a:rPr lang="sv-SE" dirty="0"/>
              <a:t>*Filialer infördes inom vårdvalet 2024.</a:t>
            </a:r>
          </a:p>
        </p:txBody>
      </p:sp>
      <p:sp>
        <p:nvSpPr>
          <p:cNvPr id="4" name="Platshållare för innehåll 3">
            <a:extLst>
              <a:ext uri="{FF2B5EF4-FFF2-40B4-BE49-F238E27FC236}">
                <a16:creationId xmlns:a16="http://schemas.microsoft.com/office/drawing/2014/main" id="{EA6C99C1-3E59-3B8A-3B2E-42E5A609922B}"/>
              </a:ext>
            </a:extLst>
          </p:cNvPr>
          <p:cNvSpPr>
            <a:spLocks noGrp="1"/>
          </p:cNvSpPr>
          <p:nvPr>
            <p:ph sz="half" idx="2"/>
          </p:nvPr>
        </p:nvSpPr>
        <p:spPr/>
        <p:txBody>
          <a:bodyPr/>
          <a:lstStyle/>
          <a:p>
            <a:r>
              <a:rPr lang="sv-SE" dirty="0"/>
              <a:t>Inga ansökningar eller nya enheter godkända för start</a:t>
            </a:r>
          </a:p>
          <a:p>
            <a:r>
              <a:rPr lang="sv-SE" dirty="0"/>
              <a:t>En enhet godkänd för avslut</a:t>
            </a:r>
          </a:p>
        </p:txBody>
      </p:sp>
    </p:spTree>
    <p:extLst>
      <p:ext uri="{BB962C8B-B14F-4D97-AF65-F5344CB8AC3E}">
        <p14:creationId xmlns:p14="http://schemas.microsoft.com/office/powerpoint/2010/main" val="278425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Digitalisering IT/MT</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502417" y="3404592"/>
            <a:ext cx="11073283" cy="1108414"/>
          </a:xfrm>
        </p:spPr>
        <p:txBody>
          <a:bodyPr/>
          <a:lstStyle/>
          <a:p>
            <a:r>
              <a:rPr lang="sv-SE" dirty="0"/>
              <a:t>Elisabet Lundholm</a:t>
            </a:r>
          </a:p>
          <a:p>
            <a:r>
              <a:rPr lang="sv-SE" sz="2500" dirty="0"/>
              <a:t>Business relationship manager med leveransansvar privata vårdgivare</a:t>
            </a:r>
          </a:p>
          <a:p>
            <a:r>
              <a:rPr lang="sv-SE" sz="2500" dirty="0">
                <a:solidFill>
                  <a:schemeClr val="tx1"/>
                </a:solidFill>
                <a:hlinkClick r:id="rId2">
                  <a:extLst>
                    <a:ext uri="{A12FA001-AC4F-418D-AE19-62706E023703}">
                      <ahyp:hlinkClr xmlns:ahyp="http://schemas.microsoft.com/office/drawing/2018/hyperlinkcolor" val="tx"/>
                    </a:ext>
                  </a:extLst>
                </a:hlinkClick>
              </a:rPr>
              <a:t>elisabet.lundholm@skane.se</a:t>
            </a:r>
            <a:endParaRPr lang="sv-SE" sz="2500" dirty="0">
              <a:solidFill>
                <a:schemeClr val="tx1"/>
              </a:solidFill>
            </a:endParaRPr>
          </a:p>
          <a:p>
            <a:endParaRPr lang="sv-SE" dirty="0"/>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359158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LARO – aktuellt 2024</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dirty="0"/>
              <a:t>Ersättningsmodell</a:t>
            </a:r>
          </a:p>
          <a:p>
            <a:pPr lvl="1"/>
            <a:r>
              <a:rPr lang="sv-SE" dirty="0"/>
              <a:t>Övergripande inriktning: kapitering för tydligare ersättningsstruktur, minskad mängd särskilda ersättningar, kontrollförbättring och transparens.</a:t>
            </a:r>
          </a:p>
          <a:p>
            <a:r>
              <a:rPr lang="sv-SE" dirty="0"/>
              <a:t>Driftsform</a:t>
            </a:r>
          </a:p>
          <a:p>
            <a:pPr lvl="1"/>
            <a:r>
              <a:rPr lang="sv-SE" dirty="0"/>
              <a:t>Översyn av driftsformen vårdval och möjligheten med upphandling.</a:t>
            </a:r>
          </a:p>
        </p:txBody>
      </p:sp>
    </p:spTree>
    <p:extLst>
      <p:ext uri="{BB962C8B-B14F-4D97-AF65-F5344CB8AC3E}">
        <p14:creationId xmlns:p14="http://schemas.microsoft.com/office/powerpoint/2010/main" val="1759946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DD259-0717-6AC4-8F5C-4A1C2BB95CE9}"/>
              </a:ext>
            </a:extLst>
          </p:cNvPr>
          <p:cNvSpPr>
            <a:spLocks noGrp="1"/>
          </p:cNvSpPr>
          <p:nvPr>
            <p:ph type="title"/>
          </p:nvPr>
        </p:nvSpPr>
        <p:spPr/>
        <p:txBody>
          <a:bodyPr/>
          <a:lstStyle/>
          <a:p>
            <a:r>
              <a:rPr lang="sv-SE" dirty="0"/>
              <a:t>Vårdval LARO – FFU 2025</a:t>
            </a:r>
          </a:p>
        </p:txBody>
      </p:sp>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p:txBody>
          <a:bodyPr/>
          <a:lstStyle/>
          <a:p>
            <a:r>
              <a:rPr lang="sv-SE" dirty="0"/>
              <a:t>Bemanningskrav för läkare, FFU 2024 12.1.1</a:t>
            </a:r>
          </a:p>
          <a:p>
            <a:pPr marL="0" indent="0">
              <a:buNone/>
            </a:pPr>
            <a:r>
              <a:rPr lang="sv-SE" dirty="0"/>
              <a:t>Förslag:</a:t>
            </a:r>
          </a:p>
          <a:p>
            <a:pPr marL="0" indent="0">
              <a:buNone/>
            </a:pPr>
            <a:r>
              <a:rPr lang="sv-SE" dirty="0"/>
              <a:t>Läkare ska finnas tillgänglig under alla dagar 08.00-16.00 och ska närvara fysiskt på mottagningen minst en dag i veckan omfattande åtta timmar (8h). </a:t>
            </a:r>
          </a:p>
          <a:p>
            <a:r>
              <a:rPr lang="sv-SE" dirty="0"/>
              <a:t>Utrustningslista</a:t>
            </a:r>
          </a:p>
          <a:p>
            <a:pPr marL="0" indent="0">
              <a:buNone/>
            </a:pPr>
            <a:r>
              <a:rPr lang="sv-SE" dirty="0"/>
              <a:t>Förtydliga kraven på vad mottagningen ska ha för  medicinsk och medicinsk teknisk utrustning.</a:t>
            </a:r>
          </a:p>
        </p:txBody>
      </p:sp>
    </p:spTree>
    <p:extLst>
      <p:ext uri="{BB962C8B-B14F-4D97-AF65-F5344CB8AC3E}">
        <p14:creationId xmlns:p14="http://schemas.microsoft.com/office/powerpoint/2010/main" val="3431096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A33F3-42D2-7A6A-9846-EA8BCECD2172}"/>
              </a:ext>
            </a:extLst>
          </p:cNvPr>
          <p:cNvSpPr>
            <a:spLocks noGrp="1"/>
          </p:cNvSpPr>
          <p:nvPr>
            <p:ph type="title"/>
          </p:nvPr>
        </p:nvSpPr>
        <p:spPr>
          <a:xfrm>
            <a:off x="609600" y="3056107"/>
            <a:ext cx="10972800" cy="745786"/>
          </a:xfrm>
        </p:spPr>
        <p:txBody>
          <a:bodyPr/>
          <a:lstStyle/>
          <a:p>
            <a:pPr algn="ctr"/>
            <a:r>
              <a:rPr lang="sv-SE" dirty="0"/>
              <a:t>Frågor LARO</a:t>
            </a:r>
          </a:p>
        </p:txBody>
      </p:sp>
    </p:spTree>
    <p:extLst>
      <p:ext uri="{BB962C8B-B14F-4D97-AF65-F5344CB8AC3E}">
        <p14:creationId xmlns:p14="http://schemas.microsoft.com/office/powerpoint/2010/main" val="4076809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9025445-5788-F3FD-FCF1-C467CDBD009B}"/>
              </a:ext>
            </a:extLst>
          </p:cNvPr>
          <p:cNvSpPr>
            <a:spLocks noGrp="1"/>
          </p:cNvSpPr>
          <p:nvPr>
            <p:ph idx="1"/>
          </p:nvPr>
        </p:nvSpPr>
        <p:spPr>
          <a:xfrm>
            <a:off x="489020" y="2301072"/>
            <a:ext cx="10972800" cy="1573530"/>
          </a:xfrm>
        </p:spPr>
        <p:txBody>
          <a:bodyPr/>
          <a:lstStyle/>
          <a:p>
            <a:pPr marL="0" indent="0" algn="ctr">
              <a:buNone/>
            </a:pPr>
            <a:r>
              <a:rPr lang="sv-SE" b="1" dirty="0"/>
              <a:t>Avslutsord</a:t>
            </a:r>
          </a:p>
        </p:txBody>
      </p:sp>
    </p:spTree>
    <p:extLst>
      <p:ext uri="{BB962C8B-B14F-4D97-AF65-F5344CB8AC3E}">
        <p14:creationId xmlns:p14="http://schemas.microsoft.com/office/powerpoint/2010/main" val="3193622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1BE44-7E93-CA41-0F99-C1B2A5645FDA}"/>
              </a:ext>
            </a:extLst>
          </p:cNvPr>
          <p:cNvSpPr>
            <a:spLocks noGrp="1"/>
          </p:cNvSpPr>
          <p:nvPr>
            <p:ph type="title"/>
          </p:nvPr>
        </p:nvSpPr>
        <p:spPr>
          <a:xfrm>
            <a:off x="539826" y="912263"/>
            <a:ext cx="11112347" cy="1386673"/>
          </a:xfrm>
        </p:spPr>
        <p:txBody>
          <a:bodyPr/>
          <a:lstStyle/>
          <a:p>
            <a:r>
              <a:rPr lang="sv-SE" dirty="0">
                <a:solidFill>
                  <a:schemeClr val="tx1"/>
                </a:solidFill>
              </a:rPr>
              <a:t>Tack för visat intresse!</a:t>
            </a:r>
          </a:p>
        </p:txBody>
      </p:sp>
      <p:pic>
        <p:nvPicPr>
          <p:cNvPr id="3" name="Bildobjekt 2" descr="Region Skånes logotyp - avsändarinformation ">
            <a:extLst>
              <a:ext uri="{FF2B5EF4-FFF2-40B4-BE49-F238E27FC236}">
                <a16:creationId xmlns:a16="http://schemas.microsoft.com/office/drawing/2014/main" id="{F4A21B7D-52F0-ABF1-80A9-7A99E0117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3173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whiteboard, handskrift, inomhus">
            <a:extLst>
              <a:ext uri="{FF2B5EF4-FFF2-40B4-BE49-F238E27FC236}">
                <a16:creationId xmlns:a16="http://schemas.microsoft.com/office/drawing/2014/main" id="{A187D1CE-021F-1C47-2701-C939F4DD152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405" b="405"/>
          <a:stretch/>
        </p:blipFill>
        <p:spPr>
          <a:xfrm>
            <a:off x="609600" y="1263069"/>
            <a:ext cx="9477526" cy="5234931"/>
          </a:xfrm>
        </p:spPr>
      </p:pic>
      <p:sp>
        <p:nvSpPr>
          <p:cNvPr id="3" name="Rubrik 2">
            <a:extLst>
              <a:ext uri="{FF2B5EF4-FFF2-40B4-BE49-F238E27FC236}">
                <a16:creationId xmlns:a16="http://schemas.microsoft.com/office/drawing/2014/main" id="{070F3BEC-8C38-8706-684B-3729A7886493}"/>
              </a:ext>
            </a:extLst>
          </p:cNvPr>
          <p:cNvSpPr>
            <a:spLocks noGrp="1"/>
          </p:cNvSpPr>
          <p:nvPr>
            <p:ph type="title"/>
          </p:nvPr>
        </p:nvSpPr>
        <p:spPr/>
        <p:txBody>
          <a:bodyPr/>
          <a:lstStyle/>
          <a:p>
            <a:r>
              <a:rPr lang="sv-SE" sz="3200" dirty="0">
                <a:solidFill>
                  <a:srgbClr val="1D3249"/>
                </a:solidFill>
                <a:cs typeface="Dreaming Outloud Pro" panose="020B0604020202020204" pitchFamily="66" charset="0"/>
              </a:rPr>
              <a:t>I personalrummet hos en privat vårdgivare…</a:t>
            </a:r>
            <a:br>
              <a:rPr lang="sv-SE" sz="3200" dirty="0"/>
            </a:br>
            <a:endParaRPr lang="sv-SE" sz="3200" dirty="0"/>
          </a:p>
        </p:txBody>
      </p:sp>
      <p:sp>
        <p:nvSpPr>
          <p:cNvPr id="2" name="Rektangel 1">
            <a:extLst>
              <a:ext uri="{FF2B5EF4-FFF2-40B4-BE49-F238E27FC236}">
                <a16:creationId xmlns:a16="http://schemas.microsoft.com/office/drawing/2014/main" id="{F683981D-56F8-029D-19D7-F6DC2A70AED6}"/>
              </a:ext>
            </a:extLst>
          </p:cNvPr>
          <p:cNvSpPr/>
          <p:nvPr/>
        </p:nvSpPr>
        <p:spPr>
          <a:xfrm rot="21160469">
            <a:off x="1572742" y="5286841"/>
            <a:ext cx="5934385" cy="56270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66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02BE2D8-8CE5-3F1D-390A-78C7652C7911}"/>
              </a:ext>
            </a:extLst>
          </p:cNvPr>
          <p:cNvSpPr txBox="1"/>
          <p:nvPr/>
        </p:nvSpPr>
        <p:spPr>
          <a:xfrm>
            <a:off x="6536688" y="729838"/>
            <a:ext cx="3536731" cy="1200329"/>
          </a:xfrm>
          <a:prstGeom prst="rect">
            <a:avLst/>
          </a:prstGeom>
          <a:noFill/>
        </p:spPr>
        <p:txBody>
          <a:bodyPr wrap="square">
            <a:spAutoFit/>
          </a:bodyPr>
          <a:lstStyle/>
          <a:p>
            <a:r>
              <a:rPr lang="sv-SE" b="1" dirty="0"/>
              <a:t>Fakta</a:t>
            </a:r>
            <a:r>
              <a:rPr lang="sv-SE" dirty="0"/>
              <a:t>: Vad är politiskt beslutat? Vad står i avtalen? Vad är juridiskt/affärsmässigt möjligt? Vad är tekniskt möjligt? </a:t>
            </a:r>
          </a:p>
        </p:txBody>
      </p:sp>
      <p:sp>
        <p:nvSpPr>
          <p:cNvPr id="6" name="textruta 5">
            <a:extLst>
              <a:ext uri="{FF2B5EF4-FFF2-40B4-BE49-F238E27FC236}">
                <a16:creationId xmlns:a16="http://schemas.microsoft.com/office/drawing/2014/main" id="{56834E5F-6463-1F51-1460-32FED6345FB0}"/>
              </a:ext>
            </a:extLst>
          </p:cNvPr>
          <p:cNvSpPr txBox="1"/>
          <p:nvPr/>
        </p:nvSpPr>
        <p:spPr>
          <a:xfrm>
            <a:off x="331076" y="3337814"/>
            <a:ext cx="2685393" cy="1754326"/>
          </a:xfrm>
          <a:prstGeom prst="rect">
            <a:avLst/>
          </a:prstGeom>
          <a:noFill/>
        </p:spPr>
        <p:txBody>
          <a:bodyPr wrap="square">
            <a:spAutoFit/>
          </a:bodyPr>
          <a:lstStyle/>
          <a:p>
            <a:r>
              <a:rPr lang="sv-SE" b="1" dirty="0"/>
              <a:t>Dialog</a:t>
            </a:r>
            <a:r>
              <a:rPr lang="sv-SE" dirty="0"/>
              <a:t>: Relationer, samverkan, lyssna,  kommunikationskanaler, </a:t>
            </a:r>
            <a:r>
              <a:rPr lang="sv-SE" dirty="0" err="1"/>
              <a:t>mötesforum</a:t>
            </a:r>
            <a:r>
              <a:rPr lang="sv-SE" dirty="0"/>
              <a:t>, budskap, förutsättningar, behov, förändringsförmåga</a:t>
            </a:r>
          </a:p>
        </p:txBody>
      </p:sp>
      <p:sp>
        <p:nvSpPr>
          <p:cNvPr id="8" name="textruta 7">
            <a:extLst>
              <a:ext uri="{FF2B5EF4-FFF2-40B4-BE49-F238E27FC236}">
                <a16:creationId xmlns:a16="http://schemas.microsoft.com/office/drawing/2014/main" id="{B6232A8A-FD41-B1C2-822B-266A8404A59F}"/>
              </a:ext>
            </a:extLst>
          </p:cNvPr>
          <p:cNvSpPr txBox="1"/>
          <p:nvPr/>
        </p:nvSpPr>
        <p:spPr>
          <a:xfrm>
            <a:off x="8581696" y="3550960"/>
            <a:ext cx="3279228" cy="1754326"/>
          </a:xfrm>
          <a:prstGeom prst="rect">
            <a:avLst/>
          </a:prstGeom>
          <a:noFill/>
        </p:spPr>
        <p:txBody>
          <a:bodyPr wrap="square" lIns="91440" tIns="45720" rIns="91440" bIns="45720" anchor="t">
            <a:spAutoFit/>
          </a:bodyPr>
          <a:lstStyle/>
          <a:p>
            <a:r>
              <a:rPr lang="sv-SE" b="1" dirty="0"/>
              <a:t>Leveranskvalitet</a:t>
            </a:r>
            <a:r>
              <a:rPr lang="sv-SE" dirty="0"/>
              <a:t>: Funktionellt, tillförlitligt, förutsägbar god leverans, patientsäkert, arbetsmiljö-mässigt och ekonomiskt hållbart partnerskap.</a:t>
            </a:r>
          </a:p>
        </p:txBody>
      </p:sp>
      <p:graphicFrame>
        <p:nvGraphicFramePr>
          <p:cNvPr id="2" name="Diagram 1">
            <a:extLst>
              <a:ext uri="{FF2B5EF4-FFF2-40B4-BE49-F238E27FC236}">
                <a16:creationId xmlns:a16="http://schemas.microsoft.com/office/drawing/2014/main" id="{96C548F3-601D-2ACB-9374-D0918BFA43BF}"/>
              </a:ext>
            </a:extLst>
          </p:cNvPr>
          <p:cNvGraphicFramePr/>
          <p:nvPr>
            <p:extLst>
              <p:ext uri="{D42A27DB-BD31-4B8C-83A1-F6EECF244321}">
                <p14:modId xmlns:p14="http://schemas.microsoft.com/office/powerpoint/2010/main" val="3263631126"/>
              </p:ext>
            </p:extLst>
          </p:nvPr>
        </p:nvGraphicFramePr>
        <p:xfrm>
          <a:off x="1521372" y="628480"/>
          <a:ext cx="716741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45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15B92D9-ADC6-72B7-3895-040F84DD0219}"/>
              </a:ext>
            </a:extLst>
          </p:cNvPr>
          <p:cNvSpPr txBox="1">
            <a:spLocks/>
          </p:cNvSpPr>
          <p:nvPr/>
        </p:nvSpPr>
        <p:spPr>
          <a:xfrm>
            <a:off x="609600" y="360000"/>
            <a:ext cx="10972800" cy="114300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a:ln>
                  <a:noFill/>
                </a:ln>
                <a:solidFill>
                  <a:sysClr val="windowText" lastClr="000000"/>
                </a:solidFill>
                <a:effectLst/>
                <a:uLnTx/>
                <a:uFillTx/>
                <a:latin typeface="Arial" panose="020B0604020202020204"/>
                <a:ea typeface="+mj-ea"/>
                <a:cs typeface="+mj-cs"/>
              </a:rPr>
              <a:t>Hälsodeb</a:t>
            </a:r>
            <a:endParaRPr kumimoji="0" lang="sv-SE" sz="4000" b="1" i="0" u="none" strike="noStrike" kern="1200" cap="none" spc="0" normalizeH="0" baseline="0" noProof="0" dirty="0">
              <a:ln>
                <a:noFill/>
              </a:ln>
              <a:solidFill>
                <a:sysClr val="windowText" lastClr="000000"/>
              </a:solidFill>
              <a:effectLst/>
              <a:uLnTx/>
              <a:uFillTx/>
              <a:latin typeface="Arial" panose="020B0604020202020204"/>
              <a:ea typeface="+mj-ea"/>
              <a:cs typeface="Arial" panose="020B0604020202020204"/>
            </a:endParaRPr>
          </a:p>
        </p:txBody>
      </p:sp>
      <p:sp>
        <p:nvSpPr>
          <p:cNvPr id="5" name="textruta 4">
            <a:extLst>
              <a:ext uri="{FF2B5EF4-FFF2-40B4-BE49-F238E27FC236}">
                <a16:creationId xmlns:a16="http://schemas.microsoft.com/office/drawing/2014/main" id="{97BF7578-462C-16F9-F237-E2E72F619416}"/>
              </a:ext>
            </a:extLst>
          </p:cNvPr>
          <p:cNvSpPr txBox="1"/>
          <p:nvPr/>
        </p:nvSpPr>
        <p:spPr>
          <a:xfrm>
            <a:off x="1077348" y="1398782"/>
            <a:ext cx="1645920" cy="400110"/>
          </a:xfrm>
          <a:prstGeom prst="rect">
            <a:avLst/>
          </a:prstGeom>
          <a:noFill/>
        </p:spPr>
        <p:txBody>
          <a:bodyPr wrap="square" rtlCol="0">
            <a:spAutoFit/>
          </a:bodyPr>
          <a:lstStyle/>
          <a:p>
            <a:r>
              <a:rPr lang="sv-SE" sz="2000" dirty="0">
                <a:solidFill>
                  <a:prstClr val="black"/>
                </a:solidFill>
                <a:latin typeface="Arial" panose="020B0604020202020204"/>
              </a:rPr>
              <a:t>Indata</a:t>
            </a:r>
            <a:endParaRPr lang="sv-SE" dirty="0">
              <a:solidFill>
                <a:prstClr val="black"/>
              </a:solidFill>
              <a:latin typeface="Arial" panose="020B0604020202020204"/>
            </a:endParaRPr>
          </a:p>
        </p:txBody>
      </p:sp>
      <p:sp>
        <p:nvSpPr>
          <p:cNvPr id="6" name="textruta 5">
            <a:extLst>
              <a:ext uri="{FF2B5EF4-FFF2-40B4-BE49-F238E27FC236}">
                <a16:creationId xmlns:a16="http://schemas.microsoft.com/office/drawing/2014/main" id="{4A968F3B-BD8A-EBB7-A4F5-730EDCB3C148}"/>
              </a:ext>
            </a:extLst>
          </p:cNvPr>
          <p:cNvSpPr txBox="1"/>
          <p:nvPr/>
        </p:nvSpPr>
        <p:spPr>
          <a:xfrm>
            <a:off x="4911906" y="1394572"/>
            <a:ext cx="1891162" cy="400110"/>
          </a:xfrm>
          <a:prstGeom prst="rect">
            <a:avLst/>
          </a:prstGeom>
          <a:noFill/>
        </p:spPr>
        <p:txBody>
          <a:bodyPr wrap="square" lIns="91440" tIns="45720" rIns="91440" bIns="45720" rtlCol="0" anchor="t">
            <a:spAutoFit/>
          </a:bodyPr>
          <a:lstStyle/>
          <a:p>
            <a:r>
              <a:rPr lang="sv-SE" sz="2000" dirty="0">
                <a:solidFill>
                  <a:prstClr val="black"/>
                </a:solidFill>
                <a:latin typeface="Arial" panose="020B0604020202020204"/>
              </a:rPr>
              <a:t>Regelmotor</a:t>
            </a:r>
            <a:endParaRPr lang="sv-SE" dirty="0">
              <a:solidFill>
                <a:prstClr val="black"/>
              </a:solidFill>
              <a:latin typeface="Arial" panose="020B0604020202020204"/>
            </a:endParaRPr>
          </a:p>
        </p:txBody>
      </p:sp>
      <p:sp>
        <p:nvSpPr>
          <p:cNvPr id="7" name="textruta 6">
            <a:extLst>
              <a:ext uri="{FF2B5EF4-FFF2-40B4-BE49-F238E27FC236}">
                <a16:creationId xmlns:a16="http://schemas.microsoft.com/office/drawing/2014/main" id="{A74A21AB-A51E-DDFB-1288-1935B692C8CA}"/>
              </a:ext>
            </a:extLst>
          </p:cNvPr>
          <p:cNvSpPr txBox="1"/>
          <p:nvPr/>
        </p:nvSpPr>
        <p:spPr>
          <a:xfrm>
            <a:off x="8733194" y="1394572"/>
            <a:ext cx="3320676" cy="400110"/>
          </a:xfrm>
          <a:prstGeom prst="rect">
            <a:avLst/>
          </a:prstGeom>
          <a:noFill/>
        </p:spPr>
        <p:txBody>
          <a:bodyPr wrap="square" rtlCol="0">
            <a:spAutoFit/>
          </a:bodyPr>
          <a:lstStyle/>
          <a:p>
            <a:r>
              <a:rPr lang="sv-SE" sz="2000" dirty="0">
                <a:solidFill>
                  <a:prstClr val="black"/>
                </a:solidFill>
                <a:latin typeface="Arial" panose="020B0604020202020204"/>
              </a:rPr>
              <a:t>Utdata och uppföljning</a:t>
            </a:r>
          </a:p>
        </p:txBody>
      </p:sp>
      <p:cxnSp>
        <p:nvCxnSpPr>
          <p:cNvPr id="8" name="Rak koppling 7">
            <a:extLst>
              <a:ext uri="{FF2B5EF4-FFF2-40B4-BE49-F238E27FC236}">
                <a16:creationId xmlns:a16="http://schemas.microsoft.com/office/drawing/2014/main" id="{58B2D924-8536-EE0C-F20B-C37C9E1E8DFF}"/>
              </a:ext>
              <a:ext uri="{C183D7F6-B498-43B3-948B-1728B52AA6E4}">
                <adec:decorative xmlns:adec="http://schemas.microsoft.com/office/drawing/2017/decorative" val="1"/>
              </a:ext>
            </a:extLst>
          </p:cNvPr>
          <p:cNvCxnSpPr/>
          <p:nvPr/>
        </p:nvCxnSpPr>
        <p:spPr>
          <a:xfrm flipH="1">
            <a:off x="3364992" y="1594628"/>
            <a:ext cx="97536" cy="4611100"/>
          </a:xfrm>
          <a:prstGeom prst="line">
            <a:avLst/>
          </a:prstGeom>
          <a:noFill/>
          <a:ln w="6350" cap="flat" cmpd="sng" algn="ctr">
            <a:solidFill>
              <a:srgbClr val="307C8E"/>
            </a:solidFill>
            <a:prstDash val="solid"/>
            <a:miter lim="800000"/>
          </a:ln>
          <a:effectLst/>
        </p:spPr>
      </p:cxnSp>
      <p:cxnSp>
        <p:nvCxnSpPr>
          <p:cNvPr id="9" name="Rak koppling 8">
            <a:extLst>
              <a:ext uri="{FF2B5EF4-FFF2-40B4-BE49-F238E27FC236}">
                <a16:creationId xmlns:a16="http://schemas.microsoft.com/office/drawing/2014/main" id="{664BE25F-FE7F-5940-488F-1A2B098A2029}"/>
              </a:ext>
            </a:extLst>
          </p:cNvPr>
          <p:cNvCxnSpPr>
            <a:cxnSpLocks/>
          </p:cNvCxnSpPr>
          <p:nvPr/>
        </p:nvCxnSpPr>
        <p:spPr>
          <a:xfrm>
            <a:off x="7930896" y="1753405"/>
            <a:ext cx="0" cy="4538832"/>
          </a:xfrm>
          <a:prstGeom prst="line">
            <a:avLst/>
          </a:prstGeom>
          <a:noFill/>
          <a:ln w="6350" cap="flat" cmpd="sng" algn="ctr">
            <a:solidFill>
              <a:srgbClr val="307C8E"/>
            </a:solidFill>
            <a:prstDash val="solid"/>
            <a:miter lim="800000"/>
          </a:ln>
          <a:effectLst/>
        </p:spPr>
      </p:cxnSp>
      <p:sp>
        <p:nvSpPr>
          <p:cNvPr id="10" name="Rektangel 9">
            <a:extLst>
              <a:ext uri="{FF2B5EF4-FFF2-40B4-BE49-F238E27FC236}">
                <a16:creationId xmlns:a16="http://schemas.microsoft.com/office/drawing/2014/main" id="{C62DCB6C-E898-7EF3-32D6-07E723B6C734}"/>
              </a:ext>
              <a:ext uri="{C183D7F6-B498-43B3-948B-1728B52AA6E4}">
                <adec:decorative xmlns:adec="http://schemas.microsoft.com/office/drawing/2017/decorative" val="1"/>
              </a:ext>
            </a:extLst>
          </p:cNvPr>
          <p:cNvSpPr/>
          <p:nvPr/>
        </p:nvSpPr>
        <p:spPr>
          <a:xfrm>
            <a:off x="4319281" y="5496674"/>
            <a:ext cx="2803490" cy="709054"/>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rial" panose="020B0604020202020204"/>
                <a:ea typeface="+mn-ea"/>
                <a:cs typeface="+mn-cs"/>
              </a:rPr>
              <a:t>Rörlig ersättning</a:t>
            </a:r>
          </a:p>
        </p:txBody>
      </p:sp>
      <p:sp>
        <p:nvSpPr>
          <p:cNvPr id="11" name="Rektangel 10">
            <a:extLst>
              <a:ext uri="{FF2B5EF4-FFF2-40B4-BE49-F238E27FC236}">
                <a16:creationId xmlns:a16="http://schemas.microsoft.com/office/drawing/2014/main" id="{D94F4331-0459-EF14-B786-25CABF394D6B}"/>
              </a:ext>
              <a:ext uri="{C183D7F6-B498-43B3-948B-1728B52AA6E4}">
                <adec:decorative xmlns:adec="http://schemas.microsoft.com/office/drawing/2017/decorative" val="1"/>
              </a:ext>
            </a:extLst>
          </p:cNvPr>
          <p:cNvSpPr/>
          <p:nvPr/>
        </p:nvSpPr>
        <p:spPr>
          <a:xfrm>
            <a:off x="4325109" y="1934624"/>
            <a:ext cx="2803490" cy="709054"/>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Arial" panose="020B0604020202020204"/>
                <a:ea typeface="+mn-ea"/>
                <a:cs typeface="+mn-cs"/>
              </a:rPr>
              <a:t>Fastpris ersättning</a:t>
            </a:r>
          </a:p>
        </p:txBody>
      </p:sp>
      <p:sp>
        <p:nvSpPr>
          <p:cNvPr id="12" name="Rektangel 11">
            <a:extLst>
              <a:ext uri="{FF2B5EF4-FFF2-40B4-BE49-F238E27FC236}">
                <a16:creationId xmlns:a16="http://schemas.microsoft.com/office/drawing/2014/main" id="{5334AB22-11D2-818F-D1E0-3D9A4E343CC8}"/>
              </a:ext>
              <a:ext uri="{C183D7F6-B498-43B3-948B-1728B52AA6E4}">
                <adec:decorative xmlns:adec="http://schemas.microsoft.com/office/drawing/2017/decorative" val="1"/>
              </a:ext>
            </a:extLst>
          </p:cNvPr>
          <p:cNvSpPr/>
          <p:nvPr/>
        </p:nvSpPr>
        <p:spPr>
          <a:xfrm>
            <a:off x="4319281" y="3435874"/>
            <a:ext cx="2803489" cy="1268604"/>
          </a:xfrm>
          <a:prstGeom prst="rect">
            <a:avLst/>
          </a:prstGeom>
          <a:solidFill>
            <a:srgbClr val="E40135"/>
          </a:solidFill>
          <a:ln w="12700" cap="flat" cmpd="sng" algn="ctr">
            <a:solidFill>
              <a:sysClr val="windowText" lastClr="000000"/>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FDF9E4"/>
                </a:solidFill>
                <a:effectLst/>
                <a:uLnTx/>
                <a:uFillTx/>
                <a:latin typeface="Arial" panose="020B0604020202020204"/>
                <a:ea typeface="+mn-ea"/>
                <a:cs typeface="+mn-cs"/>
              </a:rPr>
              <a:t>Regelverk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FDF9E4"/>
                </a:solidFill>
                <a:effectLst/>
                <a:uLnTx/>
                <a:uFillTx/>
                <a:latin typeface="Arial" panose="020B0604020202020204"/>
                <a:ea typeface="+mn-ea"/>
                <a:cs typeface="+mn-cs"/>
              </a:rPr>
              <a:t>(lagar &amp; förfrågningsunderlag)</a:t>
            </a:r>
            <a:endParaRPr kumimoji="0" lang="sv-SE" sz="1800" b="0" i="0" u="none" strike="noStrike" kern="0" cap="none" spc="0" normalizeH="0" baseline="0" noProof="0" dirty="0">
              <a:ln>
                <a:noFill/>
              </a:ln>
              <a:solidFill>
                <a:srgbClr val="FDF9E4"/>
              </a:solidFill>
              <a:effectLst/>
              <a:uLnTx/>
              <a:uFillTx/>
              <a:latin typeface="Arial" panose="020B0604020202020204"/>
              <a:ea typeface="+mn-ea"/>
              <a:cs typeface="Arial"/>
            </a:endParaRPr>
          </a:p>
        </p:txBody>
      </p:sp>
      <p:sp>
        <p:nvSpPr>
          <p:cNvPr id="13" name="Rektangel 12">
            <a:extLst>
              <a:ext uri="{FF2B5EF4-FFF2-40B4-BE49-F238E27FC236}">
                <a16:creationId xmlns:a16="http://schemas.microsoft.com/office/drawing/2014/main" id="{9EA9FB38-05C0-72AF-44E1-BB769D6202EF}"/>
              </a:ext>
              <a:ext uri="{C183D7F6-B498-43B3-948B-1728B52AA6E4}">
                <adec:decorative xmlns:adec="http://schemas.microsoft.com/office/drawing/2017/decorative" val="1"/>
              </a:ext>
            </a:extLst>
          </p:cNvPr>
          <p:cNvSpPr/>
          <p:nvPr/>
        </p:nvSpPr>
        <p:spPr>
          <a:xfrm>
            <a:off x="609600" y="1934624"/>
            <a:ext cx="2113668" cy="709054"/>
          </a:xfrm>
          <a:prstGeom prst="rect">
            <a:avLst/>
          </a:prstGeom>
          <a:solidFill>
            <a:sysClr val="window" lastClr="FFFFFF">
              <a:lumMod val="65000"/>
            </a:sysClr>
          </a:solidFill>
          <a:ln w="12700" cap="flat" cmpd="sng" algn="ctr">
            <a:solidFill>
              <a:srgbClr val="307C8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rial" panose="020B0604020202020204"/>
                <a:ea typeface="+mn-ea"/>
                <a:cs typeface="+mn-cs"/>
              </a:rPr>
              <a:t>VG inrapportering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Arial" panose="020B0604020202020204"/>
                <a:ea typeface="+mn-ea"/>
                <a:cs typeface="+mn-cs"/>
              </a:rPr>
              <a:t>Journalsystem</a:t>
            </a:r>
          </a:p>
        </p:txBody>
      </p:sp>
      <p:sp>
        <p:nvSpPr>
          <p:cNvPr id="14" name="Rektangel 13">
            <a:extLst>
              <a:ext uri="{FF2B5EF4-FFF2-40B4-BE49-F238E27FC236}">
                <a16:creationId xmlns:a16="http://schemas.microsoft.com/office/drawing/2014/main" id="{17C04D9B-EFFA-E724-F4D9-63E97BA77D8C}"/>
              </a:ext>
              <a:ext uri="{C183D7F6-B498-43B3-948B-1728B52AA6E4}">
                <adec:decorative xmlns:adec="http://schemas.microsoft.com/office/drawing/2017/decorative" val="1"/>
              </a:ext>
            </a:extLst>
          </p:cNvPr>
          <p:cNvSpPr/>
          <p:nvPr/>
        </p:nvSpPr>
        <p:spPr>
          <a:xfrm>
            <a:off x="556684" y="5496674"/>
            <a:ext cx="2219500" cy="698471"/>
          </a:xfrm>
          <a:prstGeom prst="rect">
            <a:avLst/>
          </a:prstGeom>
          <a:solidFill>
            <a:srgbClr val="307C8E"/>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a:ln>
                  <a:noFill/>
                </a:ln>
                <a:solidFill>
                  <a:prstClr val="white"/>
                </a:solidFill>
                <a:effectLst/>
                <a:uLnTx/>
                <a:uFillTx/>
                <a:latin typeface="Arial" panose="020B0604020202020204"/>
                <a:ea typeface="+mn-ea"/>
                <a:cs typeface="+mn-cs"/>
              </a:rPr>
              <a:t>Avtal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a:ln>
                  <a:noFill/>
                </a:ln>
                <a:solidFill>
                  <a:prstClr val="white"/>
                </a:solidFill>
                <a:effectLst/>
                <a:uLnTx/>
                <a:uFillTx/>
                <a:latin typeface="Arial" panose="020B0604020202020204"/>
                <a:ea typeface="+mn-ea"/>
                <a:cs typeface="+mn-cs"/>
              </a:rPr>
              <a:t>(man. uppdatering)</a:t>
            </a:r>
            <a:endParaRPr kumimoji="0" lang="sv-SE" sz="1600" b="0" i="0" u="none" strike="noStrike" kern="0" cap="none" spc="0" normalizeH="0" baseline="0" noProof="0" dirty="0">
              <a:ln>
                <a:noFill/>
              </a:ln>
              <a:solidFill>
                <a:prstClr val="white"/>
              </a:solidFill>
              <a:effectLst/>
              <a:uLnTx/>
              <a:uFillTx/>
              <a:latin typeface="Arial" panose="020B0604020202020204"/>
              <a:ea typeface="+mn-ea"/>
              <a:cs typeface="Arial"/>
            </a:endParaRPr>
          </a:p>
        </p:txBody>
      </p:sp>
      <p:cxnSp>
        <p:nvCxnSpPr>
          <p:cNvPr id="15" name="Rak pilkoppling 14">
            <a:extLst>
              <a:ext uri="{FF2B5EF4-FFF2-40B4-BE49-F238E27FC236}">
                <a16:creationId xmlns:a16="http://schemas.microsoft.com/office/drawing/2014/main" id="{943BBE33-1617-CF24-16E2-3AF4D5FDE3AC}"/>
              </a:ext>
              <a:ext uri="{C183D7F6-B498-43B3-948B-1728B52AA6E4}">
                <adec:decorative xmlns:adec="http://schemas.microsoft.com/office/drawing/2017/decorative" val="1"/>
              </a:ext>
            </a:extLst>
          </p:cNvPr>
          <p:cNvCxnSpPr>
            <a:cxnSpLocks/>
            <a:stCxn id="14" idx="3"/>
          </p:cNvCxnSpPr>
          <p:nvPr/>
        </p:nvCxnSpPr>
        <p:spPr>
          <a:xfrm flipV="1">
            <a:off x="2776184" y="2289151"/>
            <a:ext cx="1548760" cy="3556759"/>
          </a:xfrm>
          <a:prstGeom prst="straightConnector1">
            <a:avLst/>
          </a:prstGeom>
          <a:noFill/>
          <a:ln w="6350" cap="flat" cmpd="sng" algn="ctr">
            <a:solidFill>
              <a:srgbClr val="307C8E"/>
            </a:solidFill>
            <a:prstDash val="solid"/>
            <a:miter lim="800000"/>
            <a:tailEnd type="triangle"/>
          </a:ln>
          <a:effectLst/>
        </p:spPr>
      </p:cxnSp>
      <p:cxnSp>
        <p:nvCxnSpPr>
          <p:cNvPr id="16" name="Rak pilkoppling 15">
            <a:extLst>
              <a:ext uri="{FF2B5EF4-FFF2-40B4-BE49-F238E27FC236}">
                <a16:creationId xmlns:a16="http://schemas.microsoft.com/office/drawing/2014/main" id="{27C36945-FE47-23C1-4D91-5678B2F5D58C}"/>
              </a:ext>
              <a:ext uri="{C183D7F6-B498-43B3-948B-1728B52AA6E4}">
                <adec:decorative xmlns:adec="http://schemas.microsoft.com/office/drawing/2017/decorative" val="1"/>
              </a:ext>
            </a:extLst>
          </p:cNvPr>
          <p:cNvCxnSpPr>
            <a:cxnSpLocks/>
            <a:stCxn id="14" idx="3"/>
            <a:endCxn id="10" idx="1"/>
          </p:cNvCxnSpPr>
          <p:nvPr/>
        </p:nvCxnSpPr>
        <p:spPr>
          <a:xfrm>
            <a:off x="2776184" y="5845910"/>
            <a:ext cx="1543097" cy="5291"/>
          </a:xfrm>
          <a:prstGeom prst="straightConnector1">
            <a:avLst/>
          </a:prstGeom>
          <a:noFill/>
          <a:ln w="6350" cap="flat" cmpd="sng" algn="ctr">
            <a:solidFill>
              <a:srgbClr val="307C8E"/>
            </a:solidFill>
            <a:prstDash val="solid"/>
            <a:miter lim="800000"/>
            <a:tailEnd type="triangle"/>
          </a:ln>
          <a:effectLst/>
        </p:spPr>
      </p:cxnSp>
      <p:sp>
        <p:nvSpPr>
          <p:cNvPr id="17" name="Rektangel 16">
            <a:extLst>
              <a:ext uri="{FF2B5EF4-FFF2-40B4-BE49-F238E27FC236}">
                <a16:creationId xmlns:a16="http://schemas.microsoft.com/office/drawing/2014/main" id="{6AA44D10-88AE-572D-F880-5D48FF58DAE2}"/>
              </a:ext>
              <a:ext uri="{C183D7F6-B498-43B3-948B-1728B52AA6E4}">
                <adec:decorative xmlns:adec="http://schemas.microsoft.com/office/drawing/2017/decorative" val="1"/>
              </a:ext>
            </a:extLst>
          </p:cNvPr>
          <p:cNvSpPr/>
          <p:nvPr/>
        </p:nvSpPr>
        <p:spPr>
          <a:xfrm>
            <a:off x="583709" y="3179424"/>
            <a:ext cx="495719" cy="454417"/>
          </a:xfrm>
          <a:prstGeom prst="rect">
            <a:avLst/>
          </a:prstGeom>
          <a:solidFill>
            <a:srgbClr val="307C8E"/>
          </a:solidFill>
          <a:ln w="12700" cap="flat" cmpd="sng" algn="ctr">
            <a:solidFill>
              <a:srgbClr val="307C8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prstClr val="white"/>
                </a:solidFill>
                <a:effectLst/>
                <a:uLnTx/>
                <a:uFillTx/>
                <a:latin typeface="Arial" panose="020B0604020202020204"/>
                <a:ea typeface="+mn-ea"/>
                <a:cs typeface="+mn-cs"/>
              </a:rPr>
              <a:t>SCB</a:t>
            </a:r>
          </a:p>
        </p:txBody>
      </p:sp>
      <p:sp>
        <p:nvSpPr>
          <p:cNvPr id="18" name="Rektangel 17">
            <a:extLst>
              <a:ext uri="{FF2B5EF4-FFF2-40B4-BE49-F238E27FC236}">
                <a16:creationId xmlns:a16="http://schemas.microsoft.com/office/drawing/2014/main" id="{52C37A2E-5432-DD0B-1DFE-A0366F9B99B9}"/>
              </a:ext>
              <a:ext uri="{C183D7F6-B498-43B3-948B-1728B52AA6E4}">
                <adec:decorative xmlns:adec="http://schemas.microsoft.com/office/drawing/2017/decorative" val="1"/>
              </a:ext>
            </a:extLst>
          </p:cNvPr>
          <p:cNvSpPr/>
          <p:nvPr/>
        </p:nvSpPr>
        <p:spPr>
          <a:xfrm>
            <a:off x="1343263" y="3179424"/>
            <a:ext cx="538462" cy="454417"/>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prstClr val="white"/>
                </a:solidFill>
                <a:effectLst/>
                <a:uLnTx/>
                <a:uFillTx/>
                <a:latin typeface="Arial" panose="020B0604020202020204"/>
                <a:ea typeface="+mn-ea"/>
                <a:cs typeface="+mn-cs"/>
              </a:rPr>
              <a:t>ACG</a:t>
            </a:r>
          </a:p>
        </p:txBody>
      </p:sp>
      <p:sp>
        <p:nvSpPr>
          <p:cNvPr id="19" name="Rektangel 18">
            <a:extLst>
              <a:ext uri="{FF2B5EF4-FFF2-40B4-BE49-F238E27FC236}">
                <a16:creationId xmlns:a16="http://schemas.microsoft.com/office/drawing/2014/main" id="{124E9564-1679-C4F7-D41C-82D2BE2FFD5F}"/>
              </a:ext>
              <a:ext uri="{C183D7F6-B498-43B3-948B-1728B52AA6E4}">
                <adec:decorative xmlns:adec="http://schemas.microsoft.com/office/drawing/2017/decorative" val="1"/>
              </a:ext>
            </a:extLst>
          </p:cNvPr>
          <p:cNvSpPr/>
          <p:nvPr/>
        </p:nvSpPr>
        <p:spPr>
          <a:xfrm>
            <a:off x="2122600" y="3189339"/>
            <a:ext cx="538462" cy="454417"/>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prstClr val="white"/>
                </a:solidFill>
                <a:effectLst/>
                <a:uLnTx/>
                <a:uFillTx/>
                <a:latin typeface="Arial" panose="020B0604020202020204"/>
                <a:ea typeface="+mn-ea"/>
                <a:cs typeface="+mn-cs"/>
              </a:rPr>
              <a:t>CNI</a:t>
            </a:r>
          </a:p>
        </p:txBody>
      </p:sp>
      <p:sp>
        <p:nvSpPr>
          <p:cNvPr id="20" name="Rektangel 19">
            <a:extLst>
              <a:ext uri="{FF2B5EF4-FFF2-40B4-BE49-F238E27FC236}">
                <a16:creationId xmlns:a16="http://schemas.microsoft.com/office/drawing/2014/main" id="{84B4E015-5E2A-74CD-67B2-9F3E0F673724}"/>
              </a:ext>
              <a:ext uri="{C183D7F6-B498-43B3-948B-1728B52AA6E4}">
                <adec:decorative xmlns:adec="http://schemas.microsoft.com/office/drawing/2017/decorative" val="1"/>
              </a:ext>
            </a:extLst>
          </p:cNvPr>
          <p:cNvSpPr/>
          <p:nvPr/>
        </p:nvSpPr>
        <p:spPr>
          <a:xfrm>
            <a:off x="403631" y="3062021"/>
            <a:ext cx="2545582" cy="709054"/>
          </a:xfrm>
          <a:prstGeom prst="rect">
            <a:avLst/>
          </a:prstGeom>
          <a:noFill/>
          <a:ln w="12700" cap="flat" cmpd="sng" algn="ctr">
            <a:solidFill>
              <a:srgbClr val="307C8E">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21" name="Rak pilkoppling 20">
            <a:extLst>
              <a:ext uri="{FF2B5EF4-FFF2-40B4-BE49-F238E27FC236}">
                <a16:creationId xmlns:a16="http://schemas.microsoft.com/office/drawing/2014/main" id="{E31C0080-8BB2-E8F8-1279-702EEFA79D4B}"/>
              </a:ext>
              <a:ext uri="{C183D7F6-B498-43B3-948B-1728B52AA6E4}">
                <adec:decorative xmlns:adec="http://schemas.microsoft.com/office/drawing/2017/decorative" val="1"/>
              </a:ext>
            </a:extLst>
          </p:cNvPr>
          <p:cNvCxnSpPr>
            <a:stCxn id="20" idx="3"/>
            <a:endCxn id="11" idx="1"/>
          </p:cNvCxnSpPr>
          <p:nvPr/>
        </p:nvCxnSpPr>
        <p:spPr>
          <a:xfrm flipV="1">
            <a:off x="2949213" y="2289151"/>
            <a:ext cx="1375896" cy="1127397"/>
          </a:xfrm>
          <a:prstGeom prst="straightConnector1">
            <a:avLst/>
          </a:prstGeom>
          <a:noFill/>
          <a:ln w="6350" cap="flat" cmpd="sng" algn="ctr">
            <a:solidFill>
              <a:srgbClr val="307C8E"/>
            </a:solidFill>
            <a:prstDash val="solid"/>
            <a:miter lim="800000"/>
            <a:tailEnd type="triangle"/>
          </a:ln>
          <a:effectLst/>
        </p:spPr>
      </p:cxnSp>
      <p:sp>
        <p:nvSpPr>
          <p:cNvPr id="22" name="Rektangel 21">
            <a:extLst>
              <a:ext uri="{FF2B5EF4-FFF2-40B4-BE49-F238E27FC236}">
                <a16:creationId xmlns:a16="http://schemas.microsoft.com/office/drawing/2014/main" id="{6F5909A4-B19D-A64A-B6A7-7506ADDACFE0}"/>
              </a:ext>
              <a:ext uri="{C183D7F6-B498-43B3-948B-1728B52AA6E4}">
                <adec:decorative xmlns:adec="http://schemas.microsoft.com/office/drawing/2017/decorative" val="1"/>
              </a:ext>
            </a:extLst>
          </p:cNvPr>
          <p:cNvSpPr/>
          <p:nvPr/>
        </p:nvSpPr>
        <p:spPr>
          <a:xfrm>
            <a:off x="544830" y="4315930"/>
            <a:ext cx="657553" cy="494881"/>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prstClr val="white"/>
                </a:solidFill>
                <a:effectLst/>
                <a:uLnTx/>
                <a:uFillTx/>
                <a:latin typeface="Arial" panose="020B0604020202020204"/>
                <a:ea typeface="+mn-ea"/>
                <a:cs typeface="+mn-cs"/>
              </a:rPr>
              <a:t>RSVD</a:t>
            </a:r>
          </a:p>
        </p:txBody>
      </p:sp>
      <p:sp>
        <p:nvSpPr>
          <p:cNvPr id="23" name="Rektangel 22">
            <a:extLst>
              <a:ext uri="{FF2B5EF4-FFF2-40B4-BE49-F238E27FC236}">
                <a16:creationId xmlns:a16="http://schemas.microsoft.com/office/drawing/2014/main" id="{2878A171-7589-375E-8EDD-0365E563ECFF}"/>
              </a:ext>
              <a:ext uri="{C183D7F6-B498-43B3-948B-1728B52AA6E4}">
                <adec:decorative xmlns:adec="http://schemas.microsoft.com/office/drawing/2017/decorative" val="1"/>
              </a:ext>
            </a:extLst>
          </p:cNvPr>
          <p:cNvSpPr/>
          <p:nvPr/>
        </p:nvSpPr>
        <p:spPr>
          <a:xfrm>
            <a:off x="1299014" y="4315929"/>
            <a:ext cx="691795" cy="494881"/>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prstClr val="white"/>
                </a:solidFill>
                <a:effectLst/>
                <a:uLnTx/>
                <a:uFillTx/>
                <a:latin typeface="Arial" panose="020B0604020202020204"/>
                <a:ea typeface="+mn-ea"/>
                <a:cs typeface="+mn-cs"/>
              </a:rPr>
              <a:t>PRIVA</a:t>
            </a:r>
          </a:p>
        </p:txBody>
      </p:sp>
      <p:sp>
        <p:nvSpPr>
          <p:cNvPr id="24" name="Rektangel 23">
            <a:extLst>
              <a:ext uri="{FF2B5EF4-FFF2-40B4-BE49-F238E27FC236}">
                <a16:creationId xmlns:a16="http://schemas.microsoft.com/office/drawing/2014/main" id="{08619DF8-475E-5093-8D9C-4AD3306EE0B2}"/>
              </a:ext>
              <a:ext uri="{C183D7F6-B498-43B3-948B-1728B52AA6E4}">
                <adec:decorative xmlns:adec="http://schemas.microsoft.com/office/drawing/2017/decorative" val="1"/>
              </a:ext>
            </a:extLst>
          </p:cNvPr>
          <p:cNvSpPr/>
          <p:nvPr/>
        </p:nvSpPr>
        <p:spPr>
          <a:xfrm>
            <a:off x="2083721" y="4322804"/>
            <a:ext cx="691795" cy="494881"/>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err="1">
                <a:ln>
                  <a:noFill/>
                </a:ln>
                <a:solidFill>
                  <a:prstClr val="white"/>
                </a:solidFill>
                <a:effectLst/>
                <a:uLnTx/>
                <a:uFillTx/>
                <a:latin typeface="Arial" panose="020B0604020202020204"/>
                <a:ea typeface="+mn-ea"/>
                <a:cs typeface="+mn-cs"/>
              </a:rPr>
              <a:t>Lizzy</a:t>
            </a:r>
            <a:endParaRPr kumimoji="0" lang="sv-SE" sz="12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25" name="Rak pilkoppling 24">
            <a:extLst>
              <a:ext uri="{FF2B5EF4-FFF2-40B4-BE49-F238E27FC236}">
                <a16:creationId xmlns:a16="http://schemas.microsoft.com/office/drawing/2014/main" id="{C5FB94A6-F83B-FA5B-BE11-5431F2AB17DE}"/>
              </a:ext>
              <a:ext uri="{C183D7F6-B498-43B3-948B-1728B52AA6E4}">
                <adec:decorative xmlns:adec="http://schemas.microsoft.com/office/drawing/2017/decorative" val="1"/>
              </a:ext>
            </a:extLst>
          </p:cNvPr>
          <p:cNvCxnSpPr>
            <a:cxnSpLocks/>
            <a:stCxn id="24" idx="3"/>
            <a:endCxn id="11" idx="1"/>
          </p:cNvCxnSpPr>
          <p:nvPr/>
        </p:nvCxnSpPr>
        <p:spPr>
          <a:xfrm flipV="1">
            <a:off x="2775516" y="2289151"/>
            <a:ext cx="1549593" cy="2281094"/>
          </a:xfrm>
          <a:prstGeom prst="straightConnector1">
            <a:avLst/>
          </a:prstGeom>
          <a:noFill/>
          <a:ln w="6350" cap="flat" cmpd="sng" algn="ctr">
            <a:solidFill>
              <a:srgbClr val="307C8E"/>
            </a:solidFill>
            <a:prstDash val="solid"/>
            <a:miter lim="800000"/>
            <a:tailEnd type="triangle"/>
          </a:ln>
          <a:effectLst/>
        </p:spPr>
      </p:cxnSp>
      <p:cxnSp>
        <p:nvCxnSpPr>
          <p:cNvPr id="26" name="Rak pilkoppling 25">
            <a:extLst>
              <a:ext uri="{FF2B5EF4-FFF2-40B4-BE49-F238E27FC236}">
                <a16:creationId xmlns:a16="http://schemas.microsoft.com/office/drawing/2014/main" id="{45F81D2A-0681-549C-D2F8-650C84AB3D4D}"/>
              </a:ext>
              <a:ext uri="{C183D7F6-B498-43B3-948B-1728B52AA6E4}">
                <adec:decorative xmlns:adec="http://schemas.microsoft.com/office/drawing/2017/decorative" val="1"/>
              </a:ext>
            </a:extLst>
          </p:cNvPr>
          <p:cNvCxnSpPr>
            <a:stCxn id="12" idx="2"/>
            <a:endCxn id="10" idx="0"/>
          </p:cNvCxnSpPr>
          <p:nvPr/>
        </p:nvCxnSpPr>
        <p:spPr>
          <a:xfrm>
            <a:off x="5721026" y="4704478"/>
            <a:ext cx="0" cy="792196"/>
          </a:xfrm>
          <a:prstGeom prst="straightConnector1">
            <a:avLst/>
          </a:prstGeom>
          <a:noFill/>
          <a:ln w="6350" cap="flat" cmpd="sng" algn="ctr">
            <a:solidFill>
              <a:srgbClr val="307C8E"/>
            </a:solidFill>
            <a:prstDash val="solid"/>
            <a:miter lim="800000"/>
            <a:tailEnd type="triangle"/>
          </a:ln>
          <a:effectLst/>
        </p:spPr>
      </p:cxnSp>
      <p:sp>
        <p:nvSpPr>
          <p:cNvPr id="27" name="Rektangel 26">
            <a:extLst>
              <a:ext uri="{FF2B5EF4-FFF2-40B4-BE49-F238E27FC236}">
                <a16:creationId xmlns:a16="http://schemas.microsoft.com/office/drawing/2014/main" id="{163A0BAD-1A5F-308F-0B34-34E61792736E}"/>
              </a:ext>
              <a:ext uri="{C183D7F6-B498-43B3-948B-1728B52AA6E4}">
                <adec:decorative xmlns:adec="http://schemas.microsoft.com/office/drawing/2017/decorative" val="1"/>
              </a:ext>
            </a:extLst>
          </p:cNvPr>
          <p:cNvSpPr/>
          <p:nvPr/>
        </p:nvSpPr>
        <p:spPr>
          <a:xfrm>
            <a:off x="8670156" y="1934624"/>
            <a:ext cx="2803490" cy="709054"/>
          </a:xfrm>
          <a:prstGeom prst="rect">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Arial" panose="020B0604020202020204"/>
                <a:ea typeface="+mn-ea"/>
                <a:cs typeface="+mn-cs"/>
              </a:rPr>
              <a:t>Export till </a:t>
            </a:r>
            <a:r>
              <a:rPr kumimoji="0" lang="sv-SE" sz="1800" b="0" i="0" u="none" strike="noStrike" kern="0" cap="none" spc="0" normalizeH="0" baseline="0" noProof="0" err="1">
                <a:ln>
                  <a:noFill/>
                </a:ln>
                <a:solidFill>
                  <a:prstClr val="white"/>
                </a:solidFill>
                <a:effectLst/>
                <a:uLnTx/>
                <a:uFillTx/>
                <a:latin typeface="Arial" panose="020B0604020202020204"/>
                <a:ea typeface="+mn-ea"/>
                <a:cs typeface="+mn-cs"/>
              </a:rPr>
              <a:t>Raindance</a:t>
            </a:r>
            <a:endParaRPr kumimoji="0" lang="sv-S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8" name="Rektangel 27">
            <a:extLst>
              <a:ext uri="{FF2B5EF4-FFF2-40B4-BE49-F238E27FC236}">
                <a16:creationId xmlns:a16="http://schemas.microsoft.com/office/drawing/2014/main" id="{94902FC0-B22D-7183-2E8A-046B4AF0B74A}"/>
              </a:ext>
              <a:ext uri="{C183D7F6-B498-43B3-948B-1728B52AA6E4}">
                <adec:decorative xmlns:adec="http://schemas.microsoft.com/office/drawing/2017/decorative" val="1"/>
              </a:ext>
            </a:extLst>
          </p:cNvPr>
          <p:cNvSpPr/>
          <p:nvPr/>
        </p:nvSpPr>
        <p:spPr>
          <a:xfrm>
            <a:off x="8660012" y="3416223"/>
            <a:ext cx="2803490" cy="709054"/>
          </a:xfrm>
          <a:prstGeom prst="rect">
            <a:avLst/>
          </a:prstGeom>
          <a:solidFill>
            <a:srgbClr val="FDD32F"/>
          </a:solidFill>
          <a:ln w="12700" cap="flat" cmpd="sng" algn="ctr">
            <a:solidFill>
              <a:sysClr val="windowText" lastClr="000000"/>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err="1">
                <a:ln>
                  <a:noFill/>
                </a:ln>
                <a:solidFill>
                  <a:prstClr val="black"/>
                </a:solidFill>
                <a:effectLst/>
                <a:uLnTx/>
                <a:uFillTx/>
                <a:latin typeface="Arial" panose="020B0604020202020204"/>
                <a:ea typeface="+mn-ea"/>
                <a:cs typeface="+mn-cs"/>
              </a:rPr>
              <a:t>Specar</a:t>
            </a:r>
            <a:r>
              <a:rPr kumimoji="0" lang="sv-SE" sz="1800" b="0" i="0" u="none" strike="noStrike" kern="0" cap="none" spc="0" normalizeH="0" baseline="0" noProof="0" dirty="0">
                <a:ln>
                  <a:noFill/>
                </a:ln>
                <a:solidFill>
                  <a:prstClr val="black"/>
                </a:solidFill>
                <a:effectLst/>
                <a:uLnTx/>
                <a:uFillTx/>
                <a:latin typeface="Arial" panose="020B0604020202020204"/>
                <a:ea typeface="+mn-ea"/>
                <a:cs typeface="+mn-cs"/>
              </a:rPr>
              <a:t> och underlag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err="1">
                <a:ln>
                  <a:noFill/>
                </a:ln>
                <a:solidFill>
                  <a:prstClr val="black"/>
                </a:solidFill>
                <a:effectLst/>
                <a:uLnTx/>
                <a:uFillTx/>
                <a:latin typeface="Arial" panose="020B0604020202020204"/>
                <a:ea typeface="+mn-ea"/>
                <a:cs typeface="+mn-cs"/>
              </a:rPr>
              <a:t>Qlic</a:t>
            </a:r>
            <a:r>
              <a:rPr kumimoji="0" lang="sv-SE" sz="1800" b="0" i="0" u="none" strike="noStrike" kern="0" cap="none" spc="0" normalizeH="0" baseline="0" noProof="0" dirty="0">
                <a:ln>
                  <a:noFill/>
                </a:ln>
                <a:solidFill>
                  <a:prstClr val="black"/>
                </a:solidFill>
                <a:effectLst/>
                <a:uLnTx/>
                <a:uFillTx/>
                <a:latin typeface="Arial" panose="020B0604020202020204"/>
                <a:ea typeface="+mn-ea"/>
                <a:cs typeface="+mn-cs"/>
              </a:rPr>
              <a:t>-applikationer</a:t>
            </a:r>
            <a:endParaRPr kumimoji="0" lang="sv-SE" sz="1800" b="0" i="0" u="none" strike="noStrike" kern="0" cap="none" spc="0" normalizeH="0" baseline="0" noProof="0" dirty="0">
              <a:ln>
                <a:noFill/>
              </a:ln>
              <a:solidFill>
                <a:prstClr val="black"/>
              </a:solidFill>
              <a:effectLst/>
              <a:uLnTx/>
              <a:uFillTx/>
              <a:latin typeface="Arial" panose="020B0604020202020204"/>
              <a:ea typeface="+mn-ea"/>
              <a:cs typeface="Arial"/>
            </a:endParaRPr>
          </a:p>
        </p:txBody>
      </p:sp>
      <p:sp>
        <p:nvSpPr>
          <p:cNvPr id="29" name="Pil: höger 28">
            <a:extLst>
              <a:ext uri="{FF2B5EF4-FFF2-40B4-BE49-F238E27FC236}">
                <a16:creationId xmlns:a16="http://schemas.microsoft.com/office/drawing/2014/main" id="{98D13483-EE70-42E1-E50C-31707B31ED8A}"/>
              </a:ext>
              <a:ext uri="{C183D7F6-B498-43B3-948B-1728B52AA6E4}">
                <adec:decorative xmlns:adec="http://schemas.microsoft.com/office/drawing/2017/decorative" val="1"/>
              </a:ext>
            </a:extLst>
          </p:cNvPr>
          <p:cNvSpPr/>
          <p:nvPr/>
        </p:nvSpPr>
        <p:spPr>
          <a:xfrm>
            <a:off x="2941753" y="1414272"/>
            <a:ext cx="1127829" cy="339133"/>
          </a:xfrm>
          <a:prstGeom prst="rightArrow">
            <a:avLst/>
          </a:prstGeom>
          <a:solidFill>
            <a:srgbClr val="307C8E"/>
          </a:solidFill>
          <a:ln w="12700" cap="flat" cmpd="sng" algn="ctr">
            <a:solidFill>
              <a:srgbClr val="307C8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0" name="Pil: höger 29">
            <a:extLst>
              <a:ext uri="{FF2B5EF4-FFF2-40B4-BE49-F238E27FC236}">
                <a16:creationId xmlns:a16="http://schemas.microsoft.com/office/drawing/2014/main" id="{3B670D60-E3E4-0DE3-D233-6CEA772BDB0D}"/>
              </a:ext>
            </a:extLst>
          </p:cNvPr>
          <p:cNvSpPr/>
          <p:nvPr/>
        </p:nvSpPr>
        <p:spPr>
          <a:xfrm>
            <a:off x="7387212" y="1425061"/>
            <a:ext cx="1127829" cy="339133"/>
          </a:xfrm>
          <a:prstGeom prst="rightArrow">
            <a:avLst/>
          </a:prstGeom>
          <a:solidFill>
            <a:srgbClr val="307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1" name="textruta 30">
            <a:extLst>
              <a:ext uri="{FF2B5EF4-FFF2-40B4-BE49-F238E27FC236}">
                <a16:creationId xmlns:a16="http://schemas.microsoft.com/office/drawing/2014/main" id="{AB1A2D1B-A6E4-8DFC-BBD7-E3E29FFE0360}"/>
              </a:ext>
            </a:extLst>
          </p:cNvPr>
          <p:cNvSpPr txBox="1"/>
          <p:nvPr/>
        </p:nvSpPr>
        <p:spPr>
          <a:xfrm>
            <a:off x="8255814" y="4605015"/>
            <a:ext cx="3741660" cy="954107"/>
          </a:xfrm>
          <a:prstGeom prst="rect">
            <a:avLst/>
          </a:prstGeom>
          <a:noFill/>
        </p:spPr>
        <p:txBody>
          <a:bodyPr wrap="square" lIns="91440" tIns="45720" rIns="91440" bIns="45720" rtlCol="0" anchor="t">
            <a:spAutoFit/>
          </a:bodyPr>
          <a:lstStyle/>
          <a:p>
            <a:r>
              <a:rPr lang="sv-SE" sz="1400" dirty="0">
                <a:solidFill>
                  <a:prstClr val="black"/>
                </a:solidFill>
                <a:latin typeface="Arial" panose="020B0604020202020204"/>
              </a:rPr>
              <a:t>Korrigeringar, t.ex. vid eftersläpning</a:t>
            </a:r>
          </a:p>
          <a:p>
            <a:r>
              <a:rPr lang="sv-SE" sz="1400" dirty="0">
                <a:solidFill>
                  <a:prstClr val="black"/>
                </a:solidFill>
                <a:latin typeface="Arial" panose="020B0604020202020204"/>
              </a:rPr>
              <a:t>i inrapportering eller vid förändringar i </a:t>
            </a:r>
            <a:br>
              <a:rPr lang="sv-SE" sz="1400" dirty="0">
                <a:solidFill>
                  <a:prstClr val="black"/>
                </a:solidFill>
                <a:latin typeface="Arial" panose="020B0604020202020204"/>
              </a:rPr>
            </a:br>
            <a:r>
              <a:rPr lang="sv-SE" sz="1400" dirty="0">
                <a:solidFill>
                  <a:prstClr val="black"/>
                </a:solidFill>
                <a:latin typeface="Arial" panose="020B0604020202020204"/>
              </a:rPr>
              <a:t>avtal eller annan indatatyp inbyggt i </a:t>
            </a:r>
            <a:br>
              <a:rPr lang="sv-SE" sz="1400" dirty="0">
                <a:solidFill>
                  <a:prstClr val="black"/>
                </a:solidFill>
                <a:latin typeface="Arial" panose="020B0604020202020204"/>
              </a:rPr>
            </a:br>
            <a:r>
              <a:rPr lang="sv-SE" sz="1400" dirty="0">
                <a:solidFill>
                  <a:prstClr val="black"/>
                </a:solidFill>
                <a:latin typeface="Arial" panose="020B0604020202020204"/>
              </a:rPr>
              <a:t>regelverk sker i efterhand. </a:t>
            </a:r>
            <a:endParaRPr lang="sv-SE" sz="1400" dirty="0">
              <a:solidFill>
                <a:prstClr val="black"/>
              </a:solidFill>
              <a:latin typeface="Arial" panose="020B0604020202020204"/>
              <a:cs typeface="Arial"/>
            </a:endParaRPr>
          </a:p>
        </p:txBody>
      </p:sp>
      <p:sp>
        <p:nvSpPr>
          <p:cNvPr id="32" name="textruta 31">
            <a:extLst>
              <a:ext uri="{FF2B5EF4-FFF2-40B4-BE49-F238E27FC236}">
                <a16:creationId xmlns:a16="http://schemas.microsoft.com/office/drawing/2014/main" id="{08D72B52-7CDA-BB32-56EA-1C15BCC3D110}"/>
              </a:ext>
            </a:extLst>
          </p:cNvPr>
          <p:cNvSpPr txBox="1"/>
          <p:nvPr/>
        </p:nvSpPr>
        <p:spPr>
          <a:xfrm>
            <a:off x="8255814" y="5713737"/>
            <a:ext cx="2593723" cy="523220"/>
          </a:xfrm>
          <a:prstGeom prst="rect">
            <a:avLst/>
          </a:prstGeom>
          <a:noFill/>
        </p:spPr>
        <p:txBody>
          <a:bodyPr wrap="none" lIns="91440" tIns="45720" rIns="91440" bIns="45720" rtlCol="0" anchor="t">
            <a:spAutoFit/>
          </a:bodyPr>
          <a:lstStyle/>
          <a:p>
            <a:r>
              <a:rPr lang="sv-SE" sz="1400" dirty="0">
                <a:solidFill>
                  <a:prstClr val="black"/>
                </a:solidFill>
                <a:latin typeface="Arial" panose="020B0604020202020204"/>
              </a:rPr>
              <a:t>VG behöver access till </a:t>
            </a:r>
            <a:r>
              <a:rPr lang="sv-SE" sz="1400" dirty="0" err="1">
                <a:solidFill>
                  <a:prstClr val="black"/>
                </a:solidFill>
                <a:latin typeface="Arial" panose="020B0604020202020204"/>
              </a:rPr>
              <a:t>specar</a:t>
            </a:r>
            <a:r>
              <a:rPr lang="sv-SE" sz="1400" dirty="0">
                <a:solidFill>
                  <a:prstClr val="black"/>
                </a:solidFill>
                <a:latin typeface="Arial" panose="020B0604020202020204"/>
              </a:rPr>
              <a:t>,</a:t>
            </a:r>
          </a:p>
          <a:p>
            <a:r>
              <a:rPr lang="sv-SE" sz="1400" dirty="0">
                <a:solidFill>
                  <a:prstClr val="black"/>
                </a:solidFill>
                <a:latin typeface="Arial" panose="020B0604020202020204"/>
              </a:rPr>
              <a:t>underlag och </a:t>
            </a:r>
            <a:r>
              <a:rPr lang="sv-SE" sz="1400" dirty="0" err="1">
                <a:solidFill>
                  <a:prstClr val="black"/>
                </a:solidFill>
                <a:latin typeface="Arial" panose="020B0604020202020204"/>
              </a:rPr>
              <a:t>Qlic-appar</a:t>
            </a:r>
            <a:r>
              <a:rPr lang="sv-SE" sz="1400" dirty="0">
                <a:solidFill>
                  <a:prstClr val="black"/>
                </a:solidFill>
                <a:latin typeface="Arial" panose="020B0604020202020204"/>
              </a:rPr>
              <a:t>.</a:t>
            </a:r>
            <a:endParaRPr lang="sv-SE" sz="1400" dirty="0">
              <a:solidFill>
                <a:prstClr val="black"/>
              </a:solidFill>
              <a:latin typeface="Arial" panose="020B0604020202020204"/>
              <a:cs typeface="Arial"/>
            </a:endParaRPr>
          </a:p>
        </p:txBody>
      </p:sp>
      <p:cxnSp>
        <p:nvCxnSpPr>
          <p:cNvPr id="33" name="Rak pilkoppling 32">
            <a:extLst>
              <a:ext uri="{FF2B5EF4-FFF2-40B4-BE49-F238E27FC236}">
                <a16:creationId xmlns:a16="http://schemas.microsoft.com/office/drawing/2014/main" id="{EB7B836D-030E-DC9A-45E7-163B4CE11D0D}"/>
              </a:ext>
              <a:ext uri="{C183D7F6-B498-43B3-948B-1728B52AA6E4}">
                <adec:decorative xmlns:adec="http://schemas.microsoft.com/office/drawing/2017/decorative" val="1"/>
              </a:ext>
            </a:extLst>
          </p:cNvPr>
          <p:cNvCxnSpPr>
            <a:cxnSpLocks/>
            <a:stCxn id="24" idx="3"/>
            <a:endCxn id="10" idx="1"/>
          </p:cNvCxnSpPr>
          <p:nvPr/>
        </p:nvCxnSpPr>
        <p:spPr>
          <a:xfrm>
            <a:off x="2775516" y="4570245"/>
            <a:ext cx="1543765" cy="1280956"/>
          </a:xfrm>
          <a:prstGeom prst="straightConnector1">
            <a:avLst/>
          </a:prstGeom>
          <a:noFill/>
          <a:ln w="6350" cap="flat" cmpd="sng" algn="ctr">
            <a:solidFill>
              <a:srgbClr val="307C8E"/>
            </a:solidFill>
            <a:prstDash val="solid"/>
            <a:miter lim="800000"/>
            <a:tailEnd type="triangle"/>
          </a:ln>
          <a:effectLst/>
        </p:spPr>
      </p:cxnSp>
      <p:cxnSp>
        <p:nvCxnSpPr>
          <p:cNvPr id="34" name="Rak pilkoppling 33">
            <a:extLst>
              <a:ext uri="{FF2B5EF4-FFF2-40B4-BE49-F238E27FC236}">
                <a16:creationId xmlns:a16="http://schemas.microsoft.com/office/drawing/2014/main" id="{46BE9274-85EF-6835-C59A-1FFDB27C2BFD}"/>
              </a:ext>
              <a:ext uri="{C183D7F6-B498-43B3-948B-1728B52AA6E4}">
                <adec:decorative xmlns:adec="http://schemas.microsoft.com/office/drawing/2017/decorative" val="1"/>
              </a:ext>
            </a:extLst>
          </p:cNvPr>
          <p:cNvCxnSpPr>
            <a:stCxn id="12" idx="0"/>
            <a:endCxn id="11" idx="2"/>
          </p:cNvCxnSpPr>
          <p:nvPr/>
        </p:nvCxnSpPr>
        <p:spPr>
          <a:xfrm flipV="1">
            <a:off x="5721026" y="2643678"/>
            <a:ext cx="5828" cy="792196"/>
          </a:xfrm>
          <a:prstGeom prst="straightConnector1">
            <a:avLst/>
          </a:prstGeom>
          <a:noFill/>
          <a:ln w="6350" cap="flat" cmpd="sng" algn="ctr">
            <a:solidFill>
              <a:srgbClr val="307C8E"/>
            </a:solidFill>
            <a:prstDash val="solid"/>
            <a:miter lim="800000"/>
            <a:tailEnd type="triangle"/>
          </a:ln>
          <a:effectLst/>
        </p:spPr>
      </p:cxnSp>
      <p:sp>
        <p:nvSpPr>
          <p:cNvPr id="35" name="textruta 34">
            <a:extLst>
              <a:ext uri="{FF2B5EF4-FFF2-40B4-BE49-F238E27FC236}">
                <a16:creationId xmlns:a16="http://schemas.microsoft.com/office/drawing/2014/main" id="{DA3C559B-8A7A-E97B-C667-F7A27EBE8B3D}"/>
              </a:ext>
            </a:extLst>
          </p:cNvPr>
          <p:cNvSpPr txBox="1"/>
          <p:nvPr/>
        </p:nvSpPr>
        <p:spPr>
          <a:xfrm>
            <a:off x="550808" y="3771243"/>
            <a:ext cx="2100255" cy="215444"/>
          </a:xfrm>
          <a:prstGeom prst="rect">
            <a:avLst/>
          </a:prstGeom>
          <a:noFill/>
        </p:spPr>
        <p:txBody>
          <a:bodyPr wrap="none" rtlCol="0">
            <a:spAutoFit/>
          </a:bodyPr>
          <a:lstStyle/>
          <a:p>
            <a:r>
              <a:rPr lang="sv-SE" sz="800" err="1">
                <a:solidFill>
                  <a:prstClr val="black"/>
                </a:solidFill>
                <a:latin typeface="Arial" panose="020B0604020202020204"/>
              </a:rPr>
              <a:t>Adjusted</a:t>
            </a:r>
            <a:r>
              <a:rPr lang="sv-SE" sz="800">
                <a:solidFill>
                  <a:prstClr val="black"/>
                </a:solidFill>
                <a:latin typeface="Arial" panose="020B0604020202020204"/>
              </a:rPr>
              <a:t> Clinical Group, Care </a:t>
            </a:r>
            <a:r>
              <a:rPr lang="sv-SE" sz="800" err="1">
                <a:solidFill>
                  <a:prstClr val="black"/>
                </a:solidFill>
                <a:latin typeface="Arial" panose="020B0604020202020204"/>
              </a:rPr>
              <a:t>Need</a:t>
            </a:r>
            <a:r>
              <a:rPr lang="sv-SE" sz="800">
                <a:solidFill>
                  <a:prstClr val="black"/>
                </a:solidFill>
                <a:latin typeface="Arial" panose="020B0604020202020204"/>
              </a:rPr>
              <a:t> Index</a:t>
            </a:r>
          </a:p>
        </p:txBody>
      </p:sp>
      <p:sp>
        <p:nvSpPr>
          <p:cNvPr id="36" name="Rektangel 35">
            <a:extLst>
              <a:ext uri="{FF2B5EF4-FFF2-40B4-BE49-F238E27FC236}">
                <a16:creationId xmlns:a16="http://schemas.microsoft.com/office/drawing/2014/main" id="{695E63FC-0E13-FEE4-A830-16357E40A59F}"/>
              </a:ext>
              <a:ext uri="{C183D7F6-B498-43B3-948B-1728B52AA6E4}">
                <adec:decorative xmlns:adec="http://schemas.microsoft.com/office/drawing/2017/decorative" val="1"/>
              </a:ext>
            </a:extLst>
          </p:cNvPr>
          <p:cNvSpPr/>
          <p:nvPr/>
        </p:nvSpPr>
        <p:spPr>
          <a:xfrm>
            <a:off x="553901" y="4896501"/>
            <a:ext cx="657553" cy="494881"/>
          </a:xfrm>
          <a:prstGeom prst="rect">
            <a:avLst/>
          </a:prstGeom>
          <a:solidFill>
            <a:srgbClr val="307C8E"/>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prstClr val="white"/>
                </a:solidFill>
                <a:effectLst/>
                <a:uLnTx/>
                <a:uFillTx/>
                <a:latin typeface="Arial" panose="020B0604020202020204"/>
                <a:ea typeface="+mn-ea"/>
                <a:cs typeface="Arial"/>
              </a:rPr>
              <a:t>KVAR</a:t>
            </a:r>
            <a:endParaRPr kumimoji="0" lang="sv-SE" sz="12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7" name="Rektangel 35">
            <a:extLst>
              <a:ext uri="{FF2B5EF4-FFF2-40B4-BE49-F238E27FC236}">
                <a16:creationId xmlns:a16="http://schemas.microsoft.com/office/drawing/2014/main" id="{398B7AA2-5295-983E-A3CF-ED9E13A130B5}"/>
              </a:ext>
              <a:ext uri="{C183D7F6-B498-43B3-948B-1728B52AA6E4}">
                <adec:decorative xmlns:adec="http://schemas.microsoft.com/office/drawing/2017/decorative" val="1"/>
              </a:ext>
            </a:extLst>
          </p:cNvPr>
          <p:cNvSpPr/>
          <p:nvPr/>
        </p:nvSpPr>
        <p:spPr>
          <a:xfrm>
            <a:off x="1289919" y="4906301"/>
            <a:ext cx="691795" cy="494881"/>
          </a:xfrm>
          <a:prstGeom prst="rect">
            <a:avLst/>
          </a:prstGeom>
          <a:solidFill>
            <a:srgbClr val="307C8E"/>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err="1">
                <a:ln>
                  <a:noFill/>
                </a:ln>
                <a:solidFill>
                  <a:prstClr val="white"/>
                </a:solidFill>
                <a:effectLst/>
                <a:uLnTx/>
                <a:uFillTx/>
                <a:latin typeface="Arial" panose="020B0604020202020204"/>
                <a:ea typeface="+mn-ea"/>
                <a:cs typeface="Arial"/>
              </a:rPr>
              <a:t>Läke</a:t>
            </a:r>
            <a:br>
              <a:rPr kumimoji="0" lang="sv-SE" sz="1200" b="0" i="0" u="none" strike="noStrike" kern="0" cap="none" spc="0" normalizeH="0" baseline="0" noProof="0">
                <a:ln>
                  <a:noFill/>
                </a:ln>
                <a:solidFill>
                  <a:prstClr val="white"/>
                </a:solidFill>
                <a:effectLst/>
                <a:uLnTx/>
                <a:uFillTx/>
                <a:latin typeface="Arial" panose="020B0604020202020204"/>
                <a:ea typeface="+mn-ea"/>
                <a:cs typeface="Arial"/>
              </a:rPr>
            </a:br>
            <a:r>
              <a:rPr kumimoji="0" lang="sv-SE" sz="1200" b="0" i="0" u="none" strike="noStrike" kern="0" cap="none" spc="0" normalizeH="0" baseline="0" noProof="0">
                <a:ln>
                  <a:noFill/>
                </a:ln>
                <a:solidFill>
                  <a:prstClr val="white"/>
                </a:solidFill>
                <a:effectLst/>
                <a:uLnTx/>
                <a:uFillTx/>
                <a:latin typeface="Arial" panose="020B0604020202020204"/>
                <a:ea typeface="+mn-ea"/>
                <a:cs typeface="Arial"/>
              </a:rPr>
              <a:t>medel</a:t>
            </a:r>
            <a:endParaRPr kumimoji="0" lang="sv-SE" sz="12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8" name="Rektangel 35">
            <a:extLst>
              <a:ext uri="{FF2B5EF4-FFF2-40B4-BE49-F238E27FC236}">
                <a16:creationId xmlns:a16="http://schemas.microsoft.com/office/drawing/2014/main" id="{5DA61D59-EC3A-64B2-58F4-830362F25C38}"/>
              </a:ext>
              <a:ext uri="{C183D7F6-B498-43B3-948B-1728B52AA6E4}">
                <adec:decorative xmlns:adec="http://schemas.microsoft.com/office/drawing/2017/decorative" val="1"/>
              </a:ext>
            </a:extLst>
          </p:cNvPr>
          <p:cNvSpPr/>
          <p:nvPr/>
        </p:nvSpPr>
        <p:spPr>
          <a:xfrm>
            <a:off x="2086972" y="4907083"/>
            <a:ext cx="689303" cy="494881"/>
          </a:xfrm>
          <a:prstGeom prst="rect">
            <a:avLst/>
          </a:prstGeom>
          <a:solidFill>
            <a:srgbClr val="307C8E"/>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err="1">
                <a:ln>
                  <a:noFill/>
                </a:ln>
                <a:solidFill>
                  <a:prstClr val="white"/>
                </a:solidFill>
                <a:effectLst/>
                <a:uLnTx/>
                <a:uFillTx/>
                <a:latin typeface="Arial" panose="020B0604020202020204"/>
                <a:ea typeface="+mn-ea"/>
                <a:cs typeface="Arial"/>
              </a:rPr>
              <a:t>Medic</a:t>
            </a:r>
            <a:r>
              <a:rPr kumimoji="0" lang="sv-SE" sz="1200" b="0" i="0" u="none" strike="noStrike" kern="0" cap="none" spc="0" normalizeH="0" baseline="0" noProof="0" dirty="0">
                <a:ln>
                  <a:noFill/>
                </a:ln>
                <a:solidFill>
                  <a:prstClr val="white"/>
                </a:solidFill>
                <a:effectLst/>
                <a:uLnTx/>
                <a:uFillTx/>
                <a:latin typeface="Arial" panose="020B0604020202020204"/>
                <a:ea typeface="+mn-ea"/>
                <a:cs typeface="Arial"/>
              </a:rPr>
              <a:t>. </a:t>
            </a:r>
            <a:r>
              <a:rPr kumimoji="0" lang="sv-SE" sz="1200" b="0" i="0" u="none" strike="noStrike" kern="0" cap="none" spc="0" normalizeH="0" baseline="0" noProof="0" dirty="0" err="1">
                <a:ln>
                  <a:noFill/>
                </a:ln>
                <a:solidFill>
                  <a:prstClr val="white"/>
                </a:solidFill>
                <a:effectLst/>
                <a:uLnTx/>
                <a:uFillTx/>
                <a:latin typeface="Arial" panose="020B0604020202020204"/>
                <a:ea typeface="+mn-ea"/>
                <a:cs typeface="Arial"/>
              </a:rPr>
              <a:t>Servi</a:t>
            </a:r>
            <a:r>
              <a:rPr kumimoji="0" lang="sv-SE" sz="1200" b="0" i="0" u="none" strike="noStrike" kern="0" cap="none" spc="0" normalizeH="0" baseline="0" noProof="0" dirty="0">
                <a:ln>
                  <a:noFill/>
                </a:ln>
                <a:solidFill>
                  <a:prstClr val="white"/>
                </a:solidFill>
                <a:effectLst/>
                <a:uLnTx/>
                <a:uFillTx/>
                <a:latin typeface="Arial" panose="020B0604020202020204"/>
                <a:ea typeface="+mn-ea"/>
                <a:cs typeface="Arial"/>
              </a:rPr>
              <a:t>.</a:t>
            </a:r>
            <a:endParaRPr kumimoji="0" lang="sv-SE" sz="12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954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ECCB-4384-D289-3ABD-2BD417C92EF2}"/>
              </a:ext>
            </a:extLst>
          </p:cNvPr>
          <p:cNvSpPr>
            <a:spLocks noGrp="1"/>
          </p:cNvSpPr>
          <p:nvPr>
            <p:ph type="title"/>
          </p:nvPr>
        </p:nvSpPr>
        <p:spPr>
          <a:xfrm>
            <a:off x="546100" y="348496"/>
            <a:ext cx="10963330" cy="635000"/>
          </a:xfrm>
        </p:spPr>
        <p:txBody>
          <a:bodyPr/>
          <a:lstStyle/>
          <a:p>
            <a:r>
              <a:rPr lang="sv-SE" sz="3200" dirty="0">
                <a:cs typeface="Arial"/>
              </a:rPr>
              <a:t>Fokus förbättringsarbete </a:t>
            </a:r>
            <a:r>
              <a:rPr lang="sv-SE" sz="3200" dirty="0" err="1">
                <a:cs typeface="Arial"/>
              </a:rPr>
              <a:t>Hälsodeb</a:t>
            </a:r>
            <a:r>
              <a:rPr lang="sv-SE" sz="3200" dirty="0">
                <a:cs typeface="Arial"/>
              </a:rPr>
              <a:t> </a:t>
            </a:r>
            <a:endParaRPr lang="sv-SE" sz="3200" dirty="0" err="1">
              <a:cs typeface="Arial"/>
            </a:endParaRPr>
          </a:p>
        </p:txBody>
      </p:sp>
      <p:sp>
        <p:nvSpPr>
          <p:cNvPr id="3" name="Platshållare för innehåll 2">
            <a:extLst>
              <a:ext uri="{FF2B5EF4-FFF2-40B4-BE49-F238E27FC236}">
                <a16:creationId xmlns:a16="http://schemas.microsoft.com/office/drawing/2014/main" id="{F2231785-864A-DC29-EE2F-42EBF12B3690}"/>
              </a:ext>
            </a:extLst>
          </p:cNvPr>
          <p:cNvSpPr>
            <a:spLocks noGrp="1"/>
          </p:cNvSpPr>
          <p:nvPr>
            <p:ph idx="1"/>
          </p:nvPr>
        </p:nvSpPr>
        <p:spPr>
          <a:xfrm>
            <a:off x="544286" y="1282701"/>
            <a:ext cx="10245977" cy="5066620"/>
          </a:xfrm>
        </p:spPr>
        <p:txBody>
          <a:bodyPr vert="horz" lIns="91440" tIns="45720" rIns="91440" bIns="45720" rtlCol="0" anchor="t">
            <a:noAutofit/>
          </a:bodyPr>
          <a:lstStyle/>
          <a:p>
            <a:pPr marL="0" indent="0">
              <a:buNone/>
            </a:pPr>
            <a:r>
              <a:rPr lang="sv-SE" sz="1600" b="1" dirty="0">
                <a:ea typeface="+mn-lt"/>
                <a:cs typeface="+mn-lt"/>
              </a:rPr>
              <a:t>Revision visat på förbättringsområden </a:t>
            </a:r>
            <a:endParaRPr lang="sv-SE" sz="1600" dirty="0">
              <a:ea typeface="+mn-lt"/>
              <a:cs typeface="+mn-lt"/>
            </a:endParaRPr>
          </a:p>
          <a:p>
            <a:r>
              <a:rPr lang="sv-SE" sz="1200" dirty="0">
                <a:ea typeface="+mn-lt"/>
                <a:cs typeface="+mn-lt"/>
              </a:rPr>
              <a:t>Region Skåne har gjort en revision på den tekniska komponenten </a:t>
            </a:r>
            <a:r>
              <a:rPr lang="sv-SE" sz="1200" dirty="0" err="1">
                <a:ea typeface="+mn-lt"/>
                <a:cs typeface="+mn-lt"/>
              </a:rPr>
              <a:t>Hälsodeb</a:t>
            </a:r>
            <a:r>
              <a:rPr lang="sv-SE" sz="1200" dirty="0">
                <a:ea typeface="+mn-lt"/>
                <a:cs typeface="+mn-lt"/>
              </a:rPr>
              <a:t>. Omfånget för revisionen var rutiner/processer för den tekniska utvecklingen och förvaltningen, kodgranskning samt avtals- och leverantörsstyrning. Revisionen pekar på ett antal förbättringsområden kring såväl den tekniska lösningen, som processförbättringar för en mer effektiv och proaktiv hantering av fel och åtgärder.</a:t>
            </a:r>
            <a:endParaRPr lang="sv-SE"/>
          </a:p>
          <a:p>
            <a:pPr marL="0" indent="0">
              <a:buNone/>
            </a:pPr>
            <a:r>
              <a:rPr lang="sv-SE" sz="1600" b="1" dirty="0">
                <a:ea typeface="+mn-lt"/>
                <a:cs typeface="+mn-lt"/>
              </a:rPr>
              <a:t>Mycket komplex lösning kräver gedigen plan</a:t>
            </a:r>
            <a:endParaRPr lang="sv-SE" sz="1050" dirty="0">
              <a:ea typeface="+mn-lt"/>
              <a:cs typeface="+mn-lt"/>
            </a:endParaRPr>
          </a:p>
          <a:p>
            <a:r>
              <a:rPr lang="sv-SE" sz="1200" dirty="0" err="1">
                <a:ea typeface="+mn-lt"/>
                <a:cs typeface="+mn-lt"/>
              </a:rPr>
              <a:t>Hälsodeb</a:t>
            </a:r>
            <a:r>
              <a:rPr lang="sv-SE" sz="1200" dirty="0">
                <a:ea typeface="+mn-lt"/>
                <a:cs typeface="+mn-lt"/>
              </a:rPr>
              <a:t> med dess regelmotor, processer för indata och utdata, och beroenden till arbetssätt och tajming hos ett flertal olika aktörer, är en mycket komplex lösning. Runt en halv miljon rader data hanteras i systemet varje månad. Komplexitet är ingen ursäkt för de fel som orsakats, men en grund till en hög noggrannhet i åtgärdsplanen. Revisionens</a:t>
            </a:r>
            <a:r>
              <a:rPr lang="sv-SE" sz="1200" dirty="0">
                <a:solidFill>
                  <a:srgbClr val="000000"/>
                </a:solidFill>
                <a:ea typeface="+mn-lt"/>
                <a:cs typeface="+mn-lt"/>
              </a:rPr>
              <a:t> analys har därför krävt tid och omfattning för att nå fram till en konkret plan med rätt resurser, i syfte att uppnå och framtidssäkra stabilitet.</a:t>
            </a:r>
            <a:endParaRPr lang="sv-SE" sz="1200" i="1" dirty="0">
              <a:solidFill>
                <a:srgbClr val="FF0000"/>
              </a:solidFill>
              <a:cs typeface="Arial"/>
            </a:endParaRPr>
          </a:p>
          <a:p>
            <a:pPr marL="0" indent="0">
              <a:buNone/>
            </a:pPr>
            <a:r>
              <a:rPr lang="sv-SE" sz="1600" b="1" dirty="0">
                <a:ea typeface="+mn-lt"/>
                <a:cs typeface="+mn-lt"/>
              </a:rPr>
              <a:t>Krafttag för samlad effekt</a:t>
            </a:r>
          </a:p>
          <a:p>
            <a:r>
              <a:rPr lang="sv-SE" sz="1200" dirty="0">
                <a:ea typeface="+mn-lt"/>
                <a:cs typeface="+mn-lt"/>
              </a:rPr>
              <a:t>Nu finns en plan för att säkra upp kvalitet och funktionalitet i framtida utveckling och förvaltning av </a:t>
            </a:r>
            <a:r>
              <a:rPr lang="sv-SE" sz="1200" dirty="0" err="1">
                <a:ea typeface="+mn-lt"/>
                <a:cs typeface="+mn-lt"/>
              </a:rPr>
              <a:t>Hälsodeb</a:t>
            </a:r>
            <a:r>
              <a:rPr lang="sv-SE" sz="1200" dirty="0">
                <a:ea typeface="+mn-lt"/>
                <a:cs typeface="+mn-lt"/>
              </a:rPr>
              <a:t>. IT formerar sig på nytt sätt med en </a:t>
            </a:r>
            <a:r>
              <a:rPr lang="sv-SE" sz="1200">
                <a:ea typeface="+mn-lt"/>
                <a:cs typeface="+mn-lt"/>
              </a:rPr>
              <a:t>uppdragsledare som driver arbetet för att förbättra produkten, koordinera aktiviteter och driva </a:t>
            </a:r>
            <a:r>
              <a:rPr lang="sv-SE" sz="1200" dirty="0" err="1">
                <a:ea typeface="+mn-lt"/>
                <a:cs typeface="+mn-lt"/>
              </a:rPr>
              <a:t>kravställan</a:t>
            </a:r>
            <a:r>
              <a:rPr lang="sv-SE" sz="1200" dirty="0">
                <a:ea typeface="+mn-lt"/>
                <a:cs typeface="+mn-lt"/>
              </a:rPr>
              <a:t> för att proaktivt möta behoven på såväl kort som lång sikt. </a:t>
            </a:r>
          </a:p>
          <a:p>
            <a:r>
              <a:rPr lang="sv-SE" sz="1200" dirty="0">
                <a:ea typeface="+mn-lt"/>
                <a:cs typeface="+mn-lt"/>
              </a:rPr>
              <a:t>Ytterligare förbättringar för att stärka processer och rutiner görs utifrån att vi identifierat delar som innebär onödiga utmaningar kring framförhållning och med risker för försening. Det är viktigt att vårdgivaren fortsätter att rapportera in avvikelser till GSF/Vårdgivarservice, som har stärkt upp med ytterligare resurser som nu är på plats. Vi har hög attention på de reservrutiner som aktiveras i de fall då fel eller försening riskerar uppstå. Allt för att trygga ersättningarna och säkerställa att uppdraget alltid kan genomföras.</a:t>
            </a:r>
            <a:endParaRPr lang="sv-SE" sz="1200">
              <a:cs typeface="Arial" panose="020B0604020202020204"/>
            </a:endParaRPr>
          </a:p>
          <a:p>
            <a:endParaRPr lang="sv-SE" sz="1050">
              <a:solidFill>
                <a:srgbClr val="000000"/>
              </a:solidFill>
              <a:cs typeface="Arial"/>
            </a:endParaRPr>
          </a:p>
          <a:p>
            <a:endParaRPr lang="sv-SE" sz="1050">
              <a:cs typeface="Arial"/>
            </a:endParaRPr>
          </a:p>
        </p:txBody>
      </p:sp>
      <p:sp>
        <p:nvSpPr>
          <p:cNvPr id="5" name="Rectangle 4">
            <a:extLst>
              <a:ext uri="{FF2B5EF4-FFF2-40B4-BE49-F238E27FC236}">
                <a16:creationId xmlns:a16="http://schemas.microsoft.com/office/drawing/2014/main" id="{E758C6CE-01F7-E58F-CD35-A54BC1C090DA}"/>
              </a:ext>
            </a:extLst>
          </p:cNvPr>
          <p:cNvSpPr/>
          <p:nvPr/>
        </p:nvSpPr>
        <p:spPr>
          <a:xfrm>
            <a:off x="8812695" y="141356"/>
            <a:ext cx="1214783" cy="761999"/>
          </a:xfrm>
          <a:prstGeom prst="rect">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err="1">
                <a:cs typeface="Arial"/>
              </a:rPr>
              <a:t>Hälso</a:t>
            </a:r>
            <a:r>
              <a:rPr lang="en-US" sz="1000" dirty="0">
                <a:cs typeface="Arial"/>
              </a:rPr>
              <a:t>- </a:t>
            </a:r>
            <a:r>
              <a:rPr lang="en-US" sz="1000" dirty="0" err="1">
                <a:cs typeface="Arial"/>
              </a:rPr>
              <a:t>och</a:t>
            </a:r>
            <a:r>
              <a:rPr lang="en-US" sz="1000" dirty="0">
                <a:cs typeface="Arial"/>
              </a:rPr>
              <a:t> </a:t>
            </a:r>
            <a:r>
              <a:rPr lang="en-US" sz="1000" dirty="0" err="1">
                <a:cs typeface="Arial"/>
              </a:rPr>
              <a:t>sjukvårdsstyrning</a:t>
            </a:r>
            <a:endParaRPr lang="en-US" sz="1000" dirty="0" err="1"/>
          </a:p>
        </p:txBody>
      </p:sp>
      <p:sp>
        <p:nvSpPr>
          <p:cNvPr id="6" name="Rectangle 5">
            <a:extLst>
              <a:ext uri="{FF2B5EF4-FFF2-40B4-BE49-F238E27FC236}">
                <a16:creationId xmlns:a16="http://schemas.microsoft.com/office/drawing/2014/main" id="{7AA703C8-5275-ED1D-96E0-ECC1569FD910}"/>
              </a:ext>
            </a:extLst>
          </p:cNvPr>
          <p:cNvSpPr/>
          <p:nvPr/>
        </p:nvSpPr>
        <p:spPr>
          <a:xfrm>
            <a:off x="10005390" y="141356"/>
            <a:ext cx="1214783" cy="761999"/>
          </a:xfrm>
          <a:prstGeom prst="rect">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err="1">
                <a:cs typeface="Arial"/>
              </a:rPr>
              <a:t>Koncernstab</a:t>
            </a:r>
            <a:r>
              <a:rPr lang="en-US" sz="1000" dirty="0">
                <a:cs typeface="Arial"/>
              </a:rPr>
              <a:t> </a:t>
            </a:r>
            <a:r>
              <a:rPr lang="en-US" sz="1000" dirty="0" err="1">
                <a:cs typeface="Arial"/>
              </a:rPr>
              <a:t>ekonomistyrning</a:t>
            </a:r>
            <a:endParaRPr lang="en-US" sz="1000" dirty="0" err="1"/>
          </a:p>
        </p:txBody>
      </p:sp>
      <p:sp>
        <p:nvSpPr>
          <p:cNvPr id="7" name="Rectangle 6">
            <a:extLst>
              <a:ext uri="{FF2B5EF4-FFF2-40B4-BE49-F238E27FC236}">
                <a16:creationId xmlns:a16="http://schemas.microsoft.com/office/drawing/2014/main" id="{DB4C2C09-C0F1-215A-BE0B-2E45865420BF}"/>
              </a:ext>
            </a:extLst>
          </p:cNvPr>
          <p:cNvSpPr/>
          <p:nvPr/>
        </p:nvSpPr>
        <p:spPr>
          <a:xfrm>
            <a:off x="8812694" y="903356"/>
            <a:ext cx="1214783" cy="761999"/>
          </a:xfrm>
          <a:prstGeom prst="rect">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err="1">
                <a:cs typeface="Arial"/>
              </a:rPr>
              <a:t>Digitalisering</a:t>
            </a:r>
            <a:r>
              <a:rPr lang="en-US" sz="1000" dirty="0">
                <a:cs typeface="Arial"/>
              </a:rPr>
              <a:t> IT/MT</a:t>
            </a:r>
            <a:endParaRPr lang="en-US" sz="1000" dirty="0"/>
          </a:p>
        </p:txBody>
      </p:sp>
      <p:sp>
        <p:nvSpPr>
          <p:cNvPr id="8" name="Rectangle 7">
            <a:extLst>
              <a:ext uri="{FF2B5EF4-FFF2-40B4-BE49-F238E27FC236}">
                <a16:creationId xmlns:a16="http://schemas.microsoft.com/office/drawing/2014/main" id="{913AF012-737D-8CE3-0862-79DC9D7D6C02}"/>
              </a:ext>
            </a:extLst>
          </p:cNvPr>
          <p:cNvSpPr/>
          <p:nvPr/>
        </p:nvSpPr>
        <p:spPr>
          <a:xfrm>
            <a:off x="10005389" y="903356"/>
            <a:ext cx="1214783" cy="761999"/>
          </a:xfrm>
          <a:prstGeom prst="rect">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cs typeface="Arial"/>
              </a:rPr>
              <a:t>GSF </a:t>
            </a:r>
            <a:r>
              <a:rPr lang="en-US" sz="1000" dirty="0" err="1">
                <a:cs typeface="Arial"/>
              </a:rPr>
              <a:t>Vårdgivarservice</a:t>
            </a:r>
            <a:endParaRPr lang="en-US" sz="1000" dirty="0" err="1"/>
          </a:p>
        </p:txBody>
      </p:sp>
    </p:spTree>
    <p:extLst>
      <p:ext uri="{BB962C8B-B14F-4D97-AF65-F5344CB8AC3E}">
        <p14:creationId xmlns:p14="http://schemas.microsoft.com/office/powerpoint/2010/main" val="153536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D2DB-4972-FC51-D0DA-1A5BB271B1B9}"/>
              </a:ext>
            </a:extLst>
          </p:cNvPr>
          <p:cNvSpPr>
            <a:spLocks noGrp="1"/>
          </p:cNvSpPr>
          <p:nvPr>
            <p:ph type="title"/>
          </p:nvPr>
        </p:nvSpPr>
        <p:spPr/>
        <p:txBody>
          <a:bodyPr/>
          <a:lstStyle/>
          <a:p>
            <a:r>
              <a:rPr lang="en-US" dirty="0">
                <a:cs typeface="Arial"/>
              </a:rPr>
              <a:t>Vi </a:t>
            </a:r>
            <a:r>
              <a:rPr lang="en-US" dirty="0" err="1">
                <a:cs typeface="Arial"/>
              </a:rPr>
              <a:t>stärker</a:t>
            </a:r>
            <a:r>
              <a:rPr lang="en-US" dirty="0">
                <a:cs typeface="Arial"/>
              </a:rPr>
              <a:t> </a:t>
            </a:r>
            <a:r>
              <a:rPr lang="en-US" dirty="0" err="1">
                <a:cs typeface="Arial"/>
              </a:rPr>
              <a:t>stödet</a:t>
            </a:r>
            <a:r>
              <a:rPr lang="en-US" dirty="0">
                <a:cs typeface="Arial"/>
              </a:rPr>
              <a:t> till </a:t>
            </a:r>
            <a:r>
              <a:rPr lang="en-US" dirty="0" err="1">
                <a:cs typeface="Arial"/>
              </a:rPr>
              <a:t>privata</a:t>
            </a:r>
            <a:r>
              <a:rPr lang="en-US" dirty="0">
                <a:cs typeface="Arial"/>
              </a:rPr>
              <a:t> </a:t>
            </a:r>
            <a:r>
              <a:rPr lang="en-US" dirty="0" err="1">
                <a:cs typeface="Arial"/>
              </a:rPr>
              <a:t>vårdgivare</a:t>
            </a:r>
            <a:endParaRPr lang="en-US" dirty="0" err="1"/>
          </a:p>
        </p:txBody>
      </p:sp>
      <p:sp>
        <p:nvSpPr>
          <p:cNvPr id="3" name="Content Placeholder 2">
            <a:extLst>
              <a:ext uri="{FF2B5EF4-FFF2-40B4-BE49-F238E27FC236}">
                <a16:creationId xmlns:a16="http://schemas.microsoft.com/office/drawing/2014/main" id="{9A71FE35-EE03-DBE2-D57A-64489D043B61}"/>
              </a:ext>
            </a:extLst>
          </p:cNvPr>
          <p:cNvSpPr>
            <a:spLocks noGrp="1"/>
          </p:cNvSpPr>
          <p:nvPr>
            <p:ph idx="1"/>
          </p:nvPr>
        </p:nvSpPr>
        <p:spPr>
          <a:xfrm>
            <a:off x="534894" y="1241613"/>
            <a:ext cx="10782963" cy="4525963"/>
          </a:xfrm>
        </p:spPr>
        <p:txBody>
          <a:bodyPr vert="horz" lIns="91440" tIns="45720" rIns="91440" bIns="45720" rtlCol="0" anchor="t">
            <a:noAutofit/>
          </a:bodyPr>
          <a:lstStyle/>
          <a:p>
            <a:pPr marL="0" indent="0">
              <a:buNone/>
            </a:pPr>
            <a:r>
              <a:rPr lang="en-US" sz="1600" i="1" dirty="0" err="1">
                <a:cs typeface="Arial"/>
              </a:rPr>
              <a:t>Införandet</a:t>
            </a:r>
            <a:r>
              <a:rPr lang="en-US" sz="1600" i="1" dirty="0">
                <a:cs typeface="Arial"/>
              </a:rPr>
              <a:t> av SDV och </a:t>
            </a:r>
            <a:r>
              <a:rPr lang="en-US" sz="1600" i="1" dirty="0" err="1">
                <a:cs typeface="Arial"/>
              </a:rPr>
              <a:t>arbetet</a:t>
            </a:r>
            <a:r>
              <a:rPr lang="en-US" sz="1600" i="1" dirty="0">
                <a:cs typeface="Arial"/>
              </a:rPr>
              <a:t> mot </a:t>
            </a:r>
            <a:r>
              <a:rPr lang="en-US" sz="1600" i="1" dirty="0" err="1">
                <a:cs typeface="Arial"/>
              </a:rPr>
              <a:t>Framtidens</a:t>
            </a:r>
            <a:r>
              <a:rPr lang="en-US" sz="1600" i="1" dirty="0">
                <a:cs typeface="Arial"/>
              </a:rPr>
              <a:t> </a:t>
            </a:r>
            <a:r>
              <a:rPr lang="en-US" sz="1600" i="1" dirty="0" err="1">
                <a:cs typeface="Arial"/>
              </a:rPr>
              <a:t>hälsosystem</a:t>
            </a:r>
            <a:r>
              <a:rPr lang="en-US" sz="1600" i="1" dirty="0">
                <a:cs typeface="Arial"/>
              </a:rPr>
              <a:t> </a:t>
            </a:r>
            <a:r>
              <a:rPr lang="en-US" sz="1600" i="1" dirty="0" err="1">
                <a:cs typeface="Arial"/>
              </a:rPr>
              <a:t>ställer</a:t>
            </a:r>
            <a:r>
              <a:rPr lang="en-US" sz="1600" i="1" dirty="0">
                <a:cs typeface="Arial"/>
              </a:rPr>
              <a:t> </a:t>
            </a:r>
            <a:r>
              <a:rPr lang="en-US" sz="1600" i="1" dirty="0" err="1">
                <a:cs typeface="Arial"/>
              </a:rPr>
              <a:t>högre</a:t>
            </a:r>
            <a:r>
              <a:rPr lang="en-US" sz="1600" i="1" dirty="0">
                <a:cs typeface="Arial"/>
              </a:rPr>
              <a:t> </a:t>
            </a:r>
            <a:r>
              <a:rPr lang="en-US" sz="1600" i="1" dirty="0" err="1">
                <a:cs typeface="Arial"/>
              </a:rPr>
              <a:t>krav</a:t>
            </a:r>
            <a:r>
              <a:rPr lang="en-US" sz="1600" i="1" dirty="0">
                <a:cs typeface="Arial"/>
              </a:rPr>
              <a:t> </a:t>
            </a:r>
            <a:r>
              <a:rPr lang="en-US" sz="1600" i="1" dirty="0" err="1">
                <a:cs typeface="Arial"/>
              </a:rPr>
              <a:t>på</a:t>
            </a:r>
            <a:r>
              <a:rPr lang="en-US" sz="1600" i="1" dirty="0">
                <a:cs typeface="Arial"/>
              </a:rPr>
              <a:t> </a:t>
            </a:r>
            <a:r>
              <a:rPr lang="en-US" sz="1600" i="1" dirty="0" err="1">
                <a:cs typeface="Arial"/>
              </a:rPr>
              <a:t>samverkan</a:t>
            </a:r>
            <a:r>
              <a:rPr lang="en-US" sz="1600" i="1" dirty="0">
                <a:cs typeface="Arial"/>
              </a:rPr>
              <a:t> för den </a:t>
            </a:r>
            <a:r>
              <a:rPr lang="en-US" sz="1600" i="1" dirty="0" err="1">
                <a:cs typeface="Arial"/>
              </a:rPr>
              <a:t>skånska</a:t>
            </a:r>
            <a:r>
              <a:rPr lang="en-US" sz="1600" i="1" dirty="0">
                <a:cs typeface="Arial"/>
              </a:rPr>
              <a:t> </a:t>
            </a:r>
            <a:r>
              <a:rPr lang="en-US" sz="1600" i="1" dirty="0" err="1">
                <a:cs typeface="Arial"/>
              </a:rPr>
              <a:t>hälso</a:t>
            </a:r>
            <a:r>
              <a:rPr lang="en-US" sz="1600" i="1" dirty="0">
                <a:cs typeface="Arial"/>
              </a:rPr>
              <a:t>-och </a:t>
            </a:r>
            <a:r>
              <a:rPr lang="en-US" sz="1600" i="1" dirty="0" err="1">
                <a:cs typeface="Arial"/>
              </a:rPr>
              <a:t>sjukvården</a:t>
            </a:r>
            <a:r>
              <a:rPr lang="en-US" sz="1600" i="1" dirty="0">
                <a:cs typeface="Arial"/>
              </a:rPr>
              <a:t>. Region </a:t>
            </a:r>
            <a:r>
              <a:rPr lang="en-US" sz="1600" i="1" dirty="0" err="1">
                <a:cs typeface="Arial"/>
              </a:rPr>
              <a:t>Skåne</a:t>
            </a:r>
            <a:r>
              <a:rPr lang="en-US" sz="1600" i="1" dirty="0">
                <a:cs typeface="Arial"/>
              </a:rPr>
              <a:t> driver nu </a:t>
            </a:r>
            <a:r>
              <a:rPr lang="en-US" sz="1600" i="1" dirty="0" err="1">
                <a:cs typeface="Arial"/>
              </a:rPr>
              <a:t>arbetet</a:t>
            </a:r>
            <a:r>
              <a:rPr lang="en-US" sz="1600" i="1" dirty="0">
                <a:cs typeface="Arial"/>
              </a:rPr>
              <a:t> med </a:t>
            </a:r>
            <a:r>
              <a:rPr lang="en-US" sz="1600" i="1" dirty="0" err="1">
                <a:cs typeface="Arial"/>
              </a:rPr>
              <a:t>att</a:t>
            </a:r>
            <a:r>
              <a:rPr lang="en-US" sz="1600" i="1" dirty="0">
                <a:cs typeface="Arial"/>
              </a:rPr>
              <a:t> </a:t>
            </a:r>
            <a:r>
              <a:rPr lang="en-US" sz="1600" i="1" dirty="0" err="1">
                <a:cs typeface="Arial"/>
              </a:rPr>
              <a:t>beskriva</a:t>
            </a:r>
            <a:r>
              <a:rPr lang="en-US" sz="1600" i="1" dirty="0">
                <a:cs typeface="Arial"/>
              </a:rPr>
              <a:t> </a:t>
            </a:r>
            <a:r>
              <a:rPr lang="en-US" sz="1600" i="1" dirty="0" err="1">
                <a:cs typeface="Arial"/>
              </a:rPr>
              <a:t>en</a:t>
            </a:r>
            <a:r>
              <a:rPr lang="en-US" sz="1600" i="1" dirty="0">
                <a:cs typeface="Arial"/>
              </a:rPr>
              <a:t> </a:t>
            </a:r>
            <a:r>
              <a:rPr lang="en-US" sz="1600" i="1" dirty="0" err="1">
                <a:cs typeface="Arial"/>
              </a:rPr>
              <a:t>samlad</a:t>
            </a:r>
            <a:r>
              <a:rPr lang="en-US" sz="1600" i="1" dirty="0">
                <a:cs typeface="Arial"/>
              </a:rPr>
              <a:t> </a:t>
            </a:r>
            <a:r>
              <a:rPr lang="en-US" sz="1600" i="1" dirty="0" err="1">
                <a:cs typeface="Arial"/>
              </a:rPr>
              <a:t>struktur</a:t>
            </a:r>
            <a:r>
              <a:rPr lang="en-US" sz="1600" i="1" dirty="0">
                <a:cs typeface="Arial"/>
              </a:rPr>
              <a:t> för </a:t>
            </a:r>
            <a:r>
              <a:rPr lang="en-US" sz="1600" i="1" dirty="0" err="1">
                <a:cs typeface="Arial"/>
              </a:rPr>
              <a:t>hela</a:t>
            </a:r>
            <a:r>
              <a:rPr lang="en-US" sz="1600" i="1" dirty="0">
                <a:cs typeface="Arial"/>
              </a:rPr>
              <a:t> </a:t>
            </a:r>
            <a:r>
              <a:rPr lang="en-US" sz="1600" i="1" dirty="0" err="1">
                <a:cs typeface="Arial"/>
              </a:rPr>
              <a:t>livscykeln</a:t>
            </a:r>
            <a:r>
              <a:rPr lang="en-US" sz="1600" i="1" dirty="0">
                <a:cs typeface="Arial"/>
              </a:rPr>
              <a:t> för privata </a:t>
            </a:r>
            <a:br>
              <a:rPr lang="en-US" sz="1600" i="1" dirty="0">
                <a:cs typeface="Arial"/>
              </a:rPr>
            </a:br>
            <a:r>
              <a:rPr lang="en-US" sz="1600" i="1" dirty="0">
                <a:cs typeface="Arial"/>
              </a:rPr>
              <a:t>vårdgivare.</a:t>
            </a:r>
          </a:p>
          <a:p>
            <a:pPr marL="0" indent="0">
              <a:buNone/>
            </a:pPr>
            <a:r>
              <a:rPr lang="en-US" sz="2400" b="1" dirty="0" err="1">
                <a:cs typeface="Arial"/>
              </a:rPr>
              <a:t>Aktiviteter</a:t>
            </a:r>
            <a:r>
              <a:rPr lang="en-US" sz="2400" b="1" dirty="0">
                <a:cs typeface="Arial"/>
              </a:rPr>
              <a:t> </a:t>
            </a:r>
            <a:r>
              <a:rPr lang="en-US" sz="2400" b="1" dirty="0" err="1">
                <a:cs typeface="Arial"/>
              </a:rPr>
              <a:t>som</a:t>
            </a:r>
            <a:r>
              <a:rPr lang="en-US" sz="2400" b="1" dirty="0">
                <a:cs typeface="Arial"/>
              </a:rPr>
              <a:t> </a:t>
            </a:r>
            <a:r>
              <a:rPr lang="en-US" sz="2400" b="1" dirty="0" err="1">
                <a:cs typeface="Arial"/>
              </a:rPr>
              <a:t>pågår</a:t>
            </a:r>
            <a:endParaRPr lang="en-US" sz="2400" b="1" dirty="0">
              <a:cs typeface="Arial"/>
            </a:endParaRPr>
          </a:p>
          <a:p>
            <a:r>
              <a:rPr lang="en-US" sz="2000" dirty="0" err="1">
                <a:cs typeface="Arial"/>
              </a:rPr>
              <a:t>Anpassat</a:t>
            </a:r>
            <a:r>
              <a:rPr lang="en-US" sz="2000" dirty="0">
                <a:cs typeface="Arial"/>
              </a:rPr>
              <a:t> </a:t>
            </a:r>
            <a:r>
              <a:rPr lang="en-US" sz="2000" dirty="0" err="1">
                <a:cs typeface="Arial"/>
              </a:rPr>
              <a:t>stöd</a:t>
            </a:r>
            <a:r>
              <a:rPr lang="en-US" sz="2000" dirty="0">
                <a:cs typeface="Arial"/>
              </a:rPr>
              <a:t> </a:t>
            </a:r>
            <a:r>
              <a:rPr lang="en-US" sz="2000" dirty="0" err="1">
                <a:cs typeface="Arial"/>
              </a:rPr>
              <a:t>inför</a:t>
            </a:r>
            <a:r>
              <a:rPr lang="en-US" sz="2000" dirty="0">
                <a:cs typeface="Arial"/>
              </a:rPr>
              <a:t> </a:t>
            </a:r>
            <a:r>
              <a:rPr lang="en-US" sz="2000" dirty="0" err="1">
                <a:cs typeface="Arial"/>
              </a:rPr>
              <a:t>införandet</a:t>
            </a:r>
            <a:r>
              <a:rPr lang="en-US" sz="2000" dirty="0">
                <a:cs typeface="Arial"/>
              </a:rPr>
              <a:t> av SDV </a:t>
            </a:r>
          </a:p>
          <a:p>
            <a:r>
              <a:rPr lang="en-US" sz="2000" dirty="0" err="1">
                <a:cs typeface="Arial"/>
              </a:rPr>
              <a:t>Tydligare</a:t>
            </a:r>
            <a:r>
              <a:rPr lang="en-US" sz="2000" dirty="0">
                <a:cs typeface="Arial"/>
              </a:rPr>
              <a:t> och </a:t>
            </a:r>
            <a:r>
              <a:rPr lang="en-US" sz="2000" dirty="0" err="1">
                <a:cs typeface="Arial"/>
              </a:rPr>
              <a:t>starkare</a:t>
            </a:r>
            <a:r>
              <a:rPr lang="en-US" sz="2000" dirty="0">
                <a:cs typeface="Arial"/>
              </a:rPr>
              <a:t> </a:t>
            </a:r>
            <a:r>
              <a:rPr lang="en-US" sz="2000" dirty="0" err="1">
                <a:cs typeface="Arial"/>
              </a:rPr>
              <a:t>involvering</a:t>
            </a:r>
            <a:r>
              <a:rPr lang="en-US" sz="2000" dirty="0">
                <a:cs typeface="Arial"/>
              </a:rPr>
              <a:t> och </a:t>
            </a:r>
            <a:r>
              <a:rPr lang="en-US" sz="2000" dirty="0" err="1">
                <a:cs typeface="Arial"/>
              </a:rPr>
              <a:t>kommunikation</a:t>
            </a:r>
            <a:r>
              <a:rPr lang="en-US" sz="2000" dirty="0">
                <a:cs typeface="Arial"/>
              </a:rPr>
              <a:t> </a:t>
            </a:r>
            <a:endParaRPr lang="en-US" sz="4000" dirty="0"/>
          </a:p>
          <a:p>
            <a:r>
              <a:rPr lang="en-US" sz="2000" dirty="0" err="1">
                <a:cs typeface="Arial"/>
              </a:rPr>
              <a:t>Etablering</a:t>
            </a:r>
            <a:r>
              <a:rPr lang="en-US" sz="2000" dirty="0">
                <a:cs typeface="Arial"/>
              </a:rPr>
              <a:t> av </a:t>
            </a:r>
            <a:r>
              <a:rPr lang="en-US" sz="2000" dirty="0" err="1">
                <a:cs typeface="Arial"/>
              </a:rPr>
              <a:t>livscykelhantering</a:t>
            </a:r>
            <a:r>
              <a:rPr lang="en-US" sz="2000" dirty="0">
                <a:cs typeface="Arial"/>
              </a:rPr>
              <a:t> </a:t>
            </a:r>
          </a:p>
          <a:p>
            <a:pPr lvl="1">
              <a:buFont typeface="Courier New" panose="020B0604020202020204" pitchFamily="34" charset="0"/>
              <a:buChar char="o"/>
            </a:pPr>
            <a:r>
              <a:rPr lang="en-US" sz="1800" dirty="0" err="1">
                <a:cs typeface="Arial"/>
              </a:rPr>
              <a:t>Avtalsförutsättningar</a:t>
            </a:r>
            <a:endParaRPr lang="en-US" sz="1800" dirty="0">
              <a:cs typeface="Arial"/>
            </a:endParaRPr>
          </a:p>
          <a:p>
            <a:pPr lvl="1">
              <a:buFont typeface="Courier New" panose="020B0604020202020204" pitchFamily="34" charset="0"/>
              <a:buChar char="o"/>
            </a:pPr>
            <a:r>
              <a:rPr lang="en-US" sz="1800" dirty="0">
                <a:cs typeface="Arial"/>
              </a:rPr>
              <a:t>Process för </a:t>
            </a:r>
            <a:r>
              <a:rPr lang="en-US" sz="1800" dirty="0" err="1">
                <a:cs typeface="Arial"/>
              </a:rPr>
              <a:t>uppstart</a:t>
            </a:r>
            <a:r>
              <a:rPr lang="en-US" sz="1800" dirty="0">
                <a:cs typeface="Arial"/>
              </a:rPr>
              <a:t> av </a:t>
            </a:r>
            <a:r>
              <a:rPr lang="en-US" sz="1800" dirty="0" err="1">
                <a:cs typeface="Arial"/>
              </a:rPr>
              <a:t>privat</a:t>
            </a:r>
            <a:r>
              <a:rPr lang="en-US" sz="1800" dirty="0">
                <a:cs typeface="Arial"/>
              </a:rPr>
              <a:t> </a:t>
            </a:r>
            <a:r>
              <a:rPr lang="en-US" sz="1800" dirty="0" err="1">
                <a:cs typeface="Arial"/>
              </a:rPr>
              <a:t>vårdgivare</a:t>
            </a:r>
            <a:endParaRPr lang="en-US" sz="1800" dirty="0">
              <a:cs typeface="Arial"/>
            </a:endParaRPr>
          </a:p>
          <a:p>
            <a:pPr lvl="1">
              <a:buFont typeface="Courier New" panose="020B0604020202020204" pitchFamily="34" charset="0"/>
              <a:buChar char="o"/>
            </a:pPr>
            <a:r>
              <a:rPr lang="en-US" sz="1800" dirty="0">
                <a:cs typeface="Arial"/>
              </a:rPr>
              <a:t>Struktur för </a:t>
            </a:r>
            <a:r>
              <a:rPr lang="en-US" sz="1800" dirty="0" err="1">
                <a:cs typeface="Arial"/>
              </a:rPr>
              <a:t>leverans</a:t>
            </a:r>
            <a:r>
              <a:rPr lang="en-US" sz="1800" dirty="0">
                <a:cs typeface="Arial"/>
              </a:rPr>
              <a:t>, support </a:t>
            </a:r>
            <a:r>
              <a:rPr lang="en-US" sz="1800" dirty="0" err="1">
                <a:cs typeface="Arial"/>
              </a:rPr>
              <a:t>och</a:t>
            </a:r>
            <a:r>
              <a:rPr lang="en-US" sz="1800" dirty="0">
                <a:cs typeface="Arial"/>
              </a:rPr>
              <a:t> </a:t>
            </a:r>
            <a:r>
              <a:rPr lang="en-US" sz="1800" dirty="0" err="1">
                <a:cs typeface="Arial"/>
              </a:rPr>
              <a:t>stöd</a:t>
            </a:r>
            <a:r>
              <a:rPr lang="en-US" sz="1800" dirty="0">
                <a:cs typeface="Arial"/>
              </a:rPr>
              <a:t> under </a:t>
            </a:r>
            <a:r>
              <a:rPr lang="en-US" sz="1800" dirty="0" err="1">
                <a:cs typeface="Arial"/>
              </a:rPr>
              <a:t>avtalstiden</a:t>
            </a:r>
            <a:endParaRPr lang="en-US" sz="1800" dirty="0">
              <a:cs typeface="Arial"/>
            </a:endParaRPr>
          </a:p>
          <a:p>
            <a:pPr lvl="1">
              <a:buFont typeface="Courier New" panose="020B0604020202020204" pitchFamily="34" charset="0"/>
              <a:buChar char="o"/>
            </a:pPr>
            <a:r>
              <a:rPr lang="en-US" sz="1800" dirty="0">
                <a:cs typeface="Arial"/>
              </a:rPr>
              <a:t>Process för </a:t>
            </a:r>
            <a:r>
              <a:rPr lang="en-US" sz="1800" dirty="0" err="1">
                <a:cs typeface="Arial"/>
              </a:rPr>
              <a:t>när</a:t>
            </a:r>
            <a:r>
              <a:rPr lang="en-US" sz="1800" dirty="0">
                <a:cs typeface="Arial"/>
              </a:rPr>
              <a:t> </a:t>
            </a:r>
            <a:r>
              <a:rPr lang="en-US" sz="1800" dirty="0" err="1">
                <a:cs typeface="Arial"/>
              </a:rPr>
              <a:t>avtal</a:t>
            </a:r>
            <a:r>
              <a:rPr lang="en-US" sz="1800" dirty="0">
                <a:cs typeface="Arial"/>
              </a:rPr>
              <a:t> med </a:t>
            </a:r>
            <a:r>
              <a:rPr lang="en-US" sz="1800" dirty="0" err="1">
                <a:cs typeface="Arial"/>
              </a:rPr>
              <a:t>privat</a:t>
            </a:r>
            <a:r>
              <a:rPr lang="en-US" sz="1800" dirty="0">
                <a:cs typeface="Arial"/>
              </a:rPr>
              <a:t> </a:t>
            </a:r>
            <a:r>
              <a:rPr lang="en-US" sz="1800" dirty="0" err="1">
                <a:cs typeface="Arial"/>
              </a:rPr>
              <a:t>vårdgivare</a:t>
            </a:r>
            <a:r>
              <a:rPr lang="en-US" sz="1800" dirty="0">
                <a:cs typeface="Arial"/>
              </a:rPr>
              <a:t> ska </a:t>
            </a:r>
            <a:r>
              <a:rPr lang="en-US" sz="1800" dirty="0" err="1">
                <a:cs typeface="Arial"/>
              </a:rPr>
              <a:t>avslutas</a:t>
            </a:r>
            <a:r>
              <a:rPr lang="en-US" sz="1800" dirty="0">
                <a:cs typeface="Arial"/>
              </a:rPr>
              <a:t>.</a:t>
            </a:r>
          </a:p>
          <a:p>
            <a:pPr lvl="2">
              <a:buFont typeface="Wingdings" panose="020B0604020202020204" pitchFamily="34" charset="0"/>
              <a:buChar char="§"/>
            </a:pPr>
            <a:endParaRPr lang="en-US" dirty="0">
              <a:cs typeface="Arial" panose="020B0604020202020204"/>
            </a:endParaRPr>
          </a:p>
        </p:txBody>
      </p:sp>
    </p:spTree>
    <p:extLst>
      <p:ext uri="{BB962C8B-B14F-4D97-AF65-F5344CB8AC3E}">
        <p14:creationId xmlns:p14="http://schemas.microsoft.com/office/powerpoint/2010/main" val="1067059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Skånes prestentationsmall</Template>
  <TotalTime>0</TotalTime>
  <Words>1908</Words>
  <Application>Microsoft Office PowerPoint</Application>
  <PresentationFormat>Bredbild</PresentationFormat>
  <Paragraphs>257</Paragraphs>
  <Slides>44</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44</vt:i4>
      </vt:variant>
    </vt:vector>
  </HeadingPairs>
  <TitlesOfParts>
    <vt:vector size="50" baseType="lpstr">
      <vt:lpstr>Calibri</vt:lpstr>
      <vt:lpstr>Wingdings</vt:lpstr>
      <vt:lpstr>Public Sans</vt:lpstr>
      <vt:lpstr>Courier New</vt:lpstr>
      <vt:lpstr>Arial</vt:lpstr>
      <vt:lpstr>Region Skåne presentation</vt:lpstr>
      <vt:lpstr>Dialogmöte för vårdvalen i Region Skåne</vt:lpstr>
      <vt:lpstr>Agenda</vt:lpstr>
      <vt:lpstr>Allmän information</vt:lpstr>
      <vt:lpstr>Digitalisering IT/MT</vt:lpstr>
      <vt:lpstr>I personalrummet hos en privat vårdgivare… </vt:lpstr>
      <vt:lpstr>PowerPoint-presentation</vt:lpstr>
      <vt:lpstr>PowerPoint-presentation</vt:lpstr>
      <vt:lpstr>Fokus förbättringsarbete Hälsodeb </vt:lpstr>
      <vt:lpstr>Vi stärker stödet till privata vårdgivare</vt:lpstr>
      <vt:lpstr>Kontakt och support kring IT-relaterade frågor</vt:lpstr>
      <vt:lpstr>Frågor IT</vt:lpstr>
      <vt:lpstr>Allmän information Förfrågningsunderlag</vt:lpstr>
      <vt:lpstr>Förfrågningsunderlag (FFU) 2025 allmänna delar</vt:lpstr>
      <vt:lpstr>Audionommottagning</vt:lpstr>
      <vt:lpstr>Allmän information</vt:lpstr>
      <vt:lpstr>Vårdval audionommottagning – aktuellt 2024</vt:lpstr>
      <vt:lpstr>Vårdval audionommottagning – aktuellt 2024</vt:lpstr>
      <vt:lpstr>Vårdval audionommottagning – FFU 2025</vt:lpstr>
      <vt:lpstr>Frågor audionommottagning</vt:lpstr>
      <vt:lpstr>Grå starr</vt:lpstr>
      <vt:lpstr>Allmän information</vt:lpstr>
      <vt:lpstr>Vårdval grå starr – aktuellt 2024</vt:lpstr>
      <vt:lpstr>Vårdval grå starr – FFU 2025</vt:lpstr>
      <vt:lpstr>Frågor grå starr</vt:lpstr>
      <vt:lpstr>Ögon</vt:lpstr>
      <vt:lpstr>Allmän information</vt:lpstr>
      <vt:lpstr>Vårdval ögon – aktuellt 2024</vt:lpstr>
      <vt:lpstr>Vårdval ögon – FFU 2025</vt:lpstr>
      <vt:lpstr>Frågor ögon</vt:lpstr>
      <vt:lpstr>Paus kl. 16.05 – 16.20</vt:lpstr>
      <vt:lpstr>Hud</vt:lpstr>
      <vt:lpstr>Allmän information</vt:lpstr>
      <vt:lpstr>Vårdval hud – aktuellt 2024</vt:lpstr>
      <vt:lpstr>Vårdval hud – aktuellt 2024</vt:lpstr>
      <vt:lpstr>Vårdval hud – FFU 2025</vt:lpstr>
      <vt:lpstr>Frågor hud</vt:lpstr>
      <vt:lpstr>LARO</vt:lpstr>
      <vt:lpstr>Allmän information</vt:lpstr>
      <vt:lpstr>Vårdval LARO – aktuellt 2024</vt:lpstr>
      <vt:lpstr>Vårdval LARO – aktuellt 2024</vt:lpstr>
      <vt:lpstr>Vårdval LARO – FFU 2025</vt:lpstr>
      <vt:lpstr>Frågor LARO</vt:lpstr>
      <vt:lpstr>PowerPoint-presentation</vt:lpstr>
      <vt:lpstr>Tack för visat intresse!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Dialogmöte Specialistvårdvalen i Region Skåne</dc:title>
  <dc:creator>Wiktorsson Helene</dc:creator>
  <cp:lastModifiedBy>Bergsten Rebecca</cp:lastModifiedBy>
  <cp:revision>23</cp:revision>
  <dcterms:created xsi:type="dcterms:W3CDTF">2024-05-14T11:16:19Z</dcterms:created>
  <dcterms:modified xsi:type="dcterms:W3CDTF">2024-06-14T13:21:36Z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ies>
</file>