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9" r:id="rId5"/>
    <p:sldMasterId id="2147483690" r:id="rId6"/>
    <p:sldMasterId id="2147483704" r:id="rId7"/>
  </p:sldMasterIdLst>
  <p:notesMasterIdLst>
    <p:notesMasterId r:id="rId11"/>
  </p:notesMasterIdLst>
  <p:sldIdLst>
    <p:sldId id="4502" r:id="rId8"/>
    <p:sldId id="4497" r:id="rId9"/>
    <p:sldId id="4501" r:id="rId10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04906E-2661-358A-E7AC-5681F184E37C}" name="Augustinsson Magnus" initials="AM" userId="S::194733@skane.se::c9ebf99c-6176-4890-8f93-ff7ff834145d" providerId="AD"/>
  <p188:author id="{A31D4BB8-FAC6-D287-3022-B290CCDE0F0A}" name="Hörlén Annika" initials="HA" userId="S::154052@skane.se::08e448c0-3d0e-4a14-bd0f-4eb963dcad80" providerId="AD"/>
  <p188:author id="{15301AFC-2F03-B151-D659-20A8E04B6DB1}" name="Björnklev Joel" initials="BJ" userId="S::189673@skane.se::8e9a5ff8-13b7-4522-8e58-682bc549186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örlén Annika" initials="HA" lastIdx="17" clrIdx="0">
    <p:extLst>
      <p:ext uri="{19B8F6BF-5375-455C-9EA6-DF929625EA0E}">
        <p15:presenceInfo xmlns:p15="http://schemas.microsoft.com/office/powerpoint/2012/main" userId="S::154052@skane.se::08e448c0-3d0e-4a14-bd0f-4eb963dcad80" providerId="AD"/>
      </p:ext>
    </p:extLst>
  </p:cmAuthor>
  <p:cmAuthor id="2" name="Jönsson Bo ER" initials="JBE" lastIdx="1" clrIdx="1">
    <p:extLst>
      <p:ext uri="{19B8F6BF-5375-455C-9EA6-DF929625EA0E}">
        <p15:presenceInfo xmlns:p15="http://schemas.microsoft.com/office/powerpoint/2012/main" userId="S::131354@skane.se::abb6dfc2-89a9-4632-bb69-67b762566a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6342AE-E2A7-4911-9C0C-D912F9BC02A8}" v="13" dt="2025-12-11T14:19:12.20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llanmörkt format 4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661" autoAdjust="0"/>
  </p:normalViewPr>
  <p:slideViewPr>
    <p:cSldViewPr snapToGrid="0">
      <p:cViewPr varScale="1">
        <p:scale>
          <a:sx n="69" d="100"/>
          <a:sy n="69" d="100"/>
        </p:scale>
        <p:origin x="1152" y="72"/>
      </p:cViewPr>
      <p:guideLst>
        <p:guide orient="horz" pos="100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1" d="100"/>
        <a:sy n="5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50475" cy="498773"/>
          </a:xfrm>
          <a:prstGeom prst="rect">
            <a:avLst/>
          </a:prstGeom>
        </p:spPr>
        <p:txBody>
          <a:bodyPr vert="horz" lIns="95694" tIns="47848" rIns="95694" bIns="47848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6739" y="2"/>
            <a:ext cx="2950475" cy="498773"/>
          </a:xfrm>
          <a:prstGeom prst="rect">
            <a:avLst/>
          </a:prstGeom>
        </p:spPr>
        <p:txBody>
          <a:bodyPr vert="horz" lIns="95694" tIns="47848" rIns="95694" bIns="47848" rtlCol="0"/>
          <a:lstStyle>
            <a:lvl1pPr algn="r">
              <a:defRPr sz="1300"/>
            </a:lvl1pPr>
          </a:lstStyle>
          <a:p>
            <a:fld id="{80A09DB1-A6F3-497A-AD05-DAAA4A52A09A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64238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4" tIns="47848" rIns="95694" bIns="47848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879" y="4784072"/>
            <a:ext cx="5447030" cy="3914239"/>
          </a:xfrm>
          <a:prstGeom prst="rect">
            <a:avLst/>
          </a:prstGeom>
        </p:spPr>
        <p:txBody>
          <a:bodyPr vert="horz" lIns="95694" tIns="47848" rIns="95694" bIns="47848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42156"/>
            <a:ext cx="2950475" cy="498772"/>
          </a:xfrm>
          <a:prstGeom prst="rect">
            <a:avLst/>
          </a:prstGeom>
        </p:spPr>
        <p:txBody>
          <a:bodyPr vert="horz" lIns="95694" tIns="47848" rIns="95694" bIns="47848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6739" y="9442156"/>
            <a:ext cx="2950475" cy="498772"/>
          </a:xfrm>
          <a:prstGeom prst="rect">
            <a:avLst/>
          </a:prstGeom>
        </p:spPr>
        <p:txBody>
          <a:bodyPr vert="horz" lIns="95694" tIns="47848" rIns="95694" bIns="47848" rtlCol="0" anchor="b"/>
          <a:lstStyle>
            <a:lvl1pPr algn="r">
              <a:defRPr sz="1300"/>
            </a:lvl1pPr>
          </a:lstStyle>
          <a:p>
            <a:fld id="{2C7F6F47-C555-414A-B641-D5445E3907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025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Testkort</a:t>
            </a:r>
            <a:endParaRPr lang="sv-SE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sv-SE" dirty="0"/>
              <a:t>Används för att definiera </a:t>
            </a:r>
            <a:r>
              <a:rPr lang="sv-SE" b="1" dirty="0"/>
              <a:t>vad vi tror</a:t>
            </a:r>
            <a:r>
              <a:rPr lang="sv-SE" dirty="0"/>
              <a:t>, </a:t>
            </a:r>
            <a:r>
              <a:rPr lang="sv-SE" b="1" dirty="0"/>
              <a:t>vad vi ska testa</a:t>
            </a:r>
            <a:r>
              <a:rPr lang="sv-SE" dirty="0"/>
              <a:t>, </a:t>
            </a:r>
            <a:r>
              <a:rPr lang="sv-SE" b="1" dirty="0"/>
              <a:t>hur vi mäter</a:t>
            </a:r>
            <a:r>
              <a:rPr lang="sv-SE" dirty="0"/>
              <a:t>, och </a:t>
            </a:r>
            <a:r>
              <a:rPr lang="sv-SE" b="1" dirty="0"/>
              <a:t>vad som måste stämma för att förbättringen ska vara hållbar</a:t>
            </a:r>
            <a:r>
              <a:rPr lang="sv-SE" dirty="0"/>
              <a:t>.</a:t>
            </a:r>
          </a:p>
          <a:p>
            <a:r>
              <a:rPr lang="sv-SE" dirty="0"/>
              <a:t>Rekommenderad struktur:</a:t>
            </a:r>
          </a:p>
          <a:p>
            <a:endParaRPr lang="sv-SE" b="1" dirty="0"/>
          </a:p>
          <a:p>
            <a:r>
              <a:rPr lang="sv-SE" b="1" dirty="0"/>
              <a:t>A. Hypotes</a:t>
            </a:r>
            <a:br>
              <a:rPr lang="sv-SE" dirty="0"/>
            </a:br>
            <a:r>
              <a:rPr lang="sv-SE" dirty="0"/>
              <a:t>Vilket påstående vill vi validera genom ett test?</a:t>
            </a:r>
            <a:br>
              <a:rPr lang="sv-SE" dirty="0"/>
            </a:br>
            <a:r>
              <a:rPr lang="sv-SE" dirty="0"/>
              <a:t>Exempel: ”Om vi inför en standardiserad fördelning av ärenden minskar väntetiden med 10 %.”</a:t>
            </a:r>
          </a:p>
          <a:p>
            <a:r>
              <a:rPr lang="sv-SE" b="1" dirty="0"/>
              <a:t>B. Test (metod)</a:t>
            </a:r>
            <a:br>
              <a:rPr lang="sv-SE" dirty="0"/>
            </a:br>
            <a:r>
              <a:rPr lang="sv-SE" dirty="0"/>
              <a:t>Vilket experiment kan ge snabb och tillförlitlig data?</a:t>
            </a:r>
            <a:br>
              <a:rPr lang="sv-SE" dirty="0"/>
            </a:br>
            <a:r>
              <a:rPr lang="sv-SE" dirty="0"/>
              <a:t>Exempel: ”Vi testar den standardiserade fördelningen av ärenden i en enhet under två veckor.”</a:t>
            </a:r>
          </a:p>
          <a:p>
            <a:r>
              <a:rPr lang="sv-SE" b="1" dirty="0"/>
              <a:t>C. Mätetal (=Bevis)</a:t>
            </a:r>
            <a:br>
              <a:rPr lang="sv-SE" dirty="0"/>
            </a:br>
            <a:r>
              <a:rPr lang="sv-SE" dirty="0"/>
              <a:t>Vilken data avgör om hypotesen är rimlig?</a:t>
            </a:r>
            <a:br>
              <a:rPr lang="sv-SE" dirty="0"/>
            </a:br>
            <a:r>
              <a:rPr lang="sv-SE" dirty="0"/>
              <a:t>Exempel: ”Genomsnittlig väntetid före/efter. Variation (σ). Belastningsgrad.”</a:t>
            </a:r>
          </a:p>
          <a:p>
            <a:r>
              <a:rPr lang="sv-SE" b="1" dirty="0"/>
              <a:t>D. Kriterier för att lyckas</a:t>
            </a:r>
            <a:br>
              <a:rPr lang="sv-SE" dirty="0"/>
            </a:br>
            <a:r>
              <a:rPr lang="sv-SE" dirty="0"/>
              <a:t>Var går gränsen för att vi ska gå vidare?</a:t>
            </a:r>
            <a:br>
              <a:rPr lang="sv-SE" dirty="0"/>
            </a:br>
            <a:r>
              <a:rPr lang="sv-SE" dirty="0"/>
              <a:t>Exempel: ”Minst 10 % minskning av väntetid utan ökad arbetsbelastning.”</a:t>
            </a:r>
          </a:p>
          <a:p>
            <a:endParaRPr lang="sv-SE" dirty="0"/>
          </a:p>
          <a:p>
            <a:r>
              <a:rPr lang="sv-SE" dirty="0" err="1"/>
              <a:t>Testkortet</a:t>
            </a:r>
            <a:r>
              <a:rPr lang="sv-SE" dirty="0"/>
              <a:t> bör fyllas i innan experimentet startar och fungera som ”experimentkontrakt”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7F6F47-C555-414A-B641-D5445E39073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4731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/>
              <a:t>3. </a:t>
            </a:r>
            <a:r>
              <a:rPr lang="sv-SE" b="1" dirty="0" err="1"/>
              <a:t>Lärkort</a:t>
            </a:r>
            <a:r>
              <a:rPr lang="sv-SE" b="1" dirty="0"/>
              <a:t> (”Learning </a:t>
            </a:r>
            <a:r>
              <a:rPr lang="sv-SE" b="1" dirty="0" err="1"/>
              <a:t>Card</a:t>
            </a:r>
            <a:r>
              <a:rPr lang="sv-SE" b="1" dirty="0"/>
              <a:t>”): Dokumentera resultatet</a:t>
            </a:r>
          </a:p>
          <a:p>
            <a:r>
              <a:rPr lang="sv-SE" dirty="0"/>
              <a:t>Används efter testet för att strukturerat sammanfatta vad vi faktiskt lärde oss och vilket beslut det leder till.</a:t>
            </a:r>
          </a:p>
          <a:p>
            <a:r>
              <a:rPr lang="sv-SE" dirty="0"/>
              <a:t>Rekommenderad struktur:</a:t>
            </a:r>
          </a:p>
          <a:p>
            <a:endParaRPr lang="sv-SE" b="1" dirty="0"/>
          </a:p>
          <a:p>
            <a:r>
              <a:rPr lang="sv-SE" b="1" dirty="0"/>
              <a:t>A. Vad förväntade vi oss?</a:t>
            </a:r>
            <a:br>
              <a:rPr lang="sv-SE" dirty="0"/>
            </a:br>
            <a:r>
              <a:rPr lang="sv-SE" dirty="0"/>
              <a:t>Kort återkoppling till hypotes och kriterier.</a:t>
            </a:r>
          </a:p>
          <a:p>
            <a:r>
              <a:rPr lang="sv-SE" b="1" dirty="0"/>
              <a:t>B. Vad hände?</a:t>
            </a:r>
            <a:br>
              <a:rPr lang="sv-SE" dirty="0"/>
            </a:br>
            <a:r>
              <a:rPr lang="sv-SE" dirty="0"/>
              <a:t>Sammanfattning av data, effekter, avvikelser och oväntade observationer.</a:t>
            </a:r>
          </a:p>
          <a:p>
            <a:r>
              <a:rPr lang="sv-SE" b="1" dirty="0"/>
              <a:t>C. Vad lärde vi oss?</a:t>
            </a:r>
            <a:br>
              <a:rPr lang="sv-SE" dirty="0"/>
            </a:br>
            <a:r>
              <a:rPr lang="sv-SE" dirty="0"/>
              <a:t>Analys av insikter:</a:t>
            </a:r>
            <a:br>
              <a:rPr lang="sv-SE" dirty="0"/>
            </a:br>
            <a:r>
              <a:rPr lang="sv-SE" dirty="0"/>
              <a:t>– Vad bekräftades?</a:t>
            </a:r>
            <a:br>
              <a:rPr lang="sv-SE" dirty="0"/>
            </a:br>
            <a:r>
              <a:rPr lang="sv-SE" dirty="0"/>
              <a:t>– Vad falsifierades?</a:t>
            </a:r>
            <a:br>
              <a:rPr lang="sv-SE" dirty="0"/>
            </a:br>
            <a:r>
              <a:rPr lang="sv-SE" dirty="0"/>
              <a:t>– Vad behöver vi lära oss mer om?</a:t>
            </a:r>
          </a:p>
          <a:p>
            <a:r>
              <a:rPr lang="sv-SE" b="1" dirty="0"/>
              <a:t>D. Beslut</a:t>
            </a:r>
            <a:br>
              <a:rPr lang="sv-SE" dirty="0"/>
            </a:br>
            <a:r>
              <a:rPr lang="sv-SE" dirty="0"/>
              <a:t>Välj ett av fyra beslut:</a:t>
            </a:r>
          </a:p>
          <a:p>
            <a:r>
              <a:rPr lang="sv-SE" b="1" dirty="0"/>
              <a:t>Fortsätt</a:t>
            </a:r>
            <a:r>
              <a:rPr lang="sv-SE" dirty="0"/>
              <a:t> (skala upp)</a:t>
            </a:r>
          </a:p>
          <a:p>
            <a:r>
              <a:rPr lang="sv-SE" b="1" dirty="0"/>
              <a:t>Justera</a:t>
            </a:r>
            <a:r>
              <a:rPr lang="sv-SE" dirty="0"/>
              <a:t> (modifiera och testa igen)</a:t>
            </a:r>
          </a:p>
          <a:p>
            <a:r>
              <a:rPr lang="sv-SE" b="1" dirty="0"/>
              <a:t>Byta inriktning</a:t>
            </a:r>
            <a:r>
              <a:rPr lang="sv-SE" dirty="0"/>
              <a:t> (ändra angreppssätt)</a:t>
            </a:r>
          </a:p>
          <a:p>
            <a:r>
              <a:rPr lang="sv-SE" b="1" dirty="0"/>
              <a:t>Stoppa</a:t>
            </a:r>
            <a:r>
              <a:rPr lang="sv-SE" dirty="0"/>
              <a:t> (hypotesen stämde inte)</a:t>
            </a:r>
          </a:p>
          <a:p>
            <a:endParaRPr lang="sv-SE" dirty="0"/>
          </a:p>
          <a:p>
            <a:r>
              <a:rPr lang="sv-SE" dirty="0"/>
              <a:t>Lärkortet säkerställer ett evidensbaserat beslut och blir del av verksamhetens förbättringsdokumentation.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7F6F47-C555-414A-B641-D5445E39073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77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07AEC-4933-4E73-917F-A4A367715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700809"/>
            <a:ext cx="10363200" cy="1470025"/>
          </a:xfrm>
        </p:spPr>
        <p:txBody>
          <a:bodyPr anchor="b"/>
          <a:lstStyle>
            <a:lvl1pPr algn="ctr">
              <a:lnSpc>
                <a:spcPct val="110000"/>
              </a:lnSpc>
              <a:defRPr sz="40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B17208-3F22-4DF6-B2AB-2683AB09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 sz="3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461F43-B2CB-4520-900E-F3955BA56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9AC333-F4E3-40BB-A65E-53AF712E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25F725-9A08-4697-93A3-92578D977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8475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vside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5181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52497BE-5C99-4235-BD47-33F28688C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540FD78-70B7-424E-A375-6D9ACFF7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14F48D-2FBD-4D25-8D1C-1F2C62904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5C763317-F411-4D62-BE3D-5C26FC77F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181600" cy="4525963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/>
            </a:lvl1pPr>
            <a:lvl2pPr>
              <a:spcBef>
                <a:spcPts val="1000"/>
              </a:spcBef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19" name="Platshållare för bild 18">
            <a:extLst>
              <a:ext uri="{FF2B5EF4-FFF2-40B4-BE49-F238E27FC236}">
                <a16:creationId xmlns:a16="http://schemas.microsoft.com/office/drawing/2014/main" id="{D6486219-2215-4369-90BE-9897A751A24C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5969000" y="0"/>
            <a:ext cx="5880100" cy="6557963"/>
          </a:xfrm>
          <a:custGeom>
            <a:avLst/>
            <a:gdLst/>
            <a:ahLst/>
            <a:cxnLst/>
            <a:rect l="l" t="t" r="r" b="b"/>
            <a:pathLst>
              <a:path w="5880100" h="6557963">
                <a:moveTo>
                  <a:pt x="0" y="0"/>
                </a:moveTo>
                <a:lnTo>
                  <a:pt x="5880100" y="0"/>
                </a:lnTo>
                <a:lnTo>
                  <a:pt x="5880100" y="5413848"/>
                </a:lnTo>
                <a:lnTo>
                  <a:pt x="5815773" y="5417096"/>
                </a:lnTo>
                <a:cubicBezTo>
                  <a:pt x="5265126" y="5473017"/>
                  <a:pt x="4827361" y="5910782"/>
                  <a:pt x="4771440" y="6461429"/>
                </a:cubicBezTo>
                <a:lnTo>
                  <a:pt x="4766565" y="6557963"/>
                </a:lnTo>
                <a:lnTo>
                  <a:pt x="0" y="6557963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>
              <a:lnSpc>
                <a:spcPct val="140000"/>
              </a:lnSpc>
              <a:buFontTx/>
              <a:buNone/>
              <a:defRPr sz="2000"/>
            </a:lvl1pPr>
          </a:lstStyle>
          <a:p>
            <a:r>
              <a:rPr lang="sv-SE"/>
              <a:t>Klicka på bildikonen och infoga bild, den fyller ut platshållaren med rundat hörn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90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52497BE-5C99-4235-BD47-33F28688C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540FD78-70B7-424E-A375-6D9ACFF7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14F48D-2FBD-4D25-8D1C-1F2C62904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4189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5652440-C592-4A93-8685-C39895AE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FD48E40-3050-4C22-9774-9FCE32204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F3786E9-BBDD-431B-94DD-E3718E99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431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AD94CA0B-BF75-4D87-8705-6B5298FD7CD6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904894" y="360000"/>
            <a:ext cx="6947669" cy="6178636"/>
          </a:xfrm>
          <a:custGeom>
            <a:avLst/>
            <a:gdLst/>
            <a:ahLst/>
            <a:cxnLst/>
            <a:rect l="l" t="t" r="r" b="b"/>
            <a:pathLst>
              <a:path w="6947669" h="6264000">
                <a:moveTo>
                  <a:pt x="0" y="0"/>
                </a:moveTo>
                <a:lnTo>
                  <a:pt x="6947669" y="0"/>
                </a:lnTo>
                <a:lnTo>
                  <a:pt x="6947669" y="5141325"/>
                </a:lnTo>
                <a:lnTo>
                  <a:pt x="6873812" y="5145055"/>
                </a:lnTo>
                <a:cubicBezTo>
                  <a:pt x="6323165" y="5200976"/>
                  <a:pt x="5885400" y="5638741"/>
                  <a:pt x="5829479" y="6189389"/>
                </a:cubicBezTo>
                <a:lnTo>
                  <a:pt x="5825711" y="6264000"/>
                </a:lnTo>
                <a:lnTo>
                  <a:pt x="0" y="6264000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>
              <a:lnSpc>
                <a:spcPct val="180000"/>
              </a:lnSpc>
              <a:buFontTx/>
              <a:buNone/>
              <a:defRPr sz="2000"/>
            </a:lvl1pPr>
          </a:lstStyle>
          <a:p>
            <a:r>
              <a:rPr lang="sv-SE"/>
              <a:t>Klicka på ikonen för att lägga till en bild, den fyller </a:t>
            </a:r>
            <a:br>
              <a:rPr lang="sv-SE"/>
            </a:br>
            <a:r>
              <a:rPr lang="sv-SE"/>
              <a:t>ut platshållaren med rundat hörn</a:t>
            </a:r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EBF9E0C-BEB5-4F8D-9A18-C5E7E941A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3932237" cy="16002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3E5C69-658D-4A13-BCB5-8E05A291B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972919"/>
            <a:ext cx="3932237" cy="4262781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5887BAF-EE00-4485-8F3B-9963DB69C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88BDE05-485E-4AB9-B501-0D51D70E5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8D94035-9302-4429-B749-DC9613F50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5582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Halv fär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098311B-514A-4DC4-8FD1-424CB79B5F36}"/>
              </a:ext>
            </a:extLst>
          </p:cNvPr>
          <p:cNvSpPr/>
          <p:nvPr/>
        </p:nvSpPr>
        <p:spPr>
          <a:xfrm>
            <a:off x="0" y="0"/>
            <a:ext cx="5983357" cy="6946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386BA53-80CA-499D-B273-3926ACA41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511175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B0A19-16FC-4B79-906D-1C26618BA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181600" cy="4525963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>
                <a:solidFill>
                  <a:schemeClr val="bg2"/>
                </a:solidFill>
              </a:defRPr>
            </a:lvl1pPr>
            <a:lvl2pPr>
              <a:spcBef>
                <a:spcPts val="1000"/>
              </a:spcBef>
              <a:defRPr>
                <a:solidFill>
                  <a:schemeClr val="bg2"/>
                </a:solidFill>
              </a:defRPr>
            </a:lvl2pPr>
            <a:lvl3pPr>
              <a:lnSpc>
                <a:spcPct val="110000"/>
              </a:lnSpc>
              <a:defRPr>
                <a:solidFill>
                  <a:schemeClr val="bg2"/>
                </a:solidFill>
              </a:defRPr>
            </a:lvl3pPr>
            <a:lvl4pPr>
              <a:lnSpc>
                <a:spcPct val="110000"/>
              </a:lnSpc>
              <a:defRPr>
                <a:solidFill>
                  <a:schemeClr val="bg2"/>
                </a:solidFill>
              </a:defRPr>
            </a:lvl4pPr>
            <a:lvl5pPr>
              <a:lnSpc>
                <a:spcPct val="110000"/>
              </a:lnSpc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C9B3A-2DF1-4323-8ED3-55CBECCB9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181600" cy="4525963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/>
            </a:lvl1pPr>
            <a:lvl2pPr>
              <a:lnSpc>
                <a:spcPct val="110000"/>
              </a:lnSpc>
              <a:spcBef>
                <a:spcPts val="1000"/>
              </a:spcBef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1C50E5-8128-40E2-AE11-9CDB6525B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D02EC5-E67C-4775-9C2D-C8590858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CAE321A-11E3-462D-8B66-93319761E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2310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58EF10-607E-443F-9A2B-8E0CCA88D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3932237" cy="16002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D38C20-00FE-457A-BE28-DF515DC71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893" y="360000"/>
            <a:ext cx="5997150" cy="5186271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 sz="3200"/>
            </a:lvl1pPr>
            <a:lvl2pPr>
              <a:lnSpc>
                <a:spcPct val="110000"/>
              </a:lnSpc>
              <a:spcBef>
                <a:spcPts val="1000"/>
              </a:spcBef>
              <a:defRPr sz="2800"/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411AA42-BF89-4282-B410-A24FF3FD6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972920"/>
            <a:ext cx="3932237" cy="3573352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2E6BC3-D697-4291-AD7F-D9344F72E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CE3CC86-22E2-427D-ABE9-662DB675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A25E17-3393-4F80-B950-DA398AE31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5183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AF462B-7C8A-4EC2-9A86-754718BC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21A1C40-F691-4CC5-83A6-5B0A1689B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87DD35-D714-4303-964A-38DDA8D02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4A3F55-60A9-43F9-B11A-500A9EBB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B3C420-137E-419B-A4B1-6D7DDA03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246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819ED1B-8FA7-4CA8-8308-66D786E37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DD152F3-FF17-474D-A5EA-0456353B6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1A49F8-BA16-414D-8C48-95EA8543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DC6E67-21EC-4BD6-A546-4175E072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2F75D8-00D5-4A7F-84FF-AE4D46287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331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103632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9765461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0827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Invertera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07AEC-4933-4E73-917F-A4A367715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700809"/>
            <a:ext cx="10363200" cy="1470025"/>
          </a:xfrm>
        </p:spPr>
        <p:txBody>
          <a:bodyPr anchor="b"/>
          <a:lstStyle>
            <a:lvl1pPr algn="ctr">
              <a:lnSpc>
                <a:spcPct val="110000"/>
              </a:lnSpc>
              <a:defRPr sz="40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B17208-3F22-4DF6-B2AB-2683AB098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 sz="3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461F43-B2CB-4520-900E-F3955BA56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9AC333-F4E3-40BB-A65E-53AF712E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25F725-9A08-4697-93A3-92578D977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5841A27E-EBFD-43BF-902B-FBFCD186907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479" y="5848346"/>
            <a:ext cx="746613" cy="6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9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9725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eller platta h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F2D5CC-F833-48DB-B6B6-72FBF1F1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476672"/>
            <a:ext cx="5040560" cy="396044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0" y="0"/>
            <a:ext cx="6528048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1238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7288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979547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1424" y="69269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8791391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7945004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99456" y="4800600"/>
            <a:ext cx="850546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199456" y="476672"/>
            <a:ext cx="9793088" cy="4258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99456" y="5367338"/>
            <a:ext cx="8505461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6071489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963084" y="1340769"/>
            <a:ext cx="10363200" cy="845741"/>
          </a:xfrm>
          <a:prstGeom prst="rect">
            <a:avLst/>
          </a:prstGeo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5" name="Platshållare för text 2"/>
          <p:cNvSpPr>
            <a:spLocks noGrp="1"/>
          </p:cNvSpPr>
          <p:nvPr>
            <p:ph type="body" idx="1"/>
          </p:nvPr>
        </p:nvSpPr>
        <p:spPr>
          <a:xfrm>
            <a:off x="996453" y="1997224"/>
            <a:ext cx="10363200" cy="4345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239616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103632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40424047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9896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10972800" cy="1143000"/>
          </a:xfrm>
        </p:spPr>
        <p:txBody>
          <a:bodyPr anchor="t" anchorCtr="0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/>
            </a:lvl1pPr>
            <a:lvl2pPr>
              <a:lnSpc>
                <a:spcPct val="110000"/>
              </a:lnSpc>
              <a:spcBef>
                <a:spcPts val="800"/>
              </a:spcBef>
              <a:defRPr/>
            </a:lvl2pPr>
            <a:lvl3pPr>
              <a:lnSpc>
                <a:spcPct val="110000"/>
              </a:lnSpc>
              <a:spcBef>
                <a:spcPts val="800"/>
              </a:spcBef>
              <a:defRPr/>
            </a:lvl3pPr>
            <a:lvl4pPr>
              <a:lnSpc>
                <a:spcPct val="110000"/>
              </a:lnSpc>
              <a:spcBef>
                <a:spcPts val="800"/>
              </a:spcBef>
              <a:defRPr/>
            </a:lvl4pPr>
            <a:lvl5pPr>
              <a:lnSpc>
                <a:spcPct val="110000"/>
              </a:lnSpc>
              <a:spcBef>
                <a:spcPts val="800"/>
              </a:spcBef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369186-E3DF-440E-977F-FB2B3216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2A9194-8EFD-4250-AB50-26F4F10D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D05CBE-4A1F-49DC-8E48-BBEEB3E6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96001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4705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eller platta h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-32452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43649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eller platta v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6456040" y="0"/>
            <a:ext cx="573596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pic>
        <p:nvPicPr>
          <p:cNvPr id="4" name="Bildobjekt 5">
            <a:extLst>
              <a:ext uri="{FF2B5EF4-FFF2-40B4-BE49-F238E27FC236}">
                <a16:creationId xmlns:a16="http://schemas.microsoft.com/office/drawing/2014/main" id="{ACBDEC4D-638F-4BC4-BFCE-C3779A42C8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25400" y="-26988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49044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508757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308353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1424" y="69269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9513570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275154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99456" y="4800600"/>
            <a:ext cx="850546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199456" y="476672"/>
            <a:ext cx="9793088" cy="4258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99456" y="5367338"/>
            <a:ext cx="8505461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471240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v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19">
            <a:extLst>
              <a:ext uri="{FF2B5EF4-FFF2-40B4-BE49-F238E27FC236}">
                <a16:creationId xmlns:a16="http://schemas.microsoft.com/office/drawing/2014/main" id="{8A6151B1-F11A-42C1-960F-C83B2E2973C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-24146" y="-36589"/>
            <a:ext cx="5328057" cy="65619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23232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01229467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 och innehåll Ha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10972800" cy="1143000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>
                <a:solidFill>
                  <a:schemeClr val="tx2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369186-E3DF-440E-977F-FB2B3216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2A9194-8EFD-4250-AB50-26F4F10D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D05CBE-4A1F-49DC-8E48-BBEEB3E6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329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Ha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10972800" cy="1143000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>
                <a:solidFill>
                  <a:schemeClr val="tx2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369186-E3DF-440E-977F-FB2B3216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2A9194-8EFD-4250-AB50-26F4F10D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D05CBE-4A1F-49DC-8E48-BBEEB3E6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3364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 och innehåll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45786"/>
          </a:xfrm>
        </p:spPr>
        <p:txBody>
          <a:bodyPr anchor="t" anchorCtr="0"/>
          <a:lstStyle>
            <a:lvl1pPr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275907"/>
            <a:ext cx="10972800" cy="4850257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bg2"/>
              </a:buClr>
              <a:defRPr sz="3000">
                <a:solidFill>
                  <a:schemeClr val="bg2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buClr>
                <a:schemeClr val="bg2"/>
              </a:buClr>
              <a:defRPr sz="2800">
                <a:solidFill>
                  <a:schemeClr val="bg2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buClr>
                <a:schemeClr val="bg2"/>
              </a:buClr>
              <a:defRPr sz="2400">
                <a:solidFill>
                  <a:schemeClr val="bg2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369186-E3DF-440E-977F-FB2B3216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530791"/>
            <a:ext cx="1060175" cy="354182"/>
          </a:xfrm>
          <a:prstGeom prst="rect">
            <a:avLst/>
          </a:prstGeom>
        </p:spPr>
        <p:txBody>
          <a:bodyPr/>
          <a:lstStyle/>
          <a:p>
            <a:fld id="{56F01782-C5A9-40B6-AB6E-8DE9881C3C7C}" type="datetime1">
              <a:rPr lang="sv-SE" smtClean="0"/>
              <a:t>2025-12-16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2A9194-8EFD-4250-AB50-26F4F10D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69775" y="6513520"/>
            <a:ext cx="9367630" cy="388726"/>
          </a:xfrm>
          <a:prstGeom prst="rect">
            <a:avLst/>
          </a:prstGeom>
        </p:spPr>
        <p:txBody>
          <a:bodyPr anchor="ctr"/>
          <a:lstStyle>
            <a:lvl1pPr>
              <a:defRPr lang="sv-SE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D05CBE-4A1F-49DC-8E48-BBEEB3E6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6248" y="6513520"/>
            <a:ext cx="679180" cy="388726"/>
          </a:xfrm>
        </p:spPr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3038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1700808"/>
            <a:ext cx="103632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42578977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918004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7021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eller platta h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F2D5CC-F833-48DB-B6B6-72FBF1F1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476672"/>
            <a:ext cx="5040560" cy="396044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1B487910-FAFB-488A-B7D0-1958B204828E}"/>
              </a:ext>
            </a:extLst>
          </p:cNvPr>
          <p:cNvSpPr/>
          <p:nvPr userDrawn="1"/>
        </p:nvSpPr>
        <p:spPr bwMode="auto">
          <a:xfrm>
            <a:off x="0" y="0"/>
            <a:ext cx="6528048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07177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2157381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56724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1424" y="69269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4873985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0606187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99456" y="4800600"/>
            <a:ext cx="850546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199456" y="476672"/>
            <a:ext cx="9793088" cy="42588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99456" y="5367338"/>
            <a:ext cx="8505461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0419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Gräd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10972800" cy="1143000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>
                <a:solidFill>
                  <a:schemeClr val="tx2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369186-E3DF-440E-977F-FB2B3216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2A9194-8EFD-4250-AB50-26F4F10D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D05CBE-4A1F-49DC-8E48-BBEEB3E6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2688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80E319-E844-4549-A34F-3C4168EAF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715949-4413-46F6-8A7C-9F36DAEED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25F51F-C8B2-453E-8B16-1BB1A899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CA06-F645-451F-ADB2-5C664C687566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FFF100-3037-482B-AFA4-71FDADFE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D6EB4B-2856-46B6-AC89-D56808149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3714-1179-4320-BF86-EA0DA7E529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144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51D5E-8234-4FE1-A794-EDA62F1A1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0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39D4FA4-1020-4858-AFFD-B42ADD9A0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AA0B6B-7AF9-4DB1-9AD8-B53FE065E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73734F-9E81-4EBF-828B-55E450247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4E38FE-8DC6-480D-A933-4F56F2E69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9637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6BA53-80CA-499D-B273-3926ACA41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B0A19-16FC-4B79-906D-1C26618BA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181600" cy="4525963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/>
            </a:lvl1pPr>
            <a:lvl2pPr>
              <a:spcBef>
                <a:spcPts val="1000"/>
              </a:spcBef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C9B3A-2DF1-4323-8ED3-55CBECCB9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181600" cy="4525963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/>
            </a:lvl1pPr>
            <a:lvl2pPr>
              <a:lnSpc>
                <a:spcPct val="110000"/>
              </a:lnSpc>
              <a:spcBef>
                <a:spcPts val="1000"/>
              </a:spcBef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1C50E5-8128-40E2-AE11-9CDB6525B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D02EC5-E67C-4775-9C2D-C8590858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CAE321A-11E3-462D-8B66-93319761E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83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109971-4745-4ECE-8A5C-4E00F03AC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10972800" cy="1143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6A0ADB-768E-4380-A0DC-DA924401F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5494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19755C-5DBD-4541-AA01-2558E5D30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505075"/>
            <a:ext cx="5157787" cy="3684588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 sz="2800"/>
            </a:lvl1pPr>
            <a:lvl2pPr>
              <a:lnSpc>
                <a:spcPct val="110000"/>
              </a:lnSpc>
              <a:spcBef>
                <a:spcPts val="1000"/>
              </a:spcBef>
              <a:defRPr sz="2400"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84B153F-E910-4E67-86A0-0C4BB49762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650" y="15494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E39F378-447A-4833-854F-DDA68DE379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99212" y="2505074"/>
            <a:ext cx="5183188" cy="3684588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 sz="2800"/>
            </a:lvl1pPr>
            <a:lvl2pPr>
              <a:lnSpc>
                <a:spcPct val="110000"/>
              </a:lnSpc>
              <a:spcBef>
                <a:spcPts val="1000"/>
              </a:spcBef>
              <a:defRPr sz="2400"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1B20FEC-AC6C-4185-9558-FF6205265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32B6478-60E6-4DB5-8AD9-C74836F55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966DAE3-5F86-48E0-A3B9-18884EA4F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1789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side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16386569-DA0D-4783-86EC-67A11FBDDEE2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0"/>
            <a:ext cx="11862000" cy="6552000"/>
          </a:xfrm>
          <a:custGeom>
            <a:avLst/>
            <a:gdLst/>
            <a:ahLst/>
            <a:cxnLst/>
            <a:rect l="l" t="t" r="r" b="b"/>
            <a:pathLst>
              <a:path w="11862000" h="6552000">
                <a:moveTo>
                  <a:pt x="0" y="0"/>
                </a:moveTo>
                <a:lnTo>
                  <a:pt x="11862000" y="0"/>
                </a:lnTo>
                <a:lnTo>
                  <a:pt x="11862000" y="5414062"/>
                </a:lnTo>
                <a:lnTo>
                  <a:pt x="11780700" y="5418167"/>
                </a:lnTo>
                <a:cubicBezTo>
                  <a:pt x="11269385" y="5470094"/>
                  <a:pt x="10855402" y="5851263"/>
                  <a:pt x="10754096" y="6346330"/>
                </a:cubicBezTo>
                <a:lnTo>
                  <a:pt x="10733363" y="6552000"/>
                </a:lnTo>
                <a:lnTo>
                  <a:pt x="0" y="6552000"/>
                </a:lnTo>
                <a:close/>
              </a:path>
            </a:pathLst>
          </a:custGeom>
        </p:spPr>
        <p:txBody>
          <a:bodyPr wrap="square" anchor="ctr" anchorCtr="1">
            <a:noAutofit/>
          </a:bodyPr>
          <a:lstStyle>
            <a:lvl1pPr marL="0" indent="0" algn="ctr">
              <a:lnSpc>
                <a:spcPct val="200000"/>
              </a:lnSpc>
              <a:buFontTx/>
              <a:buNone/>
              <a:defRPr/>
            </a:lvl1pPr>
          </a:lstStyle>
          <a:p>
            <a:r>
              <a:rPr lang="sv-SE"/>
              <a:t>Klicka på bildikonen och infoga bild, den fyller ut platshållaren med rundat hörn</a:t>
            </a:r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52497BE-5C99-4235-BD47-33F28688C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540FD78-70B7-424E-A375-6D9ACFF7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14F48D-2FBD-4D25-8D1C-1F2C62904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218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D2AB036-DCCD-4091-86D3-9356430B4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Klicka här för att ändra mall för rubrikformat</a:t>
            </a:r>
          </a:p>
        </p:txBody>
      </p:sp>
      <p:pic>
        <p:nvPicPr>
          <p:cNvPr id="7" name="Bildobjekt 5">
            <a:extLst>
              <a:ext uri="{FF2B5EF4-FFF2-40B4-BE49-F238E27FC236}">
                <a16:creationId xmlns:a16="http://schemas.microsoft.com/office/drawing/2014/main" id="{F7A0A58A-FC56-47DC-BCC8-CE51EE257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0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996A95-48E2-4F6F-83D8-7449B280F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Klicka här för att ändra format på bakgrundstexten</a:t>
            </a:r>
          </a:p>
          <a:p>
            <a:pPr lvl="1"/>
            <a:r>
              <a:rPr lang="en-US"/>
              <a:t>Nivå två</a:t>
            </a:r>
          </a:p>
          <a:p>
            <a:pPr lvl="2"/>
            <a:r>
              <a:rPr lang="en-US"/>
              <a:t>Nivå tre</a:t>
            </a:r>
          </a:p>
          <a:p>
            <a:pPr lvl="3"/>
            <a:r>
              <a:rPr lang="en-US"/>
              <a:t>Nivå fyra</a:t>
            </a:r>
          </a:p>
          <a:p>
            <a:pPr lvl="4"/>
            <a:r>
              <a:rPr lang="en-US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9493F9-282B-4097-A7AF-FB6F8D346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4754" y="6525320"/>
            <a:ext cx="960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01E74-C129-49CC-A8E9-55F17C697E65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75777A-8889-41C5-9B21-1D01DDBB0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69775" y="6525320"/>
            <a:ext cx="93676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3D0A82-13FD-4CDE-95C7-C0163891E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6248" y="6525320"/>
            <a:ext cx="6791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30AA7-F777-4CAC-8CCC-AEA20B9348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51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5" r:id="rId2"/>
    <p:sldLayoutId id="2147483662" r:id="rId3"/>
    <p:sldLayoutId id="2147483677" r:id="rId4"/>
    <p:sldLayoutId id="2147483676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11">
            <a:extLst>
              <a:ext uri="{FF2B5EF4-FFF2-40B4-BE49-F238E27FC236}">
                <a16:creationId xmlns:a16="http://schemas.microsoft.com/office/drawing/2014/main" id="{667560BB-C8C3-4371-A5E4-941E6143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7600" y="6553200"/>
            <a:ext cx="6096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FD1A5A4-4934-4F16-AC14-4F441D0C8C45}" type="slidenum">
              <a:rPr lang="sv-SE" altLang="sv-SE" sz="600" smtClean="0"/>
              <a:pPr algn="r">
                <a:spcBef>
                  <a:spcPct val="50000"/>
                </a:spcBef>
                <a:defRPr/>
              </a:pPr>
              <a:t>‹#›</a:t>
            </a:fld>
            <a:endParaRPr lang="sv-SE" altLang="sv-SE" sz="600"/>
          </a:p>
        </p:txBody>
      </p:sp>
      <p:pic>
        <p:nvPicPr>
          <p:cNvPr id="2051" name="Bildobjekt 5">
            <a:extLst>
              <a:ext uri="{FF2B5EF4-FFF2-40B4-BE49-F238E27FC236}">
                <a16:creationId xmlns:a16="http://schemas.microsoft.com/office/drawing/2014/main" id="{18A0E660-64A9-44F3-AFB4-DE825BA18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0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84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11">
            <a:extLst>
              <a:ext uri="{FF2B5EF4-FFF2-40B4-BE49-F238E27FC236}">
                <a16:creationId xmlns:a16="http://schemas.microsoft.com/office/drawing/2014/main" id="{667560BB-C8C3-4371-A5E4-941E6143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7600" y="6553200"/>
            <a:ext cx="6096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FD1A5A4-4934-4F16-AC14-4F441D0C8C45}" type="slidenum">
              <a:rPr lang="sv-SE" altLang="sv-SE" sz="600" smtClean="0"/>
              <a:pPr algn="r">
                <a:spcBef>
                  <a:spcPct val="50000"/>
                </a:spcBef>
                <a:defRPr/>
              </a:pPr>
              <a:t>‹#›</a:t>
            </a:fld>
            <a:endParaRPr lang="sv-SE" altLang="sv-SE" sz="600"/>
          </a:p>
        </p:txBody>
      </p:sp>
      <p:pic>
        <p:nvPicPr>
          <p:cNvPr id="2051" name="Bildobjekt 5">
            <a:extLst>
              <a:ext uri="{FF2B5EF4-FFF2-40B4-BE49-F238E27FC236}">
                <a16:creationId xmlns:a16="http://schemas.microsoft.com/office/drawing/2014/main" id="{18A0E660-64A9-44F3-AFB4-DE825BA18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0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95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41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11">
            <a:extLst>
              <a:ext uri="{FF2B5EF4-FFF2-40B4-BE49-F238E27FC236}">
                <a16:creationId xmlns:a16="http://schemas.microsoft.com/office/drawing/2014/main" id="{667560BB-C8C3-4371-A5E4-941E6143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7600" y="6553200"/>
            <a:ext cx="60960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FD1A5A4-4934-4F16-AC14-4F441D0C8C45}" type="slidenum">
              <a:rPr lang="sv-SE" altLang="sv-SE" sz="600" smtClean="0"/>
              <a:pPr algn="r">
                <a:spcBef>
                  <a:spcPct val="50000"/>
                </a:spcBef>
                <a:defRPr/>
              </a:pPr>
              <a:t>‹#›</a:t>
            </a:fld>
            <a:endParaRPr lang="sv-SE" altLang="sv-SE" sz="600"/>
          </a:p>
        </p:txBody>
      </p:sp>
      <p:pic>
        <p:nvPicPr>
          <p:cNvPr id="2051" name="Bildobjekt 5">
            <a:extLst>
              <a:ext uri="{FF2B5EF4-FFF2-40B4-BE49-F238E27FC236}">
                <a16:creationId xmlns:a16="http://schemas.microsoft.com/office/drawing/2014/main" id="{18A0E660-64A9-44F3-AFB4-DE825BA18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0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490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ardgivare.skane.se/kompetens-utveckling/kvalitetsutveckling/verktyg-och-mallar/#288366" TargetMode="External"/><Relationship Id="rId2" Type="http://schemas.openxmlformats.org/officeDocument/2006/relationships/hyperlink" Target="https://vardgivare.skane.se/kompetens-utveckling/kvalitetsutveckling/forbattringslednin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A18B533-FB04-4542-A77C-61F4E465D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Introduktion till arbete med test- och </a:t>
            </a:r>
            <a:r>
              <a:rPr lang="sv-SE" dirty="0" err="1"/>
              <a:t>lärkort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C969E7B-2B3E-86E4-0861-4D537B2387B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sz="1800" dirty="0" err="1"/>
              <a:t>Testkort</a:t>
            </a:r>
            <a:r>
              <a:rPr lang="sv-SE" sz="1800" dirty="0"/>
              <a:t> och </a:t>
            </a:r>
            <a:r>
              <a:rPr lang="sv-SE" sz="1800" dirty="0" err="1"/>
              <a:t>lärkort</a:t>
            </a:r>
            <a:r>
              <a:rPr lang="sv-SE" sz="1800" dirty="0"/>
              <a:t> används för att systematiskt testa och validera antaganden i ett förbättringsarbete:</a:t>
            </a:r>
          </a:p>
          <a:p>
            <a:pPr lvl="1"/>
            <a:r>
              <a:rPr lang="sv-SE" sz="1600" dirty="0"/>
              <a:t> Vad ska vi testa? Vad lärde vi oss av testet?</a:t>
            </a:r>
          </a:p>
          <a:p>
            <a:r>
              <a:rPr lang="sv-SE" sz="1800" dirty="0"/>
              <a:t>Metoden gör det möjligt att snabbt och kontrollerat pröva hypoteser innan större förändringar införs.</a:t>
            </a:r>
          </a:p>
          <a:p>
            <a:r>
              <a:rPr lang="sv-SE" sz="1800" dirty="0"/>
              <a:t>Använder du region Skånes ”</a:t>
            </a:r>
            <a:r>
              <a:rPr lang="sv-SE" sz="1800" dirty="0">
                <a:hlinkClick r:id="rId2"/>
              </a:rPr>
              <a:t>A3-metod</a:t>
            </a:r>
            <a:r>
              <a:rPr lang="sv-SE" sz="1800" dirty="0"/>
              <a:t>”  så är test- och </a:t>
            </a:r>
            <a:r>
              <a:rPr lang="sv-SE" sz="1800" dirty="0" err="1"/>
              <a:t>lärkort</a:t>
            </a:r>
            <a:r>
              <a:rPr lang="sv-SE" sz="1800" dirty="0"/>
              <a:t> en del av ”Test av lösning”. </a:t>
            </a:r>
          </a:p>
          <a:p>
            <a:r>
              <a:rPr lang="sv-SE" sz="1800" dirty="0"/>
              <a:t>Använder du </a:t>
            </a:r>
            <a:r>
              <a:rPr lang="sv-SE" sz="1800" dirty="0">
                <a:hlinkClick r:id="rId3"/>
              </a:rPr>
              <a:t>PGSA-metodik</a:t>
            </a:r>
            <a:r>
              <a:rPr lang="sv-SE" sz="1800" dirty="0"/>
              <a:t> är </a:t>
            </a:r>
            <a:r>
              <a:rPr lang="sv-SE" sz="1800" dirty="0" err="1"/>
              <a:t>Testkort</a:t>
            </a:r>
            <a:r>
              <a:rPr lang="sv-SE" sz="1800" dirty="0"/>
              <a:t> en del av  Planera/Göra och </a:t>
            </a:r>
            <a:r>
              <a:rPr lang="sv-SE" sz="1800" dirty="0" err="1"/>
              <a:t>lärkort</a:t>
            </a:r>
            <a:r>
              <a:rPr lang="sv-SE" sz="1800" dirty="0"/>
              <a:t> del av Studera/agera.</a:t>
            </a:r>
          </a:p>
          <a:p>
            <a:endParaRPr lang="sv-SE" sz="1800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7A82D9F9-CF3B-7460-4948-4E9BE7A512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800" dirty="0"/>
              <a:t>Tips till val av test:</a:t>
            </a:r>
          </a:p>
          <a:p>
            <a:r>
              <a:rPr lang="sv-SE" sz="1800" dirty="0"/>
              <a:t>Gör testerna små, billiga och snabba.</a:t>
            </a:r>
          </a:p>
          <a:p>
            <a:r>
              <a:rPr lang="sv-SE" sz="1800" dirty="0"/>
              <a:t>Fokusera på områden där vi stor osäkerhet. Ett test kan ha som mål att få svar på en fråga och behöver inte vara en lösning.</a:t>
            </a:r>
          </a:p>
          <a:p>
            <a:r>
              <a:rPr lang="sv-SE" sz="1800" dirty="0"/>
              <a:t>Visualisera korten på en tavla (fysisk eller digital) så att teamet följer lärprocessen</a:t>
            </a:r>
          </a:p>
          <a:p>
            <a:r>
              <a:rPr lang="sv-SE" sz="1800" dirty="0"/>
              <a:t>Koppla mätetal till befintliga kvalitetsindikatorer för att minska ad hoc-mätning.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19699CA-5CEA-B5E3-57E3-CC1CBB7EFA01}"/>
              </a:ext>
            </a:extLst>
          </p:cNvPr>
          <p:cNvSpPr txBox="1"/>
          <p:nvPr/>
        </p:nvSpPr>
        <p:spPr>
          <a:xfrm>
            <a:off x="2274570" y="6128668"/>
            <a:ext cx="6801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Du hittar mer instruktioner under anteckningar på respektive sida!</a:t>
            </a:r>
          </a:p>
        </p:txBody>
      </p:sp>
    </p:spTree>
    <p:extLst>
      <p:ext uri="{BB962C8B-B14F-4D97-AF65-F5344CB8AC3E}">
        <p14:creationId xmlns:p14="http://schemas.microsoft.com/office/powerpoint/2010/main" val="3131853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Platshållare för innehåll 4">
            <a:extLst>
              <a:ext uri="{FF2B5EF4-FFF2-40B4-BE49-F238E27FC236}">
                <a16:creationId xmlns:a16="http://schemas.microsoft.com/office/drawing/2014/main" id="{55E015F6-D499-ED37-4644-4F7AB57B1831}"/>
              </a:ext>
            </a:extLst>
          </p:cNvPr>
          <p:cNvGraphicFramePr>
            <a:graphicFrameLocks/>
          </p:cNvGraphicFramePr>
          <p:nvPr/>
        </p:nvGraphicFramePr>
        <p:xfrm>
          <a:off x="474847" y="1046798"/>
          <a:ext cx="11099532" cy="7416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639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6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4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9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Testnamn</a:t>
                      </a:r>
                      <a:r>
                        <a:rPr lang="sv-SE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/>
                        <a:t>Klart senast: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Ansvarig</a:t>
                      </a:r>
                      <a:r>
                        <a:rPr lang="sv-SE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/>
                        <a:t>Testperiod</a:t>
                      </a:r>
                      <a:r>
                        <a:rPr lang="sv-SE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Platshållare för innehåll 5">
            <a:extLst>
              <a:ext uri="{FF2B5EF4-FFF2-40B4-BE49-F238E27FC236}">
                <a16:creationId xmlns:a16="http://schemas.microsoft.com/office/drawing/2014/main" id="{C8C5AF70-6383-0189-9ABC-E6C192564734}"/>
              </a:ext>
            </a:extLst>
          </p:cNvPr>
          <p:cNvGraphicFramePr>
            <a:graphicFrameLocks/>
          </p:cNvGraphicFramePr>
          <p:nvPr/>
        </p:nvGraphicFramePr>
        <p:xfrm>
          <a:off x="474663" y="1916832"/>
          <a:ext cx="11099532" cy="454226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576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2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21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/>
                        <a:t>Hypotes</a:t>
                      </a:r>
                      <a:r>
                        <a:rPr lang="sv-SE" sz="2000"/>
                        <a:t>: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/>
                        <a:t>vi tror att…</a:t>
                      </a:r>
                      <a:endParaRPr lang="sv-SE" sz="20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 dirty="0"/>
                        <a:t>Test</a:t>
                      </a:r>
                      <a:r>
                        <a:rPr lang="sv-SE" sz="2000" dirty="0"/>
                        <a:t>: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dirty="0"/>
                        <a:t>för att verifiera det, kommer vi…</a:t>
                      </a:r>
                    </a:p>
                    <a:p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47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/>
                        <a:t>Mätetal</a:t>
                      </a:r>
                      <a:r>
                        <a:rPr lang="sv-SE" sz="2000"/>
                        <a:t>: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/>
                        <a:t>och mäter…</a:t>
                      </a:r>
                      <a:endParaRPr lang="sv-SE" sz="20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47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/>
                        <a:t>Kriterium</a:t>
                      </a:r>
                      <a:r>
                        <a:rPr lang="sv-SE" sz="2000"/>
                        <a:t>: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/>
                        <a:t>vi har rätt om…</a:t>
                      </a:r>
                      <a:endParaRPr lang="sv-SE" sz="20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ubrik 3">
            <a:extLst>
              <a:ext uri="{FF2B5EF4-FFF2-40B4-BE49-F238E27FC236}">
                <a16:creationId xmlns:a16="http://schemas.microsoft.com/office/drawing/2014/main" id="{A5817177-3AD8-159D-F36F-2E767A8BC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63" y="0"/>
            <a:ext cx="10972800" cy="1143000"/>
          </a:xfrm>
        </p:spPr>
        <p:txBody>
          <a:bodyPr/>
          <a:lstStyle/>
          <a:p>
            <a:r>
              <a:rPr lang="sv-SE" err="1"/>
              <a:t>Testkort</a:t>
            </a:r>
            <a:br>
              <a:rPr lang="sv-SE"/>
            </a:b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4007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4">
            <a:extLst>
              <a:ext uri="{FF2B5EF4-FFF2-40B4-BE49-F238E27FC236}">
                <a16:creationId xmlns:a16="http://schemas.microsoft.com/office/drawing/2014/main" id="{8C7DC760-77DC-1BBA-6FE7-F3C49B8093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180836"/>
              </p:ext>
            </p:extLst>
          </p:nvPr>
        </p:nvGraphicFramePr>
        <p:xfrm>
          <a:off x="474847" y="1046798"/>
          <a:ext cx="10972616" cy="7416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89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3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7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2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Insikt</a:t>
                      </a:r>
                      <a:r>
                        <a:rPr lang="sv-SE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b="1"/>
                        <a:t>Datum: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Ansvarig</a:t>
                      </a:r>
                      <a:r>
                        <a:rPr lang="sv-SE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Platshållare för innehåll 5">
            <a:extLst>
              <a:ext uri="{FF2B5EF4-FFF2-40B4-BE49-F238E27FC236}">
                <a16:creationId xmlns:a16="http://schemas.microsoft.com/office/drawing/2014/main" id="{3F94916E-859C-11C1-F406-3AD56F3A1B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062601"/>
              </p:ext>
            </p:extLst>
          </p:nvPr>
        </p:nvGraphicFramePr>
        <p:xfrm>
          <a:off x="474663" y="1916832"/>
          <a:ext cx="10972800" cy="48138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114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7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464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/>
                        <a:t>Hypotes</a:t>
                      </a:r>
                      <a:r>
                        <a:rPr lang="sv-SE" sz="2000"/>
                        <a:t>: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/>
                        <a:t>vi trodde att…</a:t>
                      </a:r>
                      <a:endParaRPr lang="sv-SE" sz="2000" i="1"/>
                    </a:p>
                    <a:p>
                      <a:endParaRPr lang="sv-SE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9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/>
                        <a:t>Observation</a:t>
                      </a:r>
                      <a:r>
                        <a:rPr lang="sv-SE" sz="2000"/>
                        <a:t>: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/>
                        <a:t>Vi såg att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9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/>
                        <a:t>Insikt</a:t>
                      </a:r>
                      <a:r>
                        <a:rPr lang="sv-SE" sz="2000"/>
                        <a:t>: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/>
                        <a:t>Från detta lärde vi oss att…</a:t>
                      </a:r>
                      <a:endParaRPr lang="sv-SE" sz="20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9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 b="1"/>
                        <a:t>Beslut och att</a:t>
                      </a:r>
                      <a:r>
                        <a:rPr lang="sv-SE" sz="2000" b="1" baseline="0"/>
                        <a:t> göra</a:t>
                      </a:r>
                      <a:endParaRPr lang="sv-SE" sz="2000"/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000"/>
                        <a:t>Därför kommer vi</a:t>
                      </a:r>
                      <a:r>
                        <a:rPr lang="sv-SE" sz="2000" baseline="0"/>
                        <a:t> att</a:t>
                      </a:r>
                      <a:r>
                        <a:rPr lang="sv-SE" sz="2000"/>
                        <a:t>…</a:t>
                      </a:r>
                      <a:endParaRPr lang="sv-SE" sz="2000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050097"/>
                  </a:ext>
                </a:extLst>
              </a:tr>
            </a:tbl>
          </a:graphicData>
        </a:graphic>
      </p:graphicFrame>
      <p:sp>
        <p:nvSpPr>
          <p:cNvPr id="6" name="Rubrik 3">
            <a:extLst>
              <a:ext uri="{FF2B5EF4-FFF2-40B4-BE49-F238E27FC236}">
                <a16:creationId xmlns:a16="http://schemas.microsoft.com/office/drawing/2014/main" id="{2EA58DC4-CC8F-A96B-AE2E-AD01403E7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663" y="0"/>
            <a:ext cx="10972800" cy="918444"/>
          </a:xfrm>
        </p:spPr>
        <p:txBody>
          <a:bodyPr/>
          <a:lstStyle/>
          <a:p>
            <a:r>
              <a:rPr lang="sv-SE" err="1"/>
              <a:t>Lärkort</a:t>
            </a:r>
            <a:br>
              <a:rPr lang="sv-SE"/>
            </a:b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2746115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Skåne">
  <a:themeElements>
    <a:clrScheme name="Region Skåne Strand">
      <a:dk1>
        <a:sysClr val="windowText" lastClr="000000"/>
      </a:dk1>
      <a:lt1>
        <a:sysClr val="window" lastClr="FFFFFF"/>
      </a:lt1>
      <a:dk2>
        <a:srgbClr val="307C8E"/>
      </a:dk2>
      <a:lt2>
        <a:srgbClr val="FDF9E4"/>
      </a:lt2>
      <a:accent1>
        <a:srgbClr val="307C8E"/>
      </a:accent1>
      <a:accent2>
        <a:srgbClr val="FDF9E4"/>
      </a:accent2>
      <a:accent3>
        <a:srgbClr val="E40135"/>
      </a:accent3>
      <a:accent4>
        <a:srgbClr val="FDF9E4"/>
      </a:accent4>
      <a:accent5>
        <a:srgbClr val="5F5236"/>
      </a:accent5>
      <a:accent6>
        <a:srgbClr val="FDD32F"/>
      </a:accent6>
      <a:hlink>
        <a:srgbClr val="0563C1"/>
      </a:hlink>
      <a:folHlink>
        <a:srgbClr val="954F72"/>
      </a:folHlink>
    </a:clrScheme>
    <a:fontScheme name="Region Skåne">
      <a:majorFont>
        <a:latin typeface="Arial" panose="020B0604020202020204"/>
        <a:ea typeface=""/>
        <a:cs typeface=""/>
      </a:majorFont>
      <a:minorFont>
        <a:latin typeface="Arial" panose="020B0604020202020204"/>
        <a:ea typeface=""/>
        <a:cs typeface=""/>
      </a:minorFont>
    </a:fontScheme>
    <a:fmtScheme name="Region Skån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A7C4443-3B07-4530-AC07-DCF342098BAC}" vid="{9087A46E-27DB-41E2-80C2-04A75B9641CD}"/>
    </a:ext>
  </a:extLst>
</a:theme>
</file>

<file path=ppt/theme/theme2.xml><?xml version="1.0" encoding="utf-8"?>
<a:theme xmlns:a="http://schemas.openxmlformats.org/drawingml/2006/main" name="1_Region Skåne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E96A8"/>
      </a:accent1>
      <a:accent2>
        <a:srgbClr val="61B9BD"/>
      </a:accent2>
      <a:accent3>
        <a:srgbClr val="3D9378"/>
      </a:accent3>
      <a:accent4>
        <a:srgbClr val="C4B79F"/>
      </a:accent4>
      <a:accent5>
        <a:srgbClr val="FFFFFF"/>
      </a:accent5>
      <a:accent6>
        <a:srgbClr val="FFFFFF"/>
      </a:accent6>
      <a:hlink>
        <a:srgbClr val="00B0F0"/>
      </a:hlink>
      <a:folHlink>
        <a:srgbClr val="D1FF47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7D68B9A-22C8-4FFE-85D2-0B94DD3B7EE0}" vid="{1461D406-1967-4863-B135-7E1F74FC7BFB}"/>
    </a:ext>
  </a:extLst>
</a:theme>
</file>

<file path=ppt/theme/theme3.xml><?xml version="1.0" encoding="utf-8"?>
<a:theme xmlns:a="http://schemas.openxmlformats.org/drawingml/2006/main" name="2_Region Skåne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E96A8"/>
      </a:accent1>
      <a:accent2>
        <a:srgbClr val="61B9BD"/>
      </a:accent2>
      <a:accent3>
        <a:srgbClr val="3D9378"/>
      </a:accent3>
      <a:accent4>
        <a:srgbClr val="C4B79F"/>
      </a:accent4>
      <a:accent5>
        <a:srgbClr val="FFFFFF"/>
      </a:accent5>
      <a:accent6>
        <a:srgbClr val="FFFFFF"/>
      </a:accent6>
      <a:hlink>
        <a:srgbClr val="00B0F0"/>
      </a:hlink>
      <a:folHlink>
        <a:srgbClr val="D1FF47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rs-powerpointmall-191010 [Skrivskyddad]" id="{CF9C032F-FD82-4260-940F-7EB01889803F}" vid="{32E85150-2DFB-4835-B8CD-128DE3336C9E}"/>
    </a:ext>
  </a:extLst>
</a:theme>
</file>

<file path=ppt/theme/theme4.xml><?xml version="1.0" encoding="utf-8"?>
<a:theme xmlns:a="http://schemas.openxmlformats.org/drawingml/2006/main" name="3_Region Skåne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E96A8"/>
      </a:accent1>
      <a:accent2>
        <a:srgbClr val="61B9BD"/>
      </a:accent2>
      <a:accent3>
        <a:srgbClr val="3D9378"/>
      </a:accent3>
      <a:accent4>
        <a:srgbClr val="C4B79F"/>
      </a:accent4>
      <a:accent5>
        <a:srgbClr val="FFFFFF"/>
      </a:accent5>
      <a:accent6>
        <a:srgbClr val="FFFFFF"/>
      </a:accent6>
      <a:hlink>
        <a:srgbClr val="00B0F0"/>
      </a:hlink>
      <a:folHlink>
        <a:srgbClr val="D1FF47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örslag RS Förändringsprocess och Dilaogkarta 11 nov." id="{2BA47198-D30F-418A-B38C-65DA77DCFDBC}" vid="{E7BC5D0B-A8DB-4ED3-A660-452319C5F7F7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608a4b-abf2-4dca-8b7f-7eb7b5db1c50">
      <Terms xmlns="http://schemas.microsoft.com/office/infopath/2007/PartnerControls"/>
    </lcf76f155ced4ddcb4097134ff3c332f>
    <TaxCatchAll xmlns="83847f6b-e50a-44c6-bdcb-724721dce95e" xsi:nil="true"/>
    <SharedWithUsers xmlns="83847f6b-e50a-44c6-bdcb-724721dce95e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DE61F1C56114B48B192527767D91BFA" ma:contentTypeVersion="17" ma:contentTypeDescription="Skapa ett nytt dokument." ma:contentTypeScope="" ma:versionID="c6cb8fee78ab2ce3a58995edcfbcaa00">
  <xsd:schema xmlns:xsd="http://www.w3.org/2001/XMLSchema" xmlns:xs="http://www.w3.org/2001/XMLSchema" xmlns:p="http://schemas.microsoft.com/office/2006/metadata/properties" xmlns:ns2="6f608a4b-abf2-4dca-8b7f-7eb7b5db1c50" xmlns:ns3="83847f6b-e50a-44c6-bdcb-724721dce95e" targetNamespace="http://schemas.microsoft.com/office/2006/metadata/properties" ma:root="true" ma:fieldsID="b23a0fded9084b90b1cfc33497fe85b9" ns2:_="" ns3:_="">
    <xsd:import namespace="6f608a4b-abf2-4dca-8b7f-7eb7b5db1c50"/>
    <xsd:import namespace="83847f6b-e50a-44c6-bdcb-724721dce9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8a4b-abf2-4dca-8b7f-7eb7b5db1c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0712f857-838a-48cf-af71-0d5f19c87c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847f6b-e50a-44c6-bdcb-724721dce95e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fc991d-42d3-413c-8a4e-342ea65ddffa}" ma:internalName="TaxCatchAll" ma:showField="CatchAllData" ma:web="83847f6b-e50a-44c6-bdcb-724721dce9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270507-B84C-48DB-96EB-116981CA0091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6f608a4b-abf2-4dca-8b7f-7eb7b5db1c50"/>
    <ds:schemaRef ds:uri="83847f6b-e50a-44c6-bdcb-724721dce95e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6FBFDFD-5538-4519-8B3F-B77A304A16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608a4b-abf2-4dca-8b7f-7eb7b5db1c50"/>
    <ds:schemaRef ds:uri="83847f6b-e50a-44c6-bdcb-724721dce9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D8364A-BE59-46F9-86DF-93E64564A0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f52389-3f0f-4623-9a3b-957c32d194e5}" enabled="0" method="" siteId="{92f52389-3f0f-4623-9a3b-957c32d194e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Region Skåne</Template>
  <TotalTime>0</TotalTime>
  <Words>558</Words>
  <Application>Microsoft Office PowerPoint</Application>
  <PresentationFormat>Bredbild</PresentationFormat>
  <Paragraphs>63</Paragraphs>
  <Slides>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Arial</vt:lpstr>
      <vt:lpstr>Calibri</vt:lpstr>
      <vt:lpstr>Region Skåne</vt:lpstr>
      <vt:lpstr>1_Region Skåne</vt:lpstr>
      <vt:lpstr>2_Region Skåne</vt:lpstr>
      <vt:lpstr>3_Region Skåne</vt:lpstr>
      <vt:lpstr>Introduktion till arbete med test- och lärkort</vt:lpstr>
      <vt:lpstr>Testkort </vt:lpstr>
      <vt:lpstr>Lärkort </vt:lpstr>
    </vt:vector>
  </TitlesOfParts>
  <Company>Region Skåne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Skåne presentation_svenska</dc:title>
  <dc:creator>Jönsson Bo ER</dc:creator>
  <cp:lastModifiedBy>Varga Claudia</cp:lastModifiedBy>
  <cp:revision>6</cp:revision>
  <cp:lastPrinted>2024-04-10T14:38:43Z</cp:lastPrinted>
  <dcterms:created xsi:type="dcterms:W3CDTF">2021-12-07T07:37:04Z</dcterms:created>
  <dcterms:modified xsi:type="dcterms:W3CDTF">2025-12-16T13:53:35Z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5bc1e755-c08f-4cbe-83ca-a3f92fe617b5</vt:lpwstr>
  </property>
  <property fmtid="{D5CDD505-2E9C-101B-9397-08002B2CF9AE}" pid="3" name="Dokumentagandeenhet">
    <vt:lpwstr>3319;#Kommunikation|9daa9f5a-0c0d-427a-a8e5-a42deff6fd30</vt:lpwstr>
  </property>
  <property fmtid="{D5CDD505-2E9C-101B-9397-08002B2CF9AE}" pid="4" name="Taggning">
    <vt:lpwstr>2458;#Informationsmaterial|6564bb37-7519-47b5-a28d-bbe0dd5c58f7</vt:lpwstr>
  </property>
  <property fmtid="{D5CDD505-2E9C-101B-9397-08002B2CF9AE}" pid="5" name="Gallerfor">
    <vt:lpwstr>3319;#Kommunikation|9daa9f5a-0c0d-427a-a8e5-a42deff6fd30</vt:lpwstr>
  </property>
  <property fmtid="{D5CDD505-2E9C-101B-9397-08002B2CF9AE}" pid="6" name="f704ae44dfee48309a4736a767fe9886">
    <vt:lpwstr/>
  </property>
  <property fmtid="{D5CDD505-2E9C-101B-9397-08002B2CF9AE}" pid="7" name="Forfattarensenhet">
    <vt:lpwstr/>
  </property>
  <property fmtid="{D5CDD505-2E9C-101B-9397-08002B2CF9AE}" pid="8" name="Order">
    <vt:r8>10241300</vt:r8>
  </property>
  <property fmtid="{D5CDD505-2E9C-101B-9397-08002B2CF9AE}" pid="9" name="xd_Signature">
    <vt:bool>false</vt:bool>
  </property>
  <property fmtid="{D5CDD505-2E9C-101B-9397-08002B2CF9AE}" pid="10" name="xd_ProgID">
    <vt:lpwstr/>
  </property>
  <property fmtid="{D5CDD505-2E9C-101B-9397-08002B2CF9AE}" pid="11" name="SharedWithUsers">
    <vt:lpwstr/>
  </property>
  <property fmtid="{D5CDD505-2E9C-101B-9397-08002B2CF9AE}" pid="12" name="TemplateUrl">
    <vt:lpwstr/>
  </property>
  <property fmtid="{D5CDD505-2E9C-101B-9397-08002B2CF9AE}" pid="13" name="Overgripande">
    <vt:bool>false</vt:bool>
  </property>
  <property fmtid="{D5CDD505-2E9C-101B-9397-08002B2CF9AE}" pid="14" name="MediaServiceImageTags">
    <vt:lpwstr/>
  </property>
  <property fmtid="{D5CDD505-2E9C-101B-9397-08002B2CF9AE}" pid="15" name="ContentTypeId">
    <vt:lpwstr>0x010100BDE61F1C56114B48B192527767D91BFA</vt:lpwstr>
  </property>
</Properties>
</file>