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7"/>
  </p:sldMasterIdLst>
  <p:notesMasterIdLst>
    <p:notesMasterId r:id="rId23"/>
  </p:notesMasterIdLst>
  <p:sldIdLst>
    <p:sldId id="261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0" r:id="rId22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504">
          <p15:clr>
            <a:srgbClr val="A4A3A4"/>
          </p15:clr>
        </p15:guide>
        <p15:guide id="4" pos="576">
          <p15:clr>
            <a:srgbClr val="A4A3A4"/>
          </p15:clr>
        </p15:guide>
        <p15:guide id="5" pos="6656">
          <p15:clr>
            <a:srgbClr val="A4A3A4"/>
          </p15:clr>
        </p15:guide>
        <p15:guide id="6" pos="3712">
          <p15:clr>
            <a:srgbClr val="A4A3A4"/>
          </p15:clr>
        </p15:guide>
        <p15:guide id="7" pos="33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B79F"/>
    <a:srgbClr val="2D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llanmörkt format 1 - Dekorfär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75816" autoAdjust="0"/>
  </p:normalViewPr>
  <p:slideViewPr>
    <p:cSldViewPr showGuides="1">
      <p:cViewPr varScale="1">
        <p:scale>
          <a:sx n="51" d="100"/>
          <a:sy n="51" d="100"/>
        </p:scale>
        <p:origin x="68" y="352"/>
      </p:cViewPr>
      <p:guideLst>
        <p:guide orient="horz" pos="845"/>
        <p:guide orient="horz" pos="1200"/>
        <p:guide orient="horz" pos="3504"/>
        <p:guide pos="576"/>
        <p:guide pos="6656"/>
        <p:guide pos="3712"/>
        <p:guide pos="33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0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69D82DC-5434-4B13-AFDE-361B5E2118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D1AD93E-D021-4F3F-8073-4A550286A7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D1B3C60-9B66-4B3C-BD18-03B9C35884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05CAB4D-95FC-4E1E-9C91-39D38488AF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FC18B5E-4434-42F2-8907-0C97DA06F6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EEC4E84-ADB6-447F-BDFA-AB701CF260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B1BF5E35-0CD6-4D01-8E8D-A31FF951006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5263ECF6-0A5D-449F-A62D-6F51E4DEAF31}" type="slidenum">
              <a:rPr lang="sv-SE" altLang="sv-SE" sz="1200" smtClean="0"/>
              <a:pPr/>
              <a:t>6</a:t>
            </a:fld>
            <a:endParaRPr lang="sv-SE" altLang="sv-SE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sv-SE" b="1">
                <a:latin typeface="Arial" charset="0"/>
              </a:rPr>
              <a:t>Vad kännetecknar en process?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sv-SE" altLang="sv-SE">
                <a:latin typeface="Arial" charset="0"/>
              </a:rPr>
              <a:t>Det finns alltid en </a:t>
            </a:r>
            <a:r>
              <a:rPr lang="sv-SE" altLang="sv-SE" b="1" i="1">
                <a:latin typeface="Arial" charset="0"/>
              </a:rPr>
              <a:t>kund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sv-SE" altLang="sv-SE" b="1">
                <a:latin typeface="Arial" charset="0"/>
              </a:rPr>
              <a:t>Återkommer repeteras, upprepas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sv-SE" altLang="sv-SE" b="1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sv-SE" altLang="sv-SE" b="1">
                <a:latin typeface="Arial" charset="0"/>
              </a:rPr>
              <a:t>Det måste alltid vara definierat: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sv-SE" altLang="sv-SE">
                <a:latin typeface="Arial" charset="0"/>
              </a:rPr>
              <a:t>Vad processen ska ta emot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sv-SE" altLang="sv-SE">
                <a:latin typeface="Arial" charset="0"/>
              </a:rPr>
              <a:t>Vad den ska åstadkomma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sv-SE" altLang="sv-SE">
                <a:latin typeface="Arial" charset="0"/>
              </a:rPr>
              <a:t>Hur det ska ske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sv-SE" altLang="sv-SE">
                <a:latin typeface="Arial" charset="0"/>
              </a:rPr>
              <a:t>Vilka förväntade effekter/resultaten ska vara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sv-SE" altLang="sv-SE" i="1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sv-SE" altLang="sv-SE">
                <a:latin typeface="Arial" charset="0"/>
              </a:rPr>
              <a:t> Ett </a:t>
            </a:r>
            <a:r>
              <a:rPr lang="sv-SE" altLang="sv-SE" b="1" i="1">
                <a:latin typeface="Arial" charset="0"/>
              </a:rPr>
              <a:t>behov</a:t>
            </a:r>
            <a:r>
              <a:rPr lang="sv-SE" altLang="sv-SE">
                <a:latin typeface="Arial" charset="0"/>
              </a:rPr>
              <a:t> startar processen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sv-SE" altLang="sv-SE">
                <a:latin typeface="Arial" charset="0"/>
              </a:rPr>
              <a:t>Processen slutar med ett </a:t>
            </a:r>
            <a:r>
              <a:rPr lang="sv-SE" altLang="sv-SE" b="1" i="1">
                <a:latin typeface="Arial" charset="0"/>
              </a:rPr>
              <a:t>uppfyllt behov - resultat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sv-SE" altLang="sv-SE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sv-SE" altLang="sv-SE">
                <a:latin typeface="Arial" charset="0"/>
              </a:rPr>
              <a:t>Har en väl definierad </a:t>
            </a:r>
            <a:r>
              <a:rPr lang="sv-SE" altLang="sv-SE" b="1" i="1">
                <a:latin typeface="Arial" charset="0"/>
              </a:rPr>
              <a:t>början</a:t>
            </a:r>
            <a:r>
              <a:rPr lang="sv-SE" altLang="sv-SE" b="1">
                <a:latin typeface="Arial" charset="0"/>
              </a:rPr>
              <a:t> och</a:t>
            </a:r>
            <a:r>
              <a:rPr lang="sv-SE" altLang="sv-SE">
                <a:latin typeface="Arial" charset="0"/>
              </a:rPr>
              <a:t> ett väl definierat </a:t>
            </a:r>
            <a:r>
              <a:rPr lang="sv-SE" altLang="sv-SE" b="1" i="1">
                <a:latin typeface="Arial" charset="0"/>
              </a:rPr>
              <a:t>slut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sv-SE" altLang="sv-SE" b="1" i="1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sv-SE" altLang="sv-SE" b="1" i="1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sv-SE" altLang="sv-SE" b="1" i="1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sv-SE" altLang="sv-SE" b="1" i="1">
                <a:latin typeface="Arial" charset="0"/>
              </a:rPr>
              <a:t>Varför: För att få en gemensam bild av nuläget. Att systematiskt kunna förebygga kvalitetsbrister (kvalitetsbristkostnader)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sv-SE" altLang="sv-SE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sv-SE" altLang="sv-SE">
                <a:latin typeface="Arial" charset="0"/>
              </a:rPr>
              <a:t>Processer kan </a:t>
            </a:r>
            <a:r>
              <a:rPr lang="sv-SE" altLang="sv-SE" b="1" i="1">
                <a:latin typeface="Arial" charset="0"/>
              </a:rPr>
              <a:t>mätas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sv-SE" altLang="sv-SE">
                <a:latin typeface="Arial" charset="0"/>
              </a:rPr>
              <a:t> En process ska tillföra </a:t>
            </a:r>
            <a:r>
              <a:rPr lang="sv-SE" altLang="sv-SE" b="1" i="1">
                <a:latin typeface="Arial" charset="0"/>
              </a:rPr>
              <a:t>kundvärde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sv-SE" altLang="sv-SE" b="1" i="1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sv-SE" altLang="sv-SE" b="1" i="1">
                <a:latin typeface="Arial" charset="0"/>
              </a:rPr>
              <a:t>Beakta: ny kunskap, nya förutsättningar, nya behov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sv-SE" altLang="sv-SE"/>
          </a:p>
          <a:p>
            <a:pPr eaLnBrk="1" hangingPunct="1">
              <a:lnSpc>
                <a:spcPct val="90000"/>
              </a:lnSpc>
            </a:pPr>
            <a:endParaRPr lang="sv-SE" altLang="sv-SE"/>
          </a:p>
          <a:p>
            <a:pPr eaLnBrk="1" hangingPunct="1">
              <a:lnSpc>
                <a:spcPct val="90000"/>
              </a:lnSpc>
            </a:pPr>
            <a:endParaRPr lang="sv-SE" alt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87317F6-0DBA-42A5-B825-89198479B7C3}" type="slidenum">
              <a:rPr lang="sv-SE" altLang="sv-SE" sz="1200" smtClean="0"/>
              <a:pPr/>
              <a:t>7</a:t>
            </a:fld>
            <a:endParaRPr lang="sv-SE" altLang="sv-SE" sz="1200"/>
          </a:p>
        </p:txBody>
      </p:sp>
      <p:sp>
        <p:nvSpPr>
          <p:cNvPr id="28675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Platshållare för anteckninga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altLang="sv-SE"/>
          </a:p>
        </p:txBody>
      </p:sp>
      <p:sp>
        <p:nvSpPr>
          <p:cNvPr id="28677" name="Platshållare för bildnummer 3"/>
          <p:cNvSpPr txBox="1">
            <a:spLocks noGrp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/>
            <a:fld id="{8AFF8073-A833-4ED5-A3B6-EA849DB374B0}" type="slidenum">
              <a:rPr lang="sv-SE" altLang="sv-SE" sz="1200"/>
              <a:pPr algn="r"/>
              <a:t>7</a:t>
            </a:fld>
            <a:endParaRPr lang="sv-SE" altLang="sv-SE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546CF07-1DE2-4439-9920-33A5FA2F411C}" type="slidenum">
              <a:rPr lang="sv-SE" altLang="sv-SE" sz="1200" smtClean="0"/>
              <a:pPr/>
              <a:t>8</a:t>
            </a:fld>
            <a:endParaRPr lang="sv-SE" altLang="sv-SE" sz="1200"/>
          </a:p>
        </p:txBody>
      </p:sp>
      <p:sp>
        <p:nvSpPr>
          <p:cNvPr id="29699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700" name="Platshållare för anteckninga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altLang="sv-SE"/>
          </a:p>
        </p:txBody>
      </p:sp>
      <p:sp>
        <p:nvSpPr>
          <p:cNvPr id="29701" name="Platshållare för bildnummer 3"/>
          <p:cNvSpPr txBox="1">
            <a:spLocks noGrp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/>
            <a:fld id="{63F83953-50FE-4C2E-90C0-D0F39108942E}" type="slidenum">
              <a:rPr lang="sv-SE" altLang="sv-SE" sz="1200"/>
              <a:pPr algn="r"/>
              <a:t>8</a:t>
            </a:fld>
            <a:endParaRPr lang="sv-SE" altLang="sv-SE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1C14F66-387E-452C-9A05-0B083EE6FDEB}" type="slidenum">
              <a:rPr lang="sv-SE" altLang="sv-SE" sz="1200" smtClean="0"/>
              <a:pPr/>
              <a:t>9</a:t>
            </a:fld>
            <a:endParaRPr lang="sv-SE" altLang="sv-SE" sz="1200"/>
          </a:p>
        </p:txBody>
      </p:sp>
      <p:sp>
        <p:nvSpPr>
          <p:cNvPr id="30723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Platshållare för anteckninga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altLang="sv-SE"/>
          </a:p>
        </p:txBody>
      </p:sp>
      <p:sp>
        <p:nvSpPr>
          <p:cNvPr id="30725" name="Platshållare för bildnummer 3"/>
          <p:cNvSpPr txBox="1">
            <a:spLocks noGrp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/>
            <a:fld id="{050C3C61-4289-4F5C-8688-E38C4E9D8B43}" type="slidenum">
              <a:rPr lang="sv-SE" altLang="sv-SE" sz="1200"/>
              <a:pPr algn="r"/>
              <a:t>9</a:t>
            </a:fld>
            <a:endParaRPr lang="sv-SE" altLang="sv-SE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A83BDDD-D8D9-4E9C-9A98-89062CA58120}" type="slidenum">
              <a:rPr lang="sv-SE" altLang="sv-SE" sz="1200" smtClean="0"/>
              <a:pPr/>
              <a:t>11</a:t>
            </a:fld>
            <a:endParaRPr lang="sv-SE" altLang="sv-SE" sz="1200"/>
          </a:p>
        </p:txBody>
      </p:sp>
      <p:sp>
        <p:nvSpPr>
          <p:cNvPr id="32771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Platshållare för anteckninga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altLang="sv-SE"/>
          </a:p>
        </p:txBody>
      </p:sp>
      <p:sp>
        <p:nvSpPr>
          <p:cNvPr id="32773" name="Platshållare för bildnummer 3"/>
          <p:cNvSpPr txBox="1">
            <a:spLocks noGrp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/>
            <a:fld id="{7FE2DA67-2DE7-4F4F-94CB-DD4191864FA3}" type="slidenum">
              <a:rPr lang="sv-SE" altLang="sv-SE" sz="1200"/>
              <a:pPr algn="r"/>
              <a:t>11</a:t>
            </a:fld>
            <a:endParaRPr lang="sv-SE" altLang="sv-SE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6015540-5DDB-4453-993B-B57EB625AA74}" type="slidenum">
              <a:rPr lang="sv-SE" altLang="sv-SE" sz="1200" smtClean="0"/>
              <a:pPr/>
              <a:t>14</a:t>
            </a:fld>
            <a:endParaRPr lang="sv-SE" altLang="sv-SE" sz="1200"/>
          </a:p>
        </p:txBody>
      </p:sp>
      <p:sp>
        <p:nvSpPr>
          <p:cNvPr id="33795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Platshållare för anteckninga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altLang="sv-SE"/>
          </a:p>
        </p:txBody>
      </p:sp>
      <p:sp>
        <p:nvSpPr>
          <p:cNvPr id="33797" name="Platshållare för bildnummer 3"/>
          <p:cNvSpPr txBox="1">
            <a:spLocks noGrp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/>
            <a:fld id="{3C6E15A2-FCA2-424F-9FDB-229BE9445E9D}" type="slidenum">
              <a:rPr lang="sv-SE" altLang="sv-SE" sz="1200"/>
              <a:pPr algn="r"/>
              <a:t>14</a:t>
            </a:fld>
            <a:endParaRPr lang="sv-SE" altLang="sv-SE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BF2904C-16B2-42C6-A16B-C86FB3D67D5B}" type="slidenum">
              <a:rPr lang="sv-SE" altLang="sv-SE" sz="1200" smtClean="0"/>
              <a:pPr/>
              <a:t>15</a:t>
            </a:fld>
            <a:endParaRPr lang="sv-SE" altLang="sv-SE" sz="1200"/>
          </a:p>
        </p:txBody>
      </p:sp>
      <p:sp>
        <p:nvSpPr>
          <p:cNvPr id="34819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Platshållare för anteckninga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altLang="sv-SE"/>
          </a:p>
        </p:txBody>
      </p:sp>
      <p:sp>
        <p:nvSpPr>
          <p:cNvPr id="34821" name="Platshållare för bildnummer 3"/>
          <p:cNvSpPr txBox="1">
            <a:spLocks noGrp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/>
            <a:fld id="{D58820FF-2F60-4D92-9E48-8267FADDBF4E}" type="slidenum">
              <a:rPr lang="sv-SE" altLang="sv-SE" sz="1200"/>
              <a:pPr algn="r"/>
              <a:t>15</a:t>
            </a:fld>
            <a:endParaRPr lang="sv-SE" altLang="sv-S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68836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0825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:a16="http://schemas.microsoft.com/office/drawing/2014/main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24146" y="-36589"/>
            <a:ext cx="5328057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14806902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/>
          </p:nvPr>
        </p:nvSpPr>
        <p:spPr>
          <a:xfrm>
            <a:off x="1968500" y="692151"/>
            <a:ext cx="8940800" cy="35290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622788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460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5399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73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-32452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58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6456040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6988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88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2174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3884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618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951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:a16="http://schemas.microsoft.com/office/drawing/2014/main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/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/>
          </a:p>
        </p:txBody>
      </p:sp>
      <p:pic>
        <p:nvPicPr>
          <p:cNvPr id="2051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1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17" r:id="rId4"/>
    <p:sldLayoutId id="2147483716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8" r:id="rId12"/>
    <p:sldLayoutId id="2147483719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Processkartläggning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/>
          <p:cNvSpPr>
            <a:spLocks noGrp="1"/>
          </p:cNvSpPr>
          <p:nvPr>
            <p:ph type="title"/>
          </p:nvPr>
        </p:nvSpPr>
        <p:spPr>
          <a:xfrm>
            <a:off x="2351584" y="692696"/>
            <a:ext cx="5184576" cy="648072"/>
          </a:xfrm>
        </p:spPr>
        <p:txBody>
          <a:bodyPr/>
          <a:lstStyle/>
          <a:p>
            <a:pPr eaLnBrk="1" hangingPunct="1"/>
            <a:r>
              <a:rPr lang="sv-SE" altLang="sv-SE" sz="2800" dirty="0"/>
              <a:t>Metod .. gör så här</a:t>
            </a:r>
          </a:p>
        </p:txBody>
      </p:sp>
      <p:sp>
        <p:nvSpPr>
          <p:cNvPr id="12291" name="Platshållare för innehåll 2"/>
          <p:cNvSpPr>
            <a:spLocks noGrp="1"/>
          </p:cNvSpPr>
          <p:nvPr>
            <p:ph idx="1"/>
          </p:nvPr>
        </p:nvSpPr>
        <p:spPr>
          <a:xfrm>
            <a:off x="2927350" y="1557339"/>
            <a:ext cx="6705600" cy="4751387"/>
          </a:xfrm>
        </p:spPr>
        <p:txBody>
          <a:bodyPr/>
          <a:lstStyle/>
          <a:p>
            <a:pPr eaLnBrk="1" hangingPunct="1"/>
            <a:r>
              <a:rPr lang="sv-SE" altLang="sv-SE" sz="2000" dirty="0"/>
              <a:t>Sätt samman en arbetsgrupp</a:t>
            </a:r>
            <a:br>
              <a:rPr lang="sv-SE" altLang="sv-SE" sz="2000" dirty="0"/>
            </a:br>
            <a:r>
              <a:rPr lang="sv-SE" altLang="sv-SE" sz="2000" dirty="0"/>
              <a:t>Tvärprofessionell - tvärorganisatorisk</a:t>
            </a:r>
          </a:p>
          <a:p>
            <a:pPr eaLnBrk="1" hangingPunct="1"/>
            <a:endParaRPr lang="sv-SE" altLang="sv-SE" sz="2000" dirty="0"/>
          </a:p>
          <a:p>
            <a:pPr eaLnBrk="1" hangingPunct="1"/>
            <a:r>
              <a:rPr lang="sv-SE" altLang="sv-SE" sz="2000" dirty="0"/>
              <a:t>Bestäm vilken process ni ska arbeta med </a:t>
            </a:r>
          </a:p>
          <a:p>
            <a:pPr eaLnBrk="1" hangingPunct="1"/>
            <a:r>
              <a:rPr lang="sv-SE" altLang="sv-SE" sz="2000" dirty="0"/>
              <a:t>Processen ska ha ett tydligt syfte utifrån ett kundbehov</a:t>
            </a:r>
          </a:p>
          <a:p>
            <a:pPr eaLnBrk="1" hangingPunct="1"/>
            <a:r>
              <a:rPr lang="sv-SE" altLang="sv-SE" sz="2000" dirty="0"/>
              <a:t>Definiera var processen börjar och var den slutar</a:t>
            </a:r>
          </a:p>
          <a:p>
            <a:pPr eaLnBrk="1" hangingPunct="1"/>
            <a:r>
              <a:rPr lang="sv-SE" altLang="sv-SE" sz="2000" dirty="0"/>
              <a:t>Gör en beskrivning av nuläget!</a:t>
            </a:r>
          </a:p>
          <a:p>
            <a:pPr eaLnBrk="1" hangingPunct="1"/>
            <a:r>
              <a:rPr lang="sv-SE" altLang="sv-SE" sz="2000" dirty="0"/>
              <a:t>Kartlägg aktivitet för aktivitet individuellt – använd gula post-it lappar och blädderblock</a:t>
            </a:r>
          </a:p>
          <a:p>
            <a:pPr eaLnBrk="1" hangingPunct="1"/>
            <a:r>
              <a:rPr lang="sv-SE" altLang="sv-SE" sz="2000" dirty="0"/>
              <a:t>Gör en gemensam karta i gruppen och </a:t>
            </a:r>
            <a:r>
              <a:rPr lang="sv-SE" altLang="sv-SE" sz="2000" dirty="0" err="1"/>
              <a:t>tidsordna</a:t>
            </a:r>
            <a:r>
              <a:rPr lang="sv-SE" altLang="sv-SE" sz="2000" dirty="0"/>
              <a:t> aktiviteterna</a:t>
            </a:r>
          </a:p>
          <a:p>
            <a:pPr eaLnBrk="1" hangingPunct="1"/>
            <a:r>
              <a:rPr lang="sv-SE" altLang="sv-SE" sz="2000" dirty="0"/>
              <a:t>Identifiera problem/förbättringsområden</a:t>
            </a:r>
          </a:p>
        </p:txBody>
      </p:sp>
    </p:spTree>
    <p:extLst>
      <p:ext uri="{BB962C8B-B14F-4D97-AF65-F5344CB8AC3E}">
        <p14:creationId xmlns:p14="http://schemas.microsoft.com/office/powerpoint/2010/main" val="2663264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279650" y="1412875"/>
            <a:ext cx="3240088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endParaRPr lang="sv-SE" altLang="sv-SE" sz="180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531440"/>
            <a:ext cx="9144000" cy="495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5634038" y="3810000"/>
            <a:ext cx="533400" cy="45720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6426200" y="3810000"/>
            <a:ext cx="533400" cy="45720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7218363" y="3810000"/>
            <a:ext cx="533400" cy="45720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166920" name="Line 8"/>
          <p:cNvSpPr>
            <a:spLocks noChangeShapeType="1"/>
          </p:cNvSpPr>
          <p:nvPr/>
        </p:nvSpPr>
        <p:spPr bwMode="auto">
          <a:xfrm>
            <a:off x="6151563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6921" name="Line 9"/>
          <p:cNvSpPr>
            <a:spLocks noChangeShapeType="1"/>
          </p:cNvSpPr>
          <p:nvPr/>
        </p:nvSpPr>
        <p:spPr bwMode="auto">
          <a:xfrm>
            <a:off x="6945313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6922" name="Rectangle 10"/>
          <p:cNvSpPr>
            <a:spLocks noChangeArrowheads="1"/>
          </p:cNvSpPr>
          <p:nvPr/>
        </p:nvSpPr>
        <p:spPr bwMode="auto">
          <a:xfrm>
            <a:off x="6069013" y="4953000"/>
            <a:ext cx="533400" cy="45720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166923" name="Rectangle 11"/>
          <p:cNvSpPr>
            <a:spLocks noChangeArrowheads="1"/>
          </p:cNvSpPr>
          <p:nvPr/>
        </p:nvSpPr>
        <p:spPr bwMode="auto">
          <a:xfrm>
            <a:off x="6858000" y="4953000"/>
            <a:ext cx="533400" cy="45720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166924" name="Line 12"/>
          <p:cNvSpPr>
            <a:spLocks noChangeShapeType="1"/>
          </p:cNvSpPr>
          <p:nvPr/>
        </p:nvSpPr>
        <p:spPr bwMode="auto">
          <a:xfrm>
            <a:off x="6583363" y="518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6925" name="Line 13"/>
          <p:cNvSpPr>
            <a:spLocks noChangeShapeType="1"/>
          </p:cNvSpPr>
          <p:nvPr/>
        </p:nvSpPr>
        <p:spPr bwMode="auto">
          <a:xfrm flipH="1">
            <a:off x="6311900" y="4267200"/>
            <a:ext cx="215900" cy="67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6926" name="Line 14"/>
          <p:cNvSpPr>
            <a:spLocks noChangeShapeType="1"/>
          </p:cNvSpPr>
          <p:nvPr/>
        </p:nvSpPr>
        <p:spPr bwMode="auto">
          <a:xfrm>
            <a:off x="6870700" y="42672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350" name="Text Box 15"/>
          <p:cNvSpPr txBox="1">
            <a:spLocks noChangeArrowheads="1"/>
          </p:cNvSpPr>
          <p:nvPr/>
        </p:nvSpPr>
        <p:spPr bwMode="auto">
          <a:xfrm>
            <a:off x="1828800" y="2667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2400" b="1">
                <a:latin typeface="Arial Narrow" pitchFamily="34" charset="0"/>
              </a:rPr>
              <a:t>Processen</a:t>
            </a:r>
          </a:p>
        </p:txBody>
      </p:sp>
      <p:sp>
        <p:nvSpPr>
          <p:cNvPr id="166928" name="Text Box 16"/>
          <p:cNvSpPr txBox="1">
            <a:spLocks noChangeArrowheads="1"/>
          </p:cNvSpPr>
          <p:nvPr/>
        </p:nvSpPr>
        <p:spPr bwMode="auto">
          <a:xfrm>
            <a:off x="1847850" y="3789363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2400" b="1" dirty="0">
                <a:latin typeface="Arial Narrow" pitchFamily="34" charset="0"/>
              </a:rPr>
              <a:t>Delprocesser</a:t>
            </a:r>
          </a:p>
        </p:txBody>
      </p:sp>
      <p:sp>
        <p:nvSpPr>
          <p:cNvPr id="166929" name="Text Box 17"/>
          <p:cNvSpPr txBox="1">
            <a:spLocks noChangeArrowheads="1"/>
          </p:cNvSpPr>
          <p:nvPr/>
        </p:nvSpPr>
        <p:spPr bwMode="auto">
          <a:xfrm>
            <a:off x="1847850" y="4941888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2400" b="1" dirty="0">
                <a:latin typeface="Arial Narrow" pitchFamily="34" charset="0"/>
              </a:rPr>
              <a:t>Aktiviteter</a:t>
            </a:r>
          </a:p>
        </p:txBody>
      </p:sp>
      <p:sp>
        <p:nvSpPr>
          <p:cNvPr id="14353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2135188" y="404813"/>
            <a:ext cx="6705600" cy="1143000"/>
          </a:xfrm>
          <a:prstGeom prst="rect">
            <a:avLst/>
          </a:prstGeom>
          <a:noFill/>
        </p:spPr>
        <p:txBody>
          <a:bodyPr/>
          <a:lstStyle/>
          <a:p>
            <a:pPr algn="l" eaLnBrk="1" hangingPunct="1"/>
            <a:r>
              <a:rPr lang="sv-SE" altLang="sv-SE"/>
              <a:t>Bestäm flödets detaljnivå</a:t>
            </a:r>
          </a:p>
        </p:txBody>
      </p:sp>
      <p:sp>
        <p:nvSpPr>
          <p:cNvPr id="14354" name="Line 19"/>
          <p:cNvSpPr>
            <a:spLocks noChangeShapeType="1"/>
          </p:cNvSpPr>
          <p:nvPr/>
        </p:nvSpPr>
        <p:spPr bwMode="auto">
          <a:xfrm flipH="1">
            <a:off x="5735638" y="2924175"/>
            <a:ext cx="43180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55" name="Line 20"/>
          <p:cNvSpPr>
            <a:spLocks noChangeShapeType="1"/>
          </p:cNvSpPr>
          <p:nvPr/>
        </p:nvSpPr>
        <p:spPr bwMode="auto">
          <a:xfrm>
            <a:off x="7104064" y="2924175"/>
            <a:ext cx="50482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127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7" grpId="0" animBg="1"/>
      <p:bldP spid="166918" grpId="0" animBg="1"/>
      <p:bldP spid="166919" grpId="0" animBg="1"/>
      <p:bldP spid="166920" grpId="0" animBg="1"/>
      <p:bldP spid="166921" grpId="0" animBg="1"/>
      <p:bldP spid="166922" grpId="0" animBg="1"/>
      <p:bldP spid="166923" grpId="0" animBg="1"/>
      <p:bldP spid="166924" grpId="0" animBg="1"/>
      <p:bldP spid="166925" grpId="0" animBg="1"/>
      <p:bldP spid="166926" grpId="0" animBg="1"/>
      <p:bldP spid="166928" grpId="0" autoUpdateAnimBg="0"/>
      <p:bldP spid="16692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284513" y="6093297"/>
            <a:ext cx="58689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sv-SE" altLang="sv-SE" sz="1200" dirty="0"/>
              <a:t>Bild: Patientens väg. Akutmottagningen Lasarettet Trelleborg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1052513"/>
            <a:ext cx="8118475" cy="432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879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ubrik 1"/>
          <p:cNvSpPr>
            <a:spLocks noGrp="1"/>
          </p:cNvSpPr>
          <p:nvPr>
            <p:ph type="title"/>
          </p:nvPr>
        </p:nvSpPr>
        <p:spPr>
          <a:xfrm>
            <a:off x="2135560" y="692696"/>
            <a:ext cx="2376264" cy="576064"/>
          </a:xfrm>
        </p:spPr>
        <p:txBody>
          <a:bodyPr/>
          <a:lstStyle/>
          <a:p>
            <a:pPr eaLnBrk="1" hangingPunct="1"/>
            <a:r>
              <a:rPr lang="sv-SE" altLang="sv-SE" sz="2800" dirty="0"/>
              <a:t>Analysera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39616" y="1628800"/>
            <a:ext cx="6705600" cy="403247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sv-SE" sz="2000" b="1" dirty="0"/>
              <a:t>Identifiera problem/förbättringsområden</a:t>
            </a:r>
          </a:p>
          <a:p>
            <a:pPr marL="0" indent="0">
              <a:buNone/>
              <a:defRPr/>
            </a:pPr>
            <a:endParaRPr lang="sv-SE" sz="2000" b="1" dirty="0"/>
          </a:p>
          <a:p>
            <a:pPr eaLnBrk="1" hangingPunct="1">
              <a:defRPr/>
            </a:pPr>
            <a:r>
              <a:rPr lang="sv-SE" sz="2000" dirty="0"/>
              <a:t>Behövs alla aktiviteter? Kan något tas bort utföras på något annat sätt eller av någon annan?</a:t>
            </a:r>
          </a:p>
          <a:p>
            <a:pPr eaLnBrk="1" hangingPunct="1">
              <a:defRPr/>
            </a:pPr>
            <a:r>
              <a:rPr lang="sv-SE" sz="2000" dirty="0"/>
              <a:t>Vad kan gå fel? Finns det behov av t.ex. checklistor, instruktioner?</a:t>
            </a:r>
          </a:p>
          <a:p>
            <a:pPr eaLnBrk="1" hangingPunct="1">
              <a:defRPr/>
            </a:pPr>
            <a:r>
              <a:rPr lang="sv-SE" sz="2000" dirty="0"/>
              <a:t>Var går det fel? Inom avdelningen eller mellan avdelningar?</a:t>
            </a:r>
          </a:p>
          <a:p>
            <a:pPr eaLnBrk="1" hangingPunct="1">
              <a:defRPr/>
            </a:pPr>
            <a:r>
              <a:rPr lang="sv-SE" sz="2000" dirty="0"/>
              <a:t>Var dubbelarbetar vi? Vem ska göra vad?</a:t>
            </a:r>
          </a:p>
          <a:p>
            <a:pPr eaLnBrk="1" hangingPunct="1">
              <a:defRPr/>
            </a:pPr>
            <a:r>
              <a:rPr lang="sv-SE" sz="2000" dirty="0"/>
              <a:t>Var används för mycket tid? T.ex. väntetid, tidsspill</a:t>
            </a:r>
          </a:p>
          <a:p>
            <a:pPr eaLnBrk="1" hangingPunct="1">
              <a:defRPr/>
            </a:pPr>
            <a:r>
              <a:rPr lang="sv-SE" sz="2000" dirty="0"/>
              <a:t>Vilka aktiviteter skapar inte ett värde? Kan de tas bort?</a:t>
            </a:r>
          </a:p>
        </p:txBody>
      </p:sp>
    </p:spTree>
    <p:extLst>
      <p:ext uri="{BB962C8B-B14F-4D97-AF65-F5344CB8AC3E}">
        <p14:creationId xmlns:p14="http://schemas.microsoft.com/office/powerpoint/2010/main" val="3076044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logga2_o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5638801"/>
            <a:ext cx="846138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9"/>
          <p:cNvSpPr>
            <a:spLocks noChangeArrowheads="1"/>
          </p:cNvSpPr>
          <p:nvPr/>
        </p:nvSpPr>
        <p:spPr bwMode="auto">
          <a:xfrm>
            <a:off x="2279650" y="1412875"/>
            <a:ext cx="3240088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endParaRPr lang="sv-SE" altLang="sv-SE" sz="1800"/>
          </a:p>
        </p:txBody>
      </p:sp>
      <p:sp>
        <p:nvSpPr>
          <p:cNvPr id="17412" name="Text Box 50"/>
          <p:cNvSpPr txBox="1">
            <a:spLocks noChangeArrowheads="1"/>
          </p:cNvSpPr>
          <p:nvPr/>
        </p:nvSpPr>
        <p:spPr bwMode="auto">
          <a:xfrm>
            <a:off x="2279651" y="476251"/>
            <a:ext cx="77771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3200" dirty="0"/>
              <a:t>Förbättringsmöjligheter </a:t>
            </a:r>
            <a:br>
              <a:rPr lang="sv-SE" altLang="sv-SE" sz="3200" dirty="0"/>
            </a:br>
            <a:r>
              <a:rPr lang="sv-SE" altLang="sv-SE" sz="2800" dirty="0"/>
              <a:t>Hur skall den vara?</a:t>
            </a:r>
          </a:p>
        </p:txBody>
      </p:sp>
      <p:sp>
        <p:nvSpPr>
          <p:cNvPr id="17413" name="Freeform 51"/>
          <p:cNvSpPr>
            <a:spLocks/>
          </p:cNvSpPr>
          <p:nvPr/>
        </p:nvSpPr>
        <p:spPr bwMode="auto">
          <a:xfrm>
            <a:off x="2362200" y="3143250"/>
            <a:ext cx="304800" cy="215900"/>
          </a:xfrm>
          <a:custGeom>
            <a:avLst/>
            <a:gdLst>
              <a:gd name="T0" fmla="*/ 2147483647 w 177"/>
              <a:gd name="T1" fmla="*/ 2147483647 h 177"/>
              <a:gd name="T2" fmla="*/ 0 w 177"/>
              <a:gd name="T3" fmla="*/ 2147483647 h 177"/>
              <a:gd name="T4" fmla="*/ 2147483647 w 177"/>
              <a:gd name="T5" fmla="*/ 2147483647 h 177"/>
              <a:gd name="T6" fmla="*/ 2147483647 w 177"/>
              <a:gd name="T7" fmla="*/ 2147483647 h 177"/>
              <a:gd name="T8" fmla="*/ 2147483647 w 177"/>
              <a:gd name="T9" fmla="*/ 2147483647 h 177"/>
              <a:gd name="T10" fmla="*/ 2147483647 w 177"/>
              <a:gd name="T11" fmla="*/ 2147483647 h 177"/>
              <a:gd name="T12" fmla="*/ 2147483647 w 177"/>
              <a:gd name="T13" fmla="*/ 2147483647 h 177"/>
              <a:gd name="T14" fmla="*/ 2147483647 w 177"/>
              <a:gd name="T15" fmla="*/ 2147483647 h 177"/>
              <a:gd name="T16" fmla="*/ 2147483647 w 177"/>
              <a:gd name="T17" fmla="*/ 0 h 177"/>
              <a:gd name="T18" fmla="*/ 2147483647 w 177"/>
              <a:gd name="T19" fmla="*/ 2147483647 h 17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177"/>
              <a:gd name="T32" fmla="*/ 177 w 177"/>
              <a:gd name="T33" fmla="*/ 177 h 17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177">
                <a:moveTo>
                  <a:pt x="37" y="17"/>
                </a:moveTo>
                <a:lnTo>
                  <a:pt x="0" y="66"/>
                </a:lnTo>
                <a:lnTo>
                  <a:pt x="4" y="132"/>
                </a:lnTo>
                <a:lnTo>
                  <a:pt x="72" y="177"/>
                </a:lnTo>
                <a:lnTo>
                  <a:pt x="120" y="167"/>
                </a:lnTo>
                <a:lnTo>
                  <a:pt x="159" y="141"/>
                </a:lnTo>
                <a:lnTo>
                  <a:pt x="177" y="98"/>
                </a:lnTo>
                <a:lnTo>
                  <a:pt x="161" y="30"/>
                </a:lnTo>
                <a:lnTo>
                  <a:pt x="101" y="0"/>
                </a:lnTo>
                <a:lnTo>
                  <a:pt x="37" y="17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14" name="Freeform 52"/>
          <p:cNvSpPr>
            <a:spLocks/>
          </p:cNvSpPr>
          <p:nvPr/>
        </p:nvSpPr>
        <p:spPr bwMode="auto">
          <a:xfrm>
            <a:off x="2286000" y="3371850"/>
            <a:ext cx="457200" cy="685800"/>
          </a:xfrm>
          <a:custGeom>
            <a:avLst/>
            <a:gdLst>
              <a:gd name="T0" fmla="*/ 2147483647 w 358"/>
              <a:gd name="T1" fmla="*/ 2147483647 h 759"/>
              <a:gd name="T2" fmla="*/ 2147483647 w 358"/>
              <a:gd name="T3" fmla="*/ 2147483647 h 759"/>
              <a:gd name="T4" fmla="*/ 2147483647 w 358"/>
              <a:gd name="T5" fmla="*/ 2147483647 h 759"/>
              <a:gd name="T6" fmla="*/ 2147483647 w 358"/>
              <a:gd name="T7" fmla="*/ 2147483647 h 759"/>
              <a:gd name="T8" fmla="*/ 2147483647 w 358"/>
              <a:gd name="T9" fmla="*/ 2147483647 h 759"/>
              <a:gd name="T10" fmla="*/ 2147483647 w 358"/>
              <a:gd name="T11" fmla="*/ 2147483647 h 759"/>
              <a:gd name="T12" fmla="*/ 2147483647 w 358"/>
              <a:gd name="T13" fmla="*/ 2147483647 h 759"/>
              <a:gd name="T14" fmla="*/ 2147483647 w 358"/>
              <a:gd name="T15" fmla="*/ 2147483647 h 759"/>
              <a:gd name="T16" fmla="*/ 2147483647 w 358"/>
              <a:gd name="T17" fmla="*/ 2147483647 h 759"/>
              <a:gd name="T18" fmla="*/ 2147483647 w 358"/>
              <a:gd name="T19" fmla="*/ 2147483647 h 759"/>
              <a:gd name="T20" fmla="*/ 2147483647 w 358"/>
              <a:gd name="T21" fmla="*/ 2147483647 h 759"/>
              <a:gd name="T22" fmla="*/ 2147483647 w 358"/>
              <a:gd name="T23" fmla="*/ 2147483647 h 759"/>
              <a:gd name="T24" fmla="*/ 2147483647 w 358"/>
              <a:gd name="T25" fmla="*/ 2147483647 h 759"/>
              <a:gd name="T26" fmla="*/ 2147483647 w 358"/>
              <a:gd name="T27" fmla="*/ 2147483647 h 759"/>
              <a:gd name="T28" fmla="*/ 2147483647 w 358"/>
              <a:gd name="T29" fmla="*/ 2147483647 h 759"/>
              <a:gd name="T30" fmla="*/ 2147483647 w 358"/>
              <a:gd name="T31" fmla="*/ 2147483647 h 759"/>
              <a:gd name="T32" fmla="*/ 2147483647 w 358"/>
              <a:gd name="T33" fmla="*/ 2147483647 h 759"/>
              <a:gd name="T34" fmla="*/ 2147483647 w 358"/>
              <a:gd name="T35" fmla="*/ 2147483647 h 759"/>
              <a:gd name="T36" fmla="*/ 2147483647 w 358"/>
              <a:gd name="T37" fmla="*/ 2147483647 h 759"/>
              <a:gd name="T38" fmla="*/ 2147483647 w 358"/>
              <a:gd name="T39" fmla="*/ 2147483647 h 759"/>
              <a:gd name="T40" fmla="*/ 2147483647 w 358"/>
              <a:gd name="T41" fmla="*/ 2147483647 h 759"/>
              <a:gd name="T42" fmla="*/ 2147483647 w 358"/>
              <a:gd name="T43" fmla="*/ 0 h 759"/>
              <a:gd name="T44" fmla="*/ 2147483647 w 358"/>
              <a:gd name="T45" fmla="*/ 2147483647 h 759"/>
              <a:gd name="T46" fmla="*/ 2147483647 w 358"/>
              <a:gd name="T47" fmla="*/ 2147483647 h 759"/>
              <a:gd name="T48" fmla="*/ 2147483647 w 358"/>
              <a:gd name="T49" fmla="*/ 2147483647 h 759"/>
              <a:gd name="T50" fmla="*/ 0 w 358"/>
              <a:gd name="T51" fmla="*/ 2147483647 h 759"/>
              <a:gd name="T52" fmla="*/ 2147483647 w 358"/>
              <a:gd name="T53" fmla="*/ 2147483647 h 759"/>
              <a:gd name="T54" fmla="*/ 2147483647 w 358"/>
              <a:gd name="T55" fmla="*/ 2147483647 h 759"/>
              <a:gd name="T56" fmla="*/ 2147483647 w 358"/>
              <a:gd name="T57" fmla="*/ 2147483647 h 759"/>
              <a:gd name="T58" fmla="*/ 2147483647 w 358"/>
              <a:gd name="T59" fmla="*/ 2147483647 h 75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58"/>
              <a:gd name="T91" fmla="*/ 0 h 759"/>
              <a:gd name="T92" fmla="*/ 358 w 358"/>
              <a:gd name="T93" fmla="*/ 759 h 759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58" h="759">
                <a:moveTo>
                  <a:pt x="88" y="256"/>
                </a:moveTo>
                <a:lnTo>
                  <a:pt x="65" y="370"/>
                </a:lnTo>
                <a:lnTo>
                  <a:pt x="29" y="441"/>
                </a:lnTo>
                <a:lnTo>
                  <a:pt x="7" y="531"/>
                </a:lnTo>
                <a:lnTo>
                  <a:pt x="107" y="521"/>
                </a:lnTo>
                <a:lnTo>
                  <a:pt x="134" y="746"/>
                </a:lnTo>
                <a:lnTo>
                  <a:pt x="196" y="759"/>
                </a:lnTo>
                <a:lnTo>
                  <a:pt x="208" y="627"/>
                </a:lnTo>
                <a:lnTo>
                  <a:pt x="235" y="531"/>
                </a:lnTo>
                <a:lnTo>
                  <a:pt x="338" y="531"/>
                </a:lnTo>
                <a:lnTo>
                  <a:pt x="293" y="444"/>
                </a:lnTo>
                <a:lnTo>
                  <a:pt x="280" y="358"/>
                </a:lnTo>
                <a:lnTo>
                  <a:pt x="267" y="285"/>
                </a:lnTo>
                <a:lnTo>
                  <a:pt x="279" y="190"/>
                </a:lnTo>
                <a:lnTo>
                  <a:pt x="293" y="327"/>
                </a:lnTo>
                <a:lnTo>
                  <a:pt x="309" y="351"/>
                </a:lnTo>
                <a:lnTo>
                  <a:pt x="358" y="341"/>
                </a:lnTo>
                <a:lnTo>
                  <a:pt x="336" y="230"/>
                </a:lnTo>
                <a:lnTo>
                  <a:pt x="335" y="105"/>
                </a:lnTo>
                <a:lnTo>
                  <a:pt x="300" y="43"/>
                </a:lnTo>
                <a:lnTo>
                  <a:pt x="225" y="10"/>
                </a:lnTo>
                <a:lnTo>
                  <a:pt x="117" y="0"/>
                </a:lnTo>
                <a:lnTo>
                  <a:pt x="49" y="47"/>
                </a:lnTo>
                <a:lnTo>
                  <a:pt x="20" y="129"/>
                </a:lnTo>
                <a:lnTo>
                  <a:pt x="13" y="229"/>
                </a:lnTo>
                <a:lnTo>
                  <a:pt x="0" y="354"/>
                </a:lnTo>
                <a:lnTo>
                  <a:pt x="46" y="351"/>
                </a:lnTo>
                <a:lnTo>
                  <a:pt x="59" y="250"/>
                </a:lnTo>
                <a:lnTo>
                  <a:pt x="82" y="167"/>
                </a:lnTo>
                <a:lnTo>
                  <a:pt x="88" y="25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6789" name="AutoShape 53"/>
          <p:cNvSpPr>
            <a:spLocks noChangeArrowheads="1"/>
          </p:cNvSpPr>
          <p:nvPr/>
        </p:nvSpPr>
        <p:spPr bwMode="auto">
          <a:xfrm>
            <a:off x="2971800" y="2686050"/>
            <a:ext cx="6553200" cy="1905000"/>
          </a:xfrm>
          <a:prstGeom prst="rightArrow">
            <a:avLst>
              <a:gd name="adj1" fmla="val 50000"/>
              <a:gd name="adj2" fmla="val 86000"/>
            </a:avLst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17416" name="Rectangle 54"/>
          <p:cNvSpPr>
            <a:spLocks noChangeArrowheads="1"/>
          </p:cNvSpPr>
          <p:nvPr/>
        </p:nvSpPr>
        <p:spPr bwMode="auto">
          <a:xfrm>
            <a:off x="3048000" y="3295650"/>
            <a:ext cx="685800" cy="60960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17417" name="Rectangle 55"/>
          <p:cNvSpPr>
            <a:spLocks noChangeArrowheads="1"/>
          </p:cNvSpPr>
          <p:nvPr/>
        </p:nvSpPr>
        <p:spPr bwMode="auto">
          <a:xfrm>
            <a:off x="3886200" y="3295650"/>
            <a:ext cx="685800" cy="60960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17418" name="Rectangle 56"/>
          <p:cNvSpPr>
            <a:spLocks noChangeArrowheads="1"/>
          </p:cNvSpPr>
          <p:nvPr/>
        </p:nvSpPr>
        <p:spPr bwMode="auto">
          <a:xfrm>
            <a:off x="4724400" y="3295650"/>
            <a:ext cx="685800" cy="60960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17419" name="Rectangle 57"/>
          <p:cNvSpPr>
            <a:spLocks noChangeArrowheads="1"/>
          </p:cNvSpPr>
          <p:nvPr/>
        </p:nvSpPr>
        <p:spPr bwMode="auto">
          <a:xfrm>
            <a:off x="5562600" y="3295650"/>
            <a:ext cx="685800" cy="60960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17420" name="Rectangle 58"/>
          <p:cNvSpPr>
            <a:spLocks noChangeArrowheads="1"/>
          </p:cNvSpPr>
          <p:nvPr/>
        </p:nvSpPr>
        <p:spPr bwMode="auto">
          <a:xfrm>
            <a:off x="6400800" y="3295650"/>
            <a:ext cx="685800" cy="60960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17421" name="Freeform 59"/>
          <p:cNvSpPr>
            <a:spLocks/>
          </p:cNvSpPr>
          <p:nvPr/>
        </p:nvSpPr>
        <p:spPr bwMode="auto">
          <a:xfrm>
            <a:off x="9677400" y="3219450"/>
            <a:ext cx="304800" cy="215900"/>
          </a:xfrm>
          <a:custGeom>
            <a:avLst/>
            <a:gdLst>
              <a:gd name="T0" fmla="*/ 2147483647 w 177"/>
              <a:gd name="T1" fmla="*/ 2147483647 h 177"/>
              <a:gd name="T2" fmla="*/ 0 w 177"/>
              <a:gd name="T3" fmla="*/ 2147483647 h 177"/>
              <a:gd name="T4" fmla="*/ 2147483647 w 177"/>
              <a:gd name="T5" fmla="*/ 2147483647 h 177"/>
              <a:gd name="T6" fmla="*/ 2147483647 w 177"/>
              <a:gd name="T7" fmla="*/ 2147483647 h 177"/>
              <a:gd name="T8" fmla="*/ 2147483647 w 177"/>
              <a:gd name="T9" fmla="*/ 2147483647 h 177"/>
              <a:gd name="T10" fmla="*/ 2147483647 w 177"/>
              <a:gd name="T11" fmla="*/ 2147483647 h 177"/>
              <a:gd name="T12" fmla="*/ 2147483647 w 177"/>
              <a:gd name="T13" fmla="*/ 2147483647 h 177"/>
              <a:gd name="T14" fmla="*/ 2147483647 w 177"/>
              <a:gd name="T15" fmla="*/ 2147483647 h 177"/>
              <a:gd name="T16" fmla="*/ 2147483647 w 177"/>
              <a:gd name="T17" fmla="*/ 0 h 177"/>
              <a:gd name="T18" fmla="*/ 2147483647 w 177"/>
              <a:gd name="T19" fmla="*/ 2147483647 h 17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177"/>
              <a:gd name="T32" fmla="*/ 177 w 177"/>
              <a:gd name="T33" fmla="*/ 177 h 17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177">
                <a:moveTo>
                  <a:pt x="37" y="17"/>
                </a:moveTo>
                <a:lnTo>
                  <a:pt x="0" y="66"/>
                </a:lnTo>
                <a:lnTo>
                  <a:pt x="4" y="132"/>
                </a:lnTo>
                <a:lnTo>
                  <a:pt x="72" y="177"/>
                </a:lnTo>
                <a:lnTo>
                  <a:pt x="120" y="167"/>
                </a:lnTo>
                <a:lnTo>
                  <a:pt x="159" y="141"/>
                </a:lnTo>
                <a:lnTo>
                  <a:pt x="177" y="98"/>
                </a:lnTo>
                <a:lnTo>
                  <a:pt x="161" y="30"/>
                </a:lnTo>
                <a:lnTo>
                  <a:pt x="101" y="0"/>
                </a:lnTo>
                <a:lnTo>
                  <a:pt x="37" y="17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22" name="Freeform 60"/>
          <p:cNvSpPr>
            <a:spLocks/>
          </p:cNvSpPr>
          <p:nvPr/>
        </p:nvSpPr>
        <p:spPr bwMode="auto">
          <a:xfrm>
            <a:off x="9601200" y="3448050"/>
            <a:ext cx="457200" cy="685800"/>
          </a:xfrm>
          <a:custGeom>
            <a:avLst/>
            <a:gdLst>
              <a:gd name="T0" fmla="*/ 2147483647 w 358"/>
              <a:gd name="T1" fmla="*/ 2147483647 h 759"/>
              <a:gd name="T2" fmla="*/ 2147483647 w 358"/>
              <a:gd name="T3" fmla="*/ 2147483647 h 759"/>
              <a:gd name="T4" fmla="*/ 2147483647 w 358"/>
              <a:gd name="T5" fmla="*/ 2147483647 h 759"/>
              <a:gd name="T6" fmla="*/ 2147483647 w 358"/>
              <a:gd name="T7" fmla="*/ 2147483647 h 759"/>
              <a:gd name="T8" fmla="*/ 2147483647 w 358"/>
              <a:gd name="T9" fmla="*/ 2147483647 h 759"/>
              <a:gd name="T10" fmla="*/ 2147483647 w 358"/>
              <a:gd name="T11" fmla="*/ 2147483647 h 759"/>
              <a:gd name="T12" fmla="*/ 2147483647 w 358"/>
              <a:gd name="T13" fmla="*/ 2147483647 h 759"/>
              <a:gd name="T14" fmla="*/ 2147483647 w 358"/>
              <a:gd name="T15" fmla="*/ 2147483647 h 759"/>
              <a:gd name="T16" fmla="*/ 2147483647 w 358"/>
              <a:gd name="T17" fmla="*/ 2147483647 h 759"/>
              <a:gd name="T18" fmla="*/ 2147483647 w 358"/>
              <a:gd name="T19" fmla="*/ 2147483647 h 759"/>
              <a:gd name="T20" fmla="*/ 2147483647 w 358"/>
              <a:gd name="T21" fmla="*/ 2147483647 h 759"/>
              <a:gd name="T22" fmla="*/ 2147483647 w 358"/>
              <a:gd name="T23" fmla="*/ 2147483647 h 759"/>
              <a:gd name="T24" fmla="*/ 2147483647 w 358"/>
              <a:gd name="T25" fmla="*/ 2147483647 h 759"/>
              <a:gd name="T26" fmla="*/ 2147483647 w 358"/>
              <a:gd name="T27" fmla="*/ 2147483647 h 759"/>
              <a:gd name="T28" fmla="*/ 2147483647 w 358"/>
              <a:gd name="T29" fmla="*/ 2147483647 h 759"/>
              <a:gd name="T30" fmla="*/ 2147483647 w 358"/>
              <a:gd name="T31" fmla="*/ 2147483647 h 759"/>
              <a:gd name="T32" fmla="*/ 2147483647 w 358"/>
              <a:gd name="T33" fmla="*/ 2147483647 h 759"/>
              <a:gd name="T34" fmla="*/ 2147483647 w 358"/>
              <a:gd name="T35" fmla="*/ 2147483647 h 759"/>
              <a:gd name="T36" fmla="*/ 2147483647 w 358"/>
              <a:gd name="T37" fmla="*/ 2147483647 h 759"/>
              <a:gd name="T38" fmla="*/ 2147483647 w 358"/>
              <a:gd name="T39" fmla="*/ 2147483647 h 759"/>
              <a:gd name="T40" fmla="*/ 2147483647 w 358"/>
              <a:gd name="T41" fmla="*/ 2147483647 h 759"/>
              <a:gd name="T42" fmla="*/ 2147483647 w 358"/>
              <a:gd name="T43" fmla="*/ 0 h 759"/>
              <a:gd name="T44" fmla="*/ 2147483647 w 358"/>
              <a:gd name="T45" fmla="*/ 2147483647 h 759"/>
              <a:gd name="T46" fmla="*/ 2147483647 w 358"/>
              <a:gd name="T47" fmla="*/ 2147483647 h 759"/>
              <a:gd name="T48" fmla="*/ 2147483647 w 358"/>
              <a:gd name="T49" fmla="*/ 2147483647 h 759"/>
              <a:gd name="T50" fmla="*/ 0 w 358"/>
              <a:gd name="T51" fmla="*/ 2147483647 h 759"/>
              <a:gd name="T52" fmla="*/ 2147483647 w 358"/>
              <a:gd name="T53" fmla="*/ 2147483647 h 759"/>
              <a:gd name="T54" fmla="*/ 2147483647 w 358"/>
              <a:gd name="T55" fmla="*/ 2147483647 h 759"/>
              <a:gd name="T56" fmla="*/ 2147483647 w 358"/>
              <a:gd name="T57" fmla="*/ 2147483647 h 759"/>
              <a:gd name="T58" fmla="*/ 2147483647 w 358"/>
              <a:gd name="T59" fmla="*/ 2147483647 h 75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58"/>
              <a:gd name="T91" fmla="*/ 0 h 759"/>
              <a:gd name="T92" fmla="*/ 358 w 358"/>
              <a:gd name="T93" fmla="*/ 759 h 759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58" h="759">
                <a:moveTo>
                  <a:pt x="88" y="256"/>
                </a:moveTo>
                <a:lnTo>
                  <a:pt x="65" y="370"/>
                </a:lnTo>
                <a:lnTo>
                  <a:pt x="29" y="441"/>
                </a:lnTo>
                <a:lnTo>
                  <a:pt x="7" y="531"/>
                </a:lnTo>
                <a:lnTo>
                  <a:pt x="107" y="521"/>
                </a:lnTo>
                <a:lnTo>
                  <a:pt x="134" y="746"/>
                </a:lnTo>
                <a:lnTo>
                  <a:pt x="196" y="759"/>
                </a:lnTo>
                <a:lnTo>
                  <a:pt x="208" y="627"/>
                </a:lnTo>
                <a:lnTo>
                  <a:pt x="235" y="531"/>
                </a:lnTo>
                <a:lnTo>
                  <a:pt x="338" y="531"/>
                </a:lnTo>
                <a:lnTo>
                  <a:pt x="293" y="444"/>
                </a:lnTo>
                <a:lnTo>
                  <a:pt x="280" y="358"/>
                </a:lnTo>
                <a:lnTo>
                  <a:pt x="267" y="285"/>
                </a:lnTo>
                <a:lnTo>
                  <a:pt x="279" y="190"/>
                </a:lnTo>
                <a:lnTo>
                  <a:pt x="293" y="327"/>
                </a:lnTo>
                <a:lnTo>
                  <a:pt x="309" y="351"/>
                </a:lnTo>
                <a:lnTo>
                  <a:pt x="358" y="341"/>
                </a:lnTo>
                <a:lnTo>
                  <a:pt x="336" y="230"/>
                </a:lnTo>
                <a:lnTo>
                  <a:pt x="335" y="105"/>
                </a:lnTo>
                <a:lnTo>
                  <a:pt x="300" y="43"/>
                </a:lnTo>
                <a:lnTo>
                  <a:pt x="225" y="10"/>
                </a:lnTo>
                <a:lnTo>
                  <a:pt x="117" y="0"/>
                </a:lnTo>
                <a:lnTo>
                  <a:pt x="49" y="47"/>
                </a:lnTo>
                <a:lnTo>
                  <a:pt x="20" y="129"/>
                </a:lnTo>
                <a:lnTo>
                  <a:pt x="13" y="229"/>
                </a:lnTo>
                <a:lnTo>
                  <a:pt x="0" y="354"/>
                </a:lnTo>
                <a:lnTo>
                  <a:pt x="46" y="351"/>
                </a:lnTo>
                <a:lnTo>
                  <a:pt x="59" y="250"/>
                </a:lnTo>
                <a:lnTo>
                  <a:pt x="82" y="167"/>
                </a:lnTo>
                <a:lnTo>
                  <a:pt x="88" y="256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23" name="Line 61"/>
          <p:cNvSpPr>
            <a:spLocks noChangeShapeType="1"/>
          </p:cNvSpPr>
          <p:nvPr/>
        </p:nvSpPr>
        <p:spPr bwMode="auto">
          <a:xfrm>
            <a:off x="3733800" y="360045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24" name="Line 62"/>
          <p:cNvSpPr>
            <a:spLocks noChangeShapeType="1"/>
          </p:cNvSpPr>
          <p:nvPr/>
        </p:nvSpPr>
        <p:spPr bwMode="auto">
          <a:xfrm>
            <a:off x="4572000" y="360045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25" name="Line 63"/>
          <p:cNvSpPr>
            <a:spLocks noChangeShapeType="1"/>
          </p:cNvSpPr>
          <p:nvPr/>
        </p:nvSpPr>
        <p:spPr bwMode="auto">
          <a:xfrm>
            <a:off x="5410200" y="360045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26" name="Line 64"/>
          <p:cNvSpPr>
            <a:spLocks noChangeShapeType="1"/>
          </p:cNvSpPr>
          <p:nvPr/>
        </p:nvSpPr>
        <p:spPr bwMode="auto">
          <a:xfrm>
            <a:off x="6248400" y="360045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27" name="Line 65"/>
          <p:cNvSpPr>
            <a:spLocks noChangeShapeType="1"/>
          </p:cNvSpPr>
          <p:nvPr/>
        </p:nvSpPr>
        <p:spPr bwMode="auto">
          <a:xfrm flipV="1">
            <a:off x="3352800" y="276225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28" name="Line 66"/>
          <p:cNvSpPr>
            <a:spLocks noChangeShapeType="1"/>
          </p:cNvSpPr>
          <p:nvPr/>
        </p:nvSpPr>
        <p:spPr bwMode="auto">
          <a:xfrm flipH="1" flipV="1">
            <a:off x="3810000" y="276225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971800" y="2381251"/>
            <a:ext cx="1905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800" b="1">
                <a:latin typeface="Verdana" pitchFamily="34" charset="0"/>
              </a:rPr>
              <a:t>Kombinera steg</a:t>
            </a:r>
          </a:p>
        </p:txBody>
      </p:sp>
      <p:sp>
        <p:nvSpPr>
          <p:cNvPr id="17430" name="Line 68"/>
          <p:cNvSpPr>
            <a:spLocks noChangeShapeType="1"/>
          </p:cNvSpPr>
          <p:nvPr/>
        </p:nvSpPr>
        <p:spPr bwMode="auto">
          <a:xfrm>
            <a:off x="4648200" y="3600451"/>
            <a:ext cx="7938" cy="162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1919288" y="530860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800" b="1">
                <a:latin typeface="Verdana" pitchFamily="34" charset="0"/>
              </a:rPr>
              <a:t>Eliminera fel i övergångar</a:t>
            </a:r>
          </a:p>
        </p:txBody>
      </p:sp>
      <p:sp>
        <p:nvSpPr>
          <p:cNvPr id="17432" name="Line 70"/>
          <p:cNvSpPr>
            <a:spLocks noChangeShapeType="1"/>
          </p:cNvSpPr>
          <p:nvPr/>
        </p:nvSpPr>
        <p:spPr bwMode="auto">
          <a:xfrm flipV="1">
            <a:off x="5105400" y="222885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33" name="Text Box 71"/>
          <p:cNvSpPr txBox="1">
            <a:spLocks noChangeArrowheads="1"/>
          </p:cNvSpPr>
          <p:nvPr/>
        </p:nvSpPr>
        <p:spPr bwMode="auto">
          <a:xfrm>
            <a:off x="4419600" y="184785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800" b="1">
                <a:latin typeface="Verdana" pitchFamily="34" charset="0"/>
              </a:rPr>
              <a:t>Ta bort steg</a:t>
            </a:r>
          </a:p>
        </p:txBody>
      </p:sp>
      <p:sp>
        <p:nvSpPr>
          <p:cNvPr id="17434" name="Rectangle 72"/>
          <p:cNvSpPr>
            <a:spLocks noChangeArrowheads="1"/>
          </p:cNvSpPr>
          <p:nvPr/>
        </p:nvSpPr>
        <p:spPr bwMode="auto">
          <a:xfrm>
            <a:off x="5562600" y="3752850"/>
            <a:ext cx="685800" cy="45720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17435" name="Line 73"/>
          <p:cNvSpPr>
            <a:spLocks noChangeShapeType="1"/>
          </p:cNvSpPr>
          <p:nvPr/>
        </p:nvSpPr>
        <p:spPr bwMode="auto">
          <a:xfrm>
            <a:off x="5867400" y="42100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36" name="Text Box 74"/>
          <p:cNvSpPr txBox="1">
            <a:spLocks noChangeArrowheads="1"/>
          </p:cNvSpPr>
          <p:nvPr/>
        </p:nvSpPr>
        <p:spPr bwMode="auto">
          <a:xfrm>
            <a:off x="4800600" y="4667250"/>
            <a:ext cx="2819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800" b="1">
                <a:latin typeface="Verdana" pitchFamily="34" charset="0"/>
              </a:rPr>
              <a:t>Utveckla steg genom samarbete med andra</a:t>
            </a:r>
          </a:p>
        </p:txBody>
      </p:sp>
      <p:sp>
        <p:nvSpPr>
          <p:cNvPr id="17437" name="Text Box 75"/>
          <p:cNvSpPr txBox="1">
            <a:spLocks noChangeArrowheads="1"/>
          </p:cNvSpPr>
          <p:nvPr/>
        </p:nvSpPr>
        <p:spPr bwMode="auto">
          <a:xfrm>
            <a:off x="1847850" y="4516438"/>
            <a:ext cx="15827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800" b="1">
                <a:latin typeface="Verdana" pitchFamily="34" charset="0"/>
              </a:rPr>
              <a:t>Modifiera                  inflödet</a:t>
            </a:r>
          </a:p>
        </p:txBody>
      </p:sp>
      <p:sp>
        <p:nvSpPr>
          <p:cNvPr id="17438" name="Line 76"/>
          <p:cNvSpPr>
            <a:spLocks noChangeShapeType="1"/>
          </p:cNvSpPr>
          <p:nvPr/>
        </p:nvSpPr>
        <p:spPr bwMode="auto">
          <a:xfrm>
            <a:off x="2514600" y="41275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39" name="Text Box 77"/>
          <p:cNvSpPr txBox="1">
            <a:spLocks noChangeArrowheads="1"/>
          </p:cNvSpPr>
          <p:nvPr/>
        </p:nvSpPr>
        <p:spPr bwMode="auto">
          <a:xfrm>
            <a:off x="5334000" y="2305050"/>
            <a:ext cx="2514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800" b="1">
                <a:latin typeface="Verdana" pitchFamily="34" charset="0"/>
              </a:rPr>
              <a:t>Byt ut steg mot sådana som ökar värdet</a:t>
            </a:r>
          </a:p>
        </p:txBody>
      </p:sp>
      <p:sp>
        <p:nvSpPr>
          <p:cNvPr id="17440" name="Line 78"/>
          <p:cNvSpPr>
            <a:spLocks noChangeShapeType="1"/>
          </p:cNvSpPr>
          <p:nvPr/>
        </p:nvSpPr>
        <p:spPr bwMode="auto">
          <a:xfrm>
            <a:off x="6705600" y="29146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41" name="Text Box 79"/>
          <p:cNvSpPr txBox="1">
            <a:spLocks noChangeArrowheads="1"/>
          </p:cNvSpPr>
          <p:nvPr/>
        </p:nvSpPr>
        <p:spPr bwMode="auto">
          <a:xfrm>
            <a:off x="8040688" y="1838326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800" b="1">
                <a:latin typeface="Verdana" pitchFamily="34" charset="0"/>
              </a:rPr>
              <a:t>Redesign av flödet</a:t>
            </a:r>
          </a:p>
        </p:txBody>
      </p:sp>
      <p:sp>
        <p:nvSpPr>
          <p:cNvPr id="17442" name="Line 80"/>
          <p:cNvSpPr>
            <a:spLocks noChangeShapeType="1"/>
          </p:cNvSpPr>
          <p:nvPr/>
        </p:nvSpPr>
        <p:spPr bwMode="auto">
          <a:xfrm flipV="1">
            <a:off x="9525000" y="245745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43" name="Line 81"/>
          <p:cNvSpPr>
            <a:spLocks noChangeShapeType="1"/>
          </p:cNvSpPr>
          <p:nvPr/>
        </p:nvSpPr>
        <p:spPr bwMode="auto">
          <a:xfrm>
            <a:off x="7543800" y="42862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44" name="Text Box 82"/>
          <p:cNvSpPr txBox="1">
            <a:spLocks noChangeArrowheads="1"/>
          </p:cNvSpPr>
          <p:nvPr/>
        </p:nvSpPr>
        <p:spPr bwMode="auto">
          <a:xfrm>
            <a:off x="7239000" y="5505451"/>
            <a:ext cx="2209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800" b="1">
                <a:latin typeface="Verdana" pitchFamily="34" charset="0"/>
              </a:rPr>
              <a:t>Byt ordning på steg</a:t>
            </a:r>
          </a:p>
        </p:txBody>
      </p:sp>
      <p:sp>
        <p:nvSpPr>
          <p:cNvPr id="17445" name="Line 83"/>
          <p:cNvSpPr>
            <a:spLocks noChangeShapeType="1"/>
          </p:cNvSpPr>
          <p:nvPr/>
        </p:nvSpPr>
        <p:spPr bwMode="auto">
          <a:xfrm>
            <a:off x="7543800" y="39052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46" name="Line 84"/>
          <p:cNvSpPr>
            <a:spLocks noChangeShapeType="1"/>
          </p:cNvSpPr>
          <p:nvPr/>
        </p:nvSpPr>
        <p:spPr bwMode="auto">
          <a:xfrm>
            <a:off x="8458200" y="39052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47" name="Line 85"/>
          <p:cNvSpPr>
            <a:spLocks noChangeShapeType="1"/>
          </p:cNvSpPr>
          <p:nvPr/>
        </p:nvSpPr>
        <p:spPr bwMode="auto">
          <a:xfrm>
            <a:off x="8001000" y="428625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48" name="Rectangle 86"/>
          <p:cNvSpPr>
            <a:spLocks noChangeArrowheads="1"/>
          </p:cNvSpPr>
          <p:nvPr/>
        </p:nvSpPr>
        <p:spPr bwMode="auto">
          <a:xfrm>
            <a:off x="7239000" y="3295650"/>
            <a:ext cx="685800" cy="60960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17449" name="Line 87"/>
          <p:cNvSpPr>
            <a:spLocks noChangeShapeType="1"/>
          </p:cNvSpPr>
          <p:nvPr/>
        </p:nvSpPr>
        <p:spPr bwMode="auto">
          <a:xfrm>
            <a:off x="7086600" y="360045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50" name="Rectangle 88"/>
          <p:cNvSpPr>
            <a:spLocks noChangeArrowheads="1"/>
          </p:cNvSpPr>
          <p:nvPr/>
        </p:nvSpPr>
        <p:spPr bwMode="auto">
          <a:xfrm>
            <a:off x="8077200" y="3295650"/>
            <a:ext cx="685800" cy="60960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17451" name="Line 89"/>
          <p:cNvSpPr>
            <a:spLocks noChangeShapeType="1"/>
          </p:cNvSpPr>
          <p:nvPr/>
        </p:nvSpPr>
        <p:spPr bwMode="auto">
          <a:xfrm>
            <a:off x="7924800" y="360045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52" name="Rectangle 90"/>
          <p:cNvSpPr>
            <a:spLocks noChangeArrowheads="1"/>
          </p:cNvSpPr>
          <p:nvPr/>
        </p:nvSpPr>
        <p:spPr bwMode="auto">
          <a:xfrm>
            <a:off x="5562600" y="3676650"/>
            <a:ext cx="685800" cy="152400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17453" name="Text Box 91"/>
          <p:cNvSpPr txBox="1">
            <a:spLocks noChangeArrowheads="1"/>
          </p:cNvSpPr>
          <p:nvPr/>
        </p:nvSpPr>
        <p:spPr bwMode="auto">
          <a:xfrm>
            <a:off x="7104063" y="6165850"/>
            <a:ext cx="2971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 dirty="0"/>
              <a:t>Källa: Paul B </a:t>
            </a:r>
            <a:r>
              <a:rPr lang="sv-SE" altLang="sv-SE" sz="1200" dirty="0" err="1"/>
              <a:t>Batalden</a:t>
            </a:r>
            <a:endParaRPr lang="sv-SE" altLang="sv-SE" sz="1000" dirty="0"/>
          </a:p>
        </p:txBody>
      </p:sp>
    </p:spTree>
    <p:extLst>
      <p:ext uri="{BB962C8B-B14F-4D97-AF65-F5344CB8AC3E}">
        <p14:creationId xmlns:p14="http://schemas.microsoft.com/office/powerpoint/2010/main" val="416418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8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414736" y="549276"/>
            <a:ext cx="6705600" cy="862013"/>
          </a:xfrm>
          <a:prstGeom prst="rect">
            <a:avLst/>
          </a:prstGeom>
          <a:noFill/>
        </p:spPr>
        <p:txBody>
          <a:bodyPr/>
          <a:lstStyle/>
          <a:p>
            <a:pPr algn="l" eaLnBrk="1" hangingPunct="1"/>
            <a:r>
              <a:rPr lang="sv-SE" altLang="sv-SE" sz="2800" dirty="0"/>
              <a:t>Flödessymboler</a:t>
            </a:r>
          </a:p>
        </p:txBody>
      </p:sp>
      <p:sp>
        <p:nvSpPr>
          <p:cNvPr id="19459" name="AutoShape 6"/>
          <p:cNvSpPr>
            <a:spLocks noChangeArrowheads="1"/>
          </p:cNvSpPr>
          <p:nvPr/>
        </p:nvSpPr>
        <p:spPr bwMode="auto">
          <a:xfrm>
            <a:off x="2559199" y="2693243"/>
            <a:ext cx="1152525" cy="576262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19460" name="AutoShape 7"/>
          <p:cNvSpPr>
            <a:spLocks noChangeArrowheads="1"/>
          </p:cNvSpPr>
          <p:nvPr/>
        </p:nvSpPr>
        <p:spPr bwMode="auto">
          <a:xfrm>
            <a:off x="2630637" y="3629868"/>
            <a:ext cx="935037" cy="863600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19461" name="Oval 8"/>
          <p:cNvSpPr>
            <a:spLocks noChangeArrowheads="1"/>
          </p:cNvSpPr>
          <p:nvPr/>
        </p:nvSpPr>
        <p:spPr bwMode="auto">
          <a:xfrm>
            <a:off x="2559199" y="1683594"/>
            <a:ext cx="1152525" cy="5048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2487761" y="514116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4597549" y="1613743"/>
            <a:ext cx="2836033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2400" dirty="0"/>
              <a:t>Start- och slutpunkt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 dirty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2400" dirty="0"/>
              <a:t>Aktivitet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 dirty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2400" dirty="0"/>
              <a:t>Beslut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 dirty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2400" dirty="0"/>
              <a:t>Angiven riktning</a:t>
            </a:r>
            <a:endParaRPr lang="sv-SE" altLang="sv-SE" sz="1800" dirty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 dirty="0"/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7239644" y="6034682"/>
            <a:ext cx="1530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sv-SE" altLang="sv-SE" sz="1200" dirty="0">
                <a:latin typeface="Verdana" pitchFamily="34" charset="0"/>
              </a:rPr>
              <a:t>Källa: Gör och lär</a:t>
            </a:r>
          </a:p>
        </p:txBody>
      </p:sp>
    </p:spTree>
    <p:extLst>
      <p:ext uri="{BB962C8B-B14F-4D97-AF65-F5344CB8AC3E}">
        <p14:creationId xmlns:p14="http://schemas.microsoft.com/office/powerpoint/2010/main" val="280248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560" y="1052737"/>
            <a:ext cx="5256584" cy="780685"/>
          </a:xfrm>
        </p:spPr>
        <p:txBody>
          <a:bodyPr/>
          <a:lstStyle/>
          <a:p>
            <a:pPr eaLnBrk="1" hangingPunct="1"/>
            <a:r>
              <a:rPr lang="sv-SE" altLang="sv-SE" sz="3600" dirty="0"/>
              <a:t>Vad är en process?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584" y="1916832"/>
            <a:ext cx="6705600" cy="302384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sv-SE" sz="2400" dirty="0"/>
              <a:t>	Inom kvalitetsområdet betyder process en serie sammankopplade aktiviteter som upprepas och skapar värde för någon/kunden.</a:t>
            </a:r>
          </a:p>
          <a:p>
            <a:pPr eaLnBrk="1" hangingPunct="1">
              <a:buFontTx/>
              <a:buNone/>
            </a:pPr>
            <a:r>
              <a:rPr lang="sv-SE" altLang="sv-SE" sz="2400" dirty="0"/>
              <a:t>	</a:t>
            </a:r>
          </a:p>
          <a:p>
            <a:pPr eaLnBrk="1" hangingPunct="1">
              <a:buFontTx/>
              <a:buNone/>
            </a:pPr>
            <a:r>
              <a:rPr lang="sv-SE" altLang="sv-SE" sz="2400" dirty="0"/>
              <a:t>	Den har en väl definierad början och ett väl definierat slut.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400256" y="5531743"/>
            <a:ext cx="1224136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sv-SE" altLang="sv-SE" sz="1000" dirty="0">
                <a:latin typeface="Tahoma" charset="0"/>
              </a:rPr>
              <a:t>Källa: Bo Bergman</a:t>
            </a:r>
          </a:p>
        </p:txBody>
      </p:sp>
    </p:spTree>
    <p:extLst>
      <p:ext uri="{BB962C8B-B14F-4D97-AF65-F5344CB8AC3E}">
        <p14:creationId xmlns:p14="http://schemas.microsoft.com/office/powerpoint/2010/main" val="98861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/>
          </p:nvPr>
        </p:nvSpPr>
        <p:spPr>
          <a:xfrm>
            <a:off x="2999656" y="620688"/>
            <a:ext cx="6705600" cy="4465042"/>
          </a:xfrm>
        </p:spPr>
        <p:txBody>
          <a:bodyPr/>
          <a:lstStyle/>
          <a:p>
            <a:pPr marL="0" indent="0">
              <a:buNone/>
            </a:pPr>
            <a:r>
              <a:rPr lang="sv-SE" altLang="sv-SE" sz="2800" dirty="0"/>
              <a:t>Så här är det:</a:t>
            </a:r>
            <a:br>
              <a:rPr lang="sv-SE" altLang="sv-SE" sz="2000" dirty="0"/>
            </a:br>
            <a:br>
              <a:rPr lang="sv-SE" altLang="sv-SE" sz="2000" dirty="0"/>
            </a:br>
            <a:r>
              <a:rPr lang="sv-SE" altLang="sv-SE" sz="2000" dirty="0"/>
              <a:t>Oavsett om man tror på ”processorientering” av sin verksamhet eller inte…</a:t>
            </a:r>
            <a:br>
              <a:rPr lang="sv-SE" altLang="sv-SE" sz="2000" dirty="0"/>
            </a:br>
            <a:br>
              <a:rPr lang="sv-SE" altLang="sv-SE" sz="2000" dirty="0"/>
            </a:br>
            <a:r>
              <a:rPr lang="sv-SE" altLang="sv-SE" sz="2000" dirty="0"/>
              <a:t>…så finns processerna där; verksamheten är redan ”processorienterad”!</a:t>
            </a:r>
            <a:br>
              <a:rPr lang="sv-SE" altLang="sv-SE" sz="2000" dirty="0"/>
            </a:br>
            <a:br>
              <a:rPr lang="sv-SE" altLang="sv-SE" sz="2000" dirty="0"/>
            </a:br>
            <a:r>
              <a:rPr lang="sv-SE" altLang="sv-SE" sz="2000" dirty="0"/>
              <a:t>Man har två alternativ:</a:t>
            </a:r>
            <a:br>
              <a:rPr lang="sv-SE" altLang="sv-SE" sz="2000" dirty="0"/>
            </a:br>
            <a:br>
              <a:rPr lang="sv-SE" altLang="sv-SE" sz="2000" dirty="0"/>
            </a:br>
            <a:r>
              <a:rPr lang="sv-SE" altLang="sv-SE" sz="2000" dirty="0"/>
              <a:t>- Strunta i processerna och hoppas på det bästa.</a:t>
            </a:r>
            <a:br>
              <a:rPr lang="sv-SE" altLang="sv-SE" sz="2000" dirty="0"/>
            </a:br>
            <a:br>
              <a:rPr lang="sv-SE" altLang="sv-SE" sz="2000" dirty="0"/>
            </a:br>
            <a:r>
              <a:rPr lang="sv-SE" altLang="sv-SE" sz="2000" dirty="0"/>
              <a:t>- Försöka förstå processerna och styra/utveckla dem.</a:t>
            </a:r>
          </a:p>
        </p:txBody>
      </p:sp>
    </p:spTree>
    <p:extLst>
      <p:ext uri="{BB962C8B-B14F-4D97-AF65-F5344CB8AC3E}">
        <p14:creationId xmlns:p14="http://schemas.microsoft.com/office/powerpoint/2010/main" val="41945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560" y="1052737"/>
            <a:ext cx="6568454" cy="780685"/>
          </a:xfrm>
        </p:spPr>
        <p:txBody>
          <a:bodyPr/>
          <a:lstStyle/>
          <a:p>
            <a:r>
              <a:rPr lang="sv-SE" altLang="sv-SE" sz="3200" dirty="0"/>
              <a:t>Tre vårdgivande modeller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998789" y="2238376"/>
            <a:ext cx="1081087" cy="54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508" tIns="13254" rIns="26508" bIns="13254">
            <a:spAutoFit/>
          </a:bodyPr>
          <a:lstStyle>
            <a:lvl1pPr defTabSz="265113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265113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700" dirty="0">
                <a:latin typeface="Arial" charset="0"/>
              </a:rPr>
              <a:t>Funktions-orienterad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66989" y="2205039"/>
            <a:ext cx="2016125" cy="3157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7058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sv-SE" altLang="sv-SE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754313" y="2954338"/>
            <a:ext cx="1566862" cy="47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218" tIns="3131" rIns="5218" bIns="3131">
            <a:spAutoFit/>
          </a:bodyPr>
          <a:lstStyle>
            <a:lvl1pPr defTabSz="265113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265113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sv-SE" sz="1600" dirty="0" err="1">
                <a:latin typeface="Arial" charset="0"/>
              </a:rPr>
              <a:t>Metafor</a:t>
            </a:r>
            <a:r>
              <a:rPr lang="en-US" altLang="sv-SE" sz="1600" dirty="0">
                <a:latin typeface="Arial" charset="0"/>
              </a:rPr>
              <a:t>: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endParaRPr lang="en-US" altLang="sv-SE" sz="1600" dirty="0">
              <a:latin typeface="Arial" charset="0"/>
            </a:endParaRPr>
          </a:p>
        </p:txBody>
      </p:sp>
      <p:pic>
        <p:nvPicPr>
          <p:cNvPr id="6150" name="Picture 6" descr="MCj0252217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138" y="3435350"/>
            <a:ext cx="9398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706688" y="4332288"/>
            <a:ext cx="1708150" cy="35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218" tIns="3131" rIns="5218" bIns="3131">
            <a:spAutoFit/>
          </a:bodyPr>
          <a:lstStyle>
            <a:lvl1pPr defTabSz="265113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265113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sv-SE" sz="1600" dirty="0" err="1">
                <a:latin typeface="Arial" charset="0"/>
              </a:rPr>
              <a:t>Separata</a:t>
            </a:r>
            <a:r>
              <a:rPr lang="en-US" altLang="sv-SE" sz="1600" dirty="0">
                <a:latin typeface="Arial" charset="0"/>
              </a:rPr>
              <a:t>, </a:t>
            </a:r>
            <a:r>
              <a:rPr lang="en-US" altLang="sv-SE" sz="1600" dirty="0" err="1">
                <a:latin typeface="Arial" charset="0"/>
              </a:rPr>
              <a:t>fokuserade</a:t>
            </a:r>
            <a:r>
              <a:rPr lang="en-US" altLang="sv-SE" sz="1600" dirty="0">
                <a:latin typeface="Arial" charset="0"/>
              </a:rPr>
              <a:t>  “silos”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819401" y="4933951"/>
            <a:ext cx="250825" cy="214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sv-SE" altLang="sv-SE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359151" y="4941888"/>
            <a:ext cx="250825" cy="214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sv-SE" altLang="sv-SE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935414" y="4941888"/>
            <a:ext cx="250825" cy="214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sv-SE" altLang="sv-SE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800601" y="2205039"/>
            <a:ext cx="2087563" cy="3157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7058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sv-SE" altLang="sv-SE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186364" y="2205039"/>
            <a:ext cx="1285875" cy="54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508" tIns="13254" rIns="26508" bIns="13254">
            <a:spAutoFit/>
          </a:bodyPr>
          <a:lstStyle>
            <a:lvl1pPr defTabSz="265113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265113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700" dirty="0">
                <a:latin typeface="Arial" charset="0"/>
              </a:rPr>
              <a:t>Process- orienterad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876801" y="2905125"/>
            <a:ext cx="1863725" cy="35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218" tIns="3131" rIns="5218" bIns="3131">
            <a:spAutoFit/>
          </a:bodyPr>
          <a:lstStyle>
            <a:lvl1pPr defTabSz="265113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265113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sv-SE" sz="1600" dirty="0" err="1">
                <a:latin typeface="Arial" charset="0"/>
              </a:rPr>
              <a:t>Metafor</a:t>
            </a:r>
            <a:r>
              <a:rPr lang="en-US" altLang="sv-SE" sz="1600" dirty="0">
                <a:latin typeface="Arial" charset="0"/>
              </a:rPr>
              <a:t>: Den </a:t>
            </a:r>
            <a:r>
              <a:rPr lang="en-US" altLang="sv-SE" sz="1600" dirty="0" err="1">
                <a:latin typeface="Arial" charset="0"/>
              </a:rPr>
              <a:t>magra</a:t>
            </a:r>
            <a:r>
              <a:rPr lang="en-US" altLang="sv-SE" sz="1600" dirty="0">
                <a:latin typeface="Arial" charset="0"/>
              </a:rPr>
              <a:t> </a:t>
            </a:r>
            <a:r>
              <a:rPr lang="en-US" altLang="sv-SE" sz="1600" dirty="0" err="1">
                <a:latin typeface="Arial" charset="0"/>
              </a:rPr>
              <a:t>maskinen</a:t>
            </a:r>
            <a:endParaRPr lang="en-US" altLang="sv-SE" sz="1600" dirty="0">
              <a:latin typeface="Arial" charset="0"/>
            </a:endParaRP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5159376" y="4868863"/>
            <a:ext cx="295275" cy="266700"/>
          </a:xfrm>
          <a:prstGeom prst="rightArrow">
            <a:avLst>
              <a:gd name="adj1" fmla="val 50000"/>
              <a:gd name="adj2" fmla="val 2767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sv-SE" altLang="sv-SE"/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5519739" y="4868863"/>
            <a:ext cx="287337" cy="266700"/>
          </a:xfrm>
          <a:prstGeom prst="rightArrow">
            <a:avLst>
              <a:gd name="adj1" fmla="val 50000"/>
              <a:gd name="adj2" fmla="val 2693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sv-SE" altLang="sv-SE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6240464" y="4868863"/>
            <a:ext cx="295275" cy="266700"/>
          </a:xfrm>
          <a:prstGeom prst="rightArrow">
            <a:avLst>
              <a:gd name="adj1" fmla="val 50000"/>
              <a:gd name="adj2" fmla="val 2767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sv-SE" altLang="sv-SE"/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5880101" y="4868863"/>
            <a:ext cx="295275" cy="266700"/>
          </a:xfrm>
          <a:prstGeom prst="rightArrow">
            <a:avLst>
              <a:gd name="adj1" fmla="val 50000"/>
              <a:gd name="adj2" fmla="val 2767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sv-SE" altLang="sv-SE"/>
          </a:p>
        </p:txBody>
      </p:sp>
      <p:pic>
        <p:nvPicPr>
          <p:cNvPr id="6162" name="Picture 18" descr="MCj0233812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789" y="3435351"/>
            <a:ext cx="10429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911725" y="4508500"/>
            <a:ext cx="1862138" cy="35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218" tIns="3131" rIns="5218" bIns="3131">
            <a:spAutoFit/>
          </a:bodyPr>
          <a:lstStyle>
            <a:lvl1pPr defTabSz="265113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265113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sv-SE" altLang="sv-SE" sz="1600" dirty="0">
                <a:latin typeface="Arial" charset="0"/>
              </a:rPr>
              <a:t>Verksamheten som en process</a:t>
            </a:r>
            <a:endParaRPr lang="en-US" altLang="sv-SE" sz="1600" dirty="0">
              <a:latin typeface="Arial" charset="0"/>
            </a:endParaRP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7248525" y="2205039"/>
            <a:ext cx="2114550" cy="3157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7058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sv-SE" altLang="sv-SE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7053264" y="2205039"/>
            <a:ext cx="2416175" cy="54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508" tIns="13254" rIns="26508" bIns="13254">
            <a:spAutoFit/>
          </a:bodyPr>
          <a:lstStyle>
            <a:lvl1pPr defTabSz="265113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265113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700" dirty="0">
                <a:latin typeface="Arial" charset="0"/>
              </a:rPr>
              <a:t>Patientprocess- orienterad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7257306" y="2794001"/>
            <a:ext cx="2087563" cy="526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218" tIns="3131" rIns="5218" bIns="3131">
            <a:spAutoFit/>
          </a:bodyPr>
          <a:lstStyle>
            <a:lvl1pPr defTabSz="265113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265113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sv-SE" altLang="sv-SE" sz="1600" dirty="0">
                <a:latin typeface="Arial" charset="0"/>
              </a:rPr>
              <a:t>Metafor: Den levande, service inriktade verksamheten</a:t>
            </a:r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V="1">
            <a:off x="7832725" y="5038726"/>
            <a:ext cx="165100" cy="30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7412039" y="4365625"/>
            <a:ext cx="1887537" cy="35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218" tIns="3131" rIns="5218" bIns="3131">
            <a:spAutoFit/>
          </a:bodyPr>
          <a:lstStyle>
            <a:lvl1pPr defTabSz="265113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265113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sv-SE" sz="1600" dirty="0" err="1">
                <a:latin typeface="Arial" charset="0"/>
              </a:rPr>
              <a:t>Verksamheten</a:t>
            </a:r>
            <a:r>
              <a:rPr lang="en-US" altLang="sv-SE" sz="1600" dirty="0">
                <a:latin typeface="Arial" charset="0"/>
              </a:rPr>
              <a:t> </a:t>
            </a:r>
            <a:r>
              <a:rPr lang="en-US" altLang="sv-SE" sz="1600" dirty="0" err="1">
                <a:latin typeface="Arial" charset="0"/>
              </a:rPr>
              <a:t>efter</a:t>
            </a:r>
            <a:r>
              <a:rPr lang="en-US" altLang="sv-SE" sz="1600" dirty="0">
                <a:latin typeface="Arial" charset="0"/>
              </a:rPr>
              <a:t> </a:t>
            </a:r>
            <a:r>
              <a:rPr lang="en-US" altLang="sv-SE" sz="1600" dirty="0" err="1">
                <a:latin typeface="Arial" charset="0"/>
              </a:rPr>
              <a:t>kundens</a:t>
            </a:r>
            <a:r>
              <a:rPr lang="en-US" altLang="sv-SE" sz="1600" dirty="0">
                <a:latin typeface="Arial" charset="0"/>
              </a:rPr>
              <a:t> process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2701926" y="5449889"/>
            <a:ext cx="2365375" cy="58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508" tIns="13254" rIns="26508" bIns="13254">
            <a:spAutoFit/>
          </a:bodyPr>
          <a:lstStyle>
            <a:lvl1pPr defTabSz="265113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265113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265113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265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altLang="sv-SE" sz="1300" b="1">
                <a:latin typeface="Times New Roman" pitchFamily="18" charset="0"/>
              </a:rPr>
              <a:t>Figur 1. Modeller för vårdgivande </a:t>
            </a:r>
            <a:endParaRPr lang="sv-SE" altLang="sv-SE" sz="13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sv-SE" altLang="sv-SE" sz="700">
              <a:latin typeface="Times New Roman" pitchFamily="18" charset="0"/>
            </a:endParaRPr>
          </a:p>
        </p:txBody>
      </p:sp>
      <p:sp>
        <p:nvSpPr>
          <p:cNvPr id="6170" name="Rectangle 26" descr="Tegel vågrätt"/>
          <p:cNvSpPr>
            <a:spLocks noChangeArrowheads="1"/>
          </p:cNvSpPr>
          <p:nvPr/>
        </p:nvSpPr>
        <p:spPr bwMode="auto">
          <a:xfrm>
            <a:off x="3143251" y="4724401"/>
            <a:ext cx="155575" cy="576263"/>
          </a:xfrm>
          <a:prstGeom prst="rect">
            <a:avLst/>
          </a:prstGeom>
          <a:pattFill prst="horzBrick">
            <a:fgClr>
              <a:srgbClr val="FF6600"/>
            </a:fgClr>
            <a:bgClr>
              <a:schemeClr val="bg1"/>
            </a:bgClr>
          </a:patt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sv-SE" altLang="sv-SE"/>
          </a:p>
        </p:txBody>
      </p:sp>
      <p:sp>
        <p:nvSpPr>
          <p:cNvPr id="6171" name="Rectangle 27" descr="Tegel vågrätt"/>
          <p:cNvSpPr>
            <a:spLocks noChangeArrowheads="1"/>
          </p:cNvSpPr>
          <p:nvPr/>
        </p:nvSpPr>
        <p:spPr bwMode="auto">
          <a:xfrm>
            <a:off x="3719514" y="4724401"/>
            <a:ext cx="155575" cy="576263"/>
          </a:xfrm>
          <a:prstGeom prst="rect">
            <a:avLst/>
          </a:prstGeom>
          <a:pattFill prst="horzBrick">
            <a:fgClr>
              <a:srgbClr val="FF6600"/>
            </a:fgClr>
            <a:bgClr>
              <a:schemeClr val="bg1"/>
            </a:bgClr>
          </a:patt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sv-SE" altLang="sv-SE"/>
          </a:p>
        </p:txBody>
      </p:sp>
      <p:grpSp>
        <p:nvGrpSpPr>
          <p:cNvPr id="6172" name="Group 28"/>
          <p:cNvGrpSpPr>
            <a:grpSpLocks/>
          </p:cNvGrpSpPr>
          <p:nvPr/>
        </p:nvGrpSpPr>
        <p:grpSpPr bwMode="auto">
          <a:xfrm>
            <a:off x="7680325" y="4724401"/>
            <a:ext cx="1079500" cy="841375"/>
            <a:chOff x="295" y="1344"/>
            <a:chExt cx="5261" cy="3655"/>
          </a:xfrm>
        </p:grpSpPr>
        <p:sp>
          <p:nvSpPr>
            <p:cNvPr id="6182" name="Text Box 29"/>
            <p:cNvSpPr txBox="1">
              <a:spLocks noChangeArrowheads="1"/>
            </p:cNvSpPr>
            <p:nvPr/>
          </p:nvSpPr>
          <p:spPr bwMode="auto">
            <a:xfrm>
              <a:off x="3196" y="3806"/>
              <a:ext cx="2360" cy="1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sv-SE" sz="1200">
                <a:latin typeface="Tahoma" charset="0"/>
              </a:endParaRPr>
            </a:p>
          </p:txBody>
        </p:sp>
        <p:grpSp>
          <p:nvGrpSpPr>
            <p:cNvPr id="6183" name="Group 30"/>
            <p:cNvGrpSpPr>
              <a:grpSpLocks/>
            </p:cNvGrpSpPr>
            <p:nvPr/>
          </p:nvGrpSpPr>
          <p:grpSpPr bwMode="auto">
            <a:xfrm>
              <a:off x="295" y="1778"/>
              <a:ext cx="998" cy="934"/>
              <a:chOff x="476" y="1461"/>
              <a:chExt cx="998" cy="934"/>
            </a:xfrm>
          </p:grpSpPr>
          <p:sp>
            <p:nvSpPr>
              <p:cNvPr id="6226" name="Oval 31"/>
              <p:cNvSpPr>
                <a:spLocks noChangeArrowheads="1"/>
              </p:cNvSpPr>
              <p:nvPr/>
            </p:nvSpPr>
            <p:spPr bwMode="auto">
              <a:xfrm>
                <a:off x="476" y="1480"/>
                <a:ext cx="998" cy="5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sv-SE" altLang="sv-SE"/>
              </a:p>
            </p:txBody>
          </p:sp>
          <p:sp>
            <p:nvSpPr>
              <p:cNvPr id="6227" name="Text Box 32"/>
              <p:cNvSpPr txBox="1">
                <a:spLocks noChangeArrowheads="1"/>
              </p:cNvSpPr>
              <p:nvPr/>
            </p:nvSpPr>
            <p:spPr bwMode="auto">
              <a:xfrm>
                <a:off x="522" y="1461"/>
                <a:ext cx="898" cy="9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sv-SE" sz="800">
                  <a:latin typeface="Tahoma" charset="0"/>
                </a:endParaRPr>
              </a:p>
            </p:txBody>
          </p:sp>
        </p:grpSp>
        <p:grpSp>
          <p:nvGrpSpPr>
            <p:cNvPr id="6184" name="Group 33"/>
            <p:cNvGrpSpPr>
              <a:grpSpLocks/>
            </p:cNvGrpSpPr>
            <p:nvPr/>
          </p:nvGrpSpPr>
          <p:grpSpPr bwMode="auto">
            <a:xfrm>
              <a:off x="1111" y="1616"/>
              <a:ext cx="998" cy="1471"/>
              <a:chOff x="476" y="1480"/>
              <a:chExt cx="998" cy="1471"/>
            </a:xfrm>
          </p:grpSpPr>
          <p:sp>
            <p:nvSpPr>
              <p:cNvPr id="6224" name="Oval 34"/>
              <p:cNvSpPr>
                <a:spLocks noChangeArrowheads="1"/>
              </p:cNvSpPr>
              <p:nvPr/>
            </p:nvSpPr>
            <p:spPr bwMode="auto">
              <a:xfrm>
                <a:off x="476" y="1480"/>
                <a:ext cx="998" cy="5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sv-SE" altLang="sv-SE"/>
              </a:p>
            </p:txBody>
          </p:sp>
          <p:sp>
            <p:nvSpPr>
              <p:cNvPr id="6225" name="Text Box 35"/>
              <p:cNvSpPr txBox="1">
                <a:spLocks noChangeArrowheads="1"/>
              </p:cNvSpPr>
              <p:nvPr/>
            </p:nvSpPr>
            <p:spPr bwMode="auto">
              <a:xfrm>
                <a:off x="522" y="1480"/>
                <a:ext cx="898" cy="14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sv-SE" altLang="sv-SE" sz="1600">
                    <a:latin typeface="Tahoma" charset="0"/>
                  </a:rPr>
                  <a:t>      </a:t>
                </a:r>
                <a:endParaRPr lang="en-US" altLang="sv-SE" sz="1600">
                  <a:latin typeface="Tahoma" charset="0"/>
                </a:endParaRPr>
              </a:p>
            </p:txBody>
          </p:sp>
        </p:grpSp>
        <p:grpSp>
          <p:nvGrpSpPr>
            <p:cNvPr id="6185" name="Group 36"/>
            <p:cNvGrpSpPr>
              <a:grpSpLocks/>
            </p:cNvGrpSpPr>
            <p:nvPr/>
          </p:nvGrpSpPr>
          <p:grpSpPr bwMode="auto">
            <a:xfrm>
              <a:off x="1927" y="1434"/>
              <a:ext cx="998" cy="1460"/>
              <a:chOff x="476" y="1480"/>
              <a:chExt cx="998" cy="1460"/>
            </a:xfrm>
          </p:grpSpPr>
          <p:sp>
            <p:nvSpPr>
              <p:cNvPr id="6222" name="Oval 37"/>
              <p:cNvSpPr>
                <a:spLocks noChangeArrowheads="1"/>
              </p:cNvSpPr>
              <p:nvPr/>
            </p:nvSpPr>
            <p:spPr bwMode="auto">
              <a:xfrm>
                <a:off x="476" y="1480"/>
                <a:ext cx="998" cy="5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sv-SE" altLang="sv-SE"/>
              </a:p>
            </p:txBody>
          </p:sp>
          <p:sp>
            <p:nvSpPr>
              <p:cNvPr id="6223" name="Text Box 38"/>
              <p:cNvSpPr txBox="1">
                <a:spLocks noChangeArrowheads="1"/>
              </p:cNvSpPr>
              <p:nvPr/>
            </p:nvSpPr>
            <p:spPr bwMode="auto">
              <a:xfrm>
                <a:off x="522" y="1480"/>
                <a:ext cx="898" cy="1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sv-SE" sz="1600">
                  <a:latin typeface="Tahoma" charset="0"/>
                </a:endParaRPr>
              </a:p>
            </p:txBody>
          </p:sp>
        </p:grpSp>
        <p:grpSp>
          <p:nvGrpSpPr>
            <p:cNvPr id="6186" name="Group 39"/>
            <p:cNvGrpSpPr>
              <a:grpSpLocks/>
            </p:cNvGrpSpPr>
            <p:nvPr/>
          </p:nvGrpSpPr>
          <p:grpSpPr bwMode="auto">
            <a:xfrm>
              <a:off x="2744" y="1344"/>
              <a:ext cx="998" cy="1462"/>
              <a:chOff x="476" y="1480"/>
              <a:chExt cx="998" cy="1462"/>
            </a:xfrm>
          </p:grpSpPr>
          <p:sp>
            <p:nvSpPr>
              <p:cNvPr id="6220" name="Oval 40"/>
              <p:cNvSpPr>
                <a:spLocks noChangeArrowheads="1"/>
              </p:cNvSpPr>
              <p:nvPr/>
            </p:nvSpPr>
            <p:spPr bwMode="auto">
              <a:xfrm>
                <a:off x="476" y="1480"/>
                <a:ext cx="998" cy="5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sv-SE" altLang="sv-SE"/>
              </a:p>
            </p:txBody>
          </p:sp>
          <p:sp>
            <p:nvSpPr>
              <p:cNvPr id="6221" name="Text Box 41"/>
              <p:cNvSpPr txBox="1">
                <a:spLocks noChangeArrowheads="1"/>
              </p:cNvSpPr>
              <p:nvPr/>
            </p:nvSpPr>
            <p:spPr bwMode="auto">
              <a:xfrm>
                <a:off x="522" y="1480"/>
                <a:ext cx="898" cy="14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sv-SE" sz="1600">
                  <a:latin typeface="Tahoma" charset="0"/>
                </a:endParaRPr>
              </a:p>
            </p:txBody>
          </p:sp>
        </p:grpSp>
        <p:grpSp>
          <p:nvGrpSpPr>
            <p:cNvPr id="6187" name="Group 42"/>
            <p:cNvGrpSpPr>
              <a:grpSpLocks/>
            </p:cNvGrpSpPr>
            <p:nvPr/>
          </p:nvGrpSpPr>
          <p:grpSpPr bwMode="auto">
            <a:xfrm>
              <a:off x="3560" y="1480"/>
              <a:ext cx="998" cy="1468"/>
              <a:chOff x="476" y="1480"/>
              <a:chExt cx="998" cy="1468"/>
            </a:xfrm>
          </p:grpSpPr>
          <p:sp>
            <p:nvSpPr>
              <p:cNvPr id="6218" name="Oval 43"/>
              <p:cNvSpPr>
                <a:spLocks noChangeArrowheads="1"/>
              </p:cNvSpPr>
              <p:nvPr/>
            </p:nvSpPr>
            <p:spPr bwMode="auto">
              <a:xfrm>
                <a:off x="476" y="1480"/>
                <a:ext cx="998" cy="5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sv-SE" altLang="sv-SE"/>
              </a:p>
            </p:txBody>
          </p:sp>
          <p:sp>
            <p:nvSpPr>
              <p:cNvPr id="6219" name="Text Box 44"/>
              <p:cNvSpPr txBox="1">
                <a:spLocks noChangeArrowheads="1"/>
              </p:cNvSpPr>
              <p:nvPr/>
            </p:nvSpPr>
            <p:spPr bwMode="auto">
              <a:xfrm>
                <a:off x="522" y="1480"/>
                <a:ext cx="898" cy="14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sv-SE" sz="1600">
                  <a:latin typeface="Tahoma" charset="0"/>
                </a:endParaRPr>
              </a:p>
            </p:txBody>
          </p:sp>
        </p:grpSp>
        <p:grpSp>
          <p:nvGrpSpPr>
            <p:cNvPr id="6188" name="Group 45"/>
            <p:cNvGrpSpPr>
              <a:grpSpLocks/>
            </p:cNvGrpSpPr>
            <p:nvPr/>
          </p:nvGrpSpPr>
          <p:grpSpPr bwMode="auto">
            <a:xfrm>
              <a:off x="4286" y="1752"/>
              <a:ext cx="998" cy="1461"/>
              <a:chOff x="476" y="1480"/>
              <a:chExt cx="998" cy="1461"/>
            </a:xfrm>
          </p:grpSpPr>
          <p:sp>
            <p:nvSpPr>
              <p:cNvPr id="6216" name="Oval 46"/>
              <p:cNvSpPr>
                <a:spLocks noChangeArrowheads="1"/>
              </p:cNvSpPr>
              <p:nvPr/>
            </p:nvSpPr>
            <p:spPr bwMode="auto">
              <a:xfrm>
                <a:off x="476" y="1480"/>
                <a:ext cx="998" cy="5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sv-SE" altLang="sv-SE"/>
              </a:p>
            </p:txBody>
          </p:sp>
          <p:sp>
            <p:nvSpPr>
              <p:cNvPr id="6217" name="Text Box 47"/>
              <p:cNvSpPr txBox="1">
                <a:spLocks noChangeArrowheads="1"/>
              </p:cNvSpPr>
              <p:nvPr/>
            </p:nvSpPr>
            <p:spPr bwMode="auto">
              <a:xfrm>
                <a:off x="522" y="1480"/>
                <a:ext cx="898" cy="14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sv-SE" sz="1600">
                  <a:latin typeface="Tahoma" charset="0"/>
                </a:endParaRPr>
              </a:p>
            </p:txBody>
          </p:sp>
        </p:grpSp>
        <p:grpSp>
          <p:nvGrpSpPr>
            <p:cNvPr id="6189" name="Group 48"/>
            <p:cNvGrpSpPr>
              <a:grpSpLocks/>
            </p:cNvGrpSpPr>
            <p:nvPr/>
          </p:nvGrpSpPr>
          <p:grpSpPr bwMode="auto">
            <a:xfrm>
              <a:off x="4558" y="2205"/>
              <a:ext cx="998" cy="1462"/>
              <a:chOff x="476" y="1480"/>
              <a:chExt cx="998" cy="1462"/>
            </a:xfrm>
          </p:grpSpPr>
          <p:sp>
            <p:nvSpPr>
              <p:cNvPr id="6214" name="Oval 49"/>
              <p:cNvSpPr>
                <a:spLocks noChangeArrowheads="1"/>
              </p:cNvSpPr>
              <p:nvPr/>
            </p:nvSpPr>
            <p:spPr bwMode="auto">
              <a:xfrm>
                <a:off x="476" y="1480"/>
                <a:ext cx="998" cy="5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sv-SE" altLang="sv-SE"/>
              </a:p>
            </p:txBody>
          </p:sp>
          <p:sp>
            <p:nvSpPr>
              <p:cNvPr id="6215" name="Text Box 50"/>
              <p:cNvSpPr txBox="1">
                <a:spLocks noChangeArrowheads="1"/>
              </p:cNvSpPr>
              <p:nvPr/>
            </p:nvSpPr>
            <p:spPr bwMode="auto">
              <a:xfrm>
                <a:off x="522" y="1480"/>
                <a:ext cx="898" cy="14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sv-SE" sz="1600">
                  <a:latin typeface="Tahoma" charset="0"/>
                </a:endParaRPr>
              </a:p>
            </p:txBody>
          </p:sp>
        </p:grpSp>
        <p:grpSp>
          <p:nvGrpSpPr>
            <p:cNvPr id="6190" name="Group 51"/>
            <p:cNvGrpSpPr>
              <a:grpSpLocks/>
            </p:cNvGrpSpPr>
            <p:nvPr/>
          </p:nvGrpSpPr>
          <p:grpSpPr bwMode="auto">
            <a:xfrm>
              <a:off x="4468" y="2659"/>
              <a:ext cx="998" cy="1468"/>
              <a:chOff x="476" y="1480"/>
              <a:chExt cx="998" cy="1468"/>
            </a:xfrm>
          </p:grpSpPr>
          <p:sp>
            <p:nvSpPr>
              <p:cNvPr id="6212" name="Oval 52"/>
              <p:cNvSpPr>
                <a:spLocks noChangeArrowheads="1"/>
              </p:cNvSpPr>
              <p:nvPr/>
            </p:nvSpPr>
            <p:spPr bwMode="auto">
              <a:xfrm>
                <a:off x="476" y="1480"/>
                <a:ext cx="998" cy="5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sv-SE" altLang="sv-SE"/>
              </a:p>
            </p:txBody>
          </p:sp>
          <p:sp>
            <p:nvSpPr>
              <p:cNvPr id="6213" name="Text Box 53"/>
              <p:cNvSpPr txBox="1">
                <a:spLocks noChangeArrowheads="1"/>
              </p:cNvSpPr>
              <p:nvPr/>
            </p:nvSpPr>
            <p:spPr bwMode="auto">
              <a:xfrm>
                <a:off x="522" y="1480"/>
                <a:ext cx="898" cy="14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sv-SE" sz="1600">
                  <a:latin typeface="Tahoma" charset="0"/>
                </a:endParaRPr>
              </a:p>
            </p:txBody>
          </p:sp>
        </p:grpSp>
        <p:grpSp>
          <p:nvGrpSpPr>
            <p:cNvPr id="6191" name="Group 54"/>
            <p:cNvGrpSpPr>
              <a:grpSpLocks/>
            </p:cNvGrpSpPr>
            <p:nvPr/>
          </p:nvGrpSpPr>
          <p:grpSpPr bwMode="auto">
            <a:xfrm>
              <a:off x="4105" y="3113"/>
              <a:ext cx="998" cy="1468"/>
              <a:chOff x="476" y="1480"/>
              <a:chExt cx="998" cy="1468"/>
            </a:xfrm>
          </p:grpSpPr>
          <p:sp>
            <p:nvSpPr>
              <p:cNvPr id="6210" name="Oval 55"/>
              <p:cNvSpPr>
                <a:spLocks noChangeArrowheads="1"/>
              </p:cNvSpPr>
              <p:nvPr/>
            </p:nvSpPr>
            <p:spPr bwMode="auto">
              <a:xfrm>
                <a:off x="476" y="1480"/>
                <a:ext cx="998" cy="5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sv-SE" altLang="sv-SE"/>
              </a:p>
            </p:txBody>
          </p:sp>
          <p:sp>
            <p:nvSpPr>
              <p:cNvPr id="6211" name="Text Box 56"/>
              <p:cNvSpPr txBox="1">
                <a:spLocks noChangeArrowheads="1"/>
              </p:cNvSpPr>
              <p:nvPr/>
            </p:nvSpPr>
            <p:spPr bwMode="auto">
              <a:xfrm>
                <a:off x="530" y="1480"/>
                <a:ext cx="898" cy="14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sv-SE" altLang="sv-SE" sz="1600">
                    <a:latin typeface="Tahoma" charset="0"/>
                  </a:rPr>
                  <a:t>	</a:t>
                </a:r>
                <a:endParaRPr lang="en-US" altLang="sv-SE" sz="1600">
                  <a:latin typeface="Tahoma" charset="0"/>
                </a:endParaRPr>
              </a:p>
            </p:txBody>
          </p:sp>
        </p:grpSp>
        <p:grpSp>
          <p:nvGrpSpPr>
            <p:cNvPr id="6192" name="Group 57"/>
            <p:cNvGrpSpPr>
              <a:grpSpLocks/>
            </p:cNvGrpSpPr>
            <p:nvPr/>
          </p:nvGrpSpPr>
          <p:grpSpPr bwMode="auto">
            <a:xfrm>
              <a:off x="3379" y="3339"/>
              <a:ext cx="998" cy="1604"/>
              <a:chOff x="476" y="1480"/>
              <a:chExt cx="998" cy="1604"/>
            </a:xfrm>
          </p:grpSpPr>
          <p:sp>
            <p:nvSpPr>
              <p:cNvPr id="6208" name="Oval 58"/>
              <p:cNvSpPr>
                <a:spLocks noChangeArrowheads="1"/>
              </p:cNvSpPr>
              <p:nvPr/>
            </p:nvSpPr>
            <p:spPr bwMode="auto">
              <a:xfrm>
                <a:off x="476" y="1480"/>
                <a:ext cx="998" cy="5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sv-SE" altLang="sv-SE"/>
              </a:p>
            </p:txBody>
          </p:sp>
          <p:sp>
            <p:nvSpPr>
              <p:cNvPr id="6209" name="Text Box 59"/>
              <p:cNvSpPr txBox="1">
                <a:spLocks noChangeArrowheads="1"/>
              </p:cNvSpPr>
              <p:nvPr/>
            </p:nvSpPr>
            <p:spPr bwMode="auto">
              <a:xfrm>
                <a:off x="522" y="1480"/>
                <a:ext cx="898" cy="16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sv-SE" sz="1800">
                  <a:latin typeface="Tahoma" charset="0"/>
                </a:endParaRPr>
              </a:p>
            </p:txBody>
          </p:sp>
        </p:grpSp>
        <p:grpSp>
          <p:nvGrpSpPr>
            <p:cNvPr id="6193" name="Group 60"/>
            <p:cNvGrpSpPr>
              <a:grpSpLocks/>
            </p:cNvGrpSpPr>
            <p:nvPr/>
          </p:nvGrpSpPr>
          <p:grpSpPr bwMode="auto">
            <a:xfrm>
              <a:off x="2562" y="3385"/>
              <a:ext cx="998" cy="1591"/>
              <a:chOff x="476" y="1480"/>
              <a:chExt cx="998" cy="1591"/>
            </a:xfrm>
          </p:grpSpPr>
          <p:sp>
            <p:nvSpPr>
              <p:cNvPr id="6206" name="Oval 61"/>
              <p:cNvSpPr>
                <a:spLocks noChangeArrowheads="1"/>
              </p:cNvSpPr>
              <p:nvPr/>
            </p:nvSpPr>
            <p:spPr bwMode="auto">
              <a:xfrm>
                <a:off x="476" y="1480"/>
                <a:ext cx="998" cy="5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sv-SE" altLang="sv-SE"/>
              </a:p>
            </p:txBody>
          </p:sp>
          <p:sp>
            <p:nvSpPr>
              <p:cNvPr id="6207" name="Text Box 62"/>
              <p:cNvSpPr txBox="1">
                <a:spLocks noChangeArrowheads="1"/>
              </p:cNvSpPr>
              <p:nvPr/>
            </p:nvSpPr>
            <p:spPr bwMode="auto">
              <a:xfrm>
                <a:off x="530" y="1480"/>
                <a:ext cx="898" cy="15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sv-SE" sz="1800">
                  <a:latin typeface="Tahoma" charset="0"/>
                </a:endParaRPr>
              </a:p>
            </p:txBody>
          </p:sp>
        </p:grpSp>
        <p:grpSp>
          <p:nvGrpSpPr>
            <p:cNvPr id="6194" name="Group 63"/>
            <p:cNvGrpSpPr>
              <a:grpSpLocks/>
            </p:cNvGrpSpPr>
            <p:nvPr/>
          </p:nvGrpSpPr>
          <p:grpSpPr bwMode="auto">
            <a:xfrm>
              <a:off x="1746" y="3339"/>
              <a:ext cx="998" cy="1591"/>
              <a:chOff x="476" y="1480"/>
              <a:chExt cx="998" cy="1591"/>
            </a:xfrm>
          </p:grpSpPr>
          <p:sp>
            <p:nvSpPr>
              <p:cNvPr id="6204" name="Oval 64"/>
              <p:cNvSpPr>
                <a:spLocks noChangeArrowheads="1"/>
              </p:cNvSpPr>
              <p:nvPr/>
            </p:nvSpPr>
            <p:spPr bwMode="auto">
              <a:xfrm>
                <a:off x="476" y="1480"/>
                <a:ext cx="998" cy="5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sv-SE" altLang="sv-SE"/>
              </a:p>
            </p:txBody>
          </p:sp>
          <p:sp>
            <p:nvSpPr>
              <p:cNvPr id="6205" name="Text Box 65"/>
              <p:cNvSpPr txBox="1">
                <a:spLocks noChangeArrowheads="1"/>
              </p:cNvSpPr>
              <p:nvPr/>
            </p:nvSpPr>
            <p:spPr bwMode="auto">
              <a:xfrm>
                <a:off x="522" y="1480"/>
                <a:ext cx="898" cy="15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sv-SE" sz="1800">
                  <a:latin typeface="Tahoma" charset="0"/>
                </a:endParaRPr>
              </a:p>
            </p:txBody>
          </p:sp>
        </p:grpSp>
        <p:grpSp>
          <p:nvGrpSpPr>
            <p:cNvPr id="6195" name="Group 66"/>
            <p:cNvGrpSpPr>
              <a:grpSpLocks/>
            </p:cNvGrpSpPr>
            <p:nvPr/>
          </p:nvGrpSpPr>
          <p:grpSpPr bwMode="auto">
            <a:xfrm>
              <a:off x="930" y="3113"/>
              <a:ext cx="998" cy="1598"/>
              <a:chOff x="476" y="1480"/>
              <a:chExt cx="998" cy="1598"/>
            </a:xfrm>
          </p:grpSpPr>
          <p:sp>
            <p:nvSpPr>
              <p:cNvPr id="6202" name="Oval 67"/>
              <p:cNvSpPr>
                <a:spLocks noChangeArrowheads="1"/>
              </p:cNvSpPr>
              <p:nvPr/>
            </p:nvSpPr>
            <p:spPr bwMode="auto">
              <a:xfrm>
                <a:off x="476" y="1480"/>
                <a:ext cx="998" cy="5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sv-SE" altLang="sv-SE"/>
              </a:p>
            </p:txBody>
          </p:sp>
          <p:sp>
            <p:nvSpPr>
              <p:cNvPr id="6203" name="Text Box 68"/>
              <p:cNvSpPr txBox="1">
                <a:spLocks noChangeArrowheads="1"/>
              </p:cNvSpPr>
              <p:nvPr/>
            </p:nvSpPr>
            <p:spPr bwMode="auto">
              <a:xfrm>
                <a:off x="522" y="1480"/>
                <a:ext cx="898" cy="15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sv-SE" sz="1800">
                  <a:latin typeface="Tahoma" charset="0"/>
                </a:endParaRPr>
              </a:p>
            </p:txBody>
          </p:sp>
        </p:grpSp>
        <p:grpSp>
          <p:nvGrpSpPr>
            <p:cNvPr id="6196" name="Group 69"/>
            <p:cNvGrpSpPr>
              <a:grpSpLocks/>
            </p:cNvGrpSpPr>
            <p:nvPr/>
          </p:nvGrpSpPr>
          <p:grpSpPr bwMode="auto">
            <a:xfrm>
              <a:off x="1429" y="2704"/>
              <a:ext cx="998" cy="1591"/>
              <a:chOff x="476" y="1480"/>
              <a:chExt cx="998" cy="1591"/>
            </a:xfrm>
          </p:grpSpPr>
          <p:sp>
            <p:nvSpPr>
              <p:cNvPr id="6200" name="Oval 70"/>
              <p:cNvSpPr>
                <a:spLocks noChangeArrowheads="1"/>
              </p:cNvSpPr>
              <p:nvPr/>
            </p:nvSpPr>
            <p:spPr bwMode="auto">
              <a:xfrm>
                <a:off x="476" y="1480"/>
                <a:ext cx="998" cy="5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sv-SE" altLang="sv-SE"/>
              </a:p>
            </p:txBody>
          </p:sp>
          <p:sp>
            <p:nvSpPr>
              <p:cNvPr id="6201" name="Text Box 71"/>
              <p:cNvSpPr txBox="1">
                <a:spLocks noChangeArrowheads="1"/>
              </p:cNvSpPr>
              <p:nvPr/>
            </p:nvSpPr>
            <p:spPr bwMode="auto">
              <a:xfrm>
                <a:off x="522" y="1480"/>
                <a:ext cx="898" cy="15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sv-SE" sz="1800">
                  <a:latin typeface="Tahoma" charset="0"/>
                </a:endParaRPr>
              </a:p>
            </p:txBody>
          </p:sp>
        </p:grpSp>
        <p:grpSp>
          <p:nvGrpSpPr>
            <p:cNvPr id="6197" name="Group 72"/>
            <p:cNvGrpSpPr>
              <a:grpSpLocks/>
            </p:cNvGrpSpPr>
            <p:nvPr/>
          </p:nvGrpSpPr>
          <p:grpSpPr bwMode="auto">
            <a:xfrm>
              <a:off x="2200" y="2568"/>
              <a:ext cx="998" cy="1594"/>
              <a:chOff x="476" y="1480"/>
              <a:chExt cx="998" cy="1594"/>
            </a:xfrm>
          </p:grpSpPr>
          <p:sp>
            <p:nvSpPr>
              <p:cNvPr id="6198" name="Oval 73"/>
              <p:cNvSpPr>
                <a:spLocks noChangeArrowheads="1"/>
              </p:cNvSpPr>
              <p:nvPr/>
            </p:nvSpPr>
            <p:spPr bwMode="auto">
              <a:xfrm>
                <a:off x="476" y="1480"/>
                <a:ext cx="998" cy="5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sv-SE" altLang="sv-SE"/>
              </a:p>
            </p:txBody>
          </p:sp>
          <p:sp>
            <p:nvSpPr>
              <p:cNvPr id="6199" name="Text Box 74"/>
              <p:cNvSpPr txBox="1">
                <a:spLocks noChangeArrowheads="1"/>
              </p:cNvSpPr>
              <p:nvPr/>
            </p:nvSpPr>
            <p:spPr bwMode="auto">
              <a:xfrm>
                <a:off x="522" y="1480"/>
                <a:ext cx="898" cy="15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sv-SE" sz="1800">
                  <a:latin typeface="Tahoma" charset="0"/>
                </a:endParaRPr>
              </a:p>
            </p:txBody>
          </p:sp>
        </p:grpSp>
      </p:grpSp>
      <p:grpSp>
        <p:nvGrpSpPr>
          <p:cNvPr id="6173" name="Group 75"/>
          <p:cNvGrpSpPr>
            <a:grpSpLocks/>
          </p:cNvGrpSpPr>
          <p:nvPr/>
        </p:nvGrpSpPr>
        <p:grpSpPr bwMode="auto">
          <a:xfrm>
            <a:off x="7483475" y="3133726"/>
            <a:ext cx="1709738" cy="1171575"/>
            <a:chOff x="1893" y="1875"/>
            <a:chExt cx="1108" cy="1101"/>
          </a:xfrm>
        </p:grpSpPr>
        <p:pic>
          <p:nvPicPr>
            <p:cNvPr id="6175" name="Picture 76" descr="MCj03325760000[1]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7" y="2341"/>
              <a:ext cx="294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176" name="Group 77"/>
            <p:cNvGrpSpPr>
              <a:grpSpLocks/>
            </p:cNvGrpSpPr>
            <p:nvPr/>
          </p:nvGrpSpPr>
          <p:grpSpPr bwMode="auto">
            <a:xfrm>
              <a:off x="1893" y="1875"/>
              <a:ext cx="1108" cy="1101"/>
              <a:chOff x="70" y="1601"/>
              <a:chExt cx="1209" cy="1239"/>
            </a:xfrm>
          </p:grpSpPr>
          <p:pic>
            <p:nvPicPr>
              <p:cNvPr id="6177" name="Picture 78" descr="MCPE02723_0000[1]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" y="1777"/>
                <a:ext cx="355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178" name="Picture 79" descr="MCBD20049_0000[1]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" y="1601"/>
                <a:ext cx="1" cy="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179" name="Picture 80" descr="MCj03788730000[1]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4" y="2024"/>
                <a:ext cx="395" cy="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80" name="Picture 81" descr="MCj02962600000[1]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" y="2160"/>
                <a:ext cx="330" cy="4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81" name="Picture 82" descr="MCj01981870000[1]"/>
              <p:cNvPicPr>
                <a:picLocks noChangeAspect="1" noChangeArrowheads="1"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" y="2387"/>
                <a:ext cx="350" cy="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6174" name="Text Box 83"/>
          <p:cNvSpPr txBox="1">
            <a:spLocks noChangeArrowheads="1"/>
          </p:cNvSpPr>
          <p:nvPr/>
        </p:nvSpPr>
        <p:spPr bwMode="auto">
          <a:xfrm>
            <a:off x="6291263" y="6118225"/>
            <a:ext cx="187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sv-SE" altLang="sv-SE" sz="1200"/>
              <a:t>Källa: Fredrik Nilsson LTH</a:t>
            </a:r>
          </a:p>
        </p:txBody>
      </p:sp>
    </p:spTree>
    <p:extLst>
      <p:ext uri="{BB962C8B-B14F-4D97-AF65-F5344CB8AC3E}">
        <p14:creationId xmlns:p14="http://schemas.microsoft.com/office/powerpoint/2010/main" val="2939093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dirty="0" err="1"/>
              <a:t>Kundbegreppet</a:t>
            </a:r>
            <a:endParaRPr lang="sv-SE" altLang="sv-SE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2276872"/>
            <a:ext cx="8229600" cy="266429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sv-SE" sz="2800" dirty="0"/>
              <a:t>	Kund är den eller de som en organisation finns till för, de som verksamheten vill skapa värde för.</a:t>
            </a:r>
          </a:p>
          <a:p>
            <a:pPr eaLnBrk="1" hangingPunct="1">
              <a:buFontTx/>
              <a:buNone/>
            </a:pPr>
            <a:endParaRPr lang="sv-SE" altLang="sv-SE" sz="2800" dirty="0"/>
          </a:p>
          <a:p>
            <a:pPr eaLnBrk="1" hangingPunct="1">
              <a:buFontTx/>
              <a:buNone/>
            </a:pPr>
            <a:r>
              <a:rPr lang="sv-SE" altLang="sv-SE" sz="2800" dirty="0"/>
              <a:t>	Det är inte begreppet i sig som är intressant utan det förhållningssätt det uttrycker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28248" y="5733256"/>
            <a:ext cx="136815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sv-SE" altLang="sv-SE" sz="1000" dirty="0">
                <a:latin typeface="Tahoma" charset="0"/>
              </a:rPr>
              <a:t>Källa: Bo Bergman</a:t>
            </a:r>
          </a:p>
        </p:txBody>
      </p:sp>
    </p:spTree>
    <p:extLst>
      <p:ext uri="{BB962C8B-B14F-4D97-AF65-F5344CB8AC3E}">
        <p14:creationId xmlns:p14="http://schemas.microsoft.com/office/powerpoint/2010/main" val="1085541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sz="2800"/>
              <a:t>En resa med fokus på resultatet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351088" y="3500438"/>
            <a:ext cx="11430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224338" y="3500438"/>
            <a:ext cx="11430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951538" y="3500438"/>
            <a:ext cx="11430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824788" y="3500438"/>
            <a:ext cx="11430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648075" y="3933825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9120188" y="4005263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319963" y="3933825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5519738" y="3933825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8616951" y="2420938"/>
            <a:ext cx="1590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2800" b="1">
                <a:solidFill>
                  <a:srgbClr val="002E2D"/>
                </a:solidFill>
              </a:rPr>
              <a:t>Resultat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257801" y="2209801"/>
            <a:ext cx="796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2800" b="1" dirty="0">
                <a:solidFill>
                  <a:srgbClr val="002E2D"/>
                </a:solidFill>
              </a:rPr>
              <a:t>Hur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638800" y="2743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9220200" y="2971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855913" y="4868863"/>
            <a:ext cx="6019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367213" y="4868864"/>
            <a:ext cx="17637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3200" b="1">
                <a:solidFill>
                  <a:srgbClr val="002E2D"/>
                </a:solidFill>
              </a:rPr>
              <a:t>Process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1703388" y="3933825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1920876" y="288925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774825" y="2276475"/>
            <a:ext cx="12843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2800" b="1" dirty="0">
                <a:latin typeface="Arial" panose="020B0604020202020204" pitchFamily="34" charset="0"/>
                <a:cs typeface="Arial" panose="020B0604020202020204" pitchFamily="34" charset="0"/>
              </a:rPr>
              <a:t>Behov</a:t>
            </a:r>
          </a:p>
        </p:txBody>
      </p:sp>
    </p:spTree>
    <p:extLst>
      <p:ext uri="{BB962C8B-B14F-4D97-AF65-F5344CB8AC3E}">
        <p14:creationId xmlns:p14="http://schemas.microsoft.com/office/powerpoint/2010/main" val="416086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5087939" y="6165850"/>
            <a:ext cx="4556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 dirty="0"/>
              <a:t>Källa: ”Gör och lär ”Sveriges Kommuner och Landsting</a:t>
            </a:r>
            <a:endParaRPr lang="sv-SE" altLang="sv-SE" sz="1000" dirty="0"/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992314" y="620714"/>
            <a:ext cx="6947693" cy="576039"/>
          </a:xfrm>
          <a:prstGeom prst="rect">
            <a:avLst/>
          </a:prstGeom>
          <a:noFill/>
        </p:spPr>
        <p:txBody>
          <a:bodyPr/>
          <a:lstStyle/>
          <a:p>
            <a:pPr algn="l" eaLnBrk="1" hangingPunct="1"/>
            <a:r>
              <a:rPr lang="sv-SE" altLang="sv-SE" sz="2800" dirty="0"/>
              <a:t>Sjukvårdens bild av patientprocessen</a:t>
            </a:r>
          </a:p>
        </p:txBody>
      </p:sp>
      <p:sp>
        <p:nvSpPr>
          <p:cNvPr id="160775" name="AutoShape 7"/>
          <p:cNvSpPr>
            <a:spLocks noChangeAspect="1" noChangeArrowheads="1"/>
          </p:cNvSpPr>
          <p:nvPr/>
        </p:nvSpPr>
        <p:spPr bwMode="auto">
          <a:xfrm>
            <a:off x="2135189" y="2736577"/>
            <a:ext cx="1584325" cy="666750"/>
          </a:xfrm>
          <a:prstGeom prst="roundRect">
            <a:avLst>
              <a:gd name="adj" fmla="val 12778"/>
            </a:avLst>
          </a:prstGeom>
          <a:solidFill>
            <a:srgbClr val="FFFFCC"/>
          </a:solidFill>
          <a:ln w="57150" cmpd="thickThin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sv-SE" sz="1800">
                <a:latin typeface="Arial" charset="0"/>
              </a:rPr>
              <a:t>Första kontakt</a:t>
            </a:r>
            <a:endParaRPr lang="sv-SE" sz="1400" b="1">
              <a:latin typeface="Arial" charset="0"/>
            </a:endParaRPr>
          </a:p>
        </p:txBody>
      </p:sp>
      <p:sp>
        <p:nvSpPr>
          <p:cNvPr id="9221" name="AutoShape 8"/>
          <p:cNvSpPr>
            <a:spLocks noChangeAspect="1" noChangeArrowheads="1"/>
          </p:cNvSpPr>
          <p:nvPr/>
        </p:nvSpPr>
        <p:spPr bwMode="auto">
          <a:xfrm>
            <a:off x="3865563" y="2736577"/>
            <a:ext cx="1511300" cy="666750"/>
          </a:xfrm>
          <a:prstGeom prst="roundRect">
            <a:avLst>
              <a:gd name="adj" fmla="val 8102"/>
            </a:avLst>
          </a:prstGeom>
          <a:solidFill>
            <a:srgbClr val="FFFFCC"/>
          </a:solidFill>
          <a:ln w="57150" cmpd="thickThin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sv-SE" altLang="sv-SE" sz="1800"/>
              <a:t>Bedömning</a:t>
            </a:r>
            <a:endParaRPr lang="sv-SE" altLang="sv-SE" sz="1400" b="1"/>
          </a:p>
        </p:txBody>
      </p:sp>
      <p:sp>
        <p:nvSpPr>
          <p:cNvPr id="9222" name="AutoShape 9"/>
          <p:cNvSpPr>
            <a:spLocks noChangeAspect="1" noChangeArrowheads="1"/>
          </p:cNvSpPr>
          <p:nvPr/>
        </p:nvSpPr>
        <p:spPr bwMode="auto">
          <a:xfrm>
            <a:off x="7175501" y="2736577"/>
            <a:ext cx="1370013" cy="666750"/>
          </a:xfrm>
          <a:prstGeom prst="roundRect">
            <a:avLst>
              <a:gd name="adj" fmla="val 12778"/>
            </a:avLst>
          </a:prstGeom>
          <a:solidFill>
            <a:srgbClr val="FFFFCC"/>
          </a:solidFill>
          <a:ln w="57150" cmpd="thickThin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sv-SE" altLang="sv-SE" sz="1800"/>
              <a:t>Behandling</a:t>
            </a:r>
            <a:endParaRPr lang="sv-SE" altLang="sv-SE" sz="1400" b="1"/>
          </a:p>
        </p:txBody>
      </p:sp>
      <p:sp>
        <p:nvSpPr>
          <p:cNvPr id="9223" name="AutoShape 10"/>
          <p:cNvSpPr>
            <a:spLocks noChangeAspect="1" noChangeArrowheads="1"/>
          </p:cNvSpPr>
          <p:nvPr/>
        </p:nvSpPr>
        <p:spPr bwMode="auto">
          <a:xfrm>
            <a:off x="5519738" y="2736577"/>
            <a:ext cx="1511300" cy="666750"/>
          </a:xfrm>
          <a:prstGeom prst="roundRect">
            <a:avLst>
              <a:gd name="adj" fmla="val 8102"/>
            </a:avLst>
          </a:prstGeom>
          <a:solidFill>
            <a:srgbClr val="FFFFCC"/>
          </a:solidFill>
          <a:ln w="57150" cmpd="thickThin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sv-SE" altLang="sv-SE" sz="1800"/>
              <a:t>Diagnostik</a:t>
            </a:r>
            <a:endParaRPr lang="sv-SE" altLang="sv-SE" sz="1400" b="1"/>
          </a:p>
        </p:txBody>
      </p:sp>
      <p:sp>
        <p:nvSpPr>
          <p:cNvPr id="9224" name="AutoShape 11"/>
          <p:cNvSpPr>
            <a:spLocks noChangeAspect="1" noChangeArrowheads="1"/>
          </p:cNvSpPr>
          <p:nvPr/>
        </p:nvSpPr>
        <p:spPr bwMode="auto">
          <a:xfrm>
            <a:off x="8688389" y="2736577"/>
            <a:ext cx="1368425" cy="666750"/>
          </a:xfrm>
          <a:prstGeom prst="roundRect">
            <a:avLst>
              <a:gd name="adj" fmla="val 12778"/>
            </a:avLst>
          </a:prstGeom>
          <a:solidFill>
            <a:srgbClr val="FFFFCC"/>
          </a:solidFill>
          <a:ln w="57150" cmpd="thickThin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sv-SE" altLang="sv-SE" sz="1800"/>
              <a:t>Uppföljning</a:t>
            </a:r>
            <a:endParaRPr lang="sv-SE" altLang="sv-SE" sz="1400" b="1"/>
          </a:p>
        </p:txBody>
      </p:sp>
      <p:pic>
        <p:nvPicPr>
          <p:cNvPr id="9225" name="Picture 12" descr="MCPE02344_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1" y="3887516"/>
            <a:ext cx="874713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3" descr="MCPE02354_0000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3" y="3816078"/>
            <a:ext cx="9017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4" descr="MCj01559110000[1]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764" y="3816077"/>
            <a:ext cx="1150937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15" descr="MCPE02353_0000[1]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314" y="3841478"/>
            <a:ext cx="9366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16" descr="MCPE02345_0000[1]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876402"/>
            <a:ext cx="1138238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0" name="AutoShape 17"/>
          <p:cNvSpPr>
            <a:spLocks noChangeArrowheads="1"/>
          </p:cNvSpPr>
          <p:nvPr/>
        </p:nvSpPr>
        <p:spPr bwMode="auto">
          <a:xfrm>
            <a:off x="3575051" y="4247877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9231" name="AutoShape 18"/>
          <p:cNvSpPr>
            <a:spLocks noChangeArrowheads="1"/>
          </p:cNvSpPr>
          <p:nvPr/>
        </p:nvSpPr>
        <p:spPr bwMode="auto">
          <a:xfrm>
            <a:off x="5160964" y="4247877"/>
            <a:ext cx="358775" cy="215900"/>
          </a:xfrm>
          <a:prstGeom prst="rightArrow">
            <a:avLst>
              <a:gd name="adj1" fmla="val 50000"/>
              <a:gd name="adj2" fmla="val 4154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9232" name="AutoShape 19"/>
          <p:cNvSpPr>
            <a:spLocks noChangeArrowheads="1"/>
          </p:cNvSpPr>
          <p:nvPr/>
        </p:nvSpPr>
        <p:spPr bwMode="auto">
          <a:xfrm>
            <a:off x="6888163" y="4176440"/>
            <a:ext cx="361950" cy="215900"/>
          </a:xfrm>
          <a:prstGeom prst="rightArrow">
            <a:avLst>
              <a:gd name="adj1" fmla="val 50000"/>
              <a:gd name="adj2" fmla="val 4191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9233" name="AutoShape 20"/>
          <p:cNvSpPr>
            <a:spLocks noChangeArrowheads="1"/>
          </p:cNvSpPr>
          <p:nvPr/>
        </p:nvSpPr>
        <p:spPr bwMode="auto">
          <a:xfrm>
            <a:off x="8329614" y="4176440"/>
            <a:ext cx="358775" cy="215900"/>
          </a:xfrm>
          <a:prstGeom prst="rightArrow">
            <a:avLst>
              <a:gd name="adj1" fmla="val 50000"/>
              <a:gd name="adj2" fmla="val 4154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9234" name="Text Box 21"/>
          <p:cNvSpPr txBox="1">
            <a:spLocks noChangeArrowheads="1"/>
          </p:cNvSpPr>
          <p:nvPr/>
        </p:nvSpPr>
        <p:spPr bwMode="auto">
          <a:xfrm>
            <a:off x="1838601" y="1944416"/>
            <a:ext cx="2044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sv-SE" altLang="sv-SE" sz="2400" b="1">
                <a:latin typeface="Verdana" pitchFamily="34" charset="0"/>
              </a:rPr>
              <a:t>Vårdbehov</a:t>
            </a:r>
          </a:p>
        </p:txBody>
      </p:sp>
      <p:sp>
        <p:nvSpPr>
          <p:cNvPr id="9235" name="Text Box 22"/>
          <p:cNvSpPr txBox="1">
            <a:spLocks noChangeArrowheads="1"/>
          </p:cNvSpPr>
          <p:nvPr/>
        </p:nvSpPr>
        <p:spPr bwMode="auto">
          <a:xfrm>
            <a:off x="7391401" y="1944415"/>
            <a:ext cx="309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sv-SE" altLang="sv-SE" sz="2400" b="1">
                <a:latin typeface="Verdana" pitchFamily="34" charset="0"/>
              </a:rPr>
              <a:t>Effekter/resultat</a:t>
            </a:r>
          </a:p>
        </p:txBody>
      </p:sp>
      <p:sp>
        <p:nvSpPr>
          <p:cNvPr id="9236" name="AutoShape 23"/>
          <p:cNvSpPr>
            <a:spLocks noChangeArrowheads="1"/>
          </p:cNvSpPr>
          <p:nvPr/>
        </p:nvSpPr>
        <p:spPr bwMode="auto">
          <a:xfrm rot="5400000">
            <a:off x="2639219" y="2448446"/>
            <a:ext cx="360362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9237" name="AutoShape 24"/>
          <p:cNvSpPr>
            <a:spLocks noChangeArrowheads="1"/>
          </p:cNvSpPr>
          <p:nvPr/>
        </p:nvSpPr>
        <p:spPr bwMode="auto">
          <a:xfrm rot="-5400000">
            <a:off x="9192419" y="2448446"/>
            <a:ext cx="360362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608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063751" y="549276"/>
            <a:ext cx="7445375" cy="575469"/>
          </a:xfrm>
          <a:prstGeom prst="rect">
            <a:avLst/>
          </a:prstGeom>
          <a:noFill/>
        </p:spPr>
        <p:txBody>
          <a:bodyPr/>
          <a:lstStyle/>
          <a:p>
            <a:pPr algn="l" eaLnBrk="1" hangingPunct="1"/>
            <a:r>
              <a:rPr lang="sv-SE" altLang="sv-SE" sz="2800" dirty="0"/>
              <a:t>Patientens bild av sammanhanget</a:t>
            </a:r>
          </a:p>
        </p:txBody>
      </p:sp>
      <p:sp>
        <p:nvSpPr>
          <p:cNvPr id="161796" name="AutoShape 4"/>
          <p:cNvSpPr>
            <a:spLocks noChangeAspect="1" noChangeArrowheads="1"/>
          </p:cNvSpPr>
          <p:nvPr/>
        </p:nvSpPr>
        <p:spPr bwMode="auto">
          <a:xfrm>
            <a:off x="2136776" y="1989138"/>
            <a:ext cx="1895475" cy="666750"/>
          </a:xfrm>
          <a:prstGeom prst="roundRect">
            <a:avLst>
              <a:gd name="adj" fmla="val 12778"/>
            </a:avLst>
          </a:prstGeom>
          <a:solidFill>
            <a:srgbClr val="FFFFCC"/>
          </a:solidFill>
          <a:ln w="57150" cmpd="thickThin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sv-SE" sz="1800">
                <a:latin typeface="Arial" charset="0"/>
              </a:rPr>
              <a:t>Att komma in</a:t>
            </a:r>
            <a:endParaRPr lang="sv-SE" sz="1400" b="1">
              <a:latin typeface="Arial" charset="0"/>
            </a:endParaRPr>
          </a:p>
        </p:txBody>
      </p:sp>
      <p:sp>
        <p:nvSpPr>
          <p:cNvPr id="10244" name="AutoShape 5"/>
          <p:cNvSpPr>
            <a:spLocks noChangeAspect="1" noChangeArrowheads="1"/>
          </p:cNvSpPr>
          <p:nvPr/>
        </p:nvSpPr>
        <p:spPr bwMode="auto">
          <a:xfrm>
            <a:off x="4368801" y="1989138"/>
            <a:ext cx="2100263" cy="666750"/>
          </a:xfrm>
          <a:prstGeom prst="roundRect">
            <a:avLst>
              <a:gd name="adj" fmla="val 8102"/>
            </a:avLst>
          </a:prstGeom>
          <a:solidFill>
            <a:srgbClr val="FFFFCC"/>
          </a:solidFill>
          <a:ln w="57150" cmpd="thickThin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sv-SE" altLang="sv-SE" sz="1800"/>
              <a:t>Att komma igenom</a:t>
            </a:r>
            <a:endParaRPr lang="sv-SE" altLang="sv-SE" sz="1400" b="1"/>
          </a:p>
        </p:txBody>
      </p:sp>
      <p:sp>
        <p:nvSpPr>
          <p:cNvPr id="10245" name="AutoShape 6"/>
          <p:cNvSpPr>
            <a:spLocks noChangeAspect="1" noChangeArrowheads="1"/>
          </p:cNvSpPr>
          <p:nvPr/>
        </p:nvSpPr>
        <p:spPr bwMode="auto">
          <a:xfrm>
            <a:off x="6746875" y="1989138"/>
            <a:ext cx="3538538" cy="666750"/>
          </a:xfrm>
          <a:prstGeom prst="roundRect">
            <a:avLst>
              <a:gd name="adj" fmla="val 12778"/>
            </a:avLst>
          </a:prstGeom>
          <a:solidFill>
            <a:srgbClr val="FFFFCC"/>
          </a:solidFill>
          <a:ln w="57150" cmpd="thickThin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sv-SE" altLang="sv-SE" sz="1800"/>
              <a:t>Att få det man vill ha/behöver</a:t>
            </a:r>
            <a:endParaRPr lang="sv-SE" altLang="sv-SE" sz="1400" b="1"/>
          </a:p>
        </p:txBody>
      </p:sp>
      <p:sp>
        <p:nvSpPr>
          <p:cNvPr id="10246" name="AutoShape 7"/>
          <p:cNvSpPr>
            <a:spLocks noChangeAspect="1" noChangeArrowheads="1"/>
          </p:cNvSpPr>
          <p:nvPr/>
        </p:nvSpPr>
        <p:spPr bwMode="auto">
          <a:xfrm>
            <a:off x="8042275" y="3281364"/>
            <a:ext cx="2362200" cy="795337"/>
          </a:xfrm>
          <a:prstGeom prst="wedgeRoundRectCallout">
            <a:avLst>
              <a:gd name="adj1" fmla="val -57931"/>
              <a:gd name="adj2" fmla="val -4292"/>
              <a:gd name="adj3" fmla="val 16667"/>
            </a:avLst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15000"/>
              </a:spcAft>
              <a:buClrTx/>
              <a:buFontTx/>
              <a:buNone/>
            </a:pPr>
            <a:r>
              <a:rPr lang="sv-SE" altLang="sv-SE" sz="1200"/>
              <a:t>De gav mig exakt den hjälp jag </a:t>
            </a:r>
          </a:p>
          <a:p>
            <a:pPr algn="ctr">
              <a:spcBef>
                <a:spcPct val="0"/>
              </a:spcBef>
              <a:spcAft>
                <a:spcPct val="15000"/>
              </a:spcAft>
              <a:buClrTx/>
              <a:buFontTx/>
              <a:buNone/>
            </a:pPr>
            <a:r>
              <a:rPr lang="sv-SE" altLang="sv-SE" sz="1200"/>
              <a:t> ville ha (och behövde) exakt när </a:t>
            </a:r>
          </a:p>
          <a:p>
            <a:pPr algn="ctr">
              <a:spcBef>
                <a:spcPct val="0"/>
              </a:spcBef>
              <a:spcAft>
                <a:spcPct val="15000"/>
              </a:spcAft>
              <a:buClrTx/>
              <a:buFontTx/>
              <a:buNone/>
            </a:pPr>
            <a:r>
              <a:rPr lang="sv-SE" altLang="sv-SE" sz="1200"/>
              <a:t>jag ville ha (och behövde) den</a:t>
            </a:r>
          </a:p>
        </p:txBody>
      </p:sp>
      <p:sp>
        <p:nvSpPr>
          <p:cNvPr id="10247" name="AutoShape 8"/>
          <p:cNvSpPr>
            <a:spLocks noChangeArrowheads="1"/>
          </p:cNvSpPr>
          <p:nvPr/>
        </p:nvSpPr>
        <p:spPr bwMode="auto">
          <a:xfrm>
            <a:off x="3937001" y="3500438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sp>
        <p:nvSpPr>
          <p:cNvPr id="10248" name="AutoShape 9"/>
          <p:cNvSpPr>
            <a:spLocks noChangeArrowheads="1"/>
          </p:cNvSpPr>
          <p:nvPr/>
        </p:nvSpPr>
        <p:spPr bwMode="auto">
          <a:xfrm>
            <a:off x="6456363" y="3429000"/>
            <a:ext cx="360362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v-SE" altLang="sv-SE" sz="2400">
              <a:latin typeface="Times" pitchFamily="18" charset="0"/>
            </a:endParaRPr>
          </a:p>
        </p:txBody>
      </p:sp>
      <p:pic>
        <p:nvPicPr>
          <p:cNvPr id="10249" name="Picture 10" descr="MCj0232049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24113" y="2852738"/>
            <a:ext cx="116681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1" descr="MCj01984870000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57725" y="2852738"/>
            <a:ext cx="1366838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2" descr="MCj02324270000[1]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62775" y="2924175"/>
            <a:ext cx="960438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5951539" y="6092825"/>
            <a:ext cx="3692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sv-SE" altLang="sv-SE" sz="1200" dirty="0"/>
              <a:t>Källa: </a:t>
            </a:r>
            <a:r>
              <a:rPr lang="sv-SE" altLang="sv-SE" sz="1200" dirty="0" err="1"/>
              <a:t>Memeologen</a:t>
            </a:r>
            <a:r>
              <a:rPr lang="sv-SE" altLang="sv-SE" sz="1200" dirty="0"/>
              <a:t>/</a:t>
            </a:r>
            <a:r>
              <a:rPr lang="sv-SE" altLang="sv-SE" sz="1200" dirty="0" err="1"/>
              <a:t>Qulturum</a:t>
            </a:r>
            <a:r>
              <a:rPr lang="sv-SE" altLang="sv-SE" sz="1200" dirty="0"/>
              <a:t> </a:t>
            </a:r>
            <a:endParaRPr lang="sv-SE" altLang="sv-SE" sz="1000" dirty="0"/>
          </a:p>
        </p:txBody>
      </p:sp>
    </p:spTree>
    <p:extLst>
      <p:ext uri="{BB962C8B-B14F-4D97-AF65-F5344CB8AC3E}">
        <p14:creationId xmlns:p14="http://schemas.microsoft.com/office/powerpoint/2010/main" val="641894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2279650" y="1412875"/>
            <a:ext cx="7704138" cy="460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sv-SE" altLang="sv-SE" sz="2400" b="1" dirty="0"/>
              <a:t>Varför gör vi det här?</a:t>
            </a:r>
          </a:p>
          <a:p>
            <a:pPr eaLnBrk="1" hangingPunct="1"/>
            <a:r>
              <a:rPr lang="sv-SE" altLang="sv-SE" sz="2400" dirty="0"/>
              <a:t>Skapa en gemensam bild</a:t>
            </a:r>
          </a:p>
          <a:p>
            <a:pPr eaLnBrk="1" hangingPunct="1"/>
            <a:r>
              <a:rPr lang="sv-SE" altLang="sv-SE" sz="2400" dirty="0"/>
              <a:t>Hitta strul/problem/risker</a:t>
            </a:r>
          </a:p>
          <a:p>
            <a:pPr eaLnBrk="1" hangingPunct="1"/>
            <a:r>
              <a:rPr lang="sv-SE" altLang="sv-SE" sz="2400" dirty="0"/>
              <a:t>Förebygga att fel/problem upprepas</a:t>
            </a:r>
          </a:p>
          <a:p>
            <a:pPr eaLnBrk="1" hangingPunct="1"/>
            <a:r>
              <a:rPr lang="sv-SE" altLang="sv-SE" sz="2400" dirty="0"/>
              <a:t>Utveckla hjälpverktyg/checklistor</a:t>
            </a:r>
          </a:p>
          <a:p>
            <a:pPr eaLnBrk="1" hangingPunct="1"/>
            <a:r>
              <a:rPr lang="sv-SE" altLang="sv-SE" sz="2400" dirty="0"/>
              <a:t>Utgå från kundens/patientens behov</a:t>
            </a:r>
          </a:p>
          <a:p>
            <a:pPr eaLnBrk="1" hangingPunct="1"/>
            <a:r>
              <a:rPr lang="sv-SE" altLang="sv-SE" sz="2400" dirty="0"/>
              <a:t>Ta reda på tidsåtgång i flödet för att se resursspill, flaskhalsar </a:t>
            </a:r>
            <a:r>
              <a:rPr lang="sv-SE" altLang="sv-SE" sz="2400" dirty="0" err="1"/>
              <a:t>etc</a:t>
            </a:r>
            <a:r>
              <a:rPr lang="sv-SE" altLang="sv-SE" sz="2400" dirty="0"/>
              <a:t> </a:t>
            </a:r>
          </a:p>
          <a:p>
            <a:pPr eaLnBrk="1" hangingPunct="1"/>
            <a:r>
              <a:rPr lang="sv-SE" altLang="sv-SE" sz="2400" dirty="0"/>
              <a:t>Effektivisera/ändra/förenkla arbetssätt</a:t>
            </a:r>
          </a:p>
          <a:p>
            <a:pPr eaLnBrk="1" hangingPunct="1"/>
            <a:r>
              <a:rPr lang="sv-SE" altLang="sv-SE" sz="2400" dirty="0"/>
              <a:t>Klargöra ansvar och roller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238375" y="476251"/>
            <a:ext cx="6567488" cy="720725"/>
          </a:xfrm>
          <a:prstGeom prst="rect">
            <a:avLst/>
          </a:prstGeom>
          <a:noFill/>
        </p:spPr>
        <p:txBody>
          <a:bodyPr/>
          <a:lstStyle/>
          <a:p>
            <a:pPr algn="l" eaLnBrk="1" hangingPunct="1"/>
            <a:r>
              <a:rPr lang="sv-SE" altLang="sv-SE" sz="2800" dirty="0"/>
              <a:t>Syfte med kartläggningen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7320136" y="6194425"/>
            <a:ext cx="225090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sv-SE" altLang="sv-SE" sz="1200" dirty="0">
                <a:latin typeface="Verdana" pitchFamily="34" charset="0"/>
              </a:rPr>
              <a:t>Källa: Gör och lär</a:t>
            </a:r>
          </a:p>
        </p:txBody>
      </p:sp>
    </p:spTree>
    <p:extLst>
      <p:ext uri="{BB962C8B-B14F-4D97-AF65-F5344CB8AC3E}">
        <p14:creationId xmlns:p14="http://schemas.microsoft.com/office/powerpoint/2010/main" val="2483665092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kom 191010.pptm" id="{F1B70145-B668-4368-9F41-4A4A9620C66A}" vid="{3CC66F24-8697-41FD-8112-D3431638CB9C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llertillochmed xmlns="http://schemas.microsoft.com/sharepoint/v3" xsi:nil="true"/>
    <Gallerfran xmlns="http://schemas.microsoft.com/sharepoint/v3">2019-09-08T22:00:00+00:00</Gallerfran>
    <Publiceringsdatum xmlns="http://schemas.microsoft.com/sharepoint/v3">2019-09-08T22:00:00+00:00</Publiceringsdatum>
    <h2c9d7dd9eeb4da4ac62aed9bea1dce9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Informationsmaterial</TermName>
          <TermId xmlns="http://schemas.microsoft.com/office/infopath/2007/PartnerControls">6564bb37-7519-47b5-a28d-bbe0dd5c58f7</TermId>
        </TermInfo>
      </Terms>
    </h2c9d7dd9eeb4da4ac62aed9bea1dce9>
    <bafcb4227c9043da9566b5ef78ddcc95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afcb4227c9043da9566b5ef78ddcc95>
    <b01f2f3f268b4d69803358402dbab91a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01f2f3f268b4d69803358402dbab91a>
    <Sakerhetsklass xmlns="http://schemas.microsoft.com/sharepoint/v3">Alla</Sakerhetsklass>
    <Dokumentforfattare xmlns="http://schemas.microsoft.com/sharepoint/v3">
      <UserInfo>
        <DisplayName>Renntun Måns</DisplayName>
        <AccountId>26309</AccountId>
        <AccountType/>
      </UserInfo>
    </Dokumentforfattare>
    <Valdinnehallstyp xmlns="http://schemas.microsoft.com/sharepoint/v3">Informationmaterial</Valdinnehallstyp>
    <Externforfattare xmlns="http://schemas.microsoft.com/sharepoint/v3" xsi:nil="true"/>
    <Gallerforunderavdelningar xmlns="http://schemas.microsoft.com/sharepoint/v3">false</Gallerforunderavdelningar>
    <TaxCatchAll xmlns="08943ba7-0447-4cf0-b908-5d03d029f642">
      <Value>2458</Value>
      <Value>3319</Value>
    </TaxCatchAll>
    <Paminnelse xmlns="http://schemas.microsoft.com/sharepoint/v3">false</Paminnelse>
    <Aktuellversion xmlns="http://schemas.microsoft.com/sharepoint/v3">2</Aktuellversion>
    <Dokumentgodkannare xmlns="http://schemas.microsoft.com/sharepoint/v3" xsi:nil="true"/>
    <Comment xmlns="http://schemas.microsoft.com/sharepoint/v3" xsi:nil="true"/>
    <_dlc_DocId xmlns="a23a2f6b-7e21-49b1-b33f-300315b17fc7">RS03-00000061058</_dlc_DocId>
    <_dlc_DocIdUrl xmlns="a23a2f6b-7e21-49b1-b33f-300315b17fc7">
      <Url>http://dokumentportal.i.skane.se/_layouts/15/DocIdRedir.aspx?ID=RS03-00000061058</Url>
      <Description>RS03-00000061058</Description>
    </_dlc_DocIdUrl>
    <Dokumentslag xmlns="http://schemas.microsoft.com/sharepoint/v3">Informerande</Dokumentslag>
    <_dlc_DocIdPersistId xmlns="a23a2f6b-7e21-49b1-b33f-300315b17fc7">false</_dlc_DocIdPersistId>
  </documentManagement>
</p:properti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haredContentType xmlns="Microsoft.SharePoint.Taxonomy.ContentTypeSync" SourceId="649d846f-5990-441a-b7ea-c87757b39728" ContentTypeId="0x0101000728167CD9C94899925BA69C4AF6743E1122" PreviousValue="false"/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Informationmaterial" ma:contentTypeID="0x0101000728167CD9C94899925BA69C4AF6743E1122008026F9AFC070934998CB400726493303" ma:contentTypeVersion="36" ma:contentTypeDescription="Informerande" ma:contentTypeScope="" ma:versionID="ab375e550482c836316d78e03e30c9a2">
  <xsd:schema xmlns:xsd="http://www.w3.org/2001/XMLSchema" xmlns:xs="http://www.w3.org/2001/XMLSchema" xmlns:p="http://schemas.microsoft.com/office/2006/metadata/properties" xmlns:ns1="http://schemas.microsoft.com/sharepoint/v3" xmlns:ns2="08943ba7-0447-4cf0-b908-5d03d029f642" xmlns:ns3="a23a2f6b-7e21-49b1-b33f-300315b17fc7" targetNamespace="http://schemas.microsoft.com/office/2006/metadata/properties" ma:root="true" ma:fieldsID="aca124cdff214a2bac00a0c6d282a342" ns1:_="" ns2:_="" ns3:_="">
    <xsd:import namespace="http://schemas.microsoft.com/sharepoint/v3"/>
    <xsd:import namespace="08943ba7-0447-4cf0-b908-5d03d029f642"/>
    <xsd:import namespace="a23a2f6b-7e21-49b1-b33f-300315b17fc7"/>
    <xsd:element name="properties">
      <xsd:complexType>
        <xsd:sequence>
          <xsd:element name="documentManagement">
            <xsd:complexType>
              <xsd:all>
                <xsd:element ref="ns1:Dokumentforfattare"/>
                <xsd:element ref="ns2:TaxCatchAll" minOccurs="0"/>
                <xsd:element ref="ns2:TaxCatchAllLabel" minOccurs="0"/>
                <xsd:element ref="ns1:Externforfattare" minOccurs="0"/>
                <xsd:element ref="ns1:Gallerfran"/>
                <xsd:element ref="ns1:Gallertillochmed" minOccurs="0"/>
                <xsd:element ref="ns1:Paminnelse" minOccurs="0"/>
                <xsd:element ref="ns1:Publiceringsdatum"/>
                <xsd:element ref="ns1:bafcb4227c9043da9566b5ef78ddcc95" minOccurs="0"/>
                <xsd:element ref="ns1:Aktuellversion" minOccurs="0"/>
                <xsd:element ref="ns1:Valdinnehallstyp" minOccurs="0"/>
                <xsd:element ref="ns1:h2c9d7dd9eeb4da4ac62aed9bea1dce9" minOccurs="0"/>
                <xsd:element ref="ns1:b01f2f3f268b4d69803358402dbab91a" minOccurs="0"/>
                <xsd:element ref="ns1:Gallerforunderavdelningar" minOccurs="0"/>
                <xsd:element ref="ns1:Dokumentgodkannare" minOccurs="0"/>
                <xsd:element ref="ns1:Dokumentslag" minOccurs="0"/>
                <xsd:element ref="ns1:Sakerhetsklass"/>
                <xsd:element ref="ns1:Comment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kumentforfattare" ma:index="8" ma:displayName="Författare" ma:list="UserInfo" ma:internalName="Dokumentforfattare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forfattare" ma:index="11" nillable="true" ma:displayName="Extern författare" ma:internalName="Externforfattare">
      <xsd:simpleType>
        <xsd:restriction base="dms:Text"/>
      </xsd:simpleType>
    </xsd:element>
    <xsd:element name="Gallerfran" ma:index="12" ma:displayName="Gäller från" ma:format="DateOnly" ma:internalName="Gallerfran">
      <xsd:simpleType>
        <xsd:restriction base="dms:DateTime"/>
      </xsd:simpleType>
    </xsd:element>
    <xsd:element name="Gallertillochmed" ma:index="13" nillable="true" ma:displayName="Gäller till och med" ma:format="DateOnly" ma:internalName="Gallertillochmed">
      <xsd:simpleType>
        <xsd:restriction base="dms:DateTime"/>
      </xsd:simpleType>
    </xsd:element>
    <xsd:element name="Paminnelse" ma:index="14" nillable="true" ma:displayName="Påminnelse" ma:internalName="Paminnelse">
      <xsd:simpleType>
        <xsd:restriction base="dms:Boolean"/>
      </xsd:simpleType>
    </xsd:element>
    <xsd:element name="Publiceringsdatum" ma:index="15" ma:displayName="Publiceringsdatum" ma:format="DateOnly" ma:internalName="Publiceringsdatum">
      <xsd:simpleType>
        <xsd:restriction base="dms:DateTime"/>
      </xsd:simpleType>
    </xsd:element>
    <xsd:element name="bafcb4227c9043da9566b5ef78ddcc95" ma:index="16" ma:taxonomy="true" ma:internalName="bafcb4227c9043da9566b5ef78ddcc95" ma:taxonomyFieldName="Dokumentagandeenhet" ma:displayName="Dokumentägande enhet" ma:indexed="true" ma:default="" ma:fieldId="{bafcb422-7c90-43da-9566-b5ef78ddcc95}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Aktuellversion" ma:index="18" nillable="true" ma:displayName="Aktuell version" ma:hidden="true" ma:internalName="Aktuellversion">
      <xsd:simpleType>
        <xsd:restriction base="dms:Text"/>
      </xsd:simpleType>
    </xsd:element>
    <xsd:element name="Valdinnehallstyp" ma:index="19" nillable="true" ma:displayName="Vald innehållstyp" ma:hidden="true" ma:internalName="Valdinnehallstyp">
      <xsd:simpleType>
        <xsd:restriction base="dms:Text"/>
      </xsd:simpleType>
    </xsd:element>
    <xsd:element name="h2c9d7dd9eeb4da4ac62aed9bea1dce9" ma:index="20" ma:taxonomy="true" ma:internalName="h2c9d7dd9eeb4da4ac62aed9bea1dce9" ma:taxonomyFieldName="Taggning" ma:displayName="Ämnesområde" ma:readOnly="false" ma:default="" ma:fieldId="{12c9d7dd-9eeb-4da4-ac62-aed9bea1dce9}" ma:taxonomyMulti="true" ma:sspId="649d846f-5990-441a-b7ea-c87757b39728" ma:termSetId="c51e19ca-d4c2-4121-81f2-291317faa7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01f2f3f268b4d69803358402dbab91a" ma:index="22" ma:taxonomy="true" ma:internalName="b01f2f3f268b4d69803358402dbab91a" ma:taxonomyFieldName="Gallerfor" ma:displayName="Gäller för" ma:default="" ma:fieldId="{b01f2f3f-268b-4d69-8033-58402dbab91a}" ma:taxonomyMulti="true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Gallerforunderavdelningar" ma:index="24" nillable="true" ma:displayName="Gäller för underavdelningar" ma:internalName="Gallerforunderavdelningar">
      <xsd:simpleType>
        <xsd:restriction base="dms:Boolean"/>
      </xsd:simpleType>
    </xsd:element>
    <xsd:element name="Dokumentgodkannare" ma:index="25" nillable="true" ma:displayName="Faktaägare" ma:hidden="true" ma:internalName="Dokumentgodkannare" ma:readOnly="false">
      <xsd:simpleType>
        <xsd:restriction base="dms:Text"/>
      </xsd:simpleType>
    </xsd:element>
    <xsd:element name="Dokumentslag" ma:index="26" nillable="true" ma:displayName="Dokumentslag" ma:internalName="Dokumentslag" ma:readOnly="true">
      <xsd:simpleType>
        <xsd:restriction base="dms:Text"/>
      </xsd:simpleType>
    </xsd:element>
    <xsd:element name="Sakerhetsklass" ma:index="27" ma:displayName="Säkerhetsklass" ma:internalName="Sakerhetsklass" ma:readOnly="false">
      <xsd:simpleType>
        <xsd:restriction base="dms:Choice">
          <xsd:enumeration value="Alla internt"/>
          <xsd:enumeration value="Alla"/>
        </xsd:restriction>
      </xsd:simpleType>
    </xsd:element>
    <xsd:element name="Comment" ma:index="28" nillable="true" ma:displayName="Beskrivning" ma:internalName="Commen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43ba7-0447-4cf0-b908-5d03d029f642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0cfea753-fe51-4d63-bfa0-6d9695f106c0}" ma:internalName="TaxCatchAll" ma:showField="CatchAllData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0cfea753-fe51-4d63-bfa0-6d9695f106c0}" ma:internalName="TaxCatchAllLabel" ma:readOnly="true" ma:showField="CatchAllDataLabel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a2f6b-7e21-49b1-b33f-300315b17fc7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80AD26-2BBA-4F8D-A846-D24DA55A8258}">
  <ds:schemaRefs>
    <ds:schemaRef ds:uri="a23a2f6b-7e21-49b1-b33f-300315b17fc7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8943ba7-0447-4cf0-b908-5d03d029f642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4E4E136-265A-4286-A709-C44411EEEF4D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1FF541F4-0B41-43BA-8AC8-8CC77B8FB65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8216C18-20C1-49E5-B4F8-22E0787368DE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D5B5E20E-C2FC-4793-95DB-3383A48427AF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9FC6909F-20A3-49AB-BCBB-E2790598D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8943ba7-0447-4cf0-b908-5d03d029f642"/>
    <ds:schemaRef ds:uri="a23a2f6b-7e21-49b1-b33f-300315b17f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rs-powerpointmall-kom-191010</Template>
  <TotalTime>0</TotalTime>
  <Words>683</Words>
  <Application>Microsoft Office PowerPoint</Application>
  <PresentationFormat>Bredbild</PresentationFormat>
  <Paragraphs>142</Paragraphs>
  <Slides>15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2" baseType="lpstr">
      <vt:lpstr>Arial</vt:lpstr>
      <vt:lpstr>Arial Narrow</vt:lpstr>
      <vt:lpstr>Tahoma</vt:lpstr>
      <vt:lpstr>Times</vt:lpstr>
      <vt:lpstr>Times New Roman</vt:lpstr>
      <vt:lpstr>Verdana</vt:lpstr>
      <vt:lpstr>Region Skåne</vt:lpstr>
      <vt:lpstr>Processkartläggning</vt:lpstr>
      <vt:lpstr>Vad är en process?</vt:lpstr>
      <vt:lpstr>PowerPoint-presentation</vt:lpstr>
      <vt:lpstr>Tre vårdgivande modeller</vt:lpstr>
      <vt:lpstr>Kundbegreppet</vt:lpstr>
      <vt:lpstr>En resa med fokus på resultatet</vt:lpstr>
      <vt:lpstr>Sjukvårdens bild av patientprocessen</vt:lpstr>
      <vt:lpstr>Patientens bild av sammanhanget</vt:lpstr>
      <vt:lpstr>Syfte med kartläggningen</vt:lpstr>
      <vt:lpstr>Metod .. gör så här</vt:lpstr>
      <vt:lpstr>Bestäm flödets detaljnivå</vt:lpstr>
      <vt:lpstr>PowerPoint-presentation</vt:lpstr>
      <vt:lpstr>Analysera</vt:lpstr>
      <vt:lpstr>PowerPoint-presentation</vt:lpstr>
      <vt:lpstr>Flödessymboler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Varga Claudia</dc:creator>
  <cp:lastModifiedBy>Varga Claudia</cp:lastModifiedBy>
  <cp:revision>2</cp:revision>
  <dcterms:created xsi:type="dcterms:W3CDTF">2022-08-29T09:16:10Z</dcterms:created>
  <dcterms:modified xsi:type="dcterms:W3CDTF">2022-08-29T09:23:12Z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0x0101000728167CD9C94899925BA69C4AF6743E1122008026F9AFC070934998CB400726493303</vt:lpwstr>
  </property>
  <property fmtid="{D5CDD505-2E9C-101B-9397-08002B2CF9AE}" pid="3" name="_dlc_DocIdItemGuid">
    <vt:lpwstr>e8256c0d-aa63-434b-862d-d7f284d4d4e1</vt:lpwstr>
  </property>
  <property fmtid="{D5CDD505-2E9C-101B-9397-08002B2CF9AE}" pid="4" name="Dokumentagandeenhet">
    <vt:lpwstr>3319;#Kommunikation|9daa9f5a-0c0d-427a-a8e5-a42deff6fd30</vt:lpwstr>
  </property>
  <property fmtid="{D5CDD505-2E9C-101B-9397-08002B2CF9AE}" pid="5" name="Taggning">
    <vt:lpwstr>2458;#Informationsmaterial|6564bb37-7519-47b5-a28d-bbe0dd5c58f7</vt:lpwstr>
  </property>
  <property fmtid="{D5CDD505-2E9C-101B-9397-08002B2CF9AE}" pid="6" name="Gallerfor">
    <vt:lpwstr>3319;#Kommunikation|9daa9f5a-0c0d-427a-a8e5-a42deff6fd30</vt:lpwstr>
  </property>
  <property fmtid="{D5CDD505-2E9C-101B-9397-08002B2CF9AE}" pid="7" name="f704ae44dfee48309a4736a767fe9886">
    <vt:lpwstr/>
  </property>
  <property fmtid="{D5CDD505-2E9C-101B-9397-08002B2CF9AE}" pid="8" name="Forfattarensenhet">
    <vt:lpwstr/>
  </property>
  <property fmtid="{D5CDD505-2E9C-101B-9397-08002B2CF9AE}" pid="9" name="Order">
    <vt:r8>6105800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SharedWithUsers">
    <vt:lpwstr/>
  </property>
  <property fmtid="{D5CDD505-2E9C-101B-9397-08002B2CF9AE}" pid="13" name="TemplateUrl">
    <vt:lpwstr/>
  </property>
  <property fmtid="{D5CDD505-2E9C-101B-9397-08002B2CF9AE}" pid="14" name="Overgripande">
    <vt:bool>false</vt:bool>
  </property>
</Properties>
</file>