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5" r:id="rId4"/>
  </p:sldMasterIdLst>
  <p:notesMasterIdLst>
    <p:notesMasterId r:id="rId14"/>
  </p:notesMasterIdLst>
  <p:sldIdLst>
    <p:sldId id="323" r:id="rId5"/>
    <p:sldId id="557" r:id="rId6"/>
    <p:sldId id="558" r:id="rId7"/>
    <p:sldId id="559" r:id="rId8"/>
    <p:sldId id="565" r:id="rId9"/>
    <p:sldId id="566" r:id="rId10"/>
    <p:sldId id="567" r:id="rId11"/>
    <p:sldId id="569" r:id="rId12"/>
    <p:sldId id="564" r:id="rId13"/>
  </p:sldIdLst>
  <p:sldSz cx="12192000" cy="6858000"/>
  <p:notesSz cx="6858000" cy="9144000"/>
  <p:defaultTextStyle>
    <a:defPPr>
      <a:defRPr lang="sv-SE"/>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845" userDrawn="1">
          <p15:clr>
            <a:srgbClr val="A4A3A4"/>
          </p15:clr>
        </p15:guide>
        <p15:guide id="2" orient="horz" pos="1200">
          <p15:clr>
            <a:srgbClr val="A4A3A4"/>
          </p15:clr>
        </p15:guide>
        <p15:guide id="3" orient="horz" pos="3504">
          <p15:clr>
            <a:srgbClr val="A4A3A4"/>
          </p15:clr>
        </p15:guide>
        <p15:guide id="4" pos="576">
          <p15:clr>
            <a:srgbClr val="A4A3A4"/>
          </p15:clr>
        </p15:guide>
        <p15:guide id="5" pos="6656">
          <p15:clr>
            <a:srgbClr val="A4A3A4"/>
          </p15:clr>
        </p15:guide>
        <p15:guide id="6" pos="3712">
          <p15:clr>
            <a:srgbClr val="A4A3A4"/>
          </p15:clr>
        </p15:guide>
        <p15:guide id="7" pos="338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B79F"/>
    <a:srgbClr val="2D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CD9E1D-86EC-424E-A38C-207E24003D48}" v="22" dt="2023-05-16T13:59:12.51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llanmörkt format 1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llanmörkt format 1 - Dekorfärg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907" autoAdjust="0"/>
  </p:normalViewPr>
  <p:slideViewPr>
    <p:cSldViewPr showGuides="1">
      <p:cViewPr varScale="1">
        <p:scale>
          <a:sx n="103" d="100"/>
          <a:sy n="103" d="100"/>
        </p:scale>
        <p:origin x="774" y="114"/>
      </p:cViewPr>
      <p:guideLst>
        <p:guide orient="horz" pos="845"/>
        <p:guide orient="horz" pos="1200"/>
        <p:guide orient="horz" pos="3504"/>
        <p:guide pos="576"/>
        <p:guide pos="6656"/>
        <p:guide pos="3712"/>
        <p:guide pos="338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60" d="100"/>
          <a:sy n="60" d="100"/>
        </p:scale>
        <p:origin x="-20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gustinsson Magnus" userId="c9ebf99c-6176-4890-8f93-ff7ff834145d" providerId="ADAL" clId="{DDCD9E1D-86EC-424E-A38C-207E24003D48}"/>
    <pc:docChg chg="undo custSel delSld modSld">
      <pc:chgData name="Augustinsson Magnus" userId="c9ebf99c-6176-4890-8f93-ff7ff834145d" providerId="ADAL" clId="{DDCD9E1D-86EC-424E-A38C-207E24003D48}" dt="2023-05-16T13:59:43.455" v="196" actId="20577"/>
      <pc:docMkLst>
        <pc:docMk/>
      </pc:docMkLst>
      <pc:sldChg chg="del">
        <pc:chgData name="Augustinsson Magnus" userId="c9ebf99c-6176-4890-8f93-ff7ff834145d" providerId="ADAL" clId="{DDCD9E1D-86EC-424E-A38C-207E24003D48}" dt="2023-05-16T13:50:23.783" v="0" actId="47"/>
        <pc:sldMkLst>
          <pc:docMk/>
          <pc:sldMk cId="2610952035" sldId="554"/>
        </pc:sldMkLst>
      </pc:sldChg>
      <pc:sldChg chg="del">
        <pc:chgData name="Augustinsson Magnus" userId="c9ebf99c-6176-4890-8f93-ff7ff834145d" providerId="ADAL" clId="{DDCD9E1D-86EC-424E-A38C-207E24003D48}" dt="2023-05-16T13:50:23.783" v="0" actId="47"/>
        <pc:sldMkLst>
          <pc:docMk/>
          <pc:sldMk cId="4130624827" sldId="562"/>
        </pc:sldMkLst>
      </pc:sldChg>
      <pc:sldChg chg="del">
        <pc:chgData name="Augustinsson Magnus" userId="c9ebf99c-6176-4890-8f93-ff7ff834145d" providerId="ADAL" clId="{DDCD9E1D-86EC-424E-A38C-207E24003D48}" dt="2023-05-16T13:50:23.783" v="0" actId="47"/>
        <pc:sldMkLst>
          <pc:docMk/>
          <pc:sldMk cId="2355338121" sldId="563"/>
        </pc:sldMkLst>
      </pc:sldChg>
      <pc:sldChg chg="addSp delSp modSp mod delAnim modAnim chgLayout">
        <pc:chgData name="Augustinsson Magnus" userId="c9ebf99c-6176-4890-8f93-ff7ff834145d" providerId="ADAL" clId="{DDCD9E1D-86EC-424E-A38C-207E24003D48}" dt="2023-05-16T13:54:28.066" v="121" actId="404"/>
        <pc:sldMkLst>
          <pc:docMk/>
          <pc:sldMk cId="3943794064" sldId="564"/>
        </pc:sldMkLst>
        <pc:spChg chg="mod ord">
          <ac:chgData name="Augustinsson Magnus" userId="c9ebf99c-6176-4890-8f93-ff7ff834145d" providerId="ADAL" clId="{DDCD9E1D-86EC-424E-A38C-207E24003D48}" dt="2023-05-16T13:51:59.057" v="1" actId="700"/>
          <ac:spMkLst>
            <pc:docMk/>
            <pc:sldMk cId="3943794064" sldId="564"/>
            <ac:spMk id="2" creationId="{00000000-0000-0000-0000-000000000000}"/>
          </ac:spMkLst>
        </pc:spChg>
        <pc:spChg chg="del mod">
          <ac:chgData name="Augustinsson Magnus" userId="c9ebf99c-6176-4890-8f93-ff7ff834145d" providerId="ADAL" clId="{DDCD9E1D-86EC-424E-A38C-207E24003D48}" dt="2023-05-16T13:52:24.361" v="10"/>
          <ac:spMkLst>
            <pc:docMk/>
            <pc:sldMk cId="3943794064" sldId="564"/>
            <ac:spMk id="3" creationId="{F317BD5B-4F03-4F5F-ABDB-90A3A11E505A}"/>
          </ac:spMkLst>
        </pc:spChg>
        <pc:spChg chg="add mod ord">
          <ac:chgData name="Augustinsson Magnus" userId="c9ebf99c-6176-4890-8f93-ff7ff834145d" providerId="ADAL" clId="{DDCD9E1D-86EC-424E-A38C-207E24003D48}" dt="2023-05-16T13:54:28.066" v="121" actId="404"/>
          <ac:spMkLst>
            <pc:docMk/>
            <pc:sldMk cId="3943794064" sldId="564"/>
            <ac:spMk id="4" creationId="{800CE637-D948-B7EE-1908-9529B23AA280}"/>
          </ac:spMkLst>
        </pc:spChg>
        <pc:spChg chg="del">
          <ac:chgData name="Augustinsson Magnus" userId="c9ebf99c-6176-4890-8f93-ff7ff834145d" providerId="ADAL" clId="{DDCD9E1D-86EC-424E-A38C-207E24003D48}" dt="2023-05-16T13:52:24.348" v="8" actId="478"/>
          <ac:spMkLst>
            <pc:docMk/>
            <pc:sldMk cId="3943794064" sldId="564"/>
            <ac:spMk id="5" creationId="{293F7C98-5A9E-49C2-A424-2B234272AAA9}"/>
          </ac:spMkLst>
        </pc:spChg>
      </pc:sldChg>
      <pc:sldChg chg="delSp modSp mod">
        <pc:chgData name="Augustinsson Magnus" userId="c9ebf99c-6176-4890-8f93-ff7ff834145d" providerId="ADAL" clId="{DDCD9E1D-86EC-424E-A38C-207E24003D48}" dt="2023-05-16T13:59:43.455" v="196" actId="20577"/>
        <pc:sldMkLst>
          <pc:docMk/>
          <pc:sldMk cId="258843969" sldId="567"/>
        </pc:sldMkLst>
        <pc:spChg chg="mod">
          <ac:chgData name="Augustinsson Magnus" userId="c9ebf99c-6176-4890-8f93-ff7ff834145d" providerId="ADAL" clId="{DDCD9E1D-86EC-424E-A38C-207E24003D48}" dt="2023-05-16T13:56:00.236" v="133" actId="1076"/>
          <ac:spMkLst>
            <pc:docMk/>
            <pc:sldMk cId="258843969" sldId="567"/>
            <ac:spMk id="16" creationId="{109BB011-7528-4FEF-8FC9-54C42C7BEFAA}"/>
          </ac:spMkLst>
        </pc:spChg>
        <pc:spChg chg="mod">
          <ac:chgData name="Augustinsson Magnus" userId="c9ebf99c-6176-4890-8f93-ff7ff834145d" providerId="ADAL" clId="{DDCD9E1D-86EC-424E-A38C-207E24003D48}" dt="2023-05-16T13:58:02.896" v="167" actId="20577"/>
          <ac:spMkLst>
            <pc:docMk/>
            <pc:sldMk cId="258843969" sldId="567"/>
            <ac:spMk id="30" creationId="{D54CC6F8-87FD-4891-AF2A-D8B7A6277414}"/>
          </ac:spMkLst>
        </pc:spChg>
        <pc:spChg chg="mod">
          <ac:chgData name="Augustinsson Magnus" userId="c9ebf99c-6176-4890-8f93-ff7ff834145d" providerId="ADAL" clId="{DDCD9E1D-86EC-424E-A38C-207E24003D48}" dt="2023-05-16T13:59:43.455" v="196" actId="20577"/>
          <ac:spMkLst>
            <pc:docMk/>
            <pc:sldMk cId="258843969" sldId="567"/>
            <ac:spMk id="31" creationId="{3836AB3C-A9B2-4CF0-AA48-3AE4B58732AD}"/>
          </ac:spMkLst>
        </pc:spChg>
        <pc:spChg chg="mod">
          <ac:chgData name="Augustinsson Magnus" userId="c9ebf99c-6176-4890-8f93-ff7ff834145d" providerId="ADAL" clId="{DDCD9E1D-86EC-424E-A38C-207E24003D48}" dt="2023-05-16T13:56:13.258" v="137" actId="20577"/>
          <ac:spMkLst>
            <pc:docMk/>
            <pc:sldMk cId="258843969" sldId="567"/>
            <ac:spMk id="53" creationId="{9ADF75C2-2090-4FA3-914E-3B75E7B6770E}"/>
          </ac:spMkLst>
        </pc:spChg>
        <pc:spChg chg="mod">
          <ac:chgData name="Augustinsson Magnus" userId="c9ebf99c-6176-4890-8f93-ff7ff834145d" providerId="ADAL" clId="{DDCD9E1D-86EC-424E-A38C-207E24003D48}" dt="2023-05-16T13:58:17.940" v="168" actId="20577"/>
          <ac:spMkLst>
            <pc:docMk/>
            <pc:sldMk cId="258843969" sldId="567"/>
            <ac:spMk id="54" creationId="{38D630FE-4DD7-4F67-93AA-17C621C542D0}"/>
          </ac:spMkLst>
        </pc:spChg>
        <pc:spChg chg="mod">
          <ac:chgData name="Augustinsson Magnus" userId="c9ebf99c-6176-4890-8f93-ff7ff834145d" providerId="ADAL" clId="{DDCD9E1D-86EC-424E-A38C-207E24003D48}" dt="2023-05-16T13:58:38.909" v="182" actId="5793"/>
          <ac:spMkLst>
            <pc:docMk/>
            <pc:sldMk cId="258843969" sldId="567"/>
            <ac:spMk id="55" creationId="{3091C664-381A-47A5-949D-A1C8D0418ED0}"/>
          </ac:spMkLst>
        </pc:spChg>
        <pc:spChg chg="del">
          <ac:chgData name="Augustinsson Magnus" userId="c9ebf99c-6176-4890-8f93-ff7ff834145d" providerId="ADAL" clId="{DDCD9E1D-86EC-424E-A38C-207E24003D48}" dt="2023-05-16T13:55:53.937" v="132" actId="478"/>
          <ac:spMkLst>
            <pc:docMk/>
            <pc:sldMk cId="258843969" sldId="567"/>
            <ac:spMk id="78" creationId="{FD9E3DF8-C9B4-4ED1-9450-B99D8F61DC73}"/>
          </ac:spMkLst>
        </pc:spChg>
        <pc:cxnChg chg="mod">
          <ac:chgData name="Augustinsson Magnus" userId="c9ebf99c-6176-4890-8f93-ff7ff834145d" providerId="ADAL" clId="{DDCD9E1D-86EC-424E-A38C-207E24003D48}" dt="2023-05-16T13:55:53.937" v="132" actId="478"/>
          <ac:cxnSpMkLst>
            <pc:docMk/>
            <pc:sldMk cId="258843969" sldId="567"/>
            <ac:cxnSpMk id="29" creationId="{F4CD5B24-8179-4032-AD6E-48EDAA6D3CE2}"/>
          </ac:cxnSpMkLst>
        </pc:cxnChg>
        <pc:cxnChg chg="mod">
          <ac:chgData name="Augustinsson Magnus" userId="c9ebf99c-6176-4890-8f93-ff7ff834145d" providerId="ADAL" clId="{DDCD9E1D-86EC-424E-A38C-207E24003D48}" dt="2023-05-16T13:56:09.356" v="135" actId="1076"/>
          <ac:cxnSpMkLst>
            <pc:docMk/>
            <pc:sldMk cId="258843969" sldId="567"/>
            <ac:cxnSpMk id="59" creationId="{2C6FC353-8DDC-408F-9E32-C561D0061A71}"/>
          </ac:cxnSpMkLst>
        </pc:cxnChg>
        <pc:cxnChg chg="del">
          <ac:chgData name="Augustinsson Magnus" userId="c9ebf99c-6176-4890-8f93-ff7ff834145d" providerId="ADAL" clId="{DDCD9E1D-86EC-424E-A38C-207E24003D48}" dt="2023-05-16T13:57:50.253" v="164" actId="478"/>
          <ac:cxnSpMkLst>
            <pc:docMk/>
            <pc:sldMk cId="258843969" sldId="567"/>
            <ac:cxnSpMk id="62" creationId="{F73CF878-8EF9-4647-B520-8B0B610390BD}"/>
          </ac:cxnSpMkLst>
        </pc:cxnChg>
        <pc:cxnChg chg="mod">
          <ac:chgData name="Augustinsson Magnus" userId="c9ebf99c-6176-4890-8f93-ff7ff834145d" providerId="ADAL" clId="{DDCD9E1D-86EC-424E-A38C-207E24003D48}" dt="2023-05-16T13:57:44.965" v="162" actId="14100"/>
          <ac:cxnSpMkLst>
            <pc:docMk/>
            <pc:sldMk cId="258843969" sldId="567"/>
            <ac:cxnSpMk id="63" creationId="{4E3AE932-809F-4000-92AD-E69D6E905D3E}"/>
          </ac:cxnSpMkLst>
        </pc:cxnChg>
        <pc:cxnChg chg="mod">
          <ac:chgData name="Augustinsson Magnus" userId="c9ebf99c-6176-4890-8f93-ff7ff834145d" providerId="ADAL" clId="{DDCD9E1D-86EC-424E-A38C-207E24003D48}" dt="2023-05-16T13:58:49.126" v="183" actId="1076"/>
          <ac:cxnSpMkLst>
            <pc:docMk/>
            <pc:sldMk cId="258843969" sldId="567"/>
            <ac:cxnSpMk id="64" creationId="{CE53B3CA-4C29-436A-BCE0-623312587BE3}"/>
          </ac:cxnSpMkLst>
        </pc:cxnChg>
        <pc:cxnChg chg="mod">
          <ac:chgData name="Augustinsson Magnus" userId="c9ebf99c-6176-4890-8f93-ff7ff834145d" providerId="ADAL" clId="{DDCD9E1D-86EC-424E-A38C-207E24003D48}" dt="2023-05-16T13:57:56.333" v="165" actId="14100"/>
          <ac:cxnSpMkLst>
            <pc:docMk/>
            <pc:sldMk cId="258843969" sldId="567"/>
            <ac:cxnSpMk id="65" creationId="{06A5A1C1-602E-4246-A1B1-B528A7216101}"/>
          </ac:cxnSpMkLst>
        </pc:cxnChg>
        <pc:cxnChg chg="del">
          <ac:chgData name="Augustinsson Magnus" userId="c9ebf99c-6176-4890-8f93-ff7ff834145d" providerId="ADAL" clId="{DDCD9E1D-86EC-424E-A38C-207E24003D48}" dt="2023-05-16T13:57:37.739" v="160" actId="478"/>
          <ac:cxnSpMkLst>
            <pc:docMk/>
            <pc:sldMk cId="258843969" sldId="567"/>
            <ac:cxnSpMk id="66" creationId="{A7A89481-00E4-4D9D-BE08-7575BF5E8005}"/>
          </ac:cxnSpMkLst>
        </pc:cxnChg>
        <pc:cxnChg chg="mod">
          <ac:chgData name="Augustinsson Magnus" userId="c9ebf99c-6176-4890-8f93-ff7ff834145d" providerId="ADAL" clId="{DDCD9E1D-86EC-424E-A38C-207E24003D48}" dt="2023-05-16T13:57:48.181" v="163" actId="14100"/>
          <ac:cxnSpMkLst>
            <pc:docMk/>
            <pc:sldMk cId="258843969" sldId="567"/>
            <ac:cxnSpMk id="67" creationId="{4CE6C605-AF17-4B48-9F11-1E8DC5B95945}"/>
          </ac:cxnSpMkLst>
        </pc:cxnChg>
        <pc:cxnChg chg="del">
          <ac:chgData name="Augustinsson Magnus" userId="c9ebf99c-6176-4890-8f93-ff7ff834145d" providerId="ADAL" clId="{DDCD9E1D-86EC-424E-A38C-207E24003D48}" dt="2023-05-16T13:58:53.774" v="185" actId="478"/>
          <ac:cxnSpMkLst>
            <pc:docMk/>
            <pc:sldMk cId="258843969" sldId="567"/>
            <ac:cxnSpMk id="83" creationId="{B708EB05-E526-439C-BA01-3A45A1201D82}"/>
          </ac:cxnSpMkLst>
        </pc:cxnChg>
        <pc:cxnChg chg="mod">
          <ac:chgData name="Augustinsson Magnus" userId="c9ebf99c-6176-4890-8f93-ff7ff834145d" providerId="ADAL" clId="{DDCD9E1D-86EC-424E-A38C-207E24003D48}" dt="2023-05-16T13:55:29.572" v="130" actId="1076"/>
          <ac:cxnSpMkLst>
            <pc:docMk/>
            <pc:sldMk cId="258843969" sldId="567"/>
            <ac:cxnSpMk id="89" creationId="{2E8E26A7-DC30-4135-8A32-BB845166ACF3}"/>
          </ac:cxnSpMkLst>
        </pc:cxnChg>
        <pc:cxnChg chg="mod">
          <ac:chgData name="Augustinsson Magnus" userId="c9ebf99c-6176-4890-8f93-ff7ff834145d" providerId="ADAL" clId="{DDCD9E1D-86EC-424E-A38C-207E24003D48}" dt="2023-05-16T13:59:12.516" v="186" actId="1076"/>
          <ac:cxnSpMkLst>
            <pc:docMk/>
            <pc:sldMk cId="258843969" sldId="567"/>
            <ac:cxnSpMk id="95" creationId="{DCC061D4-03F5-4C8E-BDB4-BEE0C797BEFC}"/>
          </ac:cxnSpMkLst>
        </pc:cxnChg>
        <pc:cxnChg chg="mod">
          <ac:chgData name="Augustinsson Magnus" userId="c9ebf99c-6176-4890-8f93-ff7ff834145d" providerId="ADAL" clId="{DDCD9E1D-86EC-424E-A38C-207E24003D48}" dt="2023-05-16T13:57:34.885" v="159" actId="14100"/>
          <ac:cxnSpMkLst>
            <pc:docMk/>
            <pc:sldMk cId="258843969" sldId="567"/>
            <ac:cxnSpMk id="100" creationId="{94950F8D-D0FB-4EF8-BAAC-C0F2451CA22D}"/>
          </ac:cxnSpMkLst>
        </pc:cxnChg>
        <pc:cxnChg chg="mod">
          <ac:chgData name="Augustinsson Magnus" userId="c9ebf99c-6176-4890-8f93-ff7ff834145d" providerId="ADAL" clId="{DDCD9E1D-86EC-424E-A38C-207E24003D48}" dt="2023-05-16T13:58:51.460" v="184" actId="14100"/>
          <ac:cxnSpMkLst>
            <pc:docMk/>
            <pc:sldMk cId="258843969" sldId="567"/>
            <ac:cxnSpMk id="103" creationId="{1ADE12A2-D100-4CE8-9061-812D3805F6B7}"/>
          </ac:cxnSpMkLst>
        </pc:cxnChg>
        <pc:cxnChg chg="mod">
          <ac:chgData name="Augustinsson Magnus" userId="c9ebf99c-6176-4890-8f93-ff7ff834145d" providerId="ADAL" clId="{DDCD9E1D-86EC-424E-A38C-207E24003D48}" dt="2023-05-16T13:56:11.348" v="136" actId="1076"/>
          <ac:cxnSpMkLst>
            <pc:docMk/>
            <pc:sldMk cId="258843969" sldId="567"/>
            <ac:cxnSpMk id="126" creationId="{5E987BC7-150E-45C0-B61E-162890D9F9B7}"/>
          </ac:cxnSpMkLst>
        </pc:cxnChg>
        <pc:cxnChg chg="mod">
          <ac:chgData name="Augustinsson Magnus" userId="c9ebf99c-6176-4890-8f93-ff7ff834145d" providerId="ADAL" clId="{DDCD9E1D-86EC-424E-A38C-207E24003D48}" dt="2023-05-16T13:55:36.243" v="131" actId="1076"/>
          <ac:cxnSpMkLst>
            <pc:docMk/>
            <pc:sldMk cId="258843969" sldId="567"/>
            <ac:cxnSpMk id="132" creationId="{12043987-F9AC-442E-B60A-4717109B2027}"/>
          </ac:cxnSpMkLst>
        </pc:cxnChg>
        <pc:cxnChg chg="mod">
          <ac:chgData name="Augustinsson Magnus" userId="c9ebf99c-6176-4890-8f93-ff7ff834145d" providerId="ADAL" clId="{DDCD9E1D-86EC-424E-A38C-207E24003D48}" dt="2023-05-16T13:55:36.243" v="131" actId="1076"/>
          <ac:cxnSpMkLst>
            <pc:docMk/>
            <pc:sldMk cId="258843969" sldId="567"/>
            <ac:cxnSpMk id="133" creationId="{9AA4DBB7-F11F-45C9-AC6D-1C2608C402A8}"/>
          </ac:cxnSpMkLst>
        </pc:cxnChg>
        <pc:cxnChg chg="mod">
          <ac:chgData name="Augustinsson Magnus" userId="c9ebf99c-6176-4890-8f93-ff7ff834145d" providerId="ADAL" clId="{DDCD9E1D-86EC-424E-A38C-207E24003D48}" dt="2023-05-16T13:55:05.604" v="125" actId="1076"/>
          <ac:cxnSpMkLst>
            <pc:docMk/>
            <pc:sldMk cId="258843969" sldId="567"/>
            <ac:cxnSpMk id="140" creationId="{32070DA2-D466-4414-9511-94CF1EF0DB77}"/>
          </ac:cxnSpMkLst>
        </pc:cxnChg>
        <pc:cxnChg chg="mod">
          <ac:chgData name="Augustinsson Magnus" userId="c9ebf99c-6176-4890-8f93-ff7ff834145d" providerId="ADAL" clId="{DDCD9E1D-86EC-424E-A38C-207E24003D48}" dt="2023-05-16T13:55:24.444" v="129" actId="14100"/>
          <ac:cxnSpMkLst>
            <pc:docMk/>
            <pc:sldMk cId="258843969" sldId="567"/>
            <ac:cxnSpMk id="147" creationId="{2FE03E52-0D00-46D8-B9A8-16BC31052DA3}"/>
          </ac:cxnSpMkLst>
        </pc:cxnChg>
        <pc:cxnChg chg="mod">
          <ac:chgData name="Augustinsson Magnus" userId="c9ebf99c-6176-4890-8f93-ff7ff834145d" providerId="ADAL" clId="{DDCD9E1D-86EC-424E-A38C-207E24003D48}" dt="2023-05-16T13:57:00.331" v="148" actId="14100"/>
          <ac:cxnSpMkLst>
            <pc:docMk/>
            <pc:sldMk cId="258843969" sldId="567"/>
            <ac:cxnSpMk id="160" creationId="{58BEEC92-0FAB-4566-A6D3-12FC16A50025}"/>
          </ac:cxnSpMkLst>
        </pc:cxnChg>
      </pc:sldChg>
      <pc:sldChg chg="del">
        <pc:chgData name="Augustinsson Magnus" userId="c9ebf99c-6176-4890-8f93-ff7ff834145d" providerId="ADAL" clId="{DDCD9E1D-86EC-424E-A38C-207E24003D48}" dt="2023-05-16T13:50:23.783" v="0" actId="47"/>
        <pc:sldMkLst>
          <pc:docMk/>
          <pc:sldMk cId="2041572519" sldId="56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CC3D51-738A-4B9B-9DF8-12F7CDC2D23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sv-SE"/>
        </a:p>
      </dgm:t>
    </dgm:pt>
    <dgm:pt modelId="{35E8FAAF-6F35-4ADD-A018-995F729402B0}">
      <dgm:prSet/>
      <dgm:spPr/>
      <dgm:t>
        <a:bodyPr/>
        <a:lstStyle/>
        <a:p>
          <a:r>
            <a:rPr lang="sv-SE"/>
            <a:t>SIPOC är en processkarta på hög nivå. Syftet med denna metod är att skapa en översiktlig bild av en process för att förstå processens syfte, begränsningar, ”kunder” (mottagare) och deras behov.</a:t>
          </a:r>
        </a:p>
      </dgm:t>
    </dgm:pt>
    <dgm:pt modelId="{2EECA001-DEAD-4EA3-B6FA-861944E4C484}" type="parTrans" cxnId="{DAC3BB63-675D-4CD4-8643-46608477ACD6}">
      <dgm:prSet/>
      <dgm:spPr/>
      <dgm:t>
        <a:bodyPr/>
        <a:lstStyle/>
        <a:p>
          <a:endParaRPr lang="sv-SE"/>
        </a:p>
      </dgm:t>
    </dgm:pt>
    <dgm:pt modelId="{D4E7C167-50E8-412C-9430-ECA006A14E0B}" type="sibTrans" cxnId="{DAC3BB63-675D-4CD4-8643-46608477ACD6}">
      <dgm:prSet/>
      <dgm:spPr/>
      <dgm:t>
        <a:bodyPr/>
        <a:lstStyle/>
        <a:p>
          <a:endParaRPr lang="sv-SE"/>
        </a:p>
      </dgm:t>
    </dgm:pt>
    <dgm:pt modelId="{D6545595-F41E-40DF-8843-CC59E486A5A2}">
      <dgm:prSet/>
      <dgm:spPr/>
      <dgm:t>
        <a:bodyPr/>
        <a:lstStyle/>
        <a:p>
          <a:r>
            <a:rPr lang="sv-SE"/>
            <a:t>En väl genomförd SIPOC skapar en ger en god överblick och förutsättningar för samsyn kring processen, vad man behöver försörja den med och vad den behöver leverera till ”kunderna” så att </a:t>
          </a:r>
          <a:r>
            <a:rPr lang="sv-SE" b="1"/>
            <a:t>kvalitet = uppfyllda behov nås</a:t>
          </a:r>
          <a:r>
            <a:rPr lang="sv-SE"/>
            <a:t>.</a:t>
          </a:r>
        </a:p>
      </dgm:t>
    </dgm:pt>
    <dgm:pt modelId="{36ABEC3D-ECA7-4E63-A6A8-E28358146BDE}" type="parTrans" cxnId="{7A074E62-1A09-4B6A-8805-8DF083AFE6B9}">
      <dgm:prSet/>
      <dgm:spPr/>
      <dgm:t>
        <a:bodyPr/>
        <a:lstStyle/>
        <a:p>
          <a:endParaRPr lang="sv-SE"/>
        </a:p>
      </dgm:t>
    </dgm:pt>
    <dgm:pt modelId="{0250F0D2-578C-491A-BFAD-B13154580DA9}" type="sibTrans" cxnId="{7A074E62-1A09-4B6A-8805-8DF083AFE6B9}">
      <dgm:prSet/>
      <dgm:spPr/>
      <dgm:t>
        <a:bodyPr/>
        <a:lstStyle/>
        <a:p>
          <a:endParaRPr lang="sv-SE"/>
        </a:p>
      </dgm:t>
    </dgm:pt>
    <dgm:pt modelId="{BD1F7938-52D9-4656-8724-2D7C4D1E448D}">
      <dgm:prSet/>
      <dgm:spPr/>
      <dgm:t>
        <a:bodyPr/>
        <a:lstStyle/>
        <a:p>
          <a:r>
            <a:rPr lang="sv-SE"/>
            <a:t>SIPOC används vanligen vid inledningen av ett förbättringsinitiativ eller nulägesanalys för att skapa förståelse för den process som skall adresseras (t.ex. för att förbättra ett resultat). Den kan även användas för att få en gemensam bild av en process och den kontext processen verkar i.</a:t>
          </a:r>
        </a:p>
      </dgm:t>
    </dgm:pt>
    <dgm:pt modelId="{B08B030A-29EE-47ED-BE51-0217B823B315}" type="parTrans" cxnId="{4D669B44-FF3E-4812-A48A-DD5696F5C5DB}">
      <dgm:prSet/>
      <dgm:spPr/>
      <dgm:t>
        <a:bodyPr/>
        <a:lstStyle/>
        <a:p>
          <a:endParaRPr lang="sv-SE"/>
        </a:p>
      </dgm:t>
    </dgm:pt>
    <dgm:pt modelId="{87597631-079D-40F2-82AF-64BD99D62E07}" type="sibTrans" cxnId="{4D669B44-FF3E-4812-A48A-DD5696F5C5DB}">
      <dgm:prSet/>
      <dgm:spPr/>
      <dgm:t>
        <a:bodyPr/>
        <a:lstStyle/>
        <a:p>
          <a:endParaRPr lang="sv-SE"/>
        </a:p>
      </dgm:t>
    </dgm:pt>
    <dgm:pt modelId="{1460FDE4-4FCD-486D-AFAE-DC694E3E5546}" type="pres">
      <dgm:prSet presAssocID="{1FCC3D51-738A-4B9B-9DF8-12F7CDC2D236}" presName="vert0" presStyleCnt="0">
        <dgm:presLayoutVars>
          <dgm:dir/>
          <dgm:animOne val="branch"/>
          <dgm:animLvl val="lvl"/>
        </dgm:presLayoutVars>
      </dgm:prSet>
      <dgm:spPr/>
    </dgm:pt>
    <dgm:pt modelId="{93F17CB7-737F-4A1C-8253-346A6F1DD1A7}" type="pres">
      <dgm:prSet presAssocID="{35E8FAAF-6F35-4ADD-A018-995F729402B0}" presName="thickLine" presStyleLbl="alignNode1" presStyleIdx="0" presStyleCnt="3"/>
      <dgm:spPr/>
    </dgm:pt>
    <dgm:pt modelId="{7CBFF156-EB1F-4D65-8CE7-4E1CAFC5A225}" type="pres">
      <dgm:prSet presAssocID="{35E8FAAF-6F35-4ADD-A018-995F729402B0}" presName="horz1" presStyleCnt="0"/>
      <dgm:spPr/>
    </dgm:pt>
    <dgm:pt modelId="{BF61B9C4-5987-48CE-A938-CC20444913E3}" type="pres">
      <dgm:prSet presAssocID="{35E8FAAF-6F35-4ADD-A018-995F729402B0}" presName="tx1" presStyleLbl="revTx" presStyleIdx="0" presStyleCnt="3"/>
      <dgm:spPr/>
    </dgm:pt>
    <dgm:pt modelId="{4B0CD3B1-FFC7-497B-998B-1D1C8AF0E211}" type="pres">
      <dgm:prSet presAssocID="{35E8FAAF-6F35-4ADD-A018-995F729402B0}" presName="vert1" presStyleCnt="0"/>
      <dgm:spPr/>
    </dgm:pt>
    <dgm:pt modelId="{8F55C3DA-AA15-4F78-98FE-9EC86BE75D2B}" type="pres">
      <dgm:prSet presAssocID="{D6545595-F41E-40DF-8843-CC59E486A5A2}" presName="thickLine" presStyleLbl="alignNode1" presStyleIdx="1" presStyleCnt="3"/>
      <dgm:spPr/>
    </dgm:pt>
    <dgm:pt modelId="{CDF240FF-BBCA-409E-AA21-AD36FA3CC566}" type="pres">
      <dgm:prSet presAssocID="{D6545595-F41E-40DF-8843-CC59E486A5A2}" presName="horz1" presStyleCnt="0"/>
      <dgm:spPr/>
    </dgm:pt>
    <dgm:pt modelId="{397579A4-0742-446E-842F-88C02547EFC4}" type="pres">
      <dgm:prSet presAssocID="{D6545595-F41E-40DF-8843-CC59E486A5A2}" presName="tx1" presStyleLbl="revTx" presStyleIdx="1" presStyleCnt="3"/>
      <dgm:spPr/>
    </dgm:pt>
    <dgm:pt modelId="{44BED75B-78C4-4CAE-AC52-E7C448A81A0D}" type="pres">
      <dgm:prSet presAssocID="{D6545595-F41E-40DF-8843-CC59E486A5A2}" presName="vert1" presStyleCnt="0"/>
      <dgm:spPr/>
    </dgm:pt>
    <dgm:pt modelId="{798918FB-2680-490E-8ED9-598B9B4CEFBB}" type="pres">
      <dgm:prSet presAssocID="{BD1F7938-52D9-4656-8724-2D7C4D1E448D}" presName="thickLine" presStyleLbl="alignNode1" presStyleIdx="2" presStyleCnt="3"/>
      <dgm:spPr/>
    </dgm:pt>
    <dgm:pt modelId="{A4B4F239-A060-4620-AE2B-4C86977EEECA}" type="pres">
      <dgm:prSet presAssocID="{BD1F7938-52D9-4656-8724-2D7C4D1E448D}" presName="horz1" presStyleCnt="0"/>
      <dgm:spPr/>
    </dgm:pt>
    <dgm:pt modelId="{741B932F-59A9-4ABA-8584-C27D97889FF1}" type="pres">
      <dgm:prSet presAssocID="{BD1F7938-52D9-4656-8724-2D7C4D1E448D}" presName="tx1" presStyleLbl="revTx" presStyleIdx="2" presStyleCnt="3"/>
      <dgm:spPr/>
    </dgm:pt>
    <dgm:pt modelId="{C8EF4F98-03DF-49C0-B778-4DB945C9E935}" type="pres">
      <dgm:prSet presAssocID="{BD1F7938-52D9-4656-8724-2D7C4D1E448D}" presName="vert1" presStyleCnt="0"/>
      <dgm:spPr/>
    </dgm:pt>
  </dgm:ptLst>
  <dgm:cxnLst>
    <dgm:cxn modelId="{6E834100-D87A-45C7-B2B1-05692D193533}" type="presOf" srcId="{1FCC3D51-738A-4B9B-9DF8-12F7CDC2D236}" destId="{1460FDE4-4FCD-486D-AFAE-DC694E3E5546}" srcOrd="0" destOrd="0" presId="urn:microsoft.com/office/officeart/2008/layout/LinedList"/>
    <dgm:cxn modelId="{196EC839-5A3C-4379-A401-FC7C163C07E0}" type="presOf" srcId="{D6545595-F41E-40DF-8843-CC59E486A5A2}" destId="{397579A4-0742-446E-842F-88C02547EFC4}" srcOrd="0" destOrd="0" presId="urn:microsoft.com/office/officeart/2008/layout/LinedList"/>
    <dgm:cxn modelId="{7A074E62-1A09-4B6A-8805-8DF083AFE6B9}" srcId="{1FCC3D51-738A-4B9B-9DF8-12F7CDC2D236}" destId="{D6545595-F41E-40DF-8843-CC59E486A5A2}" srcOrd="1" destOrd="0" parTransId="{36ABEC3D-ECA7-4E63-A6A8-E28358146BDE}" sibTransId="{0250F0D2-578C-491A-BFAD-B13154580DA9}"/>
    <dgm:cxn modelId="{DAC3BB63-675D-4CD4-8643-46608477ACD6}" srcId="{1FCC3D51-738A-4B9B-9DF8-12F7CDC2D236}" destId="{35E8FAAF-6F35-4ADD-A018-995F729402B0}" srcOrd="0" destOrd="0" parTransId="{2EECA001-DEAD-4EA3-B6FA-861944E4C484}" sibTransId="{D4E7C167-50E8-412C-9430-ECA006A14E0B}"/>
    <dgm:cxn modelId="{4D669B44-FF3E-4812-A48A-DD5696F5C5DB}" srcId="{1FCC3D51-738A-4B9B-9DF8-12F7CDC2D236}" destId="{BD1F7938-52D9-4656-8724-2D7C4D1E448D}" srcOrd="2" destOrd="0" parTransId="{B08B030A-29EE-47ED-BE51-0217B823B315}" sibTransId="{87597631-079D-40F2-82AF-64BD99D62E07}"/>
    <dgm:cxn modelId="{FCC3E664-D6FB-40B4-B2E7-E31CEC63827A}" type="presOf" srcId="{BD1F7938-52D9-4656-8724-2D7C4D1E448D}" destId="{741B932F-59A9-4ABA-8584-C27D97889FF1}" srcOrd="0" destOrd="0" presId="urn:microsoft.com/office/officeart/2008/layout/LinedList"/>
    <dgm:cxn modelId="{1969EBDF-011A-4F23-8F4F-044961DDC12F}" type="presOf" srcId="{35E8FAAF-6F35-4ADD-A018-995F729402B0}" destId="{BF61B9C4-5987-48CE-A938-CC20444913E3}" srcOrd="0" destOrd="0" presId="urn:microsoft.com/office/officeart/2008/layout/LinedList"/>
    <dgm:cxn modelId="{7070B564-29EB-40CF-B948-AEAD0117235D}" type="presParOf" srcId="{1460FDE4-4FCD-486D-AFAE-DC694E3E5546}" destId="{93F17CB7-737F-4A1C-8253-346A6F1DD1A7}" srcOrd="0" destOrd="0" presId="urn:microsoft.com/office/officeart/2008/layout/LinedList"/>
    <dgm:cxn modelId="{D769636D-803D-40EC-986C-0457D53DC5A8}" type="presParOf" srcId="{1460FDE4-4FCD-486D-AFAE-DC694E3E5546}" destId="{7CBFF156-EB1F-4D65-8CE7-4E1CAFC5A225}" srcOrd="1" destOrd="0" presId="urn:microsoft.com/office/officeart/2008/layout/LinedList"/>
    <dgm:cxn modelId="{E97E5EEE-5D01-4155-9B22-4BE9CF617AD9}" type="presParOf" srcId="{7CBFF156-EB1F-4D65-8CE7-4E1CAFC5A225}" destId="{BF61B9C4-5987-48CE-A938-CC20444913E3}" srcOrd="0" destOrd="0" presId="urn:microsoft.com/office/officeart/2008/layout/LinedList"/>
    <dgm:cxn modelId="{B8A9E673-8503-46CE-BD90-4D69822A82A1}" type="presParOf" srcId="{7CBFF156-EB1F-4D65-8CE7-4E1CAFC5A225}" destId="{4B0CD3B1-FFC7-497B-998B-1D1C8AF0E211}" srcOrd="1" destOrd="0" presId="urn:microsoft.com/office/officeart/2008/layout/LinedList"/>
    <dgm:cxn modelId="{2413C1C2-DAE9-4C17-92FB-83173B06949D}" type="presParOf" srcId="{1460FDE4-4FCD-486D-AFAE-DC694E3E5546}" destId="{8F55C3DA-AA15-4F78-98FE-9EC86BE75D2B}" srcOrd="2" destOrd="0" presId="urn:microsoft.com/office/officeart/2008/layout/LinedList"/>
    <dgm:cxn modelId="{8CDD42E2-22E4-4BCF-9AB2-AE0280D0A692}" type="presParOf" srcId="{1460FDE4-4FCD-486D-AFAE-DC694E3E5546}" destId="{CDF240FF-BBCA-409E-AA21-AD36FA3CC566}" srcOrd="3" destOrd="0" presId="urn:microsoft.com/office/officeart/2008/layout/LinedList"/>
    <dgm:cxn modelId="{34920A08-5E8D-468B-8B42-7D2F9FDDE931}" type="presParOf" srcId="{CDF240FF-BBCA-409E-AA21-AD36FA3CC566}" destId="{397579A4-0742-446E-842F-88C02547EFC4}" srcOrd="0" destOrd="0" presId="urn:microsoft.com/office/officeart/2008/layout/LinedList"/>
    <dgm:cxn modelId="{45837764-52CD-4C3D-9EAA-D1D0AF54A0AB}" type="presParOf" srcId="{CDF240FF-BBCA-409E-AA21-AD36FA3CC566}" destId="{44BED75B-78C4-4CAE-AC52-E7C448A81A0D}" srcOrd="1" destOrd="0" presId="urn:microsoft.com/office/officeart/2008/layout/LinedList"/>
    <dgm:cxn modelId="{1B52075C-D7FB-4FEE-A0E3-D8034009222A}" type="presParOf" srcId="{1460FDE4-4FCD-486D-AFAE-DC694E3E5546}" destId="{798918FB-2680-490E-8ED9-598B9B4CEFBB}" srcOrd="4" destOrd="0" presId="urn:microsoft.com/office/officeart/2008/layout/LinedList"/>
    <dgm:cxn modelId="{77BAFAAF-E1D5-4F52-BFF9-5D26CC8DD4B0}" type="presParOf" srcId="{1460FDE4-4FCD-486D-AFAE-DC694E3E5546}" destId="{A4B4F239-A060-4620-AE2B-4C86977EEECA}" srcOrd="5" destOrd="0" presId="urn:microsoft.com/office/officeart/2008/layout/LinedList"/>
    <dgm:cxn modelId="{8C4ED01D-30C5-4454-B7C4-188B9999F2BA}" type="presParOf" srcId="{A4B4F239-A060-4620-AE2B-4C86977EEECA}" destId="{741B932F-59A9-4ABA-8584-C27D97889FF1}" srcOrd="0" destOrd="0" presId="urn:microsoft.com/office/officeart/2008/layout/LinedList"/>
    <dgm:cxn modelId="{EAAB6144-461C-4548-A945-05525DA675C9}" type="presParOf" srcId="{A4B4F239-A060-4620-AE2B-4C86977EEECA}" destId="{C8EF4F98-03DF-49C0-B778-4DB945C9E93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17CB7-737F-4A1C-8253-346A6F1DD1A7}">
      <dsp:nvSpPr>
        <dsp:cNvPr id="0" name=""/>
        <dsp:cNvSpPr/>
      </dsp:nvSpPr>
      <dsp:spPr>
        <a:xfrm>
          <a:off x="0" y="2209"/>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61B9C4-5987-48CE-A938-CC20444913E3}">
      <dsp:nvSpPr>
        <dsp:cNvPr id="0" name=""/>
        <dsp:cNvSpPr/>
      </dsp:nvSpPr>
      <dsp:spPr>
        <a:xfrm>
          <a:off x="0" y="2209"/>
          <a:ext cx="109728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sv-SE" sz="2500" kern="1200"/>
            <a:t>SIPOC är en processkarta på hög nivå. Syftet med denna metod är att skapa en översiktlig bild av en process för att förstå processens syfte, begränsningar, ”kunder” (mottagare) och deras behov.</a:t>
          </a:r>
        </a:p>
      </dsp:txBody>
      <dsp:txXfrm>
        <a:off x="0" y="2209"/>
        <a:ext cx="10972800" cy="1507181"/>
      </dsp:txXfrm>
    </dsp:sp>
    <dsp:sp modelId="{8F55C3DA-AA15-4F78-98FE-9EC86BE75D2B}">
      <dsp:nvSpPr>
        <dsp:cNvPr id="0" name=""/>
        <dsp:cNvSpPr/>
      </dsp:nvSpPr>
      <dsp:spPr>
        <a:xfrm>
          <a:off x="0" y="1509390"/>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7579A4-0742-446E-842F-88C02547EFC4}">
      <dsp:nvSpPr>
        <dsp:cNvPr id="0" name=""/>
        <dsp:cNvSpPr/>
      </dsp:nvSpPr>
      <dsp:spPr>
        <a:xfrm>
          <a:off x="0" y="1509390"/>
          <a:ext cx="109728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sv-SE" sz="2500" kern="1200"/>
            <a:t>En väl genomförd SIPOC skapar en ger en god överblick och förutsättningar för samsyn kring processen, vad man behöver försörja den med och vad den behöver leverera till ”kunderna” så att </a:t>
          </a:r>
          <a:r>
            <a:rPr lang="sv-SE" sz="2500" b="1" kern="1200"/>
            <a:t>kvalitet = uppfyllda behov nås</a:t>
          </a:r>
          <a:r>
            <a:rPr lang="sv-SE" sz="2500" kern="1200"/>
            <a:t>.</a:t>
          </a:r>
        </a:p>
      </dsp:txBody>
      <dsp:txXfrm>
        <a:off x="0" y="1509390"/>
        <a:ext cx="10972800" cy="1507181"/>
      </dsp:txXfrm>
    </dsp:sp>
    <dsp:sp modelId="{798918FB-2680-490E-8ED9-598B9B4CEFBB}">
      <dsp:nvSpPr>
        <dsp:cNvPr id="0" name=""/>
        <dsp:cNvSpPr/>
      </dsp:nvSpPr>
      <dsp:spPr>
        <a:xfrm>
          <a:off x="0" y="3016572"/>
          <a:ext cx="10972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1B932F-59A9-4ABA-8584-C27D97889FF1}">
      <dsp:nvSpPr>
        <dsp:cNvPr id="0" name=""/>
        <dsp:cNvSpPr/>
      </dsp:nvSpPr>
      <dsp:spPr>
        <a:xfrm>
          <a:off x="0" y="3016572"/>
          <a:ext cx="109728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sv-SE" sz="2500" kern="1200"/>
            <a:t>SIPOC används vanligen vid inledningen av ett förbättringsinitiativ eller nulägesanalys för att skapa förståelse för den process som skall adresseras (t.ex. för att förbättra ett resultat). Den kan även användas för att få en gemensam bild av en process och den kontext processen verkar i.</a:t>
          </a:r>
        </a:p>
      </dsp:txBody>
      <dsp:txXfrm>
        <a:off x="0" y="3016572"/>
        <a:ext cx="10972800" cy="150718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9D82DC-5434-4B13-AFDE-361B5E2118B5}"/>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099" name="Rectangle 3">
            <a:extLst>
              <a:ext uri="{FF2B5EF4-FFF2-40B4-BE49-F238E27FC236}">
                <a16:creationId xmlns:a16="http://schemas.microsoft.com/office/drawing/2014/main" id="{3D1AD93E-D021-4F3F-8073-4A550286A78A}"/>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sv-SE"/>
          </a:p>
        </p:txBody>
      </p:sp>
      <p:sp>
        <p:nvSpPr>
          <p:cNvPr id="3076" name="Rectangle 4">
            <a:extLst>
              <a:ext uri="{FF2B5EF4-FFF2-40B4-BE49-F238E27FC236}">
                <a16:creationId xmlns:a16="http://schemas.microsoft.com/office/drawing/2014/main" id="{3D1B3C60-9B66-4B3C-BD18-03B9C358845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705CAB4D-95FC-4E1E-9C91-39D38488AF57}"/>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102" name="Rectangle 6">
            <a:extLst>
              <a:ext uri="{FF2B5EF4-FFF2-40B4-BE49-F238E27FC236}">
                <a16:creationId xmlns:a16="http://schemas.microsoft.com/office/drawing/2014/main" id="{AFC18B5E-4434-42F2-8907-0C97DA06F6A6}"/>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103" name="Rectangle 7">
            <a:extLst>
              <a:ext uri="{FF2B5EF4-FFF2-40B4-BE49-F238E27FC236}">
                <a16:creationId xmlns:a16="http://schemas.microsoft.com/office/drawing/2014/main" id="{4EEC4E84-ADB6-447F-BDFA-AB701CF2603F}"/>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ヒラギノ角ゴ Pro W3"/>
                <a:cs typeface="ヒラギノ角ゴ Pro W3"/>
              </a:defRPr>
            </a:lvl1pPr>
          </a:lstStyle>
          <a:p>
            <a:pPr>
              <a:defRPr/>
            </a:pPr>
            <a:fld id="{B1BF5E35-0CD6-4D01-8E8D-A31FF9510064}" type="slidenum">
              <a:rPr lang="sv-SE" altLang="sv-SE"/>
              <a:pPr>
                <a:defRPr/>
              </a:pPr>
              <a:t>‹#›</a:t>
            </a:fld>
            <a:endParaRPr lang="sv-SE" altLang="sv-SE"/>
          </a:p>
        </p:txBody>
      </p:sp>
    </p:spTree>
    <p:extLst>
      <p:ext uri="{BB962C8B-B14F-4D97-AF65-F5344CB8AC3E}">
        <p14:creationId xmlns:p14="http://schemas.microsoft.com/office/powerpoint/2010/main" val="5802256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68836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80825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11480690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5399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73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424658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88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2174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73884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60618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951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3"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1658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17" r:id="rId4"/>
    <p:sldLayoutId id="2147483716"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valitetsutveckling@skane.s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80FFA-2FCE-4DAC-AACA-311A1485E0C0}"/>
              </a:ext>
            </a:extLst>
          </p:cNvPr>
          <p:cNvSpPr>
            <a:spLocks noGrp="1"/>
          </p:cNvSpPr>
          <p:nvPr>
            <p:ph type="ctrTitle"/>
          </p:nvPr>
        </p:nvSpPr>
        <p:spPr/>
        <p:txBody>
          <a:bodyPr/>
          <a:lstStyle/>
          <a:p>
            <a:r>
              <a:rPr lang="sv-SE" dirty="0"/>
              <a:t>SIPOC</a:t>
            </a:r>
            <a:br>
              <a:rPr lang="sv-SE" dirty="0"/>
            </a:br>
            <a:r>
              <a:rPr lang="sv-SE" sz="3200" dirty="0"/>
              <a:t>-ett verktyg för snabb och översiktlig processanalys </a:t>
            </a:r>
            <a:endParaRPr lang="sv-SE" dirty="0"/>
          </a:p>
        </p:txBody>
      </p:sp>
      <p:sp>
        <p:nvSpPr>
          <p:cNvPr id="3" name="Underrubrik 2">
            <a:extLst>
              <a:ext uri="{FF2B5EF4-FFF2-40B4-BE49-F238E27FC236}">
                <a16:creationId xmlns:a16="http://schemas.microsoft.com/office/drawing/2014/main" id="{230C379C-74C5-4A97-AE8B-D6E20CE282DE}"/>
              </a:ext>
            </a:extLst>
          </p:cNvPr>
          <p:cNvSpPr>
            <a:spLocks noGrp="1"/>
          </p:cNvSpPr>
          <p:nvPr>
            <p:ph type="subTitle" idx="1"/>
          </p:nvPr>
        </p:nvSpPr>
        <p:spPr>
          <a:xfrm>
            <a:off x="1828800" y="3404592"/>
            <a:ext cx="8534400" cy="2904728"/>
          </a:xfrm>
        </p:spPr>
        <p:txBody>
          <a:bodyPr anchor="t"/>
          <a:lstStyle/>
          <a:p>
            <a:endParaRPr lang="sv-SE" sz="2000" dirty="0"/>
          </a:p>
          <a:p>
            <a:endParaRPr lang="sv-SE" sz="2000" dirty="0"/>
          </a:p>
          <a:p>
            <a:r>
              <a:rPr lang="sv-SE" sz="1400" dirty="0"/>
              <a:t> Vid specifika frågor kring presentationen eller verktyget kontakta </a:t>
            </a:r>
            <a:r>
              <a:rPr lang="sv-SE" sz="1400" dirty="0">
                <a:hlinkClick r:id="rId2"/>
              </a:rPr>
              <a:t>kvalitetsutveckling@skane</a:t>
            </a:r>
            <a:r>
              <a:rPr lang="sv-SE" sz="1400">
                <a:hlinkClick r:id="rId2"/>
              </a:rPr>
              <a:t>.se</a:t>
            </a:r>
            <a:r>
              <a:rPr lang="sv-SE" sz="1400"/>
              <a:t> </a:t>
            </a:r>
            <a:endParaRPr lang="sv-SE" sz="1400" dirty="0"/>
          </a:p>
        </p:txBody>
      </p:sp>
    </p:spTree>
    <p:extLst>
      <p:ext uri="{BB962C8B-B14F-4D97-AF65-F5344CB8AC3E}">
        <p14:creationId xmlns:p14="http://schemas.microsoft.com/office/powerpoint/2010/main" val="133811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Bakgrund </a:t>
            </a:r>
          </a:p>
        </p:txBody>
      </p:sp>
      <p:graphicFrame>
        <p:nvGraphicFramePr>
          <p:cNvPr id="4" name="Platshållare för innehåll 3">
            <a:extLst>
              <a:ext uri="{FF2B5EF4-FFF2-40B4-BE49-F238E27FC236}">
                <a16:creationId xmlns:a16="http://schemas.microsoft.com/office/drawing/2014/main" id="{EDCB7910-6A24-407A-A694-7151904B8F9A}"/>
              </a:ext>
            </a:extLst>
          </p:cNvPr>
          <p:cNvGraphicFramePr>
            <a:graphicFrameLocks noGrp="1"/>
          </p:cNvGraphicFramePr>
          <p:nvPr>
            <p:ph idx="1"/>
            <p:extLst>
              <p:ext uri="{D42A27DB-BD31-4B8C-83A1-F6EECF244321}">
                <p14:modId xmlns:p14="http://schemas.microsoft.com/office/powerpoint/2010/main" val="3940105070"/>
              </p:ext>
            </p:extLst>
          </p:nvPr>
        </p:nvGraphicFramePr>
        <p:xfrm>
          <a:off x="609600" y="16288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9039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253372"/>
            <a:ext cx="10972800" cy="1143000"/>
          </a:xfrm>
        </p:spPr>
        <p:txBody>
          <a:bodyPr/>
          <a:lstStyle/>
          <a:p>
            <a:r>
              <a:rPr lang="sv-SE" dirty="0"/>
              <a:t>Vad är det?</a:t>
            </a:r>
          </a:p>
        </p:txBody>
      </p:sp>
      <p:sp>
        <p:nvSpPr>
          <p:cNvPr id="3" name="Platshållare för innehåll 2"/>
          <p:cNvSpPr>
            <a:spLocks noGrp="1"/>
          </p:cNvSpPr>
          <p:nvPr>
            <p:ph idx="1"/>
          </p:nvPr>
        </p:nvSpPr>
        <p:spPr>
          <a:xfrm>
            <a:off x="609600" y="1268760"/>
            <a:ext cx="10972800" cy="4525963"/>
          </a:xfrm>
        </p:spPr>
        <p:txBody>
          <a:bodyPr/>
          <a:lstStyle/>
          <a:p>
            <a:pPr marL="0" indent="0">
              <a:buNone/>
            </a:pPr>
            <a:r>
              <a:rPr lang="sv-SE" sz="2400" dirty="0"/>
              <a:t>Processen beskrivs i få övergripande steg. Till dessa steg knyts väsentliga ”outputs” (utdata) och ”inputs” (indata) för att skapa förståelse för helheten och respektive processteg. </a:t>
            </a:r>
          </a:p>
          <a:p>
            <a:pPr marL="0" indent="0">
              <a:buNone/>
            </a:pPr>
            <a:r>
              <a:rPr lang="sv-SE" sz="2400" b="1" dirty="0">
                <a:solidFill>
                  <a:srgbClr val="00B050"/>
                </a:solidFill>
              </a:rPr>
              <a:t>SIPOC</a:t>
            </a:r>
            <a:r>
              <a:rPr lang="sv-SE" sz="2400" dirty="0"/>
              <a:t> är en akronym för </a:t>
            </a:r>
            <a:r>
              <a:rPr lang="sv-SE" sz="2400" b="1" dirty="0" err="1">
                <a:solidFill>
                  <a:srgbClr val="00B050"/>
                </a:solidFill>
              </a:rPr>
              <a:t>S</a:t>
            </a:r>
            <a:r>
              <a:rPr lang="sv-SE" sz="2400" dirty="0" err="1"/>
              <a:t>upplier</a:t>
            </a:r>
            <a:r>
              <a:rPr lang="sv-SE" sz="2400" dirty="0"/>
              <a:t>, </a:t>
            </a:r>
            <a:r>
              <a:rPr lang="sv-SE" sz="2400" b="1" dirty="0">
                <a:solidFill>
                  <a:srgbClr val="00B050"/>
                </a:solidFill>
              </a:rPr>
              <a:t>I</a:t>
            </a:r>
            <a:r>
              <a:rPr lang="sv-SE" sz="2400" dirty="0"/>
              <a:t>nput, </a:t>
            </a:r>
            <a:r>
              <a:rPr lang="sv-SE" sz="2400" b="1" dirty="0">
                <a:solidFill>
                  <a:srgbClr val="00B050"/>
                </a:solidFill>
              </a:rPr>
              <a:t>P</a:t>
            </a:r>
            <a:r>
              <a:rPr lang="sv-SE" sz="2400" dirty="0"/>
              <a:t>rocess, </a:t>
            </a:r>
            <a:r>
              <a:rPr lang="sv-SE" sz="2400" b="1" dirty="0">
                <a:solidFill>
                  <a:srgbClr val="00B050"/>
                </a:solidFill>
              </a:rPr>
              <a:t>O</a:t>
            </a:r>
            <a:r>
              <a:rPr lang="sv-SE" sz="2400" dirty="0"/>
              <a:t>utput, </a:t>
            </a:r>
            <a:r>
              <a:rPr lang="sv-SE" sz="2400" b="1" dirty="0">
                <a:solidFill>
                  <a:srgbClr val="00B050"/>
                </a:solidFill>
              </a:rPr>
              <a:t>C</a:t>
            </a:r>
            <a:r>
              <a:rPr lang="sv-SE" sz="2400" dirty="0"/>
              <a:t>ustomer.</a:t>
            </a:r>
          </a:p>
          <a:p>
            <a:pPr>
              <a:buFontTx/>
              <a:buChar char="-"/>
            </a:pPr>
            <a:endParaRPr lang="sv-SE" sz="2400" dirty="0"/>
          </a:p>
        </p:txBody>
      </p:sp>
      <p:pic>
        <p:nvPicPr>
          <p:cNvPr id="4" name="Bildobjekt 3">
            <a:extLst>
              <a:ext uri="{FF2B5EF4-FFF2-40B4-BE49-F238E27FC236}">
                <a16:creationId xmlns:a16="http://schemas.microsoft.com/office/drawing/2014/main" id="{382C7FE0-1FF6-4571-8F9D-D67B6DD7C283}"/>
              </a:ext>
            </a:extLst>
          </p:cNvPr>
          <p:cNvPicPr>
            <a:picLocks noChangeAspect="1"/>
          </p:cNvPicPr>
          <p:nvPr/>
        </p:nvPicPr>
        <p:blipFill>
          <a:blip r:embed="rId2"/>
          <a:stretch>
            <a:fillRect/>
          </a:stretch>
        </p:blipFill>
        <p:spPr>
          <a:xfrm>
            <a:off x="1703512" y="2912711"/>
            <a:ext cx="8136904" cy="3643494"/>
          </a:xfrm>
          <a:prstGeom prst="rect">
            <a:avLst/>
          </a:prstGeom>
        </p:spPr>
      </p:pic>
    </p:spTree>
    <p:extLst>
      <p:ext uri="{BB962C8B-B14F-4D97-AF65-F5344CB8AC3E}">
        <p14:creationId xmlns:p14="http://schemas.microsoft.com/office/powerpoint/2010/main" val="241373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Varför göra en SIPOC?	</a:t>
            </a:r>
          </a:p>
        </p:txBody>
      </p:sp>
      <p:sp>
        <p:nvSpPr>
          <p:cNvPr id="5" name="Platshållare för text 4">
            <a:extLst>
              <a:ext uri="{FF2B5EF4-FFF2-40B4-BE49-F238E27FC236}">
                <a16:creationId xmlns:a16="http://schemas.microsoft.com/office/drawing/2014/main" id="{C7ABBCB4-3B5D-4C09-B2D3-FC5F04C03FB7}"/>
              </a:ext>
            </a:extLst>
          </p:cNvPr>
          <p:cNvSpPr>
            <a:spLocks noGrp="1"/>
          </p:cNvSpPr>
          <p:nvPr>
            <p:ph type="body" idx="1"/>
          </p:nvPr>
        </p:nvSpPr>
        <p:spPr/>
        <p:txBody>
          <a:bodyPr/>
          <a:lstStyle/>
          <a:p>
            <a:r>
              <a:rPr lang="sv-SE" sz="2400" dirty="0"/>
              <a:t>SIPOC används primärt för att skapa förståelse för:</a:t>
            </a:r>
          </a:p>
        </p:txBody>
      </p:sp>
      <p:sp>
        <p:nvSpPr>
          <p:cNvPr id="3" name="Platshållare för innehåll 2"/>
          <p:cNvSpPr>
            <a:spLocks noGrp="1"/>
          </p:cNvSpPr>
          <p:nvPr>
            <p:ph sz="half" idx="2"/>
          </p:nvPr>
        </p:nvSpPr>
        <p:spPr/>
        <p:txBody>
          <a:bodyPr/>
          <a:lstStyle/>
          <a:p>
            <a:r>
              <a:rPr lang="sv-SE" sz="2000" dirty="0"/>
              <a:t>den valda processen som helhet</a:t>
            </a:r>
          </a:p>
          <a:p>
            <a:r>
              <a:rPr lang="sv-SE" sz="2000" dirty="0"/>
              <a:t>dess väsentliga beståndsdelar (</a:t>
            </a:r>
            <a:r>
              <a:rPr lang="sv-SE" sz="2000" b="1" dirty="0"/>
              <a:t>P</a:t>
            </a:r>
            <a:r>
              <a:rPr lang="sv-SE" sz="2000" dirty="0"/>
              <a:t>rocessteg)</a:t>
            </a:r>
          </a:p>
          <a:p>
            <a:r>
              <a:rPr lang="sv-SE" sz="2000" dirty="0"/>
              <a:t>vad respektive processteg behöver leverera (</a:t>
            </a:r>
            <a:r>
              <a:rPr lang="sv-SE" sz="2000" b="1" dirty="0"/>
              <a:t>O</a:t>
            </a:r>
            <a:r>
              <a:rPr lang="sv-SE" sz="2000" dirty="0"/>
              <a:t>utputs), till vem (</a:t>
            </a:r>
            <a:r>
              <a:rPr lang="sv-SE" sz="2000" b="1" dirty="0"/>
              <a:t>C</a:t>
            </a:r>
            <a:r>
              <a:rPr lang="sv-SE" sz="2000" dirty="0"/>
              <a:t>ustomer) och på vilket sätt (output </a:t>
            </a:r>
            <a:r>
              <a:rPr lang="sv-SE" sz="2000" dirty="0" err="1"/>
              <a:t>requirements</a:t>
            </a:r>
            <a:r>
              <a:rPr lang="sv-SE" sz="2000" dirty="0"/>
              <a:t>) </a:t>
            </a:r>
          </a:p>
          <a:p>
            <a:r>
              <a:rPr lang="sv-SE" sz="2000" dirty="0"/>
              <a:t>vad respektive processteg behöver förses med (</a:t>
            </a:r>
            <a:r>
              <a:rPr lang="sv-SE" sz="2000" b="1" dirty="0"/>
              <a:t>I</a:t>
            </a:r>
            <a:r>
              <a:rPr lang="sv-SE" sz="2000" dirty="0"/>
              <a:t>nputs), av vem (</a:t>
            </a:r>
            <a:r>
              <a:rPr lang="sv-SE" sz="2000" b="1" dirty="0" err="1"/>
              <a:t>S</a:t>
            </a:r>
            <a:r>
              <a:rPr lang="sv-SE" sz="2000" dirty="0" err="1"/>
              <a:t>upplier</a:t>
            </a:r>
            <a:r>
              <a:rPr lang="sv-SE" sz="2000" dirty="0"/>
              <a:t>) och på vilket sätt (input </a:t>
            </a:r>
            <a:r>
              <a:rPr lang="sv-SE" sz="2000" dirty="0" err="1"/>
              <a:t>requirements</a:t>
            </a:r>
            <a:r>
              <a:rPr lang="sv-SE" sz="2000" dirty="0"/>
              <a:t>) </a:t>
            </a:r>
          </a:p>
          <a:p>
            <a:pPr marL="0" indent="0">
              <a:buNone/>
            </a:pPr>
            <a:endParaRPr lang="sv-SE" sz="2000" dirty="0"/>
          </a:p>
          <a:p>
            <a:pPr marL="0" indent="0">
              <a:buNone/>
            </a:pPr>
            <a:endParaRPr lang="sv-SE" sz="2000" dirty="0"/>
          </a:p>
          <a:p>
            <a:pPr marL="0" indent="0">
              <a:buNone/>
            </a:pPr>
            <a:endParaRPr lang="sv-SE" sz="2000" dirty="0"/>
          </a:p>
          <a:p>
            <a:pPr marL="0" indent="0">
              <a:buNone/>
            </a:pPr>
            <a:endParaRPr lang="sv-SE" sz="2000" dirty="0"/>
          </a:p>
          <a:p>
            <a:pPr marL="0" indent="0">
              <a:buNone/>
            </a:pPr>
            <a:endParaRPr lang="sv-SE" sz="2000" dirty="0"/>
          </a:p>
        </p:txBody>
      </p:sp>
      <p:sp>
        <p:nvSpPr>
          <p:cNvPr id="6" name="Platshållare för text 5">
            <a:extLst>
              <a:ext uri="{FF2B5EF4-FFF2-40B4-BE49-F238E27FC236}">
                <a16:creationId xmlns:a16="http://schemas.microsoft.com/office/drawing/2014/main" id="{FC1CD7EC-B87C-4679-84F1-D0C0C861A012}"/>
              </a:ext>
            </a:extLst>
          </p:cNvPr>
          <p:cNvSpPr>
            <a:spLocks noGrp="1"/>
          </p:cNvSpPr>
          <p:nvPr>
            <p:ph type="body" sz="quarter" idx="3"/>
          </p:nvPr>
        </p:nvSpPr>
        <p:spPr/>
        <p:txBody>
          <a:bodyPr/>
          <a:lstStyle/>
          <a:p>
            <a:r>
              <a:rPr lang="sv-SE" sz="2400" dirty="0"/>
              <a:t>SIPOC hjälper till med att: </a:t>
            </a:r>
          </a:p>
          <a:p>
            <a:endParaRPr lang="sv-SE" dirty="0"/>
          </a:p>
        </p:txBody>
      </p:sp>
      <p:sp>
        <p:nvSpPr>
          <p:cNvPr id="7" name="Platshållare för innehåll 6">
            <a:extLst>
              <a:ext uri="{FF2B5EF4-FFF2-40B4-BE49-F238E27FC236}">
                <a16:creationId xmlns:a16="http://schemas.microsoft.com/office/drawing/2014/main" id="{86061C95-E9E3-4479-8AC2-6B7A0A1E5B92}"/>
              </a:ext>
            </a:extLst>
          </p:cNvPr>
          <p:cNvSpPr>
            <a:spLocks noGrp="1"/>
          </p:cNvSpPr>
          <p:nvPr>
            <p:ph sz="quarter" idx="4"/>
          </p:nvPr>
        </p:nvSpPr>
        <p:spPr/>
        <p:txBody>
          <a:bodyPr/>
          <a:lstStyle/>
          <a:p>
            <a:pPr>
              <a:buFont typeface="Arial" panose="020B0604020202020204" pitchFamily="34" charset="0"/>
              <a:buChar char="•"/>
            </a:pPr>
            <a:r>
              <a:rPr lang="sv-SE" sz="2000" dirty="0"/>
              <a:t>Identifiera ”systemets” beståndsdelar</a:t>
            </a:r>
          </a:p>
          <a:p>
            <a:pPr>
              <a:buFont typeface="Arial" panose="020B0604020202020204" pitchFamily="34" charset="0"/>
              <a:buChar char="•"/>
            </a:pPr>
            <a:r>
              <a:rPr lang="sv-SE" sz="2000" dirty="0"/>
              <a:t>Tydliggöra gränser</a:t>
            </a:r>
          </a:p>
          <a:p>
            <a:pPr>
              <a:buFont typeface="Arial" panose="020B0604020202020204" pitchFamily="34" charset="0"/>
              <a:buChar char="•"/>
            </a:pPr>
            <a:r>
              <a:rPr lang="sv-SE" sz="2000" dirty="0"/>
              <a:t>Synliggöra kundkraven (och visar även när sådana saknas!)</a:t>
            </a:r>
          </a:p>
          <a:p>
            <a:pPr>
              <a:buFont typeface="Arial" panose="020B0604020202020204" pitchFamily="34" charset="0"/>
              <a:buChar char="•"/>
            </a:pPr>
            <a:r>
              <a:rPr lang="sv-SE" sz="2000" dirty="0"/>
              <a:t>Efterfråga mätetal som representerar kundernas krav</a:t>
            </a:r>
          </a:p>
          <a:p>
            <a:endParaRPr lang="sv-SE" sz="2000" dirty="0"/>
          </a:p>
        </p:txBody>
      </p:sp>
    </p:spTree>
    <p:extLst>
      <p:ext uri="{BB962C8B-B14F-4D97-AF65-F5344CB8AC3E}">
        <p14:creationId xmlns:p14="http://schemas.microsoft.com/office/powerpoint/2010/main" val="320361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849226-B923-40B4-BE59-76AFD8119244}"/>
              </a:ext>
            </a:extLst>
          </p:cNvPr>
          <p:cNvSpPr>
            <a:spLocks noGrp="1"/>
          </p:cNvSpPr>
          <p:nvPr>
            <p:ph type="title"/>
          </p:nvPr>
        </p:nvSpPr>
        <p:spPr/>
        <p:txBody>
          <a:bodyPr/>
          <a:lstStyle/>
          <a:p>
            <a:r>
              <a:rPr lang="sv-SE" dirty="0"/>
              <a:t>SIPOC grundutförande, snabb överblick</a:t>
            </a:r>
          </a:p>
        </p:txBody>
      </p:sp>
      <p:sp>
        <p:nvSpPr>
          <p:cNvPr id="4" name="Rektangel 3">
            <a:extLst>
              <a:ext uri="{FF2B5EF4-FFF2-40B4-BE49-F238E27FC236}">
                <a16:creationId xmlns:a16="http://schemas.microsoft.com/office/drawing/2014/main" id="{508CA183-5CE6-47D2-AFF3-12952C8BFF55}"/>
              </a:ext>
            </a:extLst>
          </p:cNvPr>
          <p:cNvSpPr/>
          <p:nvPr/>
        </p:nvSpPr>
        <p:spPr bwMode="auto">
          <a:xfrm>
            <a:off x="2063872" y="1561202"/>
            <a:ext cx="1440000" cy="4896544"/>
          </a:xfrm>
          <a:prstGeom prst="rect">
            <a:avLst/>
          </a:prstGeom>
          <a:solidFill>
            <a:schemeClr val="accent4">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Leverantör</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400" b="0" i="0" u="none" strike="noStrike" cap="none" normalizeH="0" baseline="0" dirty="0">
                <a:ln>
                  <a:noFill/>
                </a:ln>
                <a:solidFill>
                  <a:schemeClr val="tx1"/>
                </a:solidFill>
                <a:effectLst/>
                <a:latin typeface="Arial" charset="0"/>
                <a:ea typeface="ヒラギノ角ゴ Pro W3" pitchFamily="1" charset="-128"/>
              </a:rPr>
              <a:t>(”</a:t>
            </a:r>
            <a:r>
              <a:rPr kumimoji="0" lang="sv-SE" sz="1400" b="0" i="0" u="none" strike="noStrike" cap="none" normalizeH="0" baseline="0" dirty="0" err="1">
                <a:ln>
                  <a:noFill/>
                </a:ln>
                <a:solidFill>
                  <a:schemeClr val="tx1"/>
                </a:solidFill>
                <a:effectLst/>
                <a:latin typeface="Arial" charset="0"/>
                <a:ea typeface="ヒラギノ角ゴ Pro W3" pitchFamily="1" charset="-128"/>
              </a:rPr>
              <a:t>Supplier</a:t>
            </a:r>
            <a:r>
              <a:rPr kumimoji="0" lang="sv-SE" sz="1400" b="0" i="0" u="none" strike="noStrike" cap="none" normalizeH="0" baseline="0" dirty="0">
                <a:ln>
                  <a:noFill/>
                </a:ln>
                <a:solidFill>
                  <a:schemeClr val="tx1"/>
                </a:solidFill>
                <a:effectLst/>
                <a:latin typeface="Arial" charset="0"/>
                <a:ea typeface="ヒラギノ角ゴ Pro W3" pitchFamily="1" charset="-128"/>
              </a:rPr>
              <a:t>”, de som levererar till processen)</a:t>
            </a:r>
            <a:r>
              <a:rPr kumimoji="0" lang="sv-SE" sz="2000" b="0" i="0" u="none" strike="noStrike" cap="none" normalizeH="0" baseline="0" dirty="0">
                <a:ln>
                  <a:noFill/>
                </a:ln>
                <a:solidFill>
                  <a:schemeClr val="tx1"/>
                </a:solidFill>
                <a:effectLst/>
                <a:latin typeface="Arial" charset="0"/>
                <a:ea typeface="ヒラギノ角ゴ Pro W3" pitchFamily="1" charset="-128"/>
              </a:rPr>
              <a:t> </a:t>
            </a:r>
            <a:endParaRPr kumimoji="0" lang="sv-SE"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1" name="Rektangel 10">
            <a:extLst>
              <a:ext uri="{FF2B5EF4-FFF2-40B4-BE49-F238E27FC236}">
                <a16:creationId xmlns:a16="http://schemas.microsoft.com/office/drawing/2014/main" id="{313FA9CE-45BE-4A80-BDC4-CC226D673C73}"/>
              </a:ext>
            </a:extLst>
          </p:cNvPr>
          <p:cNvSpPr/>
          <p:nvPr/>
        </p:nvSpPr>
        <p:spPr bwMode="auto">
          <a:xfrm>
            <a:off x="3514202" y="1556792"/>
            <a:ext cx="1440000" cy="4896544"/>
          </a:xfrm>
          <a:prstGeom prst="rect">
            <a:avLst/>
          </a:prstGeom>
          <a:solidFill>
            <a:schemeClr val="accent3">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Input</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400" b="0" i="0" u="none" strike="noStrike" cap="none" normalizeH="0" baseline="0" dirty="0">
                <a:ln>
                  <a:noFill/>
                </a:ln>
                <a:solidFill>
                  <a:schemeClr val="tx1"/>
                </a:solidFill>
                <a:effectLst/>
                <a:latin typeface="Arial" charset="0"/>
                <a:ea typeface="ヒラギノ角ゴ Pro W3" pitchFamily="1" charset="-128"/>
              </a:rPr>
              <a:t>(det som levereras till processen)</a:t>
            </a:r>
            <a:r>
              <a:rPr kumimoji="0" lang="sv-SE" sz="2000" b="0" i="0" u="none" strike="noStrike" cap="none" normalizeH="0" baseline="0" dirty="0">
                <a:ln>
                  <a:noFill/>
                </a:ln>
                <a:solidFill>
                  <a:schemeClr val="tx1"/>
                </a:solidFill>
                <a:effectLst/>
                <a:latin typeface="Arial" charset="0"/>
                <a:ea typeface="ヒラギノ角ゴ Pro W3" pitchFamily="1" charset="-128"/>
              </a:rPr>
              <a:t> </a:t>
            </a:r>
            <a:endParaRPr kumimoji="0" lang="sv-SE"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2" name="Rektangel 11">
            <a:extLst>
              <a:ext uri="{FF2B5EF4-FFF2-40B4-BE49-F238E27FC236}">
                <a16:creationId xmlns:a16="http://schemas.microsoft.com/office/drawing/2014/main" id="{19C9EA8B-49E8-45A0-A5C5-79437B3FF3B7}"/>
              </a:ext>
            </a:extLst>
          </p:cNvPr>
          <p:cNvSpPr/>
          <p:nvPr/>
        </p:nvSpPr>
        <p:spPr bwMode="auto">
          <a:xfrm>
            <a:off x="4943872" y="1556792"/>
            <a:ext cx="1440000" cy="4896544"/>
          </a:xfrm>
          <a:prstGeom prst="rect">
            <a:avLst/>
          </a:prstGeom>
          <a:solidFill>
            <a:schemeClr val="accent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Process</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400" b="0" i="0" u="none" strike="noStrike" cap="none" normalizeH="0" baseline="0" dirty="0">
                <a:ln>
                  <a:noFill/>
                </a:ln>
                <a:solidFill>
                  <a:schemeClr val="tx1"/>
                </a:solidFill>
                <a:effectLst/>
                <a:latin typeface="Arial" charset="0"/>
                <a:ea typeface="ヒラギノ角ゴ Pro W3" pitchFamily="1" charset="-128"/>
              </a:rPr>
              <a:t>(aktiviteter i processen)</a:t>
            </a:r>
            <a:r>
              <a:rPr kumimoji="0" lang="sv-SE" sz="2000" b="0" i="0" u="none" strike="noStrike" cap="none" normalizeH="0" baseline="0" dirty="0">
                <a:ln>
                  <a:noFill/>
                </a:ln>
                <a:solidFill>
                  <a:schemeClr val="tx1"/>
                </a:solidFill>
                <a:effectLst/>
                <a:latin typeface="Arial" charset="0"/>
                <a:ea typeface="ヒラギノ角ゴ Pro W3" pitchFamily="1" charset="-128"/>
              </a:rPr>
              <a:t> </a:t>
            </a:r>
            <a:endParaRPr kumimoji="0" lang="sv-SE"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3" name="Rektangel 12">
            <a:extLst>
              <a:ext uri="{FF2B5EF4-FFF2-40B4-BE49-F238E27FC236}">
                <a16:creationId xmlns:a16="http://schemas.microsoft.com/office/drawing/2014/main" id="{6D5ED9C8-0ED1-41F5-838A-C3DCFF648794}"/>
              </a:ext>
            </a:extLst>
          </p:cNvPr>
          <p:cNvSpPr/>
          <p:nvPr/>
        </p:nvSpPr>
        <p:spPr bwMode="auto">
          <a:xfrm>
            <a:off x="6383872" y="1556792"/>
            <a:ext cx="1440000" cy="4896544"/>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Output</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400" b="0" i="0" u="none" strike="noStrike" cap="none" normalizeH="0" baseline="0" dirty="0">
                <a:ln>
                  <a:noFill/>
                </a:ln>
                <a:solidFill>
                  <a:schemeClr val="tx1"/>
                </a:solidFill>
                <a:effectLst/>
                <a:latin typeface="Arial" charset="0"/>
                <a:ea typeface="ヒラギノ角ゴ Pro W3" pitchFamily="1" charset="-128"/>
              </a:rPr>
              <a:t>(det som  processen levererar)</a:t>
            </a:r>
            <a:r>
              <a:rPr kumimoji="0" lang="sv-SE" sz="2000" b="0" i="0" u="none" strike="noStrike" cap="none" normalizeH="0" baseline="0" dirty="0">
                <a:ln>
                  <a:noFill/>
                </a:ln>
                <a:solidFill>
                  <a:schemeClr val="tx1"/>
                </a:solidFill>
                <a:effectLst/>
                <a:latin typeface="Arial" charset="0"/>
                <a:ea typeface="ヒラギノ角ゴ Pro W3" pitchFamily="1" charset="-128"/>
              </a:rPr>
              <a:t> </a:t>
            </a:r>
            <a:endParaRPr kumimoji="0" lang="sv-SE"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4" name="Rektangel 13">
            <a:extLst>
              <a:ext uri="{FF2B5EF4-FFF2-40B4-BE49-F238E27FC236}">
                <a16:creationId xmlns:a16="http://schemas.microsoft.com/office/drawing/2014/main" id="{C0158CB2-5CCF-4E33-9014-7E606516A713}"/>
              </a:ext>
            </a:extLst>
          </p:cNvPr>
          <p:cNvSpPr/>
          <p:nvPr/>
        </p:nvSpPr>
        <p:spPr bwMode="auto">
          <a:xfrm>
            <a:off x="7823872" y="1556792"/>
            <a:ext cx="1440000" cy="4896544"/>
          </a:xfrm>
          <a:prstGeom prst="rect">
            <a:avLst/>
          </a:prstGeom>
          <a:solidFill>
            <a:schemeClr val="bg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Kund</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400" b="0" i="0" u="none" strike="noStrike" cap="none" normalizeH="0" baseline="0" dirty="0">
                <a:ln>
                  <a:noFill/>
                </a:ln>
                <a:solidFill>
                  <a:schemeClr val="tx1"/>
                </a:solidFill>
                <a:effectLst/>
                <a:latin typeface="Arial" charset="0"/>
                <a:ea typeface="ヒラギノ角ゴ Pro W3" pitchFamily="1" charset="-128"/>
              </a:rPr>
              <a:t>(”Customer”, mottagare av resultat)</a:t>
            </a:r>
            <a:r>
              <a:rPr kumimoji="0" lang="sv-SE" sz="2000" b="0" i="0" u="none" strike="noStrike" cap="none" normalizeH="0" baseline="0" dirty="0">
                <a:ln>
                  <a:noFill/>
                </a:ln>
                <a:solidFill>
                  <a:schemeClr val="tx1"/>
                </a:solidFill>
                <a:effectLst/>
                <a:latin typeface="Arial" charset="0"/>
                <a:ea typeface="ヒラギノ角ゴ Pro W3" pitchFamily="1" charset="-128"/>
              </a:rPr>
              <a:t> </a:t>
            </a:r>
            <a:endParaRPr kumimoji="0" lang="sv-SE"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5" name="Ellips 14">
            <a:extLst>
              <a:ext uri="{FF2B5EF4-FFF2-40B4-BE49-F238E27FC236}">
                <a16:creationId xmlns:a16="http://schemas.microsoft.com/office/drawing/2014/main" id="{74E9E93A-4CE2-472E-BA08-66B309469045}"/>
              </a:ext>
            </a:extLst>
          </p:cNvPr>
          <p:cNvSpPr/>
          <p:nvPr/>
        </p:nvSpPr>
        <p:spPr bwMode="auto">
          <a:xfrm>
            <a:off x="5142820" y="3136106"/>
            <a:ext cx="1080000" cy="432048"/>
          </a:xfrm>
          <a:prstGeom prst="ellips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800" b="0" i="0" u="none" strike="noStrike" cap="none" normalizeH="0" baseline="0" dirty="0">
                <a:ln>
                  <a:noFill/>
                </a:ln>
                <a:solidFill>
                  <a:schemeClr val="tx1"/>
                </a:solidFill>
                <a:effectLst/>
                <a:latin typeface="Arial" charset="0"/>
                <a:ea typeface="ヒラギノ角ゴ Pro W3" pitchFamily="1" charset="-128"/>
              </a:rPr>
              <a:t>Start</a:t>
            </a:r>
          </a:p>
        </p:txBody>
      </p:sp>
      <p:sp>
        <p:nvSpPr>
          <p:cNvPr id="16" name="Ellips 15">
            <a:extLst>
              <a:ext uri="{FF2B5EF4-FFF2-40B4-BE49-F238E27FC236}">
                <a16:creationId xmlns:a16="http://schemas.microsoft.com/office/drawing/2014/main" id="{109BB011-7528-4FEF-8FC9-54C42C7BEFAA}"/>
              </a:ext>
            </a:extLst>
          </p:cNvPr>
          <p:cNvSpPr/>
          <p:nvPr/>
        </p:nvSpPr>
        <p:spPr bwMode="auto">
          <a:xfrm>
            <a:off x="5142820" y="5805264"/>
            <a:ext cx="1080000" cy="432048"/>
          </a:xfrm>
          <a:prstGeom prst="ellips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800" b="0" i="0" u="none" strike="noStrike" cap="none" normalizeH="0" baseline="0" dirty="0">
                <a:ln>
                  <a:noFill/>
                </a:ln>
                <a:solidFill>
                  <a:schemeClr val="tx1"/>
                </a:solidFill>
                <a:effectLst/>
                <a:latin typeface="Arial" charset="0"/>
                <a:ea typeface="ヒラギノ角ゴ Pro W3" pitchFamily="1" charset="-128"/>
              </a:rPr>
              <a:t>Slut</a:t>
            </a:r>
          </a:p>
        </p:txBody>
      </p:sp>
      <p:sp>
        <p:nvSpPr>
          <p:cNvPr id="17" name="Rektangel 16">
            <a:extLst>
              <a:ext uri="{FF2B5EF4-FFF2-40B4-BE49-F238E27FC236}">
                <a16:creationId xmlns:a16="http://schemas.microsoft.com/office/drawing/2014/main" id="{6208E08D-38D2-4146-8B9A-B3258705E49A}"/>
              </a:ext>
            </a:extLst>
          </p:cNvPr>
          <p:cNvSpPr/>
          <p:nvPr/>
        </p:nvSpPr>
        <p:spPr bwMode="auto">
          <a:xfrm>
            <a:off x="5142820" y="3857401"/>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Aktivitet</a:t>
            </a:r>
          </a:p>
        </p:txBody>
      </p:sp>
      <p:sp>
        <p:nvSpPr>
          <p:cNvPr id="19" name="Rektangel 18">
            <a:extLst>
              <a:ext uri="{FF2B5EF4-FFF2-40B4-BE49-F238E27FC236}">
                <a16:creationId xmlns:a16="http://schemas.microsoft.com/office/drawing/2014/main" id="{60F7E421-F121-457E-97EC-6A98D76BC87B}"/>
              </a:ext>
            </a:extLst>
          </p:cNvPr>
          <p:cNvSpPr/>
          <p:nvPr/>
        </p:nvSpPr>
        <p:spPr bwMode="auto">
          <a:xfrm>
            <a:off x="5142820" y="4506689"/>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Aktivitet</a:t>
            </a:r>
          </a:p>
        </p:txBody>
      </p:sp>
      <p:sp>
        <p:nvSpPr>
          <p:cNvPr id="20" name="Rektangel 19">
            <a:extLst>
              <a:ext uri="{FF2B5EF4-FFF2-40B4-BE49-F238E27FC236}">
                <a16:creationId xmlns:a16="http://schemas.microsoft.com/office/drawing/2014/main" id="{28B54443-9338-4728-B55F-063BCA7A8519}"/>
              </a:ext>
            </a:extLst>
          </p:cNvPr>
          <p:cNvSpPr/>
          <p:nvPr/>
        </p:nvSpPr>
        <p:spPr bwMode="auto">
          <a:xfrm>
            <a:off x="5142820" y="5155976"/>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Aktivitet</a:t>
            </a:r>
          </a:p>
        </p:txBody>
      </p:sp>
      <p:cxnSp>
        <p:nvCxnSpPr>
          <p:cNvPr id="22" name="Rak pilkoppling 21">
            <a:extLst>
              <a:ext uri="{FF2B5EF4-FFF2-40B4-BE49-F238E27FC236}">
                <a16:creationId xmlns:a16="http://schemas.microsoft.com/office/drawing/2014/main" id="{9DE4BF33-85D9-40F7-90DB-9DA377B22869}"/>
              </a:ext>
            </a:extLst>
          </p:cNvPr>
          <p:cNvCxnSpPr>
            <a:cxnSpLocks/>
          </p:cNvCxnSpPr>
          <p:nvPr/>
        </p:nvCxnSpPr>
        <p:spPr bwMode="auto">
          <a:xfrm>
            <a:off x="5682820" y="3568154"/>
            <a:ext cx="0" cy="28924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Rak pilkoppling 22">
            <a:extLst>
              <a:ext uri="{FF2B5EF4-FFF2-40B4-BE49-F238E27FC236}">
                <a16:creationId xmlns:a16="http://schemas.microsoft.com/office/drawing/2014/main" id="{C0564FCC-28CA-4288-AE85-2068CD9B79B5}"/>
              </a:ext>
            </a:extLst>
          </p:cNvPr>
          <p:cNvCxnSpPr>
            <a:cxnSpLocks/>
          </p:cNvCxnSpPr>
          <p:nvPr/>
        </p:nvCxnSpPr>
        <p:spPr bwMode="auto">
          <a:xfrm>
            <a:off x="5682820" y="4217441"/>
            <a:ext cx="0" cy="28924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ak pilkoppling 25">
            <a:extLst>
              <a:ext uri="{FF2B5EF4-FFF2-40B4-BE49-F238E27FC236}">
                <a16:creationId xmlns:a16="http://schemas.microsoft.com/office/drawing/2014/main" id="{32418E64-555E-4D4B-951B-C5A989CE05CA}"/>
              </a:ext>
            </a:extLst>
          </p:cNvPr>
          <p:cNvCxnSpPr>
            <a:cxnSpLocks/>
          </p:cNvCxnSpPr>
          <p:nvPr/>
        </p:nvCxnSpPr>
        <p:spPr bwMode="auto">
          <a:xfrm>
            <a:off x="5682820" y="4866729"/>
            <a:ext cx="0" cy="28924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ak pilkoppling 28">
            <a:extLst>
              <a:ext uri="{FF2B5EF4-FFF2-40B4-BE49-F238E27FC236}">
                <a16:creationId xmlns:a16="http://schemas.microsoft.com/office/drawing/2014/main" id="{F4CD5B24-8179-4032-AD6E-48EDAA6D3CE2}"/>
              </a:ext>
            </a:extLst>
          </p:cNvPr>
          <p:cNvCxnSpPr>
            <a:cxnSpLocks/>
          </p:cNvCxnSpPr>
          <p:nvPr/>
        </p:nvCxnSpPr>
        <p:spPr bwMode="auto">
          <a:xfrm>
            <a:off x="5682820" y="5516016"/>
            <a:ext cx="0" cy="28924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ak 52">
            <a:extLst>
              <a:ext uri="{FF2B5EF4-FFF2-40B4-BE49-F238E27FC236}">
                <a16:creationId xmlns:a16="http://schemas.microsoft.com/office/drawing/2014/main" id="{E62DB7AE-3022-462D-B555-3D52865F8CBB}"/>
              </a:ext>
            </a:extLst>
          </p:cNvPr>
          <p:cNvCxnSpPr>
            <a:cxnSpLocks/>
          </p:cNvCxnSpPr>
          <p:nvPr/>
        </p:nvCxnSpPr>
        <p:spPr bwMode="auto">
          <a:xfrm>
            <a:off x="2063872" y="2716358"/>
            <a:ext cx="718967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ruta 51">
            <a:extLst>
              <a:ext uri="{FF2B5EF4-FFF2-40B4-BE49-F238E27FC236}">
                <a16:creationId xmlns:a16="http://schemas.microsoft.com/office/drawing/2014/main" id="{15B68DFC-1A1A-450D-9A8F-2D959E3A4E8A}"/>
              </a:ext>
            </a:extLst>
          </p:cNvPr>
          <p:cNvSpPr txBox="1"/>
          <p:nvPr/>
        </p:nvSpPr>
        <p:spPr>
          <a:xfrm>
            <a:off x="2086195" y="3217932"/>
            <a:ext cx="1333698" cy="523220"/>
          </a:xfrm>
          <a:prstGeom prst="rect">
            <a:avLst/>
          </a:prstGeom>
          <a:noFill/>
        </p:spPr>
        <p:txBody>
          <a:bodyPr wrap="none" rtlCol="0">
            <a:spAutoFit/>
          </a:bodyPr>
          <a:lstStyle/>
          <a:p>
            <a:pPr indent="-144000">
              <a:buFont typeface="Arial" panose="020B0604020202020204" pitchFamily="34" charset="0"/>
              <a:buChar char="•"/>
            </a:pPr>
            <a:r>
              <a:rPr lang="sv-SE" sz="1400" dirty="0"/>
              <a:t>Leverantör 1</a:t>
            </a:r>
          </a:p>
          <a:p>
            <a:pPr indent="-144000">
              <a:buFont typeface="Arial" panose="020B0604020202020204" pitchFamily="34" charset="0"/>
              <a:buChar char="•"/>
            </a:pPr>
            <a:r>
              <a:rPr lang="sv-SE" sz="1400" dirty="0"/>
              <a:t>Leverantör 2</a:t>
            </a:r>
          </a:p>
        </p:txBody>
      </p:sp>
      <p:sp>
        <p:nvSpPr>
          <p:cNvPr id="53" name="textruta 52">
            <a:extLst>
              <a:ext uri="{FF2B5EF4-FFF2-40B4-BE49-F238E27FC236}">
                <a16:creationId xmlns:a16="http://schemas.microsoft.com/office/drawing/2014/main" id="{9ADF75C2-2090-4FA3-914E-3B75E7B6770E}"/>
              </a:ext>
            </a:extLst>
          </p:cNvPr>
          <p:cNvSpPr txBox="1"/>
          <p:nvPr/>
        </p:nvSpPr>
        <p:spPr>
          <a:xfrm>
            <a:off x="3601181" y="3208250"/>
            <a:ext cx="876843" cy="738664"/>
          </a:xfrm>
          <a:prstGeom prst="rect">
            <a:avLst/>
          </a:prstGeom>
          <a:noFill/>
        </p:spPr>
        <p:txBody>
          <a:bodyPr wrap="none" rtlCol="0">
            <a:spAutoFit/>
          </a:bodyPr>
          <a:lstStyle/>
          <a:p>
            <a:pPr indent="-144000">
              <a:buFont typeface="Arial" panose="020B0604020202020204" pitchFamily="34" charset="0"/>
              <a:buChar char="•"/>
            </a:pPr>
            <a:r>
              <a:rPr lang="sv-SE" sz="1400" dirty="0"/>
              <a:t>Input 1</a:t>
            </a:r>
          </a:p>
          <a:p>
            <a:pPr indent="-144000">
              <a:buFont typeface="Arial" panose="020B0604020202020204" pitchFamily="34" charset="0"/>
              <a:buChar char="•"/>
            </a:pPr>
            <a:r>
              <a:rPr lang="sv-SE" sz="1400" dirty="0"/>
              <a:t>Input 2</a:t>
            </a:r>
          </a:p>
          <a:p>
            <a:pPr indent="-144000">
              <a:buFont typeface="Arial" panose="020B0604020202020204" pitchFamily="34" charset="0"/>
              <a:buChar char="•"/>
            </a:pPr>
            <a:r>
              <a:rPr lang="sv-SE" sz="1400" dirty="0"/>
              <a:t>Input 3</a:t>
            </a:r>
          </a:p>
        </p:txBody>
      </p:sp>
      <p:sp>
        <p:nvSpPr>
          <p:cNvPr id="54" name="textruta 53">
            <a:extLst>
              <a:ext uri="{FF2B5EF4-FFF2-40B4-BE49-F238E27FC236}">
                <a16:creationId xmlns:a16="http://schemas.microsoft.com/office/drawing/2014/main" id="{38D630FE-4DD7-4F67-93AA-17C621C542D0}"/>
              </a:ext>
            </a:extLst>
          </p:cNvPr>
          <p:cNvSpPr txBox="1"/>
          <p:nvPr/>
        </p:nvSpPr>
        <p:spPr>
          <a:xfrm>
            <a:off x="6531831" y="3208250"/>
            <a:ext cx="1016304" cy="954107"/>
          </a:xfrm>
          <a:prstGeom prst="rect">
            <a:avLst/>
          </a:prstGeom>
          <a:noFill/>
        </p:spPr>
        <p:txBody>
          <a:bodyPr wrap="none" rtlCol="0">
            <a:spAutoFit/>
          </a:bodyPr>
          <a:lstStyle/>
          <a:p>
            <a:pPr indent="-144000">
              <a:buFont typeface="Arial" panose="020B0604020202020204" pitchFamily="34" charset="0"/>
              <a:buChar char="•"/>
            </a:pPr>
            <a:r>
              <a:rPr lang="sv-SE" sz="1400" dirty="0"/>
              <a:t>Output 1</a:t>
            </a:r>
          </a:p>
          <a:p>
            <a:pPr indent="-144000">
              <a:buFont typeface="Arial" panose="020B0604020202020204" pitchFamily="34" charset="0"/>
              <a:buChar char="•"/>
            </a:pPr>
            <a:r>
              <a:rPr lang="sv-SE" sz="1400" dirty="0"/>
              <a:t>Output 2</a:t>
            </a:r>
          </a:p>
          <a:p>
            <a:pPr indent="-144000">
              <a:buFont typeface="Arial" panose="020B0604020202020204" pitchFamily="34" charset="0"/>
              <a:buChar char="•"/>
            </a:pPr>
            <a:r>
              <a:rPr lang="sv-SE" sz="1400" dirty="0"/>
              <a:t>Output 3</a:t>
            </a:r>
          </a:p>
          <a:p>
            <a:pPr indent="-144000">
              <a:buFont typeface="Arial" panose="020B0604020202020204" pitchFamily="34" charset="0"/>
              <a:buChar char="•"/>
            </a:pPr>
            <a:endParaRPr lang="sv-SE" sz="1400" dirty="0"/>
          </a:p>
        </p:txBody>
      </p:sp>
      <p:sp>
        <p:nvSpPr>
          <p:cNvPr id="55" name="textruta 54">
            <a:extLst>
              <a:ext uri="{FF2B5EF4-FFF2-40B4-BE49-F238E27FC236}">
                <a16:creationId xmlns:a16="http://schemas.microsoft.com/office/drawing/2014/main" id="{3091C664-381A-47A5-949D-A1C8D0418ED0}"/>
              </a:ext>
            </a:extLst>
          </p:cNvPr>
          <p:cNvSpPr txBox="1"/>
          <p:nvPr/>
        </p:nvSpPr>
        <p:spPr>
          <a:xfrm>
            <a:off x="7879768" y="3217932"/>
            <a:ext cx="1373774" cy="738664"/>
          </a:xfrm>
          <a:prstGeom prst="rect">
            <a:avLst/>
          </a:prstGeom>
          <a:noFill/>
        </p:spPr>
        <p:txBody>
          <a:bodyPr wrap="none" rtlCol="0">
            <a:spAutoFit/>
          </a:bodyPr>
          <a:lstStyle/>
          <a:p>
            <a:pPr indent="-144000">
              <a:buFont typeface="Arial" panose="020B0604020202020204" pitchFamily="34" charset="0"/>
              <a:buChar char="•"/>
            </a:pPr>
            <a:r>
              <a:rPr lang="sv-SE" sz="1400" dirty="0"/>
              <a:t>Kund 1</a:t>
            </a:r>
          </a:p>
          <a:p>
            <a:pPr indent="-144000">
              <a:buFont typeface="Arial" panose="020B0604020202020204" pitchFamily="34" charset="0"/>
              <a:buChar char="•"/>
            </a:pPr>
            <a:r>
              <a:rPr lang="sv-SE" sz="1400" dirty="0"/>
              <a:t>Kund 2</a:t>
            </a:r>
          </a:p>
          <a:p>
            <a:pPr indent="-144000">
              <a:buFont typeface="Arial" panose="020B0604020202020204" pitchFamily="34" charset="0"/>
              <a:buChar char="•"/>
            </a:pPr>
            <a:r>
              <a:rPr lang="sv-SE" sz="1400" dirty="0"/>
              <a:t>Intern kund 3</a:t>
            </a:r>
          </a:p>
        </p:txBody>
      </p:sp>
      <p:sp>
        <p:nvSpPr>
          <p:cNvPr id="24" name="Ellips 23">
            <a:extLst>
              <a:ext uri="{FF2B5EF4-FFF2-40B4-BE49-F238E27FC236}">
                <a16:creationId xmlns:a16="http://schemas.microsoft.com/office/drawing/2014/main" id="{2E9118D9-593A-4810-A0B8-810659D3C296}"/>
              </a:ext>
            </a:extLst>
          </p:cNvPr>
          <p:cNvSpPr/>
          <p:nvPr/>
        </p:nvSpPr>
        <p:spPr bwMode="auto">
          <a:xfrm>
            <a:off x="5502800" y="2739408"/>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1</a:t>
            </a:r>
          </a:p>
        </p:txBody>
      </p:sp>
      <p:sp>
        <p:nvSpPr>
          <p:cNvPr id="25" name="Ellips 24">
            <a:extLst>
              <a:ext uri="{FF2B5EF4-FFF2-40B4-BE49-F238E27FC236}">
                <a16:creationId xmlns:a16="http://schemas.microsoft.com/office/drawing/2014/main" id="{7BE80326-0112-4C3D-9FF3-2AA0B31513EF}"/>
              </a:ext>
            </a:extLst>
          </p:cNvPr>
          <p:cNvSpPr/>
          <p:nvPr/>
        </p:nvSpPr>
        <p:spPr bwMode="auto">
          <a:xfrm>
            <a:off x="6923851" y="2739408"/>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2</a:t>
            </a:r>
          </a:p>
        </p:txBody>
      </p:sp>
      <p:sp>
        <p:nvSpPr>
          <p:cNvPr id="27" name="Ellips 26">
            <a:extLst>
              <a:ext uri="{FF2B5EF4-FFF2-40B4-BE49-F238E27FC236}">
                <a16:creationId xmlns:a16="http://schemas.microsoft.com/office/drawing/2014/main" id="{B34063BC-7782-4388-88FD-860A0E0CF176}"/>
              </a:ext>
            </a:extLst>
          </p:cNvPr>
          <p:cNvSpPr/>
          <p:nvPr/>
        </p:nvSpPr>
        <p:spPr bwMode="auto">
          <a:xfrm>
            <a:off x="2573024" y="2739408"/>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4</a:t>
            </a:r>
          </a:p>
        </p:txBody>
      </p:sp>
      <p:sp>
        <p:nvSpPr>
          <p:cNvPr id="28" name="Ellips 27">
            <a:extLst>
              <a:ext uri="{FF2B5EF4-FFF2-40B4-BE49-F238E27FC236}">
                <a16:creationId xmlns:a16="http://schemas.microsoft.com/office/drawing/2014/main" id="{577B895C-1BE6-4423-9A4B-887F838A2968}"/>
              </a:ext>
            </a:extLst>
          </p:cNvPr>
          <p:cNvSpPr/>
          <p:nvPr/>
        </p:nvSpPr>
        <p:spPr bwMode="auto">
          <a:xfrm>
            <a:off x="8363851" y="2739408"/>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3</a:t>
            </a:r>
          </a:p>
        </p:txBody>
      </p:sp>
      <p:sp>
        <p:nvSpPr>
          <p:cNvPr id="30" name="Ellips 29">
            <a:extLst>
              <a:ext uri="{FF2B5EF4-FFF2-40B4-BE49-F238E27FC236}">
                <a16:creationId xmlns:a16="http://schemas.microsoft.com/office/drawing/2014/main" id="{37DB07FA-BAD0-4343-A1BF-705C63CA39EB}"/>
              </a:ext>
            </a:extLst>
          </p:cNvPr>
          <p:cNvSpPr/>
          <p:nvPr/>
        </p:nvSpPr>
        <p:spPr bwMode="auto">
          <a:xfrm>
            <a:off x="4059891" y="2739408"/>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5</a:t>
            </a:r>
          </a:p>
        </p:txBody>
      </p:sp>
      <p:sp>
        <p:nvSpPr>
          <p:cNvPr id="31" name="Ellips 30">
            <a:extLst>
              <a:ext uri="{FF2B5EF4-FFF2-40B4-BE49-F238E27FC236}">
                <a16:creationId xmlns:a16="http://schemas.microsoft.com/office/drawing/2014/main" id="{9A252009-6C38-4EC4-850C-76A3BC2D354F}"/>
              </a:ext>
            </a:extLst>
          </p:cNvPr>
          <p:cNvSpPr/>
          <p:nvPr/>
        </p:nvSpPr>
        <p:spPr bwMode="auto">
          <a:xfrm>
            <a:off x="9515087" y="1737446"/>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4</a:t>
            </a:r>
          </a:p>
        </p:txBody>
      </p:sp>
      <p:sp>
        <p:nvSpPr>
          <p:cNvPr id="3" name="textruta 2">
            <a:extLst>
              <a:ext uri="{FF2B5EF4-FFF2-40B4-BE49-F238E27FC236}">
                <a16:creationId xmlns:a16="http://schemas.microsoft.com/office/drawing/2014/main" id="{1F8502A0-2D28-4DC8-9DEF-9B06177D65DD}"/>
              </a:ext>
            </a:extLst>
          </p:cNvPr>
          <p:cNvSpPr txBox="1"/>
          <p:nvPr/>
        </p:nvSpPr>
        <p:spPr>
          <a:xfrm>
            <a:off x="9924527" y="1737247"/>
            <a:ext cx="1657873" cy="523220"/>
          </a:xfrm>
          <a:prstGeom prst="rect">
            <a:avLst/>
          </a:prstGeom>
          <a:noFill/>
        </p:spPr>
        <p:txBody>
          <a:bodyPr wrap="square" rtlCol="0">
            <a:spAutoFit/>
          </a:bodyPr>
          <a:lstStyle/>
          <a:p>
            <a:r>
              <a:rPr lang="sv-SE" sz="1400" dirty="0"/>
              <a:t>= rekommenderad ordningsföljd</a:t>
            </a:r>
          </a:p>
        </p:txBody>
      </p:sp>
    </p:spTree>
    <p:extLst>
      <p:ext uri="{BB962C8B-B14F-4D97-AF65-F5344CB8AC3E}">
        <p14:creationId xmlns:p14="http://schemas.microsoft.com/office/powerpoint/2010/main" val="420800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7" grpId="0" animBg="1"/>
      <p:bldP spid="28" grpId="0" animBg="1"/>
      <p:bldP spid="30"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849226-B923-40B4-BE59-76AFD8119244}"/>
              </a:ext>
            </a:extLst>
          </p:cNvPr>
          <p:cNvSpPr>
            <a:spLocks noGrp="1"/>
          </p:cNvSpPr>
          <p:nvPr>
            <p:ph type="title"/>
          </p:nvPr>
        </p:nvSpPr>
        <p:spPr/>
        <p:txBody>
          <a:bodyPr/>
          <a:lstStyle/>
          <a:p>
            <a:r>
              <a:rPr lang="sv-SE" dirty="0"/>
              <a:t>SIPOC – med fokus på kvalitet i input/output</a:t>
            </a:r>
          </a:p>
        </p:txBody>
      </p:sp>
      <p:sp>
        <p:nvSpPr>
          <p:cNvPr id="4" name="Rektangel 3">
            <a:extLst>
              <a:ext uri="{FF2B5EF4-FFF2-40B4-BE49-F238E27FC236}">
                <a16:creationId xmlns:a16="http://schemas.microsoft.com/office/drawing/2014/main" id="{508CA183-5CE6-47D2-AFF3-12952C8BFF55}"/>
              </a:ext>
            </a:extLst>
          </p:cNvPr>
          <p:cNvSpPr/>
          <p:nvPr/>
        </p:nvSpPr>
        <p:spPr bwMode="auto">
          <a:xfrm>
            <a:off x="623872" y="1556792"/>
            <a:ext cx="1440000" cy="4896544"/>
          </a:xfrm>
          <a:prstGeom prst="rect">
            <a:avLst/>
          </a:prstGeom>
          <a:solidFill>
            <a:schemeClr val="accent4">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Leverantör</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a:t>
            </a:r>
            <a:r>
              <a:rPr kumimoji="0" lang="sv-SE" sz="1200" b="0" i="0" u="none" strike="noStrike" cap="none" normalizeH="0" baseline="0" dirty="0" err="1">
                <a:ln>
                  <a:noFill/>
                </a:ln>
                <a:solidFill>
                  <a:schemeClr val="tx1"/>
                </a:solidFill>
                <a:effectLst/>
                <a:latin typeface="Arial" charset="0"/>
                <a:ea typeface="ヒラギノ角ゴ Pro W3" pitchFamily="1" charset="-128"/>
              </a:rPr>
              <a:t>Supplier</a:t>
            </a:r>
            <a:r>
              <a:rPr kumimoji="0" lang="sv-SE" sz="1200" b="0" i="0" u="none" strike="noStrike" cap="none" normalizeH="0" baseline="0" dirty="0">
                <a:ln>
                  <a:noFill/>
                </a:ln>
                <a:solidFill>
                  <a:schemeClr val="tx1"/>
                </a:solidFill>
                <a:effectLst/>
                <a:latin typeface="Arial" charset="0"/>
                <a:ea typeface="ヒラギノ角ゴ Pro W3" pitchFamily="1" charset="-128"/>
              </a:rPr>
              <a:t>”, de som levererar till processen) </a:t>
            </a:r>
          </a:p>
        </p:txBody>
      </p:sp>
      <p:sp>
        <p:nvSpPr>
          <p:cNvPr id="11" name="Rektangel 10">
            <a:extLst>
              <a:ext uri="{FF2B5EF4-FFF2-40B4-BE49-F238E27FC236}">
                <a16:creationId xmlns:a16="http://schemas.microsoft.com/office/drawing/2014/main" id="{313FA9CE-45BE-4A80-BDC4-CC226D673C73}"/>
              </a:ext>
            </a:extLst>
          </p:cNvPr>
          <p:cNvSpPr/>
          <p:nvPr/>
        </p:nvSpPr>
        <p:spPr bwMode="auto">
          <a:xfrm>
            <a:off x="2063872" y="1556792"/>
            <a:ext cx="1440000" cy="4896544"/>
          </a:xfrm>
          <a:prstGeom prst="rect">
            <a:avLst/>
          </a:prstGeom>
          <a:solidFill>
            <a:schemeClr val="accent3">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Input</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400" b="0" i="0" u="none" strike="noStrike" cap="none" normalizeH="0" baseline="0" dirty="0">
                <a:ln>
                  <a:noFill/>
                </a:ln>
                <a:solidFill>
                  <a:schemeClr val="tx1"/>
                </a:solidFill>
                <a:effectLst/>
                <a:latin typeface="Arial" charset="0"/>
                <a:ea typeface="ヒラギノ角ゴ Pro W3" pitchFamily="1" charset="-128"/>
              </a:rPr>
              <a:t>(det som levereras till processen)</a:t>
            </a:r>
            <a:r>
              <a:rPr kumimoji="0" lang="sv-SE" sz="2000" b="0" i="0" u="none" strike="noStrike" cap="none" normalizeH="0" baseline="0" dirty="0">
                <a:ln>
                  <a:noFill/>
                </a:ln>
                <a:solidFill>
                  <a:schemeClr val="tx1"/>
                </a:solidFill>
                <a:effectLst/>
                <a:latin typeface="Arial" charset="0"/>
                <a:ea typeface="ヒラギノ角ゴ Pro W3" pitchFamily="1" charset="-128"/>
              </a:rPr>
              <a:t> </a:t>
            </a:r>
            <a:endParaRPr kumimoji="0" lang="sv-SE"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2" name="Rektangel 11">
            <a:extLst>
              <a:ext uri="{FF2B5EF4-FFF2-40B4-BE49-F238E27FC236}">
                <a16:creationId xmlns:a16="http://schemas.microsoft.com/office/drawing/2014/main" id="{19C9EA8B-49E8-45A0-A5C5-79437B3FF3B7}"/>
              </a:ext>
            </a:extLst>
          </p:cNvPr>
          <p:cNvSpPr/>
          <p:nvPr/>
        </p:nvSpPr>
        <p:spPr bwMode="auto">
          <a:xfrm>
            <a:off x="4943872" y="1556792"/>
            <a:ext cx="1440000" cy="4896544"/>
          </a:xfrm>
          <a:prstGeom prst="rect">
            <a:avLst/>
          </a:prstGeom>
          <a:solidFill>
            <a:schemeClr val="accent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Process</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(aktiviteter i processen) </a:t>
            </a:r>
          </a:p>
        </p:txBody>
      </p:sp>
      <p:sp>
        <p:nvSpPr>
          <p:cNvPr id="13" name="Rektangel 12">
            <a:extLst>
              <a:ext uri="{FF2B5EF4-FFF2-40B4-BE49-F238E27FC236}">
                <a16:creationId xmlns:a16="http://schemas.microsoft.com/office/drawing/2014/main" id="{6D5ED9C8-0ED1-41F5-838A-C3DCFF648794}"/>
              </a:ext>
            </a:extLst>
          </p:cNvPr>
          <p:cNvSpPr/>
          <p:nvPr/>
        </p:nvSpPr>
        <p:spPr bwMode="auto">
          <a:xfrm>
            <a:off x="6383872" y="1556792"/>
            <a:ext cx="1440000" cy="4896544"/>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Output</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(det som  processen levererar) </a:t>
            </a:r>
          </a:p>
        </p:txBody>
      </p:sp>
      <p:sp>
        <p:nvSpPr>
          <p:cNvPr id="14" name="Rektangel 13">
            <a:extLst>
              <a:ext uri="{FF2B5EF4-FFF2-40B4-BE49-F238E27FC236}">
                <a16:creationId xmlns:a16="http://schemas.microsoft.com/office/drawing/2014/main" id="{C0158CB2-5CCF-4E33-9014-7E606516A713}"/>
              </a:ext>
            </a:extLst>
          </p:cNvPr>
          <p:cNvSpPr/>
          <p:nvPr/>
        </p:nvSpPr>
        <p:spPr bwMode="auto">
          <a:xfrm>
            <a:off x="7823872" y="1556792"/>
            <a:ext cx="1440000" cy="4896544"/>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Krav </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800" b="0" i="0" u="none" strike="noStrike" cap="none" normalizeH="0" baseline="0" dirty="0">
                <a:ln>
                  <a:noFill/>
                </a:ln>
                <a:solidFill>
                  <a:schemeClr val="tx1"/>
                </a:solidFill>
                <a:effectLst/>
                <a:latin typeface="Arial" charset="0"/>
                <a:ea typeface="ヒラギノ角ゴ Pro W3" pitchFamily="1" charset="-128"/>
              </a:rPr>
              <a:t>(på output)</a:t>
            </a:r>
            <a:br>
              <a:rPr kumimoji="0" lang="sv-SE" sz="18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(”Customer”, mottagare av resultat) </a:t>
            </a:r>
          </a:p>
        </p:txBody>
      </p:sp>
      <p:sp>
        <p:nvSpPr>
          <p:cNvPr id="15" name="Ellips 14">
            <a:extLst>
              <a:ext uri="{FF2B5EF4-FFF2-40B4-BE49-F238E27FC236}">
                <a16:creationId xmlns:a16="http://schemas.microsoft.com/office/drawing/2014/main" id="{74E9E93A-4CE2-472E-BA08-66B309469045}"/>
              </a:ext>
            </a:extLst>
          </p:cNvPr>
          <p:cNvSpPr/>
          <p:nvPr/>
        </p:nvSpPr>
        <p:spPr bwMode="auto">
          <a:xfrm>
            <a:off x="5142820" y="3136106"/>
            <a:ext cx="1080000" cy="432048"/>
          </a:xfrm>
          <a:prstGeom prst="ellips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800" b="0" i="0" u="none" strike="noStrike" cap="none" normalizeH="0" baseline="0" dirty="0">
                <a:ln>
                  <a:noFill/>
                </a:ln>
                <a:solidFill>
                  <a:schemeClr val="tx1"/>
                </a:solidFill>
                <a:effectLst/>
                <a:latin typeface="Arial" charset="0"/>
                <a:ea typeface="ヒラギノ角ゴ Pro W3" pitchFamily="1" charset="-128"/>
              </a:rPr>
              <a:t>Start</a:t>
            </a:r>
          </a:p>
        </p:txBody>
      </p:sp>
      <p:sp>
        <p:nvSpPr>
          <p:cNvPr id="16" name="Ellips 15">
            <a:extLst>
              <a:ext uri="{FF2B5EF4-FFF2-40B4-BE49-F238E27FC236}">
                <a16:creationId xmlns:a16="http://schemas.microsoft.com/office/drawing/2014/main" id="{109BB011-7528-4FEF-8FC9-54C42C7BEFAA}"/>
              </a:ext>
            </a:extLst>
          </p:cNvPr>
          <p:cNvSpPr/>
          <p:nvPr/>
        </p:nvSpPr>
        <p:spPr bwMode="auto">
          <a:xfrm>
            <a:off x="5142820" y="5805264"/>
            <a:ext cx="1080000" cy="432048"/>
          </a:xfrm>
          <a:prstGeom prst="ellips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800" b="0" i="0" u="none" strike="noStrike" cap="none" normalizeH="0" baseline="0" dirty="0">
                <a:ln>
                  <a:noFill/>
                </a:ln>
                <a:solidFill>
                  <a:schemeClr val="tx1"/>
                </a:solidFill>
                <a:effectLst/>
                <a:latin typeface="Arial" charset="0"/>
                <a:ea typeface="ヒラギノ角ゴ Pro W3" pitchFamily="1" charset="-128"/>
              </a:rPr>
              <a:t>Slut</a:t>
            </a:r>
          </a:p>
        </p:txBody>
      </p:sp>
      <p:sp>
        <p:nvSpPr>
          <p:cNvPr id="17" name="Rektangel 16">
            <a:extLst>
              <a:ext uri="{FF2B5EF4-FFF2-40B4-BE49-F238E27FC236}">
                <a16:creationId xmlns:a16="http://schemas.microsoft.com/office/drawing/2014/main" id="{6208E08D-38D2-4146-8B9A-B3258705E49A}"/>
              </a:ext>
            </a:extLst>
          </p:cNvPr>
          <p:cNvSpPr/>
          <p:nvPr/>
        </p:nvSpPr>
        <p:spPr bwMode="auto">
          <a:xfrm>
            <a:off x="5142820" y="3857401"/>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Aktivitet</a:t>
            </a:r>
          </a:p>
        </p:txBody>
      </p:sp>
      <p:sp>
        <p:nvSpPr>
          <p:cNvPr id="19" name="Rektangel 18">
            <a:extLst>
              <a:ext uri="{FF2B5EF4-FFF2-40B4-BE49-F238E27FC236}">
                <a16:creationId xmlns:a16="http://schemas.microsoft.com/office/drawing/2014/main" id="{60F7E421-F121-457E-97EC-6A98D76BC87B}"/>
              </a:ext>
            </a:extLst>
          </p:cNvPr>
          <p:cNvSpPr/>
          <p:nvPr/>
        </p:nvSpPr>
        <p:spPr bwMode="auto">
          <a:xfrm>
            <a:off x="5142820" y="4506689"/>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Aktivitet</a:t>
            </a:r>
          </a:p>
        </p:txBody>
      </p:sp>
      <p:sp>
        <p:nvSpPr>
          <p:cNvPr id="20" name="Rektangel 19">
            <a:extLst>
              <a:ext uri="{FF2B5EF4-FFF2-40B4-BE49-F238E27FC236}">
                <a16:creationId xmlns:a16="http://schemas.microsoft.com/office/drawing/2014/main" id="{28B54443-9338-4728-B55F-063BCA7A8519}"/>
              </a:ext>
            </a:extLst>
          </p:cNvPr>
          <p:cNvSpPr/>
          <p:nvPr/>
        </p:nvSpPr>
        <p:spPr bwMode="auto">
          <a:xfrm>
            <a:off x="5142820" y="5155976"/>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Aktivitet</a:t>
            </a:r>
          </a:p>
        </p:txBody>
      </p:sp>
      <p:cxnSp>
        <p:nvCxnSpPr>
          <p:cNvPr id="22" name="Rak pilkoppling 21">
            <a:extLst>
              <a:ext uri="{FF2B5EF4-FFF2-40B4-BE49-F238E27FC236}">
                <a16:creationId xmlns:a16="http://schemas.microsoft.com/office/drawing/2014/main" id="{9DE4BF33-85D9-40F7-90DB-9DA377B22869}"/>
              </a:ext>
            </a:extLst>
          </p:cNvPr>
          <p:cNvCxnSpPr>
            <a:cxnSpLocks/>
          </p:cNvCxnSpPr>
          <p:nvPr/>
        </p:nvCxnSpPr>
        <p:spPr bwMode="auto">
          <a:xfrm>
            <a:off x="5682820" y="3568154"/>
            <a:ext cx="0" cy="28924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Rak pilkoppling 22">
            <a:extLst>
              <a:ext uri="{FF2B5EF4-FFF2-40B4-BE49-F238E27FC236}">
                <a16:creationId xmlns:a16="http://schemas.microsoft.com/office/drawing/2014/main" id="{C0564FCC-28CA-4288-AE85-2068CD9B79B5}"/>
              </a:ext>
            </a:extLst>
          </p:cNvPr>
          <p:cNvCxnSpPr>
            <a:cxnSpLocks/>
          </p:cNvCxnSpPr>
          <p:nvPr/>
        </p:nvCxnSpPr>
        <p:spPr bwMode="auto">
          <a:xfrm>
            <a:off x="5682820" y="4217441"/>
            <a:ext cx="0" cy="28924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ak pilkoppling 25">
            <a:extLst>
              <a:ext uri="{FF2B5EF4-FFF2-40B4-BE49-F238E27FC236}">
                <a16:creationId xmlns:a16="http://schemas.microsoft.com/office/drawing/2014/main" id="{32418E64-555E-4D4B-951B-C5A989CE05CA}"/>
              </a:ext>
            </a:extLst>
          </p:cNvPr>
          <p:cNvCxnSpPr>
            <a:cxnSpLocks/>
          </p:cNvCxnSpPr>
          <p:nvPr/>
        </p:nvCxnSpPr>
        <p:spPr bwMode="auto">
          <a:xfrm>
            <a:off x="5682820" y="4866729"/>
            <a:ext cx="0" cy="28924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ak pilkoppling 28">
            <a:extLst>
              <a:ext uri="{FF2B5EF4-FFF2-40B4-BE49-F238E27FC236}">
                <a16:creationId xmlns:a16="http://schemas.microsoft.com/office/drawing/2014/main" id="{F4CD5B24-8179-4032-AD6E-48EDAA6D3CE2}"/>
              </a:ext>
            </a:extLst>
          </p:cNvPr>
          <p:cNvCxnSpPr>
            <a:cxnSpLocks/>
          </p:cNvCxnSpPr>
          <p:nvPr/>
        </p:nvCxnSpPr>
        <p:spPr bwMode="auto">
          <a:xfrm>
            <a:off x="5682820" y="5516016"/>
            <a:ext cx="0" cy="28924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ruta 51">
            <a:extLst>
              <a:ext uri="{FF2B5EF4-FFF2-40B4-BE49-F238E27FC236}">
                <a16:creationId xmlns:a16="http://schemas.microsoft.com/office/drawing/2014/main" id="{15B68DFC-1A1A-450D-9A8F-2D959E3A4E8A}"/>
              </a:ext>
            </a:extLst>
          </p:cNvPr>
          <p:cNvSpPr txBox="1"/>
          <p:nvPr/>
        </p:nvSpPr>
        <p:spPr>
          <a:xfrm>
            <a:off x="646195" y="3213522"/>
            <a:ext cx="1333698" cy="2246769"/>
          </a:xfrm>
          <a:prstGeom prst="rect">
            <a:avLst/>
          </a:prstGeom>
          <a:noFill/>
        </p:spPr>
        <p:txBody>
          <a:bodyPr wrap="none" rtlCol="0">
            <a:spAutoFit/>
          </a:bodyPr>
          <a:lstStyle/>
          <a:p>
            <a:pPr indent="-144000">
              <a:buFont typeface="Arial" panose="020B0604020202020204" pitchFamily="34" charset="0"/>
              <a:buChar char="•"/>
            </a:pPr>
            <a:r>
              <a:rPr lang="sv-SE" sz="1400" dirty="0"/>
              <a:t>Leverantör 1</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Leverantör 2</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err="1"/>
              <a:t>Levarantör</a:t>
            </a:r>
            <a:r>
              <a:rPr lang="sv-SE" sz="1400" dirty="0"/>
              <a:t> 3</a:t>
            </a:r>
          </a:p>
        </p:txBody>
      </p:sp>
      <p:sp>
        <p:nvSpPr>
          <p:cNvPr id="53" name="textruta 52">
            <a:extLst>
              <a:ext uri="{FF2B5EF4-FFF2-40B4-BE49-F238E27FC236}">
                <a16:creationId xmlns:a16="http://schemas.microsoft.com/office/drawing/2014/main" id="{9ADF75C2-2090-4FA3-914E-3B75E7B6770E}"/>
              </a:ext>
            </a:extLst>
          </p:cNvPr>
          <p:cNvSpPr txBox="1"/>
          <p:nvPr/>
        </p:nvSpPr>
        <p:spPr>
          <a:xfrm>
            <a:off x="2150851" y="3208250"/>
            <a:ext cx="876843" cy="3108543"/>
          </a:xfrm>
          <a:prstGeom prst="rect">
            <a:avLst/>
          </a:prstGeom>
          <a:noFill/>
        </p:spPr>
        <p:txBody>
          <a:bodyPr wrap="none" rtlCol="0">
            <a:spAutoFit/>
          </a:bodyPr>
          <a:lstStyle/>
          <a:p>
            <a:pPr indent="-144000">
              <a:buFont typeface="Arial" panose="020B0604020202020204" pitchFamily="34" charset="0"/>
              <a:buChar char="•"/>
            </a:pPr>
            <a:r>
              <a:rPr lang="sv-SE" sz="1400" dirty="0"/>
              <a:t>Input 1</a:t>
            </a:r>
          </a:p>
          <a:p>
            <a:pPr indent="-144000">
              <a:buFont typeface="Arial" panose="020B0604020202020204" pitchFamily="34" charset="0"/>
              <a:buChar char="•"/>
            </a:pPr>
            <a:r>
              <a:rPr lang="sv-SE" sz="1400" dirty="0"/>
              <a:t>Input 2</a:t>
            </a:r>
          </a:p>
          <a:p>
            <a:endParaRPr lang="sv-SE" sz="1400" dirty="0"/>
          </a:p>
          <a:p>
            <a:pPr indent="-144000">
              <a:buFont typeface="Arial" panose="020B0604020202020204" pitchFamily="34" charset="0"/>
              <a:buChar char="•"/>
            </a:pPr>
            <a:r>
              <a:rPr lang="sv-SE" sz="1400" dirty="0"/>
              <a:t>Input 3</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Input 4</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Input 4</a:t>
            </a:r>
          </a:p>
        </p:txBody>
      </p:sp>
      <p:sp>
        <p:nvSpPr>
          <p:cNvPr id="54" name="textruta 53">
            <a:extLst>
              <a:ext uri="{FF2B5EF4-FFF2-40B4-BE49-F238E27FC236}">
                <a16:creationId xmlns:a16="http://schemas.microsoft.com/office/drawing/2014/main" id="{38D630FE-4DD7-4F67-93AA-17C621C542D0}"/>
              </a:ext>
            </a:extLst>
          </p:cNvPr>
          <p:cNvSpPr txBox="1"/>
          <p:nvPr/>
        </p:nvSpPr>
        <p:spPr>
          <a:xfrm>
            <a:off x="6531831" y="3208250"/>
            <a:ext cx="1016304" cy="3539430"/>
          </a:xfrm>
          <a:prstGeom prst="rect">
            <a:avLst/>
          </a:prstGeom>
          <a:noFill/>
        </p:spPr>
        <p:txBody>
          <a:bodyPr wrap="none" rtlCol="0">
            <a:spAutoFit/>
          </a:bodyPr>
          <a:lstStyle/>
          <a:p>
            <a:pPr indent="-144000">
              <a:buFont typeface="Arial" panose="020B0604020202020204" pitchFamily="34" charset="0"/>
              <a:buChar char="•"/>
            </a:pPr>
            <a:r>
              <a:rPr lang="sv-SE" sz="1400" dirty="0"/>
              <a:t>Output 1</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Output 2</a:t>
            </a:r>
          </a:p>
          <a:p>
            <a:pPr indent="-144000">
              <a:buFont typeface="Arial" panose="020B0604020202020204" pitchFamily="34" charset="0"/>
              <a:buChar char="•"/>
            </a:pPr>
            <a:endParaRPr lang="sv-SE" sz="1400" dirty="0"/>
          </a:p>
          <a:p>
            <a:endParaRPr lang="sv-SE" sz="1400" dirty="0"/>
          </a:p>
          <a:p>
            <a:pPr indent="-144000">
              <a:buFont typeface="Arial" panose="020B0604020202020204" pitchFamily="34" charset="0"/>
              <a:buChar char="•"/>
            </a:pPr>
            <a:r>
              <a:rPr lang="sv-SE" sz="1400" dirty="0"/>
              <a:t>Output 3</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Output 4</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Output 5</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p:txBody>
      </p:sp>
      <p:sp>
        <p:nvSpPr>
          <p:cNvPr id="55" name="textruta 54">
            <a:extLst>
              <a:ext uri="{FF2B5EF4-FFF2-40B4-BE49-F238E27FC236}">
                <a16:creationId xmlns:a16="http://schemas.microsoft.com/office/drawing/2014/main" id="{3091C664-381A-47A5-949D-A1C8D0418ED0}"/>
              </a:ext>
            </a:extLst>
          </p:cNvPr>
          <p:cNvSpPr txBox="1"/>
          <p:nvPr/>
        </p:nvSpPr>
        <p:spPr>
          <a:xfrm>
            <a:off x="7879768" y="3217932"/>
            <a:ext cx="847989" cy="3108543"/>
          </a:xfrm>
          <a:prstGeom prst="rect">
            <a:avLst/>
          </a:prstGeom>
          <a:noFill/>
        </p:spPr>
        <p:txBody>
          <a:bodyPr wrap="none" rtlCol="0">
            <a:spAutoFit/>
          </a:bodyPr>
          <a:lstStyle/>
          <a:p>
            <a:pPr indent="-144000">
              <a:buFont typeface="Arial" panose="020B0604020202020204" pitchFamily="34" charset="0"/>
              <a:buChar char="•"/>
            </a:pPr>
            <a:r>
              <a:rPr lang="sv-SE" sz="1400" dirty="0"/>
              <a:t>Krav 1</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Krav 2</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Krav 3</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Krav 4</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Krav 5</a:t>
            </a:r>
          </a:p>
        </p:txBody>
      </p:sp>
      <p:sp>
        <p:nvSpPr>
          <p:cNvPr id="24" name="Rektangel 23">
            <a:extLst>
              <a:ext uri="{FF2B5EF4-FFF2-40B4-BE49-F238E27FC236}">
                <a16:creationId xmlns:a16="http://schemas.microsoft.com/office/drawing/2014/main" id="{D2DE7213-2621-4AFA-B237-1F1955F3BF56}"/>
              </a:ext>
            </a:extLst>
          </p:cNvPr>
          <p:cNvSpPr/>
          <p:nvPr/>
        </p:nvSpPr>
        <p:spPr bwMode="auto">
          <a:xfrm>
            <a:off x="3503872" y="1556792"/>
            <a:ext cx="1440000" cy="4896544"/>
          </a:xfrm>
          <a:prstGeom prst="rect">
            <a:avLst/>
          </a:prstGeom>
          <a:solidFill>
            <a:schemeClr val="accent3">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Krav </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800" b="0" i="0" u="none" strike="noStrike" cap="none" normalizeH="0" baseline="0" dirty="0">
                <a:ln>
                  <a:noFill/>
                </a:ln>
                <a:solidFill>
                  <a:schemeClr val="tx1"/>
                </a:solidFill>
                <a:effectLst/>
                <a:latin typeface="Arial" charset="0"/>
                <a:ea typeface="ヒラギノ角ゴ Pro W3" pitchFamily="1" charset="-128"/>
              </a:rPr>
              <a:t>(på Input)</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(det som levereras till processen) </a:t>
            </a:r>
          </a:p>
        </p:txBody>
      </p:sp>
      <p:sp>
        <p:nvSpPr>
          <p:cNvPr id="27" name="Rektangel 26">
            <a:extLst>
              <a:ext uri="{FF2B5EF4-FFF2-40B4-BE49-F238E27FC236}">
                <a16:creationId xmlns:a16="http://schemas.microsoft.com/office/drawing/2014/main" id="{AFAF6FBA-E0B4-405E-B016-1A14156DFB59}"/>
              </a:ext>
            </a:extLst>
          </p:cNvPr>
          <p:cNvSpPr/>
          <p:nvPr/>
        </p:nvSpPr>
        <p:spPr bwMode="auto">
          <a:xfrm>
            <a:off x="9263872" y="1556792"/>
            <a:ext cx="1440000" cy="4896544"/>
          </a:xfrm>
          <a:prstGeom prst="rect">
            <a:avLst/>
          </a:prstGeom>
          <a:solidFill>
            <a:schemeClr val="bg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Kund</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(”Customer”, mottagare av resultat) </a:t>
            </a:r>
          </a:p>
        </p:txBody>
      </p:sp>
      <p:cxnSp>
        <p:nvCxnSpPr>
          <p:cNvPr id="35" name="Rak 52">
            <a:extLst>
              <a:ext uri="{FF2B5EF4-FFF2-40B4-BE49-F238E27FC236}">
                <a16:creationId xmlns:a16="http://schemas.microsoft.com/office/drawing/2014/main" id="{E62DB7AE-3022-462D-B555-3D52865F8CBB}"/>
              </a:ext>
            </a:extLst>
          </p:cNvPr>
          <p:cNvCxnSpPr/>
          <p:nvPr/>
        </p:nvCxnSpPr>
        <p:spPr bwMode="auto">
          <a:xfrm>
            <a:off x="609600" y="2716358"/>
            <a:ext cx="1009427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Ellips 27">
            <a:extLst>
              <a:ext uri="{FF2B5EF4-FFF2-40B4-BE49-F238E27FC236}">
                <a16:creationId xmlns:a16="http://schemas.microsoft.com/office/drawing/2014/main" id="{82E5DC29-AE59-4E93-9D0C-54896E9EDE69}"/>
              </a:ext>
            </a:extLst>
          </p:cNvPr>
          <p:cNvSpPr/>
          <p:nvPr/>
        </p:nvSpPr>
        <p:spPr bwMode="auto">
          <a:xfrm>
            <a:off x="5521388" y="2751173"/>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1</a:t>
            </a:r>
          </a:p>
        </p:txBody>
      </p:sp>
      <p:sp>
        <p:nvSpPr>
          <p:cNvPr id="30" name="textruta 29">
            <a:extLst>
              <a:ext uri="{FF2B5EF4-FFF2-40B4-BE49-F238E27FC236}">
                <a16:creationId xmlns:a16="http://schemas.microsoft.com/office/drawing/2014/main" id="{D54CC6F8-87FD-4891-AF2A-D8B7A6277414}"/>
              </a:ext>
            </a:extLst>
          </p:cNvPr>
          <p:cNvSpPr txBox="1"/>
          <p:nvPr/>
        </p:nvSpPr>
        <p:spPr>
          <a:xfrm>
            <a:off x="9306434" y="3217932"/>
            <a:ext cx="1404231" cy="3108543"/>
          </a:xfrm>
          <a:prstGeom prst="rect">
            <a:avLst/>
          </a:prstGeom>
          <a:noFill/>
        </p:spPr>
        <p:txBody>
          <a:bodyPr wrap="none" rtlCol="0">
            <a:spAutoFit/>
          </a:bodyPr>
          <a:lstStyle/>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Intern Kund 1</a:t>
            </a:r>
          </a:p>
          <a:p>
            <a:pPr indent="-144000">
              <a:buFont typeface="Arial" panose="020B0604020202020204" pitchFamily="34" charset="0"/>
              <a:buChar char="•"/>
            </a:pPr>
            <a:r>
              <a:rPr lang="sv-SE" sz="1400" dirty="0"/>
              <a:t>Intern Kund 2</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Intern kund 3</a:t>
            </a:r>
          </a:p>
          <a:p>
            <a:pPr indent="-144000">
              <a:buFont typeface="Arial" panose="020B0604020202020204" pitchFamily="34" charset="0"/>
              <a:buChar char="•"/>
            </a:pPr>
            <a:r>
              <a:rPr lang="sv-SE" sz="1400" dirty="0"/>
              <a:t>Kund 4</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Kund 5</a:t>
            </a:r>
          </a:p>
        </p:txBody>
      </p:sp>
      <p:sp>
        <p:nvSpPr>
          <p:cNvPr id="31" name="textruta 30">
            <a:extLst>
              <a:ext uri="{FF2B5EF4-FFF2-40B4-BE49-F238E27FC236}">
                <a16:creationId xmlns:a16="http://schemas.microsoft.com/office/drawing/2014/main" id="{3836AB3C-A9B2-4CF0-AA48-3AE4B58732AD}"/>
              </a:ext>
            </a:extLst>
          </p:cNvPr>
          <p:cNvSpPr txBox="1"/>
          <p:nvPr/>
        </p:nvSpPr>
        <p:spPr>
          <a:xfrm>
            <a:off x="3745357" y="3220712"/>
            <a:ext cx="847989" cy="3108543"/>
          </a:xfrm>
          <a:prstGeom prst="rect">
            <a:avLst/>
          </a:prstGeom>
          <a:noFill/>
        </p:spPr>
        <p:txBody>
          <a:bodyPr wrap="none" rtlCol="0">
            <a:spAutoFit/>
          </a:bodyPr>
          <a:lstStyle/>
          <a:p>
            <a:pPr indent="-144000">
              <a:buFont typeface="Arial" panose="020B0604020202020204" pitchFamily="34" charset="0"/>
              <a:buChar char="•"/>
            </a:pPr>
            <a:r>
              <a:rPr lang="sv-SE" sz="1400" dirty="0"/>
              <a:t>Krav 1</a:t>
            </a:r>
          </a:p>
          <a:p>
            <a:pPr indent="-144000">
              <a:buFont typeface="Arial" panose="020B0604020202020204" pitchFamily="34" charset="0"/>
              <a:buChar char="•"/>
            </a:pPr>
            <a:r>
              <a:rPr lang="sv-SE" sz="1400" dirty="0"/>
              <a:t>Krav 2</a:t>
            </a:r>
          </a:p>
          <a:p>
            <a:endParaRPr lang="sv-SE" sz="1400" dirty="0"/>
          </a:p>
          <a:p>
            <a:pPr indent="-144000">
              <a:buFont typeface="Arial" panose="020B0604020202020204" pitchFamily="34" charset="0"/>
              <a:buChar char="•"/>
            </a:pPr>
            <a:r>
              <a:rPr lang="sv-SE" sz="1400" dirty="0"/>
              <a:t>Krav 3</a:t>
            </a:r>
          </a:p>
          <a:p>
            <a:pPr indent="-144000">
              <a:buFont typeface="Arial" panose="020B0604020202020204" pitchFamily="34" charset="0"/>
              <a:buChar char="•"/>
            </a:pPr>
            <a:r>
              <a:rPr lang="sv-SE" sz="1400" dirty="0"/>
              <a:t>Krav 4</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Krav 5</a:t>
            </a:r>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endParaRPr lang="sv-SE" sz="1400" dirty="0"/>
          </a:p>
          <a:p>
            <a:pPr indent="-144000">
              <a:buFont typeface="Arial" panose="020B0604020202020204" pitchFamily="34" charset="0"/>
              <a:buChar char="•"/>
            </a:pPr>
            <a:r>
              <a:rPr lang="sv-SE" sz="1400" dirty="0"/>
              <a:t>Krav 6</a:t>
            </a:r>
          </a:p>
        </p:txBody>
      </p:sp>
      <p:cxnSp>
        <p:nvCxnSpPr>
          <p:cNvPr id="5" name="Rak pilkoppling 4">
            <a:extLst>
              <a:ext uri="{FF2B5EF4-FFF2-40B4-BE49-F238E27FC236}">
                <a16:creationId xmlns:a16="http://schemas.microsoft.com/office/drawing/2014/main" id="{2A0BAB59-5C3D-4019-9925-9BAF6E2F4727}"/>
              </a:ext>
            </a:extLst>
          </p:cNvPr>
          <p:cNvCxnSpPr/>
          <p:nvPr/>
        </p:nvCxnSpPr>
        <p:spPr bwMode="auto">
          <a:xfrm>
            <a:off x="1979893" y="400506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Rak pilkoppling 31">
            <a:extLst>
              <a:ext uri="{FF2B5EF4-FFF2-40B4-BE49-F238E27FC236}">
                <a16:creationId xmlns:a16="http://schemas.microsoft.com/office/drawing/2014/main" id="{36EE26C6-13D9-46D8-9FD5-7A91E6152A57}"/>
              </a:ext>
            </a:extLst>
          </p:cNvPr>
          <p:cNvCxnSpPr/>
          <p:nvPr/>
        </p:nvCxnSpPr>
        <p:spPr bwMode="auto">
          <a:xfrm>
            <a:off x="3027694" y="4005064"/>
            <a:ext cx="717663"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Rak pilkoppling 32">
            <a:extLst>
              <a:ext uri="{FF2B5EF4-FFF2-40B4-BE49-F238E27FC236}">
                <a16:creationId xmlns:a16="http://schemas.microsoft.com/office/drawing/2014/main" id="{FC92EACE-BCD6-4C06-8E10-8BFA4A116E1B}"/>
              </a:ext>
            </a:extLst>
          </p:cNvPr>
          <p:cNvCxnSpPr/>
          <p:nvPr/>
        </p:nvCxnSpPr>
        <p:spPr bwMode="auto">
          <a:xfrm>
            <a:off x="3027694" y="4005064"/>
            <a:ext cx="687167" cy="21237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ak pilkoppling 35">
            <a:extLst>
              <a:ext uri="{FF2B5EF4-FFF2-40B4-BE49-F238E27FC236}">
                <a16:creationId xmlns:a16="http://schemas.microsoft.com/office/drawing/2014/main" id="{B544A038-B715-46D2-9C23-699B6739BA4A}"/>
              </a:ext>
            </a:extLst>
          </p:cNvPr>
          <p:cNvCxnSpPr/>
          <p:nvPr/>
        </p:nvCxnSpPr>
        <p:spPr bwMode="auto">
          <a:xfrm>
            <a:off x="7613363" y="400506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ak pilkoppling 36">
            <a:extLst>
              <a:ext uri="{FF2B5EF4-FFF2-40B4-BE49-F238E27FC236}">
                <a16:creationId xmlns:a16="http://schemas.microsoft.com/office/drawing/2014/main" id="{764D1C39-3A1C-4690-93A1-7CA1A5588CBC}"/>
              </a:ext>
            </a:extLst>
          </p:cNvPr>
          <p:cNvCxnSpPr/>
          <p:nvPr/>
        </p:nvCxnSpPr>
        <p:spPr bwMode="auto">
          <a:xfrm>
            <a:off x="8659947" y="3991629"/>
            <a:ext cx="717663"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Rak pilkoppling 37">
            <a:extLst>
              <a:ext uri="{FF2B5EF4-FFF2-40B4-BE49-F238E27FC236}">
                <a16:creationId xmlns:a16="http://schemas.microsoft.com/office/drawing/2014/main" id="{36284C78-622A-427F-80F0-C7B37838C093}"/>
              </a:ext>
            </a:extLst>
          </p:cNvPr>
          <p:cNvCxnSpPr/>
          <p:nvPr/>
        </p:nvCxnSpPr>
        <p:spPr bwMode="auto">
          <a:xfrm>
            <a:off x="8659947" y="3991629"/>
            <a:ext cx="687167" cy="21237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ak pilkoppling 38">
            <a:extLst>
              <a:ext uri="{FF2B5EF4-FFF2-40B4-BE49-F238E27FC236}">
                <a16:creationId xmlns:a16="http://schemas.microsoft.com/office/drawing/2014/main" id="{2FC5CB71-830C-4AB1-BB56-D5E6700A49E0}"/>
              </a:ext>
            </a:extLst>
          </p:cNvPr>
          <p:cNvCxnSpPr/>
          <p:nvPr/>
        </p:nvCxnSpPr>
        <p:spPr bwMode="auto">
          <a:xfrm>
            <a:off x="7613363" y="528706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Rak pilkoppling 39">
            <a:extLst>
              <a:ext uri="{FF2B5EF4-FFF2-40B4-BE49-F238E27FC236}">
                <a16:creationId xmlns:a16="http://schemas.microsoft.com/office/drawing/2014/main" id="{94668FB9-1761-43B6-82FC-A79100C58F76}"/>
              </a:ext>
            </a:extLst>
          </p:cNvPr>
          <p:cNvCxnSpPr/>
          <p:nvPr/>
        </p:nvCxnSpPr>
        <p:spPr bwMode="auto">
          <a:xfrm>
            <a:off x="8632601" y="5287064"/>
            <a:ext cx="717663"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ak pilkoppling 40">
            <a:extLst>
              <a:ext uri="{FF2B5EF4-FFF2-40B4-BE49-F238E27FC236}">
                <a16:creationId xmlns:a16="http://schemas.microsoft.com/office/drawing/2014/main" id="{7FB6D83E-E37E-4704-A504-105FEF1696F9}"/>
              </a:ext>
            </a:extLst>
          </p:cNvPr>
          <p:cNvCxnSpPr/>
          <p:nvPr/>
        </p:nvCxnSpPr>
        <p:spPr bwMode="auto">
          <a:xfrm>
            <a:off x="8632601" y="5287064"/>
            <a:ext cx="687167" cy="21237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Rak pilkoppling 41">
            <a:extLst>
              <a:ext uri="{FF2B5EF4-FFF2-40B4-BE49-F238E27FC236}">
                <a16:creationId xmlns:a16="http://schemas.microsoft.com/office/drawing/2014/main" id="{283288A4-4B6A-49B1-9BED-F59DED717DBA}"/>
              </a:ext>
            </a:extLst>
          </p:cNvPr>
          <p:cNvCxnSpPr/>
          <p:nvPr/>
        </p:nvCxnSpPr>
        <p:spPr bwMode="auto">
          <a:xfrm>
            <a:off x="7613363" y="6122346"/>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Rak pilkoppling 42">
            <a:extLst>
              <a:ext uri="{FF2B5EF4-FFF2-40B4-BE49-F238E27FC236}">
                <a16:creationId xmlns:a16="http://schemas.microsoft.com/office/drawing/2014/main" id="{7BBA7AE3-08AD-4E73-A081-36F5C015EFE0}"/>
              </a:ext>
            </a:extLst>
          </p:cNvPr>
          <p:cNvCxnSpPr/>
          <p:nvPr/>
        </p:nvCxnSpPr>
        <p:spPr bwMode="auto">
          <a:xfrm>
            <a:off x="8661164" y="6122346"/>
            <a:ext cx="717663"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Rak pilkoppling 43">
            <a:extLst>
              <a:ext uri="{FF2B5EF4-FFF2-40B4-BE49-F238E27FC236}">
                <a16:creationId xmlns:a16="http://schemas.microsoft.com/office/drawing/2014/main" id="{E7C9F899-8E8D-49E0-86BF-2BB41B8872B1}"/>
              </a:ext>
            </a:extLst>
          </p:cNvPr>
          <p:cNvCxnSpPr/>
          <p:nvPr/>
        </p:nvCxnSpPr>
        <p:spPr bwMode="auto">
          <a:xfrm flipV="1">
            <a:off x="8727757" y="4322052"/>
            <a:ext cx="607459" cy="32401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Rak pilkoppling 49">
            <a:extLst>
              <a:ext uri="{FF2B5EF4-FFF2-40B4-BE49-F238E27FC236}">
                <a16:creationId xmlns:a16="http://schemas.microsoft.com/office/drawing/2014/main" id="{D403506D-E3CA-49E5-B459-CD7C0BE2B663}"/>
              </a:ext>
            </a:extLst>
          </p:cNvPr>
          <p:cNvCxnSpPr/>
          <p:nvPr/>
        </p:nvCxnSpPr>
        <p:spPr bwMode="auto">
          <a:xfrm>
            <a:off x="7650899" y="3394181"/>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Rak pilkoppling 50">
            <a:extLst>
              <a:ext uri="{FF2B5EF4-FFF2-40B4-BE49-F238E27FC236}">
                <a16:creationId xmlns:a16="http://schemas.microsoft.com/office/drawing/2014/main" id="{ECD58923-2901-4960-9DEF-A3E3CAC08804}"/>
              </a:ext>
            </a:extLst>
          </p:cNvPr>
          <p:cNvCxnSpPr/>
          <p:nvPr/>
        </p:nvCxnSpPr>
        <p:spPr bwMode="auto">
          <a:xfrm>
            <a:off x="7613363" y="464606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Rak pilkoppling 56">
            <a:extLst>
              <a:ext uri="{FF2B5EF4-FFF2-40B4-BE49-F238E27FC236}">
                <a16:creationId xmlns:a16="http://schemas.microsoft.com/office/drawing/2014/main" id="{68A5CD69-12D7-4F77-ADCB-5279EC61F09F}"/>
              </a:ext>
            </a:extLst>
          </p:cNvPr>
          <p:cNvCxnSpPr/>
          <p:nvPr/>
        </p:nvCxnSpPr>
        <p:spPr bwMode="auto">
          <a:xfrm>
            <a:off x="4593346" y="400506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Rak pilkoppling 57">
            <a:extLst>
              <a:ext uri="{FF2B5EF4-FFF2-40B4-BE49-F238E27FC236}">
                <a16:creationId xmlns:a16="http://schemas.microsoft.com/office/drawing/2014/main" id="{11CC4836-69EB-43DE-8713-472A7FE896C6}"/>
              </a:ext>
            </a:extLst>
          </p:cNvPr>
          <p:cNvCxnSpPr/>
          <p:nvPr/>
        </p:nvCxnSpPr>
        <p:spPr bwMode="auto">
          <a:xfrm>
            <a:off x="4593346" y="528706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Rak pilkoppling 58">
            <a:extLst>
              <a:ext uri="{FF2B5EF4-FFF2-40B4-BE49-F238E27FC236}">
                <a16:creationId xmlns:a16="http://schemas.microsoft.com/office/drawing/2014/main" id="{2C6FC353-8DDC-408F-9E32-C561D0061A71}"/>
              </a:ext>
            </a:extLst>
          </p:cNvPr>
          <p:cNvCxnSpPr/>
          <p:nvPr/>
        </p:nvCxnSpPr>
        <p:spPr bwMode="auto">
          <a:xfrm>
            <a:off x="4593346" y="6122346"/>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Rak pilkoppling 59">
            <a:extLst>
              <a:ext uri="{FF2B5EF4-FFF2-40B4-BE49-F238E27FC236}">
                <a16:creationId xmlns:a16="http://schemas.microsoft.com/office/drawing/2014/main" id="{A1861160-287D-4631-97DF-4AB8B3B6E2B2}"/>
              </a:ext>
            </a:extLst>
          </p:cNvPr>
          <p:cNvCxnSpPr/>
          <p:nvPr/>
        </p:nvCxnSpPr>
        <p:spPr bwMode="auto">
          <a:xfrm>
            <a:off x="4630882" y="3394181"/>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Rak pilkoppling 61">
            <a:extLst>
              <a:ext uri="{FF2B5EF4-FFF2-40B4-BE49-F238E27FC236}">
                <a16:creationId xmlns:a16="http://schemas.microsoft.com/office/drawing/2014/main" id="{F73CF878-8EF9-4647-B520-8B0B610390BD}"/>
              </a:ext>
            </a:extLst>
          </p:cNvPr>
          <p:cNvCxnSpPr/>
          <p:nvPr/>
        </p:nvCxnSpPr>
        <p:spPr bwMode="auto">
          <a:xfrm>
            <a:off x="6270034" y="400506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Rak pilkoppling 62">
            <a:extLst>
              <a:ext uri="{FF2B5EF4-FFF2-40B4-BE49-F238E27FC236}">
                <a16:creationId xmlns:a16="http://schemas.microsoft.com/office/drawing/2014/main" id="{4E3AE932-809F-4000-92AD-E69D6E905D3E}"/>
              </a:ext>
            </a:extLst>
          </p:cNvPr>
          <p:cNvCxnSpPr/>
          <p:nvPr/>
        </p:nvCxnSpPr>
        <p:spPr bwMode="auto">
          <a:xfrm>
            <a:off x="6270034" y="528706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Rak pilkoppling 63">
            <a:extLst>
              <a:ext uri="{FF2B5EF4-FFF2-40B4-BE49-F238E27FC236}">
                <a16:creationId xmlns:a16="http://schemas.microsoft.com/office/drawing/2014/main" id="{CE53B3CA-4C29-436A-BCE0-623312587BE3}"/>
              </a:ext>
            </a:extLst>
          </p:cNvPr>
          <p:cNvCxnSpPr/>
          <p:nvPr/>
        </p:nvCxnSpPr>
        <p:spPr bwMode="auto">
          <a:xfrm>
            <a:off x="6270034" y="6122346"/>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Rak pilkoppling 64">
            <a:extLst>
              <a:ext uri="{FF2B5EF4-FFF2-40B4-BE49-F238E27FC236}">
                <a16:creationId xmlns:a16="http://schemas.microsoft.com/office/drawing/2014/main" id="{06A5A1C1-602E-4246-A1B1-B528A7216101}"/>
              </a:ext>
            </a:extLst>
          </p:cNvPr>
          <p:cNvCxnSpPr/>
          <p:nvPr/>
        </p:nvCxnSpPr>
        <p:spPr bwMode="auto">
          <a:xfrm>
            <a:off x="6307570" y="3394181"/>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Rak pilkoppling 65">
            <a:extLst>
              <a:ext uri="{FF2B5EF4-FFF2-40B4-BE49-F238E27FC236}">
                <a16:creationId xmlns:a16="http://schemas.microsoft.com/office/drawing/2014/main" id="{A7A89481-00E4-4D9D-BE08-7575BF5E8005}"/>
              </a:ext>
            </a:extLst>
          </p:cNvPr>
          <p:cNvCxnSpPr/>
          <p:nvPr/>
        </p:nvCxnSpPr>
        <p:spPr bwMode="auto">
          <a:xfrm>
            <a:off x="6270034" y="464606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Rak pilkoppling 67">
            <a:extLst>
              <a:ext uri="{FF2B5EF4-FFF2-40B4-BE49-F238E27FC236}">
                <a16:creationId xmlns:a16="http://schemas.microsoft.com/office/drawing/2014/main" id="{60D36B36-79C6-4EAA-9C34-8A5B85A8AE92}"/>
              </a:ext>
            </a:extLst>
          </p:cNvPr>
          <p:cNvCxnSpPr/>
          <p:nvPr/>
        </p:nvCxnSpPr>
        <p:spPr bwMode="auto">
          <a:xfrm>
            <a:off x="2000763" y="3402776"/>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Rak pilkoppling 68">
            <a:extLst>
              <a:ext uri="{FF2B5EF4-FFF2-40B4-BE49-F238E27FC236}">
                <a16:creationId xmlns:a16="http://schemas.microsoft.com/office/drawing/2014/main" id="{D0212317-2DC6-48AB-8039-246140F7B9A3}"/>
              </a:ext>
            </a:extLst>
          </p:cNvPr>
          <p:cNvCxnSpPr/>
          <p:nvPr/>
        </p:nvCxnSpPr>
        <p:spPr bwMode="auto">
          <a:xfrm>
            <a:off x="1923176" y="530062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Rak pilkoppling 69">
            <a:extLst>
              <a:ext uri="{FF2B5EF4-FFF2-40B4-BE49-F238E27FC236}">
                <a16:creationId xmlns:a16="http://schemas.microsoft.com/office/drawing/2014/main" id="{C1942845-D733-43C8-BF10-7D56E07751D2}"/>
              </a:ext>
            </a:extLst>
          </p:cNvPr>
          <p:cNvCxnSpPr/>
          <p:nvPr/>
        </p:nvCxnSpPr>
        <p:spPr bwMode="auto">
          <a:xfrm>
            <a:off x="1923176" y="3429000"/>
            <a:ext cx="253371" cy="1640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Rak pilkoppling 71">
            <a:extLst>
              <a:ext uri="{FF2B5EF4-FFF2-40B4-BE49-F238E27FC236}">
                <a16:creationId xmlns:a16="http://schemas.microsoft.com/office/drawing/2014/main" id="{19D6661E-C5C2-4F28-842E-293AD31A3BDC}"/>
              </a:ext>
            </a:extLst>
          </p:cNvPr>
          <p:cNvCxnSpPr/>
          <p:nvPr/>
        </p:nvCxnSpPr>
        <p:spPr bwMode="auto">
          <a:xfrm>
            <a:off x="3002294" y="5293770"/>
            <a:ext cx="717663"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Rak pilkoppling 72">
            <a:extLst>
              <a:ext uri="{FF2B5EF4-FFF2-40B4-BE49-F238E27FC236}">
                <a16:creationId xmlns:a16="http://schemas.microsoft.com/office/drawing/2014/main" id="{CB42AB32-E70E-4EBA-BE8F-E8BCD5ABE2FA}"/>
              </a:ext>
            </a:extLst>
          </p:cNvPr>
          <p:cNvCxnSpPr/>
          <p:nvPr/>
        </p:nvCxnSpPr>
        <p:spPr bwMode="auto">
          <a:xfrm>
            <a:off x="1916194" y="5365657"/>
            <a:ext cx="305184" cy="65563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Rak pilkoppling 73">
            <a:extLst>
              <a:ext uri="{FF2B5EF4-FFF2-40B4-BE49-F238E27FC236}">
                <a16:creationId xmlns:a16="http://schemas.microsoft.com/office/drawing/2014/main" id="{6F5B28C0-44CD-45CA-980D-50B4FB997283}"/>
              </a:ext>
            </a:extLst>
          </p:cNvPr>
          <p:cNvCxnSpPr/>
          <p:nvPr/>
        </p:nvCxnSpPr>
        <p:spPr bwMode="auto">
          <a:xfrm>
            <a:off x="3070326" y="3385894"/>
            <a:ext cx="717663"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Rak pilkoppling 74">
            <a:extLst>
              <a:ext uri="{FF2B5EF4-FFF2-40B4-BE49-F238E27FC236}">
                <a16:creationId xmlns:a16="http://schemas.microsoft.com/office/drawing/2014/main" id="{3D7BC8AB-36E1-4359-AE12-B0C32A930B28}"/>
              </a:ext>
            </a:extLst>
          </p:cNvPr>
          <p:cNvCxnSpPr/>
          <p:nvPr/>
        </p:nvCxnSpPr>
        <p:spPr bwMode="auto">
          <a:xfrm>
            <a:off x="3038891" y="3568154"/>
            <a:ext cx="681066"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Rak pilkoppling 78">
            <a:extLst>
              <a:ext uri="{FF2B5EF4-FFF2-40B4-BE49-F238E27FC236}">
                <a16:creationId xmlns:a16="http://schemas.microsoft.com/office/drawing/2014/main" id="{E826AE87-D1EC-42D5-8A11-208F7DC75D15}"/>
              </a:ext>
            </a:extLst>
          </p:cNvPr>
          <p:cNvCxnSpPr/>
          <p:nvPr/>
        </p:nvCxnSpPr>
        <p:spPr bwMode="auto">
          <a:xfrm>
            <a:off x="3002294" y="6122346"/>
            <a:ext cx="712567"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Ellips 81">
            <a:extLst>
              <a:ext uri="{FF2B5EF4-FFF2-40B4-BE49-F238E27FC236}">
                <a16:creationId xmlns:a16="http://schemas.microsoft.com/office/drawing/2014/main" id="{64790C7A-A409-4D18-871E-1C7E3181ADAE}"/>
              </a:ext>
            </a:extLst>
          </p:cNvPr>
          <p:cNvSpPr/>
          <p:nvPr/>
        </p:nvSpPr>
        <p:spPr bwMode="auto">
          <a:xfrm>
            <a:off x="6942439" y="2751173"/>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2</a:t>
            </a:r>
          </a:p>
        </p:txBody>
      </p:sp>
      <p:sp>
        <p:nvSpPr>
          <p:cNvPr id="83" name="Ellips 82">
            <a:extLst>
              <a:ext uri="{FF2B5EF4-FFF2-40B4-BE49-F238E27FC236}">
                <a16:creationId xmlns:a16="http://schemas.microsoft.com/office/drawing/2014/main" id="{1415FBA4-0BF3-4218-80EF-16A68F4BBB42}"/>
              </a:ext>
            </a:extLst>
          </p:cNvPr>
          <p:cNvSpPr/>
          <p:nvPr/>
        </p:nvSpPr>
        <p:spPr bwMode="auto">
          <a:xfrm>
            <a:off x="8405253" y="2746362"/>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4</a:t>
            </a:r>
          </a:p>
        </p:txBody>
      </p:sp>
      <p:sp>
        <p:nvSpPr>
          <p:cNvPr id="84" name="Ellips 83">
            <a:extLst>
              <a:ext uri="{FF2B5EF4-FFF2-40B4-BE49-F238E27FC236}">
                <a16:creationId xmlns:a16="http://schemas.microsoft.com/office/drawing/2014/main" id="{A2D79DBA-3529-42EF-A3E9-042AF9E3333C}"/>
              </a:ext>
            </a:extLst>
          </p:cNvPr>
          <p:cNvSpPr/>
          <p:nvPr/>
        </p:nvSpPr>
        <p:spPr bwMode="auto">
          <a:xfrm>
            <a:off x="1199456" y="2754617"/>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5</a:t>
            </a:r>
          </a:p>
        </p:txBody>
      </p:sp>
      <p:sp>
        <p:nvSpPr>
          <p:cNvPr id="85" name="Ellips 84">
            <a:extLst>
              <a:ext uri="{FF2B5EF4-FFF2-40B4-BE49-F238E27FC236}">
                <a16:creationId xmlns:a16="http://schemas.microsoft.com/office/drawing/2014/main" id="{B56948F1-8F1A-449C-BB99-1AFB7FBC90F6}"/>
              </a:ext>
            </a:extLst>
          </p:cNvPr>
          <p:cNvSpPr/>
          <p:nvPr/>
        </p:nvSpPr>
        <p:spPr bwMode="auto">
          <a:xfrm>
            <a:off x="2620507" y="2754617"/>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6</a:t>
            </a:r>
          </a:p>
        </p:txBody>
      </p:sp>
      <p:sp>
        <p:nvSpPr>
          <p:cNvPr id="86" name="Ellips 85">
            <a:extLst>
              <a:ext uri="{FF2B5EF4-FFF2-40B4-BE49-F238E27FC236}">
                <a16:creationId xmlns:a16="http://schemas.microsoft.com/office/drawing/2014/main" id="{E2749EE2-A504-445D-8F46-7AD8B660BC87}"/>
              </a:ext>
            </a:extLst>
          </p:cNvPr>
          <p:cNvSpPr/>
          <p:nvPr/>
        </p:nvSpPr>
        <p:spPr bwMode="auto">
          <a:xfrm>
            <a:off x="4083321" y="2749806"/>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7</a:t>
            </a:r>
          </a:p>
        </p:txBody>
      </p:sp>
      <p:sp>
        <p:nvSpPr>
          <p:cNvPr id="87" name="Ellips 86">
            <a:extLst>
              <a:ext uri="{FF2B5EF4-FFF2-40B4-BE49-F238E27FC236}">
                <a16:creationId xmlns:a16="http://schemas.microsoft.com/office/drawing/2014/main" id="{0D272474-CA2E-4585-9F6E-F2F7DC5DC8F6}"/>
              </a:ext>
            </a:extLst>
          </p:cNvPr>
          <p:cNvSpPr/>
          <p:nvPr/>
        </p:nvSpPr>
        <p:spPr bwMode="auto">
          <a:xfrm>
            <a:off x="9821847" y="2751952"/>
            <a:ext cx="360040" cy="329552"/>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800" dirty="0">
                <a:latin typeface="Arial" charset="0"/>
                <a:ea typeface="ヒラギノ角ゴ Pro W3" pitchFamily="1" charset="-128"/>
              </a:rPr>
              <a:t>3</a:t>
            </a:r>
          </a:p>
        </p:txBody>
      </p:sp>
    </p:spTree>
    <p:extLst>
      <p:ext uri="{BB962C8B-B14F-4D97-AF65-F5344CB8AC3E}">
        <p14:creationId xmlns:p14="http://schemas.microsoft.com/office/powerpoint/2010/main" val="61069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82" grpId="0" animBg="1"/>
      <p:bldP spid="83" grpId="0" animBg="1"/>
      <p:bldP spid="84" grpId="0" animBg="1"/>
      <p:bldP spid="85" grpId="0" animBg="1"/>
      <p:bldP spid="86" grpId="0" animBg="1"/>
      <p:bldP spid="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849226-B923-40B4-BE59-76AFD8119244}"/>
              </a:ext>
            </a:extLst>
          </p:cNvPr>
          <p:cNvSpPr>
            <a:spLocks noGrp="1"/>
          </p:cNvSpPr>
          <p:nvPr>
            <p:ph type="title"/>
          </p:nvPr>
        </p:nvSpPr>
        <p:spPr/>
        <p:txBody>
          <a:bodyPr/>
          <a:lstStyle/>
          <a:p>
            <a:r>
              <a:rPr lang="sv-SE" dirty="0"/>
              <a:t>Exempel: Förändringsplanera med hjälp av förändringshandledare</a:t>
            </a:r>
          </a:p>
        </p:txBody>
      </p:sp>
      <p:sp>
        <p:nvSpPr>
          <p:cNvPr id="4" name="Rektangel 3">
            <a:extLst>
              <a:ext uri="{FF2B5EF4-FFF2-40B4-BE49-F238E27FC236}">
                <a16:creationId xmlns:a16="http://schemas.microsoft.com/office/drawing/2014/main" id="{508CA183-5CE6-47D2-AFF3-12952C8BFF55}"/>
              </a:ext>
            </a:extLst>
          </p:cNvPr>
          <p:cNvSpPr/>
          <p:nvPr/>
        </p:nvSpPr>
        <p:spPr bwMode="auto">
          <a:xfrm>
            <a:off x="623872" y="1556792"/>
            <a:ext cx="1440000" cy="4896544"/>
          </a:xfrm>
          <a:prstGeom prst="rect">
            <a:avLst/>
          </a:prstGeom>
          <a:solidFill>
            <a:schemeClr val="accent4">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Leverantör</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a:t>
            </a:r>
            <a:r>
              <a:rPr kumimoji="0" lang="sv-SE" sz="1200" b="0" i="0" u="none" strike="noStrike" cap="none" normalizeH="0" baseline="0" dirty="0" err="1">
                <a:ln>
                  <a:noFill/>
                </a:ln>
                <a:solidFill>
                  <a:schemeClr val="tx1"/>
                </a:solidFill>
                <a:effectLst/>
                <a:latin typeface="Arial" charset="0"/>
                <a:ea typeface="ヒラギノ角ゴ Pro W3" pitchFamily="1" charset="-128"/>
              </a:rPr>
              <a:t>Supplier</a:t>
            </a:r>
            <a:r>
              <a:rPr kumimoji="0" lang="sv-SE" sz="1200" b="0" i="0" u="none" strike="noStrike" cap="none" normalizeH="0" baseline="0" dirty="0">
                <a:ln>
                  <a:noFill/>
                </a:ln>
                <a:solidFill>
                  <a:schemeClr val="tx1"/>
                </a:solidFill>
                <a:effectLst/>
                <a:latin typeface="Arial" charset="0"/>
                <a:ea typeface="ヒラギノ角ゴ Pro W3" pitchFamily="1" charset="-128"/>
              </a:rPr>
              <a:t>”, de som levererar till processen) </a:t>
            </a:r>
          </a:p>
        </p:txBody>
      </p:sp>
      <p:sp>
        <p:nvSpPr>
          <p:cNvPr id="11" name="Rektangel 10">
            <a:extLst>
              <a:ext uri="{FF2B5EF4-FFF2-40B4-BE49-F238E27FC236}">
                <a16:creationId xmlns:a16="http://schemas.microsoft.com/office/drawing/2014/main" id="{313FA9CE-45BE-4A80-BDC4-CC226D673C73}"/>
              </a:ext>
            </a:extLst>
          </p:cNvPr>
          <p:cNvSpPr/>
          <p:nvPr/>
        </p:nvSpPr>
        <p:spPr bwMode="auto">
          <a:xfrm>
            <a:off x="2063872" y="1556792"/>
            <a:ext cx="1440000" cy="4896544"/>
          </a:xfrm>
          <a:prstGeom prst="rect">
            <a:avLst/>
          </a:prstGeom>
          <a:solidFill>
            <a:schemeClr val="accent3">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Input</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400" b="0" i="0" u="none" strike="noStrike" cap="none" normalizeH="0" baseline="0" dirty="0">
                <a:ln>
                  <a:noFill/>
                </a:ln>
                <a:solidFill>
                  <a:schemeClr val="tx1"/>
                </a:solidFill>
                <a:effectLst/>
                <a:latin typeface="Arial" charset="0"/>
                <a:ea typeface="ヒラギノ角ゴ Pro W3" pitchFamily="1" charset="-128"/>
              </a:rPr>
              <a:t>(det som levereras till processen)</a:t>
            </a:r>
            <a:r>
              <a:rPr kumimoji="0" lang="sv-SE" sz="2000" b="0" i="0" u="none" strike="noStrike" cap="none" normalizeH="0" baseline="0" dirty="0">
                <a:ln>
                  <a:noFill/>
                </a:ln>
                <a:solidFill>
                  <a:schemeClr val="tx1"/>
                </a:solidFill>
                <a:effectLst/>
                <a:latin typeface="Arial" charset="0"/>
                <a:ea typeface="ヒラギノ角ゴ Pro W3" pitchFamily="1" charset="-128"/>
              </a:rPr>
              <a:t> </a:t>
            </a:r>
            <a:endParaRPr kumimoji="0" lang="sv-SE" sz="2400" b="0" i="0" u="none" strike="noStrike" cap="none" normalizeH="0" baseline="0" dirty="0">
              <a:ln>
                <a:noFill/>
              </a:ln>
              <a:solidFill>
                <a:schemeClr val="tx1"/>
              </a:solidFill>
              <a:effectLst/>
              <a:latin typeface="Arial" charset="0"/>
              <a:ea typeface="ヒラギノ角ゴ Pro W3" pitchFamily="1" charset="-128"/>
            </a:endParaRPr>
          </a:p>
        </p:txBody>
      </p:sp>
      <p:sp>
        <p:nvSpPr>
          <p:cNvPr id="12" name="Rektangel 11">
            <a:extLst>
              <a:ext uri="{FF2B5EF4-FFF2-40B4-BE49-F238E27FC236}">
                <a16:creationId xmlns:a16="http://schemas.microsoft.com/office/drawing/2014/main" id="{19C9EA8B-49E8-45A0-A5C5-79437B3FF3B7}"/>
              </a:ext>
            </a:extLst>
          </p:cNvPr>
          <p:cNvSpPr/>
          <p:nvPr/>
        </p:nvSpPr>
        <p:spPr bwMode="auto">
          <a:xfrm>
            <a:off x="4943872" y="1556792"/>
            <a:ext cx="1440000" cy="4896544"/>
          </a:xfrm>
          <a:prstGeom prst="rect">
            <a:avLst/>
          </a:prstGeom>
          <a:solidFill>
            <a:schemeClr val="accent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Process</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(aktiviteter i processen) </a:t>
            </a:r>
          </a:p>
        </p:txBody>
      </p:sp>
      <p:sp>
        <p:nvSpPr>
          <p:cNvPr id="13" name="Rektangel 12">
            <a:extLst>
              <a:ext uri="{FF2B5EF4-FFF2-40B4-BE49-F238E27FC236}">
                <a16:creationId xmlns:a16="http://schemas.microsoft.com/office/drawing/2014/main" id="{6D5ED9C8-0ED1-41F5-838A-C3DCFF648794}"/>
              </a:ext>
            </a:extLst>
          </p:cNvPr>
          <p:cNvSpPr/>
          <p:nvPr/>
        </p:nvSpPr>
        <p:spPr bwMode="auto">
          <a:xfrm>
            <a:off x="6383872" y="1556792"/>
            <a:ext cx="1440000" cy="4896544"/>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Output</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(det som  processen levererar) </a:t>
            </a:r>
          </a:p>
        </p:txBody>
      </p:sp>
      <p:sp>
        <p:nvSpPr>
          <p:cNvPr id="14" name="Rektangel 13">
            <a:extLst>
              <a:ext uri="{FF2B5EF4-FFF2-40B4-BE49-F238E27FC236}">
                <a16:creationId xmlns:a16="http://schemas.microsoft.com/office/drawing/2014/main" id="{C0158CB2-5CCF-4E33-9014-7E606516A713}"/>
              </a:ext>
            </a:extLst>
          </p:cNvPr>
          <p:cNvSpPr/>
          <p:nvPr/>
        </p:nvSpPr>
        <p:spPr bwMode="auto">
          <a:xfrm>
            <a:off x="7823872" y="1556792"/>
            <a:ext cx="1440000" cy="4896544"/>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Krav </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800" b="0" i="0" u="none" strike="noStrike" cap="none" normalizeH="0" baseline="0" dirty="0">
                <a:ln>
                  <a:noFill/>
                </a:ln>
                <a:solidFill>
                  <a:schemeClr val="tx1"/>
                </a:solidFill>
                <a:effectLst/>
                <a:latin typeface="Arial" charset="0"/>
                <a:ea typeface="ヒラギノ角ゴ Pro W3" pitchFamily="1" charset="-128"/>
              </a:rPr>
              <a:t>(på output)</a:t>
            </a:r>
            <a:br>
              <a:rPr kumimoji="0" lang="sv-SE" sz="18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(”Customer”, mottagare av resultat) </a:t>
            </a:r>
          </a:p>
        </p:txBody>
      </p:sp>
      <p:sp>
        <p:nvSpPr>
          <p:cNvPr id="16" name="Ellips 15">
            <a:extLst>
              <a:ext uri="{FF2B5EF4-FFF2-40B4-BE49-F238E27FC236}">
                <a16:creationId xmlns:a16="http://schemas.microsoft.com/office/drawing/2014/main" id="{109BB011-7528-4FEF-8FC9-54C42C7BEFAA}"/>
              </a:ext>
            </a:extLst>
          </p:cNvPr>
          <p:cNvSpPr/>
          <p:nvPr/>
        </p:nvSpPr>
        <p:spPr bwMode="auto">
          <a:xfrm>
            <a:off x="5131857" y="5606575"/>
            <a:ext cx="1080000" cy="432048"/>
          </a:xfrm>
          <a:prstGeom prst="ellips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1100" b="0" i="0" u="none" strike="noStrike" cap="none" normalizeH="0" baseline="0" dirty="0" err="1">
                <a:ln>
                  <a:noFill/>
                </a:ln>
                <a:solidFill>
                  <a:schemeClr val="tx1"/>
                </a:solidFill>
                <a:effectLst/>
                <a:latin typeface="Arial" charset="0"/>
                <a:ea typeface="ヒラギノ角ゴ Pro W3" pitchFamily="1" charset="-128"/>
              </a:rPr>
              <a:t>Föränd</a:t>
            </a:r>
            <a:r>
              <a:rPr kumimoji="0" lang="sv-SE" sz="1100" b="0" i="0" u="none" strike="noStrike" cap="none" normalizeH="0" baseline="0" dirty="0">
                <a:ln>
                  <a:noFill/>
                </a:ln>
                <a:solidFill>
                  <a:schemeClr val="tx1"/>
                </a:solidFill>
                <a:effectLst/>
                <a:latin typeface="Arial" charset="0"/>
                <a:ea typeface="ヒラギノ角ゴ Pro W3" pitchFamily="1" charset="-128"/>
              </a:rPr>
              <a:t>-ringsplan</a:t>
            </a:r>
          </a:p>
        </p:txBody>
      </p:sp>
      <p:sp>
        <p:nvSpPr>
          <p:cNvPr id="17" name="Rektangel 16">
            <a:extLst>
              <a:ext uri="{FF2B5EF4-FFF2-40B4-BE49-F238E27FC236}">
                <a16:creationId xmlns:a16="http://schemas.microsoft.com/office/drawing/2014/main" id="{6208E08D-38D2-4146-8B9A-B3258705E49A}"/>
              </a:ext>
            </a:extLst>
          </p:cNvPr>
          <p:cNvSpPr/>
          <p:nvPr/>
        </p:nvSpPr>
        <p:spPr bwMode="auto">
          <a:xfrm>
            <a:off x="5142820" y="3789040"/>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100" dirty="0">
                <a:latin typeface="Arial" charset="0"/>
                <a:ea typeface="ヒラギノ角ゴ Pro W3" pitchFamily="1" charset="-128"/>
              </a:rPr>
              <a:t>Avstämnings-möte</a:t>
            </a:r>
          </a:p>
        </p:txBody>
      </p:sp>
      <p:sp>
        <p:nvSpPr>
          <p:cNvPr id="19" name="Rektangel 18">
            <a:extLst>
              <a:ext uri="{FF2B5EF4-FFF2-40B4-BE49-F238E27FC236}">
                <a16:creationId xmlns:a16="http://schemas.microsoft.com/office/drawing/2014/main" id="{60F7E421-F121-457E-97EC-6A98D76BC87B}"/>
              </a:ext>
            </a:extLst>
          </p:cNvPr>
          <p:cNvSpPr/>
          <p:nvPr/>
        </p:nvSpPr>
        <p:spPr bwMode="auto">
          <a:xfrm>
            <a:off x="5142820" y="4365104"/>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100" dirty="0">
                <a:latin typeface="Arial" charset="0"/>
                <a:ea typeface="ヒラギノ角ゴ Pro W3" pitchFamily="1" charset="-128"/>
              </a:rPr>
              <a:t>Förbered workshop</a:t>
            </a:r>
          </a:p>
        </p:txBody>
      </p:sp>
      <p:sp>
        <p:nvSpPr>
          <p:cNvPr id="20" name="Rektangel 19">
            <a:extLst>
              <a:ext uri="{FF2B5EF4-FFF2-40B4-BE49-F238E27FC236}">
                <a16:creationId xmlns:a16="http://schemas.microsoft.com/office/drawing/2014/main" id="{28B54443-9338-4728-B55F-063BCA7A8519}"/>
              </a:ext>
            </a:extLst>
          </p:cNvPr>
          <p:cNvSpPr/>
          <p:nvPr/>
        </p:nvSpPr>
        <p:spPr bwMode="auto">
          <a:xfrm>
            <a:off x="5142820" y="5013176"/>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100" dirty="0">
                <a:latin typeface="Arial" charset="0"/>
                <a:ea typeface="ヒラギノ角ゴ Pro W3" pitchFamily="1" charset="-128"/>
              </a:rPr>
              <a:t>Planerings-workshop</a:t>
            </a:r>
          </a:p>
        </p:txBody>
      </p:sp>
      <p:cxnSp>
        <p:nvCxnSpPr>
          <p:cNvPr id="22" name="Rak pilkoppling 21">
            <a:extLst>
              <a:ext uri="{FF2B5EF4-FFF2-40B4-BE49-F238E27FC236}">
                <a16:creationId xmlns:a16="http://schemas.microsoft.com/office/drawing/2014/main" id="{9DE4BF33-85D9-40F7-90DB-9DA377B22869}"/>
              </a:ext>
            </a:extLst>
          </p:cNvPr>
          <p:cNvCxnSpPr>
            <a:cxnSpLocks/>
            <a:stCxn id="70" idx="2"/>
            <a:endCxn id="17" idx="0"/>
          </p:cNvCxnSpPr>
          <p:nvPr/>
        </p:nvCxnSpPr>
        <p:spPr bwMode="auto">
          <a:xfrm>
            <a:off x="5673177" y="3577972"/>
            <a:ext cx="9643" cy="21106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Rak pilkoppling 22">
            <a:extLst>
              <a:ext uri="{FF2B5EF4-FFF2-40B4-BE49-F238E27FC236}">
                <a16:creationId xmlns:a16="http://schemas.microsoft.com/office/drawing/2014/main" id="{C0564FCC-28CA-4288-AE85-2068CD9B79B5}"/>
              </a:ext>
            </a:extLst>
          </p:cNvPr>
          <p:cNvCxnSpPr>
            <a:cxnSpLocks/>
            <a:stCxn id="17" idx="2"/>
            <a:endCxn id="19" idx="0"/>
          </p:cNvCxnSpPr>
          <p:nvPr/>
        </p:nvCxnSpPr>
        <p:spPr bwMode="auto">
          <a:xfrm>
            <a:off x="5682820" y="4149080"/>
            <a:ext cx="0" cy="21602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ak pilkoppling 25">
            <a:extLst>
              <a:ext uri="{FF2B5EF4-FFF2-40B4-BE49-F238E27FC236}">
                <a16:creationId xmlns:a16="http://schemas.microsoft.com/office/drawing/2014/main" id="{32418E64-555E-4D4B-951B-C5A989CE05CA}"/>
              </a:ext>
            </a:extLst>
          </p:cNvPr>
          <p:cNvCxnSpPr>
            <a:cxnSpLocks/>
            <a:stCxn id="19" idx="2"/>
            <a:endCxn id="20" idx="0"/>
          </p:cNvCxnSpPr>
          <p:nvPr/>
        </p:nvCxnSpPr>
        <p:spPr bwMode="auto">
          <a:xfrm>
            <a:off x="5682820" y="4725144"/>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ak pilkoppling 28">
            <a:extLst>
              <a:ext uri="{FF2B5EF4-FFF2-40B4-BE49-F238E27FC236}">
                <a16:creationId xmlns:a16="http://schemas.microsoft.com/office/drawing/2014/main" id="{F4CD5B24-8179-4032-AD6E-48EDAA6D3CE2}"/>
              </a:ext>
            </a:extLst>
          </p:cNvPr>
          <p:cNvCxnSpPr>
            <a:cxnSpLocks/>
            <a:stCxn id="20" idx="2"/>
          </p:cNvCxnSpPr>
          <p:nvPr/>
        </p:nvCxnSpPr>
        <p:spPr bwMode="auto">
          <a:xfrm>
            <a:off x="5682820" y="5373216"/>
            <a:ext cx="0" cy="21602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ruta 51">
            <a:extLst>
              <a:ext uri="{FF2B5EF4-FFF2-40B4-BE49-F238E27FC236}">
                <a16:creationId xmlns:a16="http://schemas.microsoft.com/office/drawing/2014/main" id="{15B68DFC-1A1A-450D-9A8F-2D959E3A4E8A}"/>
              </a:ext>
            </a:extLst>
          </p:cNvPr>
          <p:cNvSpPr txBox="1"/>
          <p:nvPr/>
        </p:nvSpPr>
        <p:spPr>
          <a:xfrm>
            <a:off x="659288" y="3123814"/>
            <a:ext cx="1378947" cy="2800767"/>
          </a:xfrm>
          <a:prstGeom prst="rect">
            <a:avLst/>
          </a:prstGeom>
          <a:noFill/>
        </p:spPr>
        <p:txBody>
          <a:bodyPr wrap="square" rtlCol="0">
            <a:spAutoFit/>
          </a:bodyPr>
          <a:lstStyle/>
          <a:p>
            <a:pPr indent="-144000">
              <a:buFont typeface="Arial" panose="020B0604020202020204" pitchFamily="34" charset="0"/>
              <a:buChar char="•"/>
            </a:pPr>
            <a:r>
              <a:rPr lang="sv-SE" sz="1100" dirty="0"/>
              <a:t>Chef med förändringsbehov</a:t>
            </a:r>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endParaRPr lang="sv-SE" sz="1100" dirty="0"/>
          </a:p>
          <a:p>
            <a:pPr indent="-144000">
              <a:buFont typeface="Arial" panose="020B0604020202020204" pitchFamily="34" charset="0"/>
              <a:buChar char="•"/>
            </a:pPr>
            <a:r>
              <a:rPr lang="sv-SE" sz="1100" dirty="0"/>
              <a:t>Deltagare</a:t>
            </a:r>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p:txBody>
      </p:sp>
      <p:sp>
        <p:nvSpPr>
          <p:cNvPr id="53" name="textruta 52">
            <a:extLst>
              <a:ext uri="{FF2B5EF4-FFF2-40B4-BE49-F238E27FC236}">
                <a16:creationId xmlns:a16="http://schemas.microsoft.com/office/drawing/2014/main" id="{9ADF75C2-2090-4FA3-914E-3B75E7B6770E}"/>
              </a:ext>
            </a:extLst>
          </p:cNvPr>
          <p:cNvSpPr txBox="1"/>
          <p:nvPr/>
        </p:nvSpPr>
        <p:spPr>
          <a:xfrm>
            <a:off x="2083758" y="3118542"/>
            <a:ext cx="1397218" cy="2800767"/>
          </a:xfrm>
          <a:prstGeom prst="rect">
            <a:avLst/>
          </a:prstGeom>
          <a:noFill/>
        </p:spPr>
        <p:txBody>
          <a:bodyPr wrap="square" rtlCol="0">
            <a:spAutoFit/>
          </a:bodyPr>
          <a:lstStyle/>
          <a:p>
            <a:pPr indent="-144000">
              <a:buFont typeface="Arial" panose="020B0604020202020204" pitchFamily="34" charset="0"/>
              <a:buChar char="•"/>
            </a:pPr>
            <a:r>
              <a:rPr lang="sv-SE" sz="1100" dirty="0"/>
              <a:t>Behovs-beskrivning</a:t>
            </a:r>
          </a:p>
          <a:p>
            <a:endParaRPr lang="sv-SE" sz="1100" dirty="0"/>
          </a:p>
          <a:p>
            <a:pPr indent="-144000">
              <a:buFont typeface="Arial" panose="020B0604020202020204" pitchFamily="34" charset="0"/>
              <a:buChar char="•"/>
            </a:pPr>
            <a:r>
              <a:rPr lang="sv-SE" sz="1100" dirty="0"/>
              <a:t>Slutmål</a:t>
            </a:r>
          </a:p>
          <a:p>
            <a:pPr indent="-144000">
              <a:buFont typeface="Arial" panose="020B0604020202020204" pitchFamily="34" charset="0"/>
              <a:buChar char="•"/>
            </a:pPr>
            <a:r>
              <a:rPr lang="sv-SE" sz="1100" dirty="0"/>
              <a:t>Eget deltagande</a:t>
            </a:r>
          </a:p>
          <a:p>
            <a:pPr indent="-144000">
              <a:buFont typeface="Arial" panose="020B0604020202020204" pitchFamily="34" charset="0"/>
              <a:buChar char="•"/>
            </a:pPr>
            <a:endParaRPr lang="sv-SE" sz="1100" dirty="0"/>
          </a:p>
          <a:p>
            <a:endParaRPr lang="sv-SE" sz="1100" dirty="0"/>
          </a:p>
          <a:p>
            <a:pPr indent="-144000">
              <a:buFont typeface="Arial" panose="020B0604020202020204" pitchFamily="34" charset="0"/>
              <a:buChar char="•"/>
            </a:pPr>
            <a:r>
              <a:rPr lang="sv-SE" sz="1100" dirty="0"/>
              <a:t>Namn på  Workshopdeltagare</a:t>
            </a:r>
          </a:p>
          <a:p>
            <a:endParaRPr lang="sv-SE" sz="1100" dirty="0"/>
          </a:p>
          <a:p>
            <a:endParaRPr lang="sv-SE" sz="1100" dirty="0"/>
          </a:p>
          <a:p>
            <a:pPr indent="-144000">
              <a:buFont typeface="Arial" panose="020B0604020202020204" pitchFamily="34" charset="0"/>
              <a:buChar char="•"/>
            </a:pPr>
            <a:r>
              <a:rPr lang="sv-SE" sz="1100" dirty="0"/>
              <a:t>Förberedelser</a:t>
            </a:r>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a:t>Status</a:t>
            </a:r>
          </a:p>
        </p:txBody>
      </p:sp>
      <p:sp>
        <p:nvSpPr>
          <p:cNvPr id="54" name="textruta 53">
            <a:extLst>
              <a:ext uri="{FF2B5EF4-FFF2-40B4-BE49-F238E27FC236}">
                <a16:creationId xmlns:a16="http://schemas.microsoft.com/office/drawing/2014/main" id="{38D630FE-4DD7-4F67-93AA-17C621C542D0}"/>
              </a:ext>
            </a:extLst>
          </p:cNvPr>
          <p:cNvSpPr txBox="1"/>
          <p:nvPr/>
        </p:nvSpPr>
        <p:spPr>
          <a:xfrm>
            <a:off x="6478711" y="3106981"/>
            <a:ext cx="1426634" cy="3477875"/>
          </a:xfrm>
          <a:prstGeom prst="rect">
            <a:avLst/>
          </a:prstGeom>
          <a:noFill/>
        </p:spPr>
        <p:txBody>
          <a:bodyPr wrap="square" rtlCol="0">
            <a:spAutoFit/>
          </a:bodyPr>
          <a:lstStyle/>
          <a:p>
            <a:pPr indent="-144000">
              <a:buFont typeface="Arial" panose="020B0604020202020204" pitchFamily="34" charset="0"/>
              <a:buChar char="•"/>
            </a:pPr>
            <a:r>
              <a:rPr lang="sv-SE" sz="1100" dirty="0"/>
              <a:t>Accepterat uppdrag</a:t>
            </a:r>
          </a:p>
          <a:p>
            <a:endParaRPr lang="sv-SE" sz="1100" dirty="0"/>
          </a:p>
          <a:p>
            <a:endParaRPr lang="sv-SE" sz="1100" dirty="0"/>
          </a:p>
          <a:p>
            <a:pPr indent="-144000">
              <a:buFont typeface="Arial" panose="020B0604020202020204" pitchFamily="34" charset="0"/>
              <a:buChar char="•"/>
            </a:pPr>
            <a:r>
              <a:rPr lang="sv-SE" sz="1100" dirty="0"/>
              <a:t>Reviderat slutmål</a:t>
            </a:r>
          </a:p>
          <a:p>
            <a:pPr indent="-144000">
              <a:buFont typeface="Arial" panose="020B0604020202020204" pitchFamily="34" charset="0"/>
              <a:buChar char="•"/>
            </a:pPr>
            <a:r>
              <a:rPr lang="sv-SE" sz="1100" dirty="0" err="1"/>
              <a:t>Förändr.grupp</a:t>
            </a:r>
            <a:endParaRPr lang="sv-SE" sz="1100" dirty="0"/>
          </a:p>
          <a:p>
            <a:endParaRPr lang="sv-SE" sz="1100" dirty="0"/>
          </a:p>
          <a:p>
            <a:endParaRPr lang="sv-SE" sz="1100" dirty="0"/>
          </a:p>
          <a:p>
            <a:pPr indent="-144000">
              <a:buFont typeface="Arial" panose="020B0604020202020204" pitchFamily="34" charset="0"/>
              <a:buChar char="•"/>
            </a:pPr>
            <a:r>
              <a:rPr lang="sv-SE" sz="1100" dirty="0"/>
              <a:t>Förberedelsemat.</a:t>
            </a:r>
          </a:p>
          <a:p>
            <a:pPr indent="-144000">
              <a:buFont typeface="Arial" panose="020B0604020202020204" pitchFamily="34" charset="0"/>
              <a:buChar char="•"/>
            </a:pPr>
            <a:r>
              <a:rPr lang="sv-SE" sz="1100" dirty="0"/>
              <a:t>Tid/lokal/</a:t>
            </a:r>
            <a:r>
              <a:rPr lang="sv-SE" sz="1100" dirty="0" err="1"/>
              <a:t>inbj</a:t>
            </a: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a:t>Preliminär plan</a:t>
            </a:r>
          </a:p>
          <a:p>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a:t>Plan</a:t>
            </a:r>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a:t>Reflektion</a:t>
            </a:r>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p:txBody>
      </p:sp>
      <p:sp>
        <p:nvSpPr>
          <p:cNvPr id="55" name="textruta 54">
            <a:extLst>
              <a:ext uri="{FF2B5EF4-FFF2-40B4-BE49-F238E27FC236}">
                <a16:creationId xmlns:a16="http://schemas.microsoft.com/office/drawing/2014/main" id="{3091C664-381A-47A5-949D-A1C8D0418ED0}"/>
              </a:ext>
            </a:extLst>
          </p:cNvPr>
          <p:cNvSpPr txBox="1"/>
          <p:nvPr/>
        </p:nvSpPr>
        <p:spPr>
          <a:xfrm>
            <a:off x="7817058" y="3128224"/>
            <a:ext cx="1442741" cy="3308598"/>
          </a:xfrm>
          <a:prstGeom prst="rect">
            <a:avLst/>
          </a:prstGeom>
          <a:noFill/>
        </p:spPr>
        <p:txBody>
          <a:bodyPr wrap="square" rtlCol="0">
            <a:spAutoFit/>
          </a:bodyPr>
          <a:lstStyle/>
          <a:p>
            <a:pPr indent="-144000">
              <a:buFont typeface="Arial" panose="020B0604020202020204" pitchFamily="34" charset="0"/>
              <a:buChar char="•"/>
            </a:pPr>
            <a:r>
              <a:rPr lang="sv-SE" sz="1100" dirty="0"/>
              <a:t>Tillgänglighet</a:t>
            </a:r>
          </a:p>
          <a:p>
            <a:pPr indent="-144000">
              <a:buFont typeface="Arial" panose="020B0604020202020204" pitchFamily="34" charset="0"/>
              <a:buChar char="•"/>
            </a:pPr>
            <a:r>
              <a:rPr lang="sv-SE" sz="1100" dirty="0"/>
              <a:t>Kompetens</a:t>
            </a:r>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a:t>Kännas angeläget</a:t>
            </a:r>
          </a:p>
          <a:p>
            <a:pPr indent="-144000">
              <a:buFont typeface="Arial" panose="020B0604020202020204" pitchFamily="34" charset="0"/>
              <a:buChar char="•"/>
            </a:pPr>
            <a:r>
              <a:rPr lang="sv-SE" sz="1100" dirty="0"/>
              <a:t>Har mandat</a:t>
            </a:r>
          </a:p>
          <a:p>
            <a:endParaRPr lang="sv-SE" sz="1100" dirty="0"/>
          </a:p>
          <a:p>
            <a:pPr indent="-144000">
              <a:buFont typeface="Arial" panose="020B0604020202020204" pitchFamily="34" charset="0"/>
              <a:buChar char="•"/>
            </a:pPr>
            <a:r>
              <a:rPr lang="sv-SE" sz="1100" dirty="0"/>
              <a:t>Tydligt</a:t>
            </a:r>
          </a:p>
          <a:p>
            <a:pPr indent="-144000">
              <a:buFont typeface="Arial" panose="020B0604020202020204" pitchFamily="34" charset="0"/>
              <a:buChar char="•"/>
            </a:pPr>
            <a:r>
              <a:rPr lang="sv-SE" sz="1100" dirty="0"/>
              <a:t>Anpassad till deltagares </a:t>
            </a:r>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a:t>Uppfyller framgångsfaktorer</a:t>
            </a:r>
          </a:p>
          <a:p>
            <a:pPr indent="-144000">
              <a:buFont typeface="Arial" panose="020B0604020202020204" pitchFamily="34" charset="0"/>
              <a:buChar char="•"/>
            </a:pPr>
            <a:r>
              <a:rPr lang="sv-SE" sz="1100" dirty="0"/>
              <a:t>Har en ägare</a:t>
            </a:r>
          </a:p>
          <a:p>
            <a:pPr indent="-144000">
              <a:buFont typeface="Arial" panose="020B0604020202020204" pitchFamily="34" charset="0"/>
              <a:buChar char="•"/>
            </a:pPr>
            <a:r>
              <a:rPr lang="sv-SE" sz="1100" dirty="0"/>
              <a:t>Används/ägs</a:t>
            </a:r>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err="1"/>
              <a:t>Innheåller</a:t>
            </a:r>
            <a:r>
              <a:rPr lang="sv-SE" sz="1100" dirty="0"/>
              <a:t> +/-</a:t>
            </a:r>
          </a:p>
          <a:p>
            <a:pPr indent="-144000">
              <a:buFont typeface="Arial" panose="020B0604020202020204" pitchFamily="34" charset="0"/>
              <a:buChar char="•"/>
            </a:pPr>
            <a:endParaRPr lang="sv-SE" sz="1100" dirty="0"/>
          </a:p>
        </p:txBody>
      </p:sp>
      <p:sp>
        <p:nvSpPr>
          <p:cNvPr id="24" name="Rektangel 23">
            <a:extLst>
              <a:ext uri="{FF2B5EF4-FFF2-40B4-BE49-F238E27FC236}">
                <a16:creationId xmlns:a16="http://schemas.microsoft.com/office/drawing/2014/main" id="{D2DE7213-2621-4AFA-B237-1F1955F3BF56}"/>
              </a:ext>
            </a:extLst>
          </p:cNvPr>
          <p:cNvSpPr/>
          <p:nvPr/>
        </p:nvSpPr>
        <p:spPr bwMode="auto">
          <a:xfrm>
            <a:off x="3503872" y="1556792"/>
            <a:ext cx="1440000" cy="4896544"/>
          </a:xfrm>
          <a:prstGeom prst="rect">
            <a:avLst/>
          </a:prstGeom>
          <a:solidFill>
            <a:schemeClr val="accent3">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Krav </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800" b="0" i="0" u="none" strike="noStrike" cap="none" normalizeH="0" baseline="0" dirty="0">
                <a:ln>
                  <a:noFill/>
                </a:ln>
                <a:solidFill>
                  <a:schemeClr val="tx1"/>
                </a:solidFill>
                <a:effectLst/>
                <a:latin typeface="Arial" charset="0"/>
                <a:ea typeface="ヒラギノ角ゴ Pro W3" pitchFamily="1" charset="-128"/>
              </a:rPr>
              <a:t>(på Input)</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(det som levereras till processen) </a:t>
            </a:r>
          </a:p>
        </p:txBody>
      </p:sp>
      <p:sp>
        <p:nvSpPr>
          <p:cNvPr id="27" name="Rektangel 26">
            <a:extLst>
              <a:ext uri="{FF2B5EF4-FFF2-40B4-BE49-F238E27FC236}">
                <a16:creationId xmlns:a16="http://schemas.microsoft.com/office/drawing/2014/main" id="{AFAF6FBA-E0B4-405E-B016-1A14156DFB59}"/>
              </a:ext>
            </a:extLst>
          </p:cNvPr>
          <p:cNvSpPr/>
          <p:nvPr/>
        </p:nvSpPr>
        <p:spPr bwMode="auto">
          <a:xfrm>
            <a:off x="9263872" y="1556792"/>
            <a:ext cx="1440000" cy="4896544"/>
          </a:xfrm>
          <a:prstGeom prst="rect">
            <a:avLst/>
          </a:prstGeom>
          <a:solidFill>
            <a:schemeClr val="bg2">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a:ln>
                  <a:noFill/>
                </a:ln>
                <a:solidFill>
                  <a:schemeClr val="tx1"/>
                </a:solidFill>
                <a:effectLst/>
                <a:latin typeface="Arial" charset="0"/>
                <a:ea typeface="ヒラギノ角ゴ Pro W3" pitchFamily="1" charset="-128"/>
              </a:rPr>
              <a:t>Kund</a:t>
            </a:r>
            <a:br>
              <a:rPr kumimoji="0" lang="sv-SE" sz="2000" b="0" i="0" u="none" strike="noStrike" cap="none" normalizeH="0" baseline="0" dirty="0">
                <a:ln>
                  <a:noFill/>
                </a:ln>
                <a:solidFill>
                  <a:schemeClr val="tx1"/>
                </a:solidFill>
                <a:effectLst/>
                <a:latin typeface="Arial" charset="0"/>
                <a:ea typeface="ヒラギノ角ゴ Pro W3" pitchFamily="1" charset="-128"/>
              </a:rPr>
            </a:br>
            <a:r>
              <a:rPr kumimoji="0" lang="sv-SE" sz="1200" b="0" i="0" u="none" strike="noStrike" cap="none" normalizeH="0" baseline="0" dirty="0">
                <a:ln>
                  <a:noFill/>
                </a:ln>
                <a:solidFill>
                  <a:schemeClr val="tx1"/>
                </a:solidFill>
                <a:effectLst/>
                <a:latin typeface="Arial" charset="0"/>
                <a:ea typeface="ヒラギノ角ゴ Pro W3" pitchFamily="1" charset="-128"/>
              </a:rPr>
              <a:t>(”Customer”, mottagare av resultat) </a:t>
            </a:r>
          </a:p>
        </p:txBody>
      </p:sp>
      <p:cxnSp>
        <p:nvCxnSpPr>
          <p:cNvPr id="35" name="Rak 52">
            <a:extLst>
              <a:ext uri="{FF2B5EF4-FFF2-40B4-BE49-F238E27FC236}">
                <a16:creationId xmlns:a16="http://schemas.microsoft.com/office/drawing/2014/main" id="{E62DB7AE-3022-462D-B555-3D52865F8CBB}"/>
              </a:ext>
            </a:extLst>
          </p:cNvPr>
          <p:cNvCxnSpPr/>
          <p:nvPr/>
        </p:nvCxnSpPr>
        <p:spPr bwMode="auto">
          <a:xfrm>
            <a:off x="609600" y="2716358"/>
            <a:ext cx="1009427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ruta 29">
            <a:extLst>
              <a:ext uri="{FF2B5EF4-FFF2-40B4-BE49-F238E27FC236}">
                <a16:creationId xmlns:a16="http://schemas.microsoft.com/office/drawing/2014/main" id="{D54CC6F8-87FD-4891-AF2A-D8B7A6277414}"/>
              </a:ext>
            </a:extLst>
          </p:cNvPr>
          <p:cNvSpPr txBox="1"/>
          <p:nvPr/>
        </p:nvSpPr>
        <p:spPr>
          <a:xfrm>
            <a:off x="9319527" y="3128224"/>
            <a:ext cx="1384345" cy="2631490"/>
          </a:xfrm>
          <a:prstGeom prst="rect">
            <a:avLst/>
          </a:prstGeom>
          <a:noFill/>
        </p:spPr>
        <p:txBody>
          <a:bodyPr wrap="square" rtlCol="0">
            <a:spAutoFit/>
          </a:bodyPr>
          <a:lstStyle/>
          <a:p>
            <a:pPr indent="-144000">
              <a:buFont typeface="Arial" panose="020B0604020202020204" pitchFamily="34" charset="0"/>
              <a:buChar char="•"/>
            </a:pPr>
            <a:r>
              <a:rPr lang="sv-SE" sz="1100" dirty="0"/>
              <a:t>Chef med förändringsbehov</a:t>
            </a:r>
          </a:p>
          <a:p>
            <a:endParaRPr lang="sv-SE" sz="1100" dirty="0"/>
          </a:p>
          <a:p>
            <a:pPr indent="-144000">
              <a:buFont typeface="Arial" panose="020B0604020202020204" pitchFamily="34" charset="0"/>
              <a:buChar char="•"/>
            </a:pPr>
            <a:endParaRPr lang="sv-SE" sz="1100" dirty="0"/>
          </a:p>
          <a:p>
            <a:endParaRPr lang="sv-SE" sz="1100" dirty="0"/>
          </a:p>
          <a:p>
            <a:endParaRPr lang="sv-SE" sz="1100" dirty="0"/>
          </a:p>
          <a:p>
            <a:pPr indent="-144000">
              <a:buFont typeface="Arial" panose="020B0604020202020204" pitchFamily="34" charset="0"/>
              <a:buChar char="•"/>
            </a:pPr>
            <a:r>
              <a:rPr lang="sv-SE" sz="1100" dirty="0"/>
              <a:t>WS deltagare</a:t>
            </a:r>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a:t>Lokalbokare</a:t>
            </a:r>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endParaRPr lang="sv-SE" sz="1100" dirty="0"/>
          </a:p>
          <a:p>
            <a:pPr indent="-144000">
              <a:buFont typeface="Arial" panose="020B0604020202020204" pitchFamily="34" charset="0"/>
              <a:buChar char="•"/>
            </a:pPr>
            <a:r>
              <a:rPr lang="sv-SE" sz="1100" dirty="0"/>
              <a:t>Chef med </a:t>
            </a:r>
            <a:r>
              <a:rPr lang="sv-SE" sz="1100" dirty="0" err="1"/>
              <a:t>för.behov</a:t>
            </a:r>
            <a:endParaRPr lang="sv-SE" sz="1100" dirty="0"/>
          </a:p>
          <a:p>
            <a:pPr indent="-144000">
              <a:buFont typeface="Arial" panose="020B0604020202020204" pitchFamily="34" charset="0"/>
              <a:buChar char="•"/>
            </a:pPr>
            <a:r>
              <a:rPr lang="sv-SE" sz="1100" dirty="0"/>
              <a:t>Samordnare</a:t>
            </a:r>
          </a:p>
        </p:txBody>
      </p:sp>
      <p:sp>
        <p:nvSpPr>
          <p:cNvPr id="31" name="textruta 30">
            <a:extLst>
              <a:ext uri="{FF2B5EF4-FFF2-40B4-BE49-F238E27FC236}">
                <a16:creationId xmlns:a16="http://schemas.microsoft.com/office/drawing/2014/main" id="{3836AB3C-A9B2-4CF0-AA48-3AE4B58732AD}"/>
              </a:ext>
            </a:extLst>
          </p:cNvPr>
          <p:cNvSpPr txBox="1"/>
          <p:nvPr/>
        </p:nvSpPr>
        <p:spPr>
          <a:xfrm>
            <a:off x="3511452" y="3131004"/>
            <a:ext cx="1409524" cy="2800767"/>
          </a:xfrm>
          <a:prstGeom prst="rect">
            <a:avLst/>
          </a:prstGeom>
          <a:noFill/>
        </p:spPr>
        <p:txBody>
          <a:bodyPr wrap="square" rtlCol="0">
            <a:spAutoFit/>
          </a:bodyPr>
          <a:lstStyle/>
          <a:p>
            <a:pPr indent="-144000">
              <a:buFont typeface="Arial" panose="020B0604020202020204" pitchFamily="34" charset="0"/>
              <a:buChar char="•"/>
            </a:pPr>
            <a:r>
              <a:rPr lang="sv-SE" sz="1100" dirty="0"/>
              <a:t>Tydlighet</a:t>
            </a:r>
          </a:p>
          <a:p>
            <a:endParaRPr lang="sv-SE" sz="1100" dirty="0"/>
          </a:p>
          <a:p>
            <a:endParaRPr lang="sv-SE" sz="1100" dirty="0"/>
          </a:p>
          <a:p>
            <a:pPr indent="-144000">
              <a:buFont typeface="Arial" panose="020B0604020202020204" pitchFamily="34" charset="0"/>
              <a:buChar char="•"/>
            </a:pPr>
            <a:r>
              <a:rPr lang="sv-SE" sz="1100" dirty="0"/>
              <a:t>Angeläget</a:t>
            </a:r>
          </a:p>
          <a:p>
            <a:pPr indent="-144000">
              <a:buFont typeface="Arial" panose="020B0604020202020204" pitchFamily="34" charset="0"/>
              <a:buChar char="•"/>
            </a:pPr>
            <a:r>
              <a:rPr lang="sv-SE" sz="1100" dirty="0"/>
              <a:t>Egen tid &amp; ägarskap</a:t>
            </a:r>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a:t>Tillgänglighet</a:t>
            </a:r>
          </a:p>
          <a:p>
            <a:pPr indent="-144000">
              <a:buFont typeface="Arial" panose="020B0604020202020204" pitchFamily="34" charset="0"/>
              <a:buChar char="•"/>
            </a:pPr>
            <a:r>
              <a:rPr lang="sv-SE" sz="1100" dirty="0"/>
              <a:t>Kompetens</a:t>
            </a:r>
          </a:p>
          <a:p>
            <a:endParaRPr lang="sv-SE" sz="1100" dirty="0"/>
          </a:p>
          <a:p>
            <a:endParaRPr lang="sv-SE" sz="1100" dirty="0"/>
          </a:p>
          <a:p>
            <a:pPr indent="-144000">
              <a:buFont typeface="Arial" panose="020B0604020202020204" pitchFamily="34" charset="0"/>
              <a:buChar char="•"/>
            </a:pPr>
            <a:r>
              <a:rPr lang="sv-SE" sz="1100" dirty="0"/>
              <a:t>Engagemang</a:t>
            </a:r>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endParaRPr lang="sv-SE" sz="1100" dirty="0"/>
          </a:p>
          <a:p>
            <a:pPr indent="-144000">
              <a:buFont typeface="Arial" panose="020B0604020202020204" pitchFamily="34" charset="0"/>
              <a:buChar char="•"/>
            </a:pPr>
            <a:r>
              <a:rPr lang="sv-SE" sz="1100" dirty="0"/>
              <a:t>Uppdaterad </a:t>
            </a:r>
          </a:p>
        </p:txBody>
      </p:sp>
      <p:cxnSp>
        <p:nvCxnSpPr>
          <p:cNvPr id="42" name="Rak pilkoppling 41">
            <a:extLst>
              <a:ext uri="{FF2B5EF4-FFF2-40B4-BE49-F238E27FC236}">
                <a16:creationId xmlns:a16="http://schemas.microsoft.com/office/drawing/2014/main" id="{283288A4-4B6A-49B1-9BED-F59DED717DBA}"/>
              </a:ext>
            </a:extLst>
          </p:cNvPr>
          <p:cNvCxnSpPr/>
          <p:nvPr/>
        </p:nvCxnSpPr>
        <p:spPr bwMode="auto">
          <a:xfrm>
            <a:off x="7573848" y="5705507"/>
            <a:ext cx="262778" cy="19448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Rak pilkoppling 49">
            <a:extLst>
              <a:ext uri="{FF2B5EF4-FFF2-40B4-BE49-F238E27FC236}">
                <a16:creationId xmlns:a16="http://schemas.microsoft.com/office/drawing/2014/main" id="{D403506D-E3CA-49E5-B459-CD7C0BE2B663}"/>
              </a:ext>
            </a:extLst>
          </p:cNvPr>
          <p:cNvCxnSpPr/>
          <p:nvPr/>
        </p:nvCxnSpPr>
        <p:spPr bwMode="auto">
          <a:xfrm>
            <a:off x="7573848" y="3232206"/>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Rak pilkoppling 50">
            <a:extLst>
              <a:ext uri="{FF2B5EF4-FFF2-40B4-BE49-F238E27FC236}">
                <a16:creationId xmlns:a16="http://schemas.microsoft.com/office/drawing/2014/main" id="{ECD58923-2901-4960-9DEF-A3E3CAC08804}"/>
              </a:ext>
            </a:extLst>
          </p:cNvPr>
          <p:cNvCxnSpPr/>
          <p:nvPr/>
        </p:nvCxnSpPr>
        <p:spPr bwMode="auto">
          <a:xfrm>
            <a:off x="7743015" y="4358139"/>
            <a:ext cx="100628"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Rak pilkoppling 57">
            <a:extLst>
              <a:ext uri="{FF2B5EF4-FFF2-40B4-BE49-F238E27FC236}">
                <a16:creationId xmlns:a16="http://schemas.microsoft.com/office/drawing/2014/main" id="{11CC4836-69EB-43DE-8713-472A7FE896C6}"/>
              </a:ext>
            </a:extLst>
          </p:cNvPr>
          <p:cNvCxnSpPr/>
          <p:nvPr/>
        </p:nvCxnSpPr>
        <p:spPr bwMode="auto">
          <a:xfrm>
            <a:off x="4702726" y="5152551"/>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Rak pilkoppling 58">
            <a:extLst>
              <a:ext uri="{FF2B5EF4-FFF2-40B4-BE49-F238E27FC236}">
                <a16:creationId xmlns:a16="http://schemas.microsoft.com/office/drawing/2014/main" id="{2C6FC353-8DDC-408F-9E32-C561D0061A71}"/>
              </a:ext>
            </a:extLst>
          </p:cNvPr>
          <p:cNvCxnSpPr/>
          <p:nvPr/>
        </p:nvCxnSpPr>
        <p:spPr bwMode="auto">
          <a:xfrm>
            <a:off x="4683641" y="5801512"/>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Rak pilkoppling 59">
            <a:extLst>
              <a:ext uri="{FF2B5EF4-FFF2-40B4-BE49-F238E27FC236}">
                <a16:creationId xmlns:a16="http://schemas.microsoft.com/office/drawing/2014/main" id="{A1861160-287D-4631-97DF-4AB8B3B6E2B2}"/>
              </a:ext>
            </a:extLst>
          </p:cNvPr>
          <p:cNvCxnSpPr/>
          <p:nvPr/>
        </p:nvCxnSpPr>
        <p:spPr bwMode="auto">
          <a:xfrm>
            <a:off x="4702726" y="3251160"/>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Rak pilkoppling 62">
            <a:extLst>
              <a:ext uri="{FF2B5EF4-FFF2-40B4-BE49-F238E27FC236}">
                <a16:creationId xmlns:a16="http://schemas.microsoft.com/office/drawing/2014/main" id="{4E3AE932-809F-4000-92AD-E69D6E905D3E}"/>
              </a:ext>
            </a:extLst>
          </p:cNvPr>
          <p:cNvCxnSpPr/>
          <p:nvPr/>
        </p:nvCxnSpPr>
        <p:spPr bwMode="auto">
          <a:xfrm>
            <a:off x="6240016" y="5193196"/>
            <a:ext cx="23869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Rak pilkoppling 63">
            <a:extLst>
              <a:ext uri="{FF2B5EF4-FFF2-40B4-BE49-F238E27FC236}">
                <a16:creationId xmlns:a16="http://schemas.microsoft.com/office/drawing/2014/main" id="{CE53B3CA-4C29-436A-BCE0-623312587BE3}"/>
              </a:ext>
            </a:extLst>
          </p:cNvPr>
          <p:cNvCxnSpPr/>
          <p:nvPr/>
        </p:nvCxnSpPr>
        <p:spPr bwMode="auto">
          <a:xfrm flipV="1">
            <a:off x="6248248" y="5797904"/>
            <a:ext cx="143856" cy="360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Rak pilkoppling 64">
            <a:extLst>
              <a:ext uri="{FF2B5EF4-FFF2-40B4-BE49-F238E27FC236}">
                <a16:creationId xmlns:a16="http://schemas.microsoft.com/office/drawing/2014/main" id="{06A5A1C1-602E-4246-A1B1-B528A7216101}"/>
              </a:ext>
            </a:extLst>
          </p:cNvPr>
          <p:cNvCxnSpPr/>
          <p:nvPr/>
        </p:nvCxnSpPr>
        <p:spPr bwMode="auto">
          <a:xfrm>
            <a:off x="6240016" y="3330002"/>
            <a:ext cx="23869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Rak pilkoppling 72">
            <a:extLst>
              <a:ext uri="{FF2B5EF4-FFF2-40B4-BE49-F238E27FC236}">
                <a16:creationId xmlns:a16="http://schemas.microsoft.com/office/drawing/2014/main" id="{CB42AB32-E70E-4EBA-BE8F-E8BCD5ABE2FA}"/>
              </a:ext>
            </a:extLst>
          </p:cNvPr>
          <p:cNvCxnSpPr/>
          <p:nvPr/>
        </p:nvCxnSpPr>
        <p:spPr bwMode="auto">
          <a:xfrm>
            <a:off x="1492774" y="3485590"/>
            <a:ext cx="627726" cy="218306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Rak pilkoppling 60">
            <a:extLst>
              <a:ext uri="{FF2B5EF4-FFF2-40B4-BE49-F238E27FC236}">
                <a16:creationId xmlns:a16="http://schemas.microsoft.com/office/drawing/2014/main" id="{2D211997-8226-4471-B3E3-2C26281E0BF2}"/>
              </a:ext>
            </a:extLst>
          </p:cNvPr>
          <p:cNvCxnSpPr/>
          <p:nvPr/>
        </p:nvCxnSpPr>
        <p:spPr bwMode="auto">
          <a:xfrm>
            <a:off x="1799473" y="3474025"/>
            <a:ext cx="375800" cy="33358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Rak pilkoppling 66">
            <a:extLst>
              <a:ext uri="{FF2B5EF4-FFF2-40B4-BE49-F238E27FC236}">
                <a16:creationId xmlns:a16="http://schemas.microsoft.com/office/drawing/2014/main" id="{4CE6C605-AF17-4B48-9F11-1E8DC5B95945}"/>
              </a:ext>
            </a:extLst>
          </p:cNvPr>
          <p:cNvCxnSpPr>
            <a:stCxn id="17" idx="3"/>
          </p:cNvCxnSpPr>
          <p:nvPr/>
        </p:nvCxnSpPr>
        <p:spPr bwMode="auto">
          <a:xfrm>
            <a:off x="6222820" y="3969060"/>
            <a:ext cx="30044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Rak pilkoppling 70">
            <a:extLst>
              <a:ext uri="{FF2B5EF4-FFF2-40B4-BE49-F238E27FC236}">
                <a16:creationId xmlns:a16="http://schemas.microsoft.com/office/drawing/2014/main" id="{D64166E2-D104-4891-8D0A-E73094F5948E}"/>
              </a:ext>
            </a:extLst>
          </p:cNvPr>
          <p:cNvCxnSpPr/>
          <p:nvPr/>
        </p:nvCxnSpPr>
        <p:spPr bwMode="auto">
          <a:xfrm>
            <a:off x="1836197" y="3277911"/>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Rak pilkoppling 76">
            <a:extLst>
              <a:ext uri="{FF2B5EF4-FFF2-40B4-BE49-F238E27FC236}">
                <a16:creationId xmlns:a16="http://schemas.microsoft.com/office/drawing/2014/main" id="{9A6083D0-EEDF-4A01-9761-8090A39CD9FA}"/>
              </a:ext>
            </a:extLst>
          </p:cNvPr>
          <p:cNvCxnSpPr/>
          <p:nvPr/>
        </p:nvCxnSpPr>
        <p:spPr bwMode="auto">
          <a:xfrm>
            <a:off x="9005688" y="3353993"/>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Rak pilkoppling 79">
            <a:extLst>
              <a:ext uri="{FF2B5EF4-FFF2-40B4-BE49-F238E27FC236}">
                <a16:creationId xmlns:a16="http://schemas.microsoft.com/office/drawing/2014/main" id="{CFC67D19-B29E-434E-A056-1C378D1D15A5}"/>
              </a:ext>
            </a:extLst>
          </p:cNvPr>
          <p:cNvCxnSpPr/>
          <p:nvPr/>
        </p:nvCxnSpPr>
        <p:spPr bwMode="auto">
          <a:xfrm>
            <a:off x="3253301" y="3296132"/>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Rak pilkoppling 80">
            <a:extLst>
              <a:ext uri="{FF2B5EF4-FFF2-40B4-BE49-F238E27FC236}">
                <a16:creationId xmlns:a16="http://schemas.microsoft.com/office/drawing/2014/main" id="{13366A6A-6AAE-468F-8C67-1DDA59D10198}"/>
              </a:ext>
            </a:extLst>
          </p:cNvPr>
          <p:cNvCxnSpPr/>
          <p:nvPr/>
        </p:nvCxnSpPr>
        <p:spPr bwMode="auto">
          <a:xfrm>
            <a:off x="1670073" y="3447008"/>
            <a:ext cx="462686" cy="50861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Rak pilkoppling 81">
            <a:extLst>
              <a:ext uri="{FF2B5EF4-FFF2-40B4-BE49-F238E27FC236}">
                <a16:creationId xmlns:a16="http://schemas.microsoft.com/office/drawing/2014/main" id="{E73F0145-A7FD-40B5-A3FF-E2C678918B98}"/>
              </a:ext>
            </a:extLst>
          </p:cNvPr>
          <p:cNvCxnSpPr/>
          <p:nvPr/>
        </p:nvCxnSpPr>
        <p:spPr bwMode="auto">
          <a:xfrm>
            <a:off x="1561846" y="3485590"/>
            <a:ext cx="577635" cy="95300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Rak pilkoppling 88">
            <a:extLst>
              <a:ext uri="{FF2B5EF4-FFF2-40B4-BE49-F238E27FC236}">
                <a16:creationId xmlns:a16="http://schemas.microsoft.com/office/drawing/2014/main" id="{2E8E26A7-DC30-4135-8A32-BB845166ACF3}"/>
              </a:ext>
            </a:extLst>
          </p:cNvPr>
          <p:cNvCxnSpPr/>
          <p:nvPr/>
        </p:nvCxnSpPr>
        <p:spPr bwMode="auto">
          <a:xfrm>
            <a:off x="7677669" y="4716179"/>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Rak pilkoppling 94">
            <a:extLst>
              <a:ext uri="{FF2B5EF4-FFF2-40B4-BE49-F238E27FC236}">
                <a16:creationId xmlns:a16="http://schemas.microsoft.com/office/drawing/2014/main" id="{DCC061D4-03F5-4C8E-BDB4-BEE0C797BEFC}"/>
              </a:ext>
            </a:extLst>
          </p:cNvPr>
          <p:cNvCxnSpPr/>
          <p:nvPr/>
        </p:nvCxnSpPr>
        <p:spPr bwMode="auto">
          <a:xfrm>
            <a:off x="1650350" y="5088276"/>
            <a:ext cx="47015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Rak pilkoppling 99">
            <a:extLst>
              <a:ext uri="{FF2B5EF4-FFF2-40B4-BE49-F238E27FC236}">
                <a16:creationId xmlns:a16="http://schemas.microsoft.com/office/drawing/2014/main" id="{94950F8D-D0FB-4EF8-BAAC-C0F2451CA22D}"/>
              </a:ext>
            </a:extLst>
          </p:cNvPr>
          <p:cNvCxnSpPr>
            <a:stCxn id="19" idx="3"/>
          </p:cNvCxnSpPr>
          <p:nvPr/>
        </p:nvCxnSpPr>
        <p:spPr bwMode="auto">
          <a:xfrm>
            <a:off x="6222820" y="4545124"/>
            <a:ext cx="300440" cy="3172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Rak pilkoppling 102">
            <a:extLst>
              <a:ext uri="{FF2B5EF4-FFF2-40B4-BE49-F238E27FC236}">
                <a16:creationId xmlns:a16="http://schemas.microsoft.com/office/drawing/2014/main" id="{1ADE12A2-D100-4CE8-9061-812D3805F6B7}"/>
              </a:ext>
            </a:extLst>
          </p:cNvPr>
          <p:cNvCxnSpPr/>
          <p:nvPr/>
        </p:nvCxnSpPr>
        <p:spPr bwMode="auto">
          <a:xfrm>
            <a:off x="6218874" y="5899987"/>
            <a:ext cx="259837" cy="13863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Rak pilkoppling 104">
            <a:extLst>
              <a:ext uri="{FF2B5EF4-FFF2-40B4-BE49-F238E27FC236}">
                <a16:creationId xmlns:a16="http://schemas.microsoft.com/office/drawing/2014/main" id="{C199CF8B-CC27-49AF-9F95-E397267F31C8}"/>
              </a:ext>
            </a:extLst>
          </p:cNvPr>
          <p:cNvCxnSpPr/>
          <p:nvPr/>
        </p:nvCxnSpPr>
        <p:spPr bwMode="auto">
          <a:xfrm>
            <a:off x="4702726" y="388473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Rak pilkoppling 105">
            <a:extLst>
              <a:ext uri="{FF2B5EF4-FFF2-40B4-BE49-F238E27FC236}">
                <a16:creationId xmlns:a16="http://schemas.microsoft.com/office/drawing/2014/main" id="{D8D6DA0D-033E-4C92-9A65-837F97C3132E}"/>
              </a:ext>
            </a:extLst>
          </p:cNvPr>
          <p:cNvCxnSpPr/>
          <p:nvPr/>
        </p:nvCxnSpPr>
        <p:spPr bwMode="auto">
          <a:xfrm flipV="1">
            <a:off x="4664558" y="4014425"/>
            <a:ext cx="265843" cy="9011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Rak pilkoppling 109">
            <a:extLst>
              <a:ext uri="{FF2B5EF4-FFF2-40B4-BE49-F238E27FC236}">
                <a16:creationId xmlns:a16="http://schemas.microsoft.com/office/drawing/2014/main" id="{BE6374C3-FED2-47D2-8220-7BA06FF201FC}"/>
              </a:ext>
            </a:extLst>
          </p:cNvPr>
          <p:cNvCxnSpPr/>
          <p:nvPr/>
        </p:nvCxnSpPr>
        <p:spPr bwMode="auto">
          <a:xfrm>
            <a:off x="4702726" y="4473729"/>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Rak pilkoppling 110">
            <a:extLst>
              <a:ext uri="{FF2B5EF4-FFF2-40B4-BE49-F238E27FC236}">
                <a16:creationId xmlns:a16="http://schemas.microsoft.com/office/drawing/2014/main" id="{2BDED042-DAE4-421A-8003-2BC2B19339C4}"/>
              </a:ext>
            </a:extLst>
          </p:cNvPr>
          <p:cNvCxnSpPr/>
          <p:nvPr/>
        </p:nvCxnSpPr>
        <p:spPr bwMode="auto">
          <a:xfrm flipV="1">
            <a:off x="4702726" y="4577799"/>
            <a:ext cx="227675" cy="682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Rak pilkoppling 120">
            <a:extLst>
              <a:ext uri="{FF2B5EF4-FFF2-40B4-BE49-F238E27FC236}">
                <a16:creationId xmlns:a16="http://schemas.microsoft.com/office/drawing/2014/main" id="{6587DFF1-2EB9-404C-95A6-7D2A923EEAEF}"/>
              </a:ext>
            </a:extLst>
          </p:cNvPr>
          <p:cNvCxnSpPr/>
          <p:nvPr/>
        </p:nvCxnSpPr>
        <p:spPr bwMode="auto">
          <a:xfrm>
            <a:off x="3283777" y="3789040"/>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Rak pilkoppling 121">
            <a:extLst>
              <a:ext uri="{FF2B5EF4-FFF2-40B4-BE49-F238E27FC236}">
                <a16:creationId xmlns:a16="http://schemas.microsoft.com/office/drawing/2014/main" id="{A3AAFCAD-DDF8-4E4C-8D5A-5BCF72C809F3}"/>
              </a:ext>
            </a:extLst>
          </p:cNvPr>
          <p:cNvCxnSpPr/>
          <p:nvPr/>
        </p:nvCxnSpPr>
        <p:spPr bwMode="auto">
          <a:xfrm>
            <a:off x="3402968" y="3963452"/>
            <a:ext cx="113837"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Rak pilkoppling 123">
            <a:extLst>
              <a:ext uri="{FF2B5EF4-FFF2-40B4-BE49-F238E27FC236}">
                <a16:creationId xmlns:a16="http://schemas.microsoft.com/office/drawing/2014/main" id="{D215791D-B081-4D75-9161-5144E27208DC}"/>
              </a:ext>
            </a:extLst>
          </p:cNvPr>
          <p:cNvCxnSpPr/>
          <p:nvPr/>
        </p:nvCxnSpPr>
        <p:spPr bwMode="auto">
          <a:xfrm>
            <a:off x="3253301" y="4473729"/>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Rak pilkoppling 124">
            <a:extLst>
              <a:ext uri="{FF2B5EF4-FFF2-40B4-BE49-F238E27FC236}">
                <a16:creationId xmlns:a16="http://schemas.microsoft.com/office/drawing/2014/main" id="{5A7FA4EE-9D5D-49F5-A664-4505A8D2A2D9}"/>
              </a:ext>
            </a:extLst>
          </p:cNvPr>
          <p:cNvCxnSpPr/>
          <p:nvPr/>
        </p:nvCxnSpPr>
        <p:spPr bwMode="auto">
          <a:xfrm>
            <a:off x="3270684" y="5085184"/>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Rak pilkoppling 125">
            <a:extLst>
              <a:ext uri="{FF2B5EF4-FFF2-40B4-BE49-F238E27FC236}">
                <a16:creationId xmlns:a16="http://schemas.microsoft.com/office/drawing/2014/main" id="{5E987BC7-150E-45C0-B61E-162890D9F9B7}"/>
              </a:ext>
            </a:extLst>
          </p:cNvPr>
          <p:cNvCxnSpPr/>
          <p:nvPr/>
        </p:nvCxnSpPr>
        <p:spPr bwMode="auto">
          <a:xfrm>
            <a:off x="3270684" y="5750032"/>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Rak pilkoppling 130">
            <a:extLst>
              <a:ext uri="{FF2B5EF4-FFF2-40B4-BE49-F238E27FC236}">
                <a16:creationId xmlns:a16="http://schemas.microsoft.com/office/drawing/2014/main" id="{342779EF-3845-4DC0-952C-290011BCB827}"/>
              </a:ext>
            </a:extLst>
          </p:cNvPr>
          <p:cNvCxnSpPr/>
          <p:nvPr/>
        </p:nvCxnSpPr>
        <p:spPr bwMode="auto">
          <a:xfrm>
            <a:off x="7608951" y="5653201"/>
            <a:ext cx="234692" cy="8811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Rak pilkoppling 131">
            <a:extLst>
              <a:ext uri="{FF2B5EF4-FFF2-40B4-BE49-F238E27FC236}">
                <a16:creationId xmlns:a16="http://schemas.microsoft.com/office/drawing/2014/main" id="{12043987-F9AC-442E-B60A-4717109B2027}"/>
              </a:ext>
            </a:extLst>
          </p:cNvPr>
          <p:cNvCxnSpPr/>
          <p:nvPr/>
        </p:nvCxnSpPr>
        <p:spPr bwMode="auto">
          <a:xfrm>
            <a:off x="7649608" y="5295161"/>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Rak pilkoppling 132">
            <a:extLst>
              <a:ext uri="{FF2B5EF4-FFF2-40B4-BE49-F238E27FC236}">
                <a16:creationId xmlns:a16="http://schemas.microsoft.com/office/drawing/2014/main" id="{9AA4DBB7-F11F-45C9-AC6D-1C2608C402A8}"/>
              </a:ext>
            </a:extLst>
          </p:cNvPr>
          <p:cNvCxnSpPr/>
          <p:nvPr/>
        </p:nvCxnSpPr>
        <p:spPr bwMode="auto">
          <a:xfrm>
            <a:off x="7649288" y="5295161"/>
            <a:ext cx="214582" cy="29816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Rak pilkoppling 138">
            <a:extLst>
              <a:ext uri="{FF2B5EF4-FFF2-40B4-BE49-F238E27FC236}">
                <a16:creationId xmlns:a16="http://schemas.microsoft.com/office/drawing/2014/main" id="{2A3DAD79-7DDA-40C3-8F0F-0AF5BB950A6D}"/>
              </a:ext>
            </a:extLst>
          </p:cNvPr>
          <p:cNvCxnSpPr/>
          <p:nvPr/>
        </p:nvCxnSpPr>
        <p:spPr bwMode="auto">
          <a:xfrm>
            <a:off x="7763242" y="3677442"/>
            <a:ext cx="100628"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Rak pilkoppling 139">
            <a:extLst>
              <a:ext uri="{FF2B5EF4-FFF2-40B4-BE49-F238E27FC236}">
                <a16:creationId xmlns:a16="http://schemas.microsoft.com/office/drawing/2014/main" id="{32070DA2-D466-4414-9511-94CF1EF0DB77}"/>
              </a:ext>
            </a:extLst>
          </p:cNvPr>
          <p:cNvCxnSpPr/>
          <p:nvPr/>
        </p:nvCxnSpPr>
        <p:spPr bwMode="auto">
          <a:xfrm>
            <a:off x="7677670" y="4020457"/>
            <a:ext cx="22767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Rak pilkoppling 140">
            <a:extLst>
              <a:ext uri="{FF2B5EF4-FFF2-40B4-BE49-F238E27FC236}">
                <a16:creationId xmlns:a16="http://schemas.microsoft.com/office/drawing/2014/main" id="{A4415EC1-96BB-422C-8A0A-C07CE3363430}"/>
              </a:ext>
            </a:extLst>
          </p:cNvPr>
          <p:cNvCxnSpPr/>
          <p:nvPr/>
        </p:nvCxnSpPr>
        <p:spPr bwMode="auto">
          <a:xfrm>
            <a:off x="7605086" y="3296132"/>
            <a:ext cx="196217" cy="11577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Rak pilkoppling 146">
            <a:extLst>
              <a:ext uri="{FF2B5EF4-FFF2-40B4-BE49-F238E27FC236}">
                <a16:creationId xmlns:a16="http://schemas.microsoft.com/office/drawing/2014/main" id="{2FE03E52-0D00-46D8-B9A8-16BC31052DA3}"/>
              </a:ext>
            </a:extLst>
          </p:cNvPr>
          <p:cNvCxnSpPr/>
          <p:nvPr/>
        </p:nvCxnSpPr>
        <p:spPr bwMode="auto">
          <a:xfrm>
            <a:off x="8904312" y="4071855"/>
            <a:ext cx="318085" cy="25154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Rak pilkoppling 147">
            <a:extLst>
              <a:ext uri="{FF2B5EF4-FFF2-40B4-BE49-F238E27FC236}">
                <a16:creationId xmlns:a16="http://schemas.microsoft.com/office/drawing/2014/main" id="{18071712-80FA-4CD1-8BF5-AAD15A534165}"/>
              </a:ext>
            </a:extLst>
          </p:cNvPr>
          <p:cNvCxnSpPr/>
          <p:nvPr/>
        </p:nvCxnSpPr>
        <p:spPr bwMode="auto">
          <a:xfrm flipV="1">
            <a:off x="8996827" y="4516543"/>
            <a:ext cx="227675" cy="682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0" name="Rak pilkoppling 159">
            <a:extLst>
              <a:ext uri="{FF2B5EF4-FFF2-40B4-BE49-F238E27FC236}">
                <a16:creationId xmlns:a16="http://schemas.microsoft.com/office/drawing/2014/main" id="{58BEEC92-0FAB-4566-A6D3-12FC16A50025}"/>
              </a:ext>
            </a:extLst>
          </p:cNvPr>
          <p:cNvCxnSpPr/>
          <p:nvPr/>
        </p:nvCxnSpPr>
        <p:spPr bwMode="auto">
          <a:xfrm flipV="1">
            <a:off x="8904312" y="3597313"/>
            <a:ext cx="318085" cy="26559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Rak pilkoppling 163">
            <a:extLst>
              <a:ext uri="{FF2B5EF4-FFF2-40B4-BE49-F238E27FC236}">
                <a16:creationId xmlns:a16="http://schemas.microsoft.com/office/drawing/2014/main" id="{F01FA824-4213-40D2-95F3-39633F29A1AF}"/>
              </a:ext>
            </a:extLst>
          </p:cNvPr>
          <p:cNvCxnSpPr/>
          <p:nvPr/>
        </p:nvCxnSpPr>
        <p:spPr bwMode="auto">
          <a:xfrm>
            <a:off x="9009941" y="4630473"/>
            <a:ext cx="214561" cy="9348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Ellips 67">
            <a:extLst>
              <a:ext uri="{FF2B5EF4-FFF2-40B4-BE49-F238E27FC236}">
                <a16:creationId xmlns:a16="http://schemas.microsoft.com/office/drawing/2014/main" id="{80E86B07-4DE4-4F6A-B3F0-A0294A9A4AE9}"/>
              </a:ext>
            </a:extLst>
          </p:cNvPr>
          <p:cNvSpPr/>
          <p:nvPr/>
        </p:nvSpPr>
        <p:spPr bwMode="auto">
          <a:xfrm>
            <a:off x="5123872" y="2635435"/>
            <a:ext cx="1080000" cy="432048"/>
          </a:xfrm>
          <a:prstGeom prst="ellipse">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sv-SE" sz="1100" dirty="0">
                <a:latin typeface="Arial" charset="0"/>
                <a:ea typeface="ヒラギノ角ゴ Pro W3" pitchFamily="1" charset="-128"/>
              </a:rPr>
              <a:t>Behov</a:t>
            </a:r>
            <a:endParaRPr kumimoji="0" lang="sv-SE" sz="1100" b="0" i="0" u="none" strike="noStrike" cap="none" normalizeH="0" baseline="0" dirty="0">
              <a:ln>
                <a:noFill/>
              </a:ln>
              <a:solidFill>
                <a:schemeClr val="tx1"/>
              </a:solidFill>
              <a:effectLst/>
              <a:latin typeface="Arial" charset="0"/>
              <a:ea typeface="ヒラギノ角ゴ Pro W3" pitchFamily="1" charset="-128"/>
            </a:endParaRPr>
          </a:p>
        </p:txBody>
      </p:sp>
      <p:sp>
        <p:nvSpPr>
          <p:cNvPr id="70" name="Rektangel 69">
            <a:extLst>
              <a:ext uri="{FF2B5EF4-FFF2-40B4-BE49-F238E27FC236}">
                <a16:creationId xmlns:a16="http://schemas.microsoft.com/office/drawing/2014/main" id="{22738FEF-6E34-4661-8269-0508DB87E332}"/>
              </a:ext>
            </a:extLst>
          </p:cNvPr>
          <p:cNvSpPr/>
          <p:nvPr/>
        </p:nvSpPr>
        <p:spPr bwMode="auto">
          <a:xfrm>
            <a:off x="5133177" y="3217932"/>
            <a:ext cx="1080000" cy="36004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sv-SE" sz="1100" dirty="0">
                <a:latin typeface="Arial" charset="0"/>
                <a:ea typeface="ヒラギノ角ゴ Pro W3" pitchFamily="1" charset="-128"/>
              </a:rPr>
              <a:t>Avstämnings-möte</a:t>
            </a:r>
          </a:p>
        </p:txBody>
      </p:sp>
      <p:cxnSp>
        <p:nvCxnSpPr>
          <p:cNvPr id="72" name="Rak pilkoppling 71">
            <a:extLst>
              <a:ext uri="{FF2B5EF4-FFF2-40B4-BE49-F238E27FC236}">
                <a16:creationId xmlns:a16="http://schemas.microsoft.com/office/drawing/2014/main" id="{D92D0B00-761F-4B64-8415-4F88F9A5794D}"/>
              </a:ext>
            </a:extLst>
          </p:cNvPr>
          <p:cNvCxnSpPr>
            <a:cxnSpLocks/>
            <a:stCxn id="68" idx="4"/>
            <a:endCxn id="70" idx="0"/>
          </p:cNvCxnSpPr>
          <p:nvPr/>
        </p:nvCxnSpPr>
        <p:spPr bwMode="auto">
          <a:xfrm>
            <a:off x="5663872" y="3067483"/>
            <a:ext cx="9305" cy="15044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884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37D2A6-FE41-4A6F-8DA5-775143923075}"/>
              </a:ext>
            </a:extLst>
          </p:cNvPr>
          <p:cNvSpPr>
            <a:spLocks noGrp="1"/>
          </p:cNvSpPr>
          <p:nvPr>
            <p:ph type="title"/>
          </p:nvPr>
        </p:nvSpPr>
        <p:spPr/>
        <p:txBody>
          <a:bodyPr/>
          <a:lstStyle/>
          <a:p>
            <a:r>
              <a:rPr lang="sv-SE" dirty="0"/>
              <a:t>Tips:</a:t>
            </a:r>
          </a:p>
        </p:txBody>
      </p:sp>
      <p:sp>
        <p:nvSpPr>
          <p:cNvPr id="4" name="Platshållare för text 3">
            <a:extLst>
              <a:ext uri="{FF2B5EF4-FFF2-40B4-BE49-F238E27FC236}">
                <a16:creationId xmlns:a16="http://schemas.microsoft.com/office/drawing/2014/main" id="{BD9C1F59-DDEF-476B-9273-8AEDD87D0462}"/>
              </a:ext>
            </a:extLst>
          </p:cNvPr>
          <p:cNvSpPr>
            <a:spLocks noGrp="1"/>
          </p:cNvSpPr>
          <p:nvPr>
            <p:ph type="body" idx="1"/>
          </p:nvPr>
        </p:nvSpPr>
        <p:spPr/>
        <p:txBody>
          <a:bodyPr/>
          <a:lstStyle/>
          <a:p>
            <a:r>
              <a:rPr lang="sv-SE" dirty="0"/>
              <a:t>Praktiskt genomförande</a:t>
            </a:r>
          </a:p>
        </p:txBody>
      </p:sp>
      <p:sp>
        <p:nvSpPr>
          <p:cNvPr id="5" name="Platshållare för innehåll 4">
            <a:extLst>
              <a:ext uri="{FF2B5EF4-FFF2-40B4-BE49-F238E27FC236}">
                <a16:creationId xmlns:a16="http://schemas.microsoft.com/office/drawing/2014/main" id="{64DF3BF1-0593-447E-A75C-8A2B14BEED98}"/>
              </a:ext>
            </a:extLst>
          </p:cNvPr>
          <p:cNvSpPr>
            <a:spLocks noGrp="1"/>
          </p:cNvSpPr>
          <p:nvPr>
            <p:ph sz="half" idx="2"/>
          </p:nvPr>
        </p:nvSpPr>
        <p:spPr/>
        <p:txBody>
          <a:bodyPr/>
          <a:lstStyle/>
          <a:p>
            <a:r>
              <a:rPr lang="sv-SE" sz="2000" dirty="0"/>
              <a:t>Använd post-it lappar för att snabbt kunna flytta runt och blädderblock för att kunna ta med efteråt</a:t>
            </a:r>
          </a:p>
          <a:p>
            <a:r>
              <a:rPr lang="sv-SE" sz="2000" dirty="0"/>
              <a:t>Förbered genom att skriva rubrikerna (S I P O C) på större post-it </a:t>
            </a:r>
          </a:p>
          <a:p>
            <a:r>
              <a:rPr lang="sv-SE" sz="2000" dirty="0"/>
              <a:t>Tempo! Parkera oklarheter eller markera med annan färg som ”antagande”</a:t>
            </a:r>
          </a:p>
          <a:p>
            <a:r>
              <a:rPr lang="sv-SE" sz="2000" dirty="0"/>
              <a:t>Bestäm vem som dokumenterar och tar hand om material</a:t>
            </a:r>
          </a:p>
          <a:p>
            <a:r>
              <a:rPr lang="sv-SE" sz="2000" dirty="0"/>
              <a:t>Säkra att lokaler har väggar eller </a:t>
            </a:r>
            <a:r>
              <a:rPr lang="sv-SE" sz="2000" dirty="0" err="1"/>
              <a:t>gruppbord</a:t>
            </a:r>
            <a:r>
              <a:rPr lang="sv-SE" sz="2000" dirty="0"/>
              <a:t> att arbeta kring för alla grupper (fler kan jobba i samma grupp om ni står)</a:t>
            </a:r>
          </a:p>
        </p:txBody>
      </p:sp>
      <p:sp>
        <p:nvSpPr>
          <p:cNvPr id="6" name="Platshållare för text 5">
            <a:extLst>
              <a:ext uri="{FF2B5EF4-FFF2-40B4-BE49-F238E27FC236}">
                <a16:creationId xmlns:a16="http://schemas.microsoft.com/office/drawing/2014/main" id="{BF1657C2-DD96-430B-80A7-82B9FA4E1E95}"/>
              </a:ext>
            </a:extLst>
          </p:cNvPr>
          <p:cNvSpPr>
            <a:spLocks noGrp="1"/>
          </p:cNvSpPr>
          <p:nvPr>
            <p:ph type="body" sz="quarter" idx="3"/>
          </p:nvPr>
        </p:nvSpPr>
        <p:spPr/>
        <p:txBody>
          <a:bodyPr/>
          <a:lstStyle/>
          <a:p>
            <a:r>
              <a:rPr lang="sv-SE" dirty="0"/>
              <a:t>I SIPOC-arbetet</a:t>
            </a:r>
          </a:p>
        </p:txBody>
      </p:sp>
      <p:sp>
        <p:nvSpPr>
          <p:cNvPr id="7" name="Platshållare för innehåll 6">
            <a:extLst>
              <a:ext uri="{FF2B5EF4-FFF2-40B4-BE49-F238E27FC236}">
                <a16:creationId xmlns:a16="http://schemas.microsoft.com/office/drawing/2014/main" id="{C7294A78-5C9E-4F4C-B23E-A34C903441DD}"/>
              </a:ext>
            </a:extLst>
          </p:cNvPr>
          <p:cNvSpPr>
            <a:spLocks noGrp="1"/>
          </p:cNvSpPr>
          <p:nvPr>
            <p:ph sz="quarter" idx="4"/>
          </p:nvPr>
        </p:nvSpPr>
        <p:spPr/>
        <p:txBody>
          <a:bodyPr/>
          <a:lstStyle/>
          <a:p>
            <a:r>
              <a:rPr lang="sv-SE" sz="2000" dirty="0"/>
              <a:t>Är det svårt att veta avslut på processen, börja med ”Output” för hela processen och därefter processkolumnen</a:t>
            </a:r>
          </a:p>
          <a:p>
            <a:r>
              <a:rPr lang="sv-SE" sz="2000" dirty="0"/>
              <a:t>Output bör vara ett substantiv, </a:t>
            </a:r>
            <a:r>
              <a:rPr lang="sv-SE" sz="2000" dirty="0" err="1"/>
              <a:t>aktiviter</a:t>
            </a:r>
            <a:r>
              <a:rPr lang="sv-SE" sz="2000" dirty="0"/>
              <a:t> definieras av vad man gör, output en faktiskt </a:t>
            </a:r>
            <a:r>
              <a:rPr lang="sv-SE" sz="2000" dirty="0" err="1"/>
              <a:t>leverabel</a:t>
            </a:r>
            <a:endParaRPr lang="sv-SE" sz="2000" dirty="0"/>
          </a:p>
          <a:p>
            <a:r>
              <a:rPr lang="sv-SE" sz="2000" dirty="0"/>
              <a:t>Fokusera på ”kvalitet” i input/output. Det är ofta ett viktigt resultat och om det är dåligt i den verkliga processen skapar det alltid problem i nästa steg.</a:t>
            </a:r>
          </a:p>
        </p:txBody>
      </p:sp>
    </p:spTree>
    <p:extLst>
      <p:ext uri="{BB962C8B-B14F-4D97-AF65-F5344CB8AC3E}">
        <p14:creationId xmlns:p14="http://schemas.microsoft.com/office/powerpoint/2010/main" val="3346520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a:t>SIPOC - en </a:t>
            </a:r>
            <a:r>
              <a:rPr lang="sv-SE" sz="3200" dirty="0"/>
              <a:t>summering </a:t>
            </a:r>
            <a:endParaRPr lang="sv-SE" sz="2400" dirty="0"/>
          </a:p>
        </p:txBody>
      </p:sp>
      <p:sp>
        <p:nvSpPr>
          <p:cNvPr id="4" name="Platshållare för innehåll 3">
            <a:extLst>
              <a:ext uri="{FF2B5EF4-FFF2-40B4-BE49-F238E27FC236}">
                <a16:creationId xmlns:a16="http://schemas.microsoft.com/office/drawing/2014/main" id="{800CE637-D948-B7EE-1908-9529B23AA280}"/>
              </a:ext>
            </a:extLst>
          </p:cNvPr>
          <p:cNvSpPr>
            <a:spLocks noGrp="1"/>
          </p:cNvSpPr>
          <p:nvPr>
            <p:ph idx="1"/>
          </p:nvPr>
        </p:nvSpPr>
        <p:spPr/>
        <p:txBody>
          <a:bodyPr/>
          <a:lstStyle/>
          <a:p>
            <a:pPr marL="342900" indent="-342900">
              <a:buFont typeface="Arial" panose="020B0604020202020204" pitchFamily="34" charset="0"/>
              <a:buChar char="•"/>
            </a:pPr>
            <a:r>
              <a:rPr lang="sv-SE" sz="2000" dirty="0"/>
              <a:t>Är enkel att genomföra eftersom den bara kräver ett tomt blad! </a:t>
            </a:r>
          </a:p>
          <a:p>
            <a:pPr marL="342900" indent="-342900">
              <a:buFont typeface="Arial" panose="020B0604020202020204" pitchFamily="34" charset="0"/>
              <a:buChar char="•"/>
            </a:pPr>
            <a:r>
              <a:rPr lang="sv-SE" sz="2000" dirty="0"/>
              <a:t>Visualiserar och skapar samsyn i gruppen även kring komplicerade skeenden </a:t>
            </a:r>
          </a:p>
          <a:p>
            <a:pPr marL="342900" indent="-342900">
              <a:buFont typeface="Arial" panose="020B0604020202020204" pitchFamily="34" charset="0"/>
              <a:buChar char="•"/>
            </a:pPr>
            <a:r>
              <a:rPr lang="sv-SE" sz="2000" dirty="0"/>
              <a:t>Ger en grundlig förståelse för all utdata, vilka som är mottagare och vad dessa mottagare har för behov som behöver mötas. Är dessa </a:t>
            </a:r>
            <a:r>
              <a:rPr lang="sv-SE" sz="2000" b="1" dirty="0"/>
              <a:t>behov kända</a:t>
            </a:r>
            <a:r>
              <a:rPr lang="sv-SE" sz="2000" dirty="0"/>
              <a:t>? </a:t>
            </a:r>
          </a:p>
          <a:p>
            <a:pPr marL="342900" indent="-342900">
              <a:buFont typeface="Arial" panose="020B0604020202020204" pitchFamily="34" charset="0"/>
              <a:buChar char="•"/>
            </a:pPr>
            <a:r>
              <a:rPr lang="sv-SE" sz="2000" dirty="0"/>
              <a:t>Ger dessutom en bild av vilken indata som varje steg behöver, ”vem” som levererar denna och vad processen kräver avseende denna indata.</a:t>
            </a:r>
          </a:p>
          <a:p>
            <a:endParaRPr lang="sv-SE" sz="2000" dirty="0"/>
          </a:p>
          <a:p>
            <a:pPr marL="0" indent="0">
              <a:buNone/>
            </a:pPr>
            <a:r>
              <a:rPr lang="sv-SE" sz="2000" dirty="0">
                <a:sym typeface="Wingdings" panose="05000000000000000000" pitchFamily="2" charset="2"/>
              </a:rPr>
              <a:t>Allt detta skapar förutsättningar för att ”kunden”* löpande skall få det den behöver = rätt kvalitet på rätt sätt i rätt tid!</a:t>
            </a:r>
          </a:p>
          <a:p>
            <a:pPr marL="0" indent="0">
              <a:buNone/>
            </a:pPr>
            <a:endParaRPr lang="sv-SE" sz="1600" i="1" dirty="0">
              <a:sym typeface="Wingdings" panose="05000000000000000000" pitchFamily="2" charset="2"/>
            </a:endParaRPr>
          </a:p>
          <a:p>
            <a:pPr marL="0" indent="0">
              <a:buNone/>
            </a:pPr>
            <a:r>
              <a:rPr lang="sv-SE" sz="1600" i="1" dirty="0">
                <a:sym typeface="Wingdings" panose="05000000000000000000" pitchFamily="2" charset="2"/>
              </a:rPr>
              <a:t>*dvs den vi finns till för: patient, kollega, resenär…</a:t>
            </a:r>
            <a:endParaRPr lang="sv-SE" sz="1600" i="1" dirty="0"/>
          </a:p>
          <a:p>
            <a:endParaRPr lang="sv-SE" sz="2000" dirty="0"/>
          </a:p>
        </p:txBody>
      </p:sp>
    </p:spTree>
    <p:extLst>
      <p:ext uri="{BB962C8B-B14F-4D97-AF65-F5344CB8AC3E}">
        <p14:creationId xmlns:p14="http://schemas.microsoft.com/office/powerpoint/2010/main" val="3943794064"/>
      </p:ext>
    </p:extLst>
  </p:cSld>
  <p:clrMapOvr>
    <a:masterClrMapping/>
  </p:clrMapOvr>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191010.pptm" id="{57414CB7-05A3-46A9-9B67-90CFB09EA43C}" vid="{7785CABF-60FF-498B-938F-67D0AB8A07CE}"/>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871579248476348B1F0C70E499D97D8" ma:contentTypeVersion="4" ma:contentTypeDescription="Skapa ett nytt dokument." ma:contentTypeScope="" ma:versionID="060458ca8bcf688dfe0f97407973b23a">
  <xsd:schema xmlns:xsd="http://www.w3.org/2001/XMLSchema" xmlns:xs="http://www.w3.org/2001/XMLSchema" xmlns:p="http://schemas.microsoft.com/office/2006/metadata/properties" xmlns:ns2="3a259cbe-c65c-4c83-bf8d-5362fe146469" xmlns:ns3="a3928b8b-453e-486c-bac2-523e50e4bed8" targetNamespace="http://schemas.microsoft.com/office/2006/metadata/properties" ma:root="true" ma:fieldsID="6744e152f6767bf86626675f8c8fdf3c" ns2:_="" ns3:_="">
    <xsd:import namespace="3a259cbe-c65c-4c83-bf8d-5362fe146469"/>
    <xsd:import namespace="a3928b8b-453e-486c-bac2-523e50e4bed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259cbe-c65c-4c83-bf8d-5362fe1464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3928b8b-453e-486c-bac2-523e50e4bed8"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3928b8b-453e-486c-bac2-523e50e4bed8">
      <UserInfo>
        <DisplayName/>
        <AccountId xsi:nil="true"/>
        <AccountType/>
      </UserInfo>
    </SharedWithUsers>
  </documentManagement>
</p:properties>
</file>

<file path=customXml/itemProps1.xml><?xml version="1.0" encoding="utf-8"?>
<ds:datastoreItem xmlns:ds="http://schemas.openxmlformats.org/officeDocument/2006/customXml" ds:itemID="{2066FCEE-AEF1-494E-BEE4-A8D9D285BC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259cbe-c65c-4c83-bf8d-5362fe146469"/>
    <ds:schemaRef ds:uri="a3928b8b-453e-486c-bac2-523e50e4be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216C18-20C1-49E5-B4F8-22E0787368DE}">
  <ds:schemaRefs>
    <ds:schemaRef ds:uri="http://schemas.microsoft.com/sharepoint/v3/contenttype/forms"/>
  </ds:schemaRefs>
</ds:datastoreItem>
</file>

<file path=customXml/itemProps3.xml><?xml version="1.0" encoding="utf-8"?>
<ds:datastoreItem xmlns:ds="http://schemas.openxmlformats.org/officeDocument/2006/customXml" ds:itemID="{1780AD26-2BBA-4F8D-A846-D24DA55A825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3928b8b-453e-486c-bac2-523e50e4bed8"/>
    <ds:schemaRef ds:uri="3a259cbe-c65c-4c83-bf8d-5362fe14646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rs-powerpointmall-191010</Template>
  <TotalTime>0</TotalTime>
  <Words>980</Words>
  <Application>Microsoft Office PowerPoint</Application>
  <PresentationFormat>Bredbild</PresentationFormat>
  <Paragraphs>275</Paragraphs>
  <Slides>9</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9</vt:i4>
      </vt:variant>
    </vt:vector>
  </HeadingPairs>
  <TitlesOfParts>
    <vt:vector size="11" baseType="lpstr">
      <vt:lpstr>Arial</vt:lpstr>
      <vt:lpstr>Region Skåne</vt:lpstr>
      <vt:lpstr>SIPOC -ett verktyg för snabb och översiktlig processanalys </vt:lpstr>
      <vt:lpstr>Bakgrund </vt:lpstr>
      <vt:lpstr>Vad är det?</vt:lpstr>
      <vt:lpstr>Varför göra en SIPOC? </vt:lpstr>
      <vt:lpstr>SIPOC grundutförande, snabb överblick</vt:lpstr>
      <vt:lpstr>SIPOC – med fokus på kvalitet i input/output</vt:lpstr>
      <vt:lpstr>Exempel: Förändringsplanera med hjälp av förändringshandledare</vt:lpstr>
      <vt:lpstr>Tips:</vt:lpstr>
      <vt:lpstr>SIPOC - en summering </vt:lpstr>
    </vt:vector>
  </TitlesOfParts>
  <Company>Region Skåne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Namn på verktyg</dc:title>
  <dc:creator>Nord-Schönbeck Rasmus</dc:creator>
  <cp:lastModifiedBy>Augustinsson Magnus</cp:lastModifiedBy>
  <cp:revision>122</cp:revision>
  <dcterms:created xsi:type="dcterms:W3CDTF">2020-04-27T10:41:33Z</dcterms:created>
  <dcterms:modified xsi:type="dcterms:W3CDTF">2023-05-16T13:59:50Z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0x0101009871579248476348B1F0C70E499D97D8</vt:lpwstr>
  </property>
  <property fmtid="{D5CDD505-2E9C-101B-9397-08002B2CF9AE}" pid="3" name="_dlc_DocIdItemGuid">
    <vt:lpwstr>e8256c0d-aa63-434b-862d-d7f284d4d4e1</vt:lpwstr>
  </property>
  <property fmtid="{D5CDD505-2E9C-101B-9397-08002B2CF9AE}" pid="4" name="Dokumentagandeenhet">
    <vt:lpwstr>3319;#Kommunikation|9daa9f5a-0c0d-427a-a8e5-a42deff6fd30</vt:lpwstr>
  </property>
  <property fmtid="{D5CDD505-2E9C-101B-9397-08002B2CF9AE}" pid="5" name="Taggning">
    <vt:lpwstr>2458;#Informationsmaterial|6564bb37-7519-47b5-a28d-bbe0dd5c58f7</vt:lpwstr>
  </property>
  <property fmtid="{D5CDD505-2E9C-101B-9397-08002B2CF9AE}" pid="6" name="Gallerfor">
    <vt:lpwstr>3319;#Kommunikation|9daa9f5a-0c0d-427a-a8e5-a42deff6fd30</vt:lpwstr>
  </property>
  <property fmtid="{D5CDD505-2E9C-101B-9397-08002B2CF9AE}" pid="7" name="f704ae44dfee48309a4736a767fe9886">
    <vt:lpwstr/>
  </property>
  <property fmtid="{D5CDD505-2E9C-101B-9397-08002B2CF9AE}" pid="8" name="Forfattarensenhet">
    <vt:lpwstr/>
  </property>
  <property fmtid="{D5CDD505-2E9C-101B-9397-08002B2CF9AE}" pid="9" name="Order">
    <vt:r8>6105800</vt:r8>
  </property>
  <property fmtid="{D5CDD505-2E9C-101B-9397-08002B2CF9AE}" pid="10" name="xd_Signature">
    <vt:bool>false</vt:bool>
  </property>
  <property fmtid="{D5CDD505-2E9C-101B-9397-08002B2CF9AE}" pid="11" name="xd_ProgID">
    <vt:lpwstr/>
  </property>
  <property fmtid="{D5CDD505-2E9C-101B-9397-08002B2CF9AE}" pid="12" name="SharedWithUsers">
    <vt:lpwstr/>
  </property>
  <property fmtid="{D5CDD505-2E9C-101B-9397-08002B2CF9AE}" pid="13" name="TemplateUrl">
    <vt:lpwstr/>
  </property>
  <property fmtid="{D5CDD505-2E9C-101B-9397-08002B2CF9AE}" pid="14" name="Overgripande">
    <vt:bool>false</vt:bool>
  </property>
</Properties>
</file>