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4"/>
    <p:sldMasterId id="2147483718" r:id="rId5"/>
    <p:sldMasterId id="2147483730" r:id="rId6"/>
  </p:sldMasterIdLst>
  <p:notesMasterIdLst>
    <p:notesMasterId r:id="rId28"/>
  </p:notesMasterIdLst>
  <p:sldIdLst>
    <p:sldId id="332" r:id="rId7"/>
    <p:sldId id="2080108522" r:id="rId8"/>
    <p:sldId id="2080108523" r:id="rId9"/>
    <p:sldId id="259" r:id="rId10"/>
    <p:sldId id="2080108524" r:id="rId11"/>
    <p:sldId id="260" r:id="rId12"/>
    <p:sldId id="2080108525" r:id="rId13"/>
    <p:sldId id="261" r:id="rId14"/>
    <p:sldId id="2080108527" r:id="rId15"/>
    <p:sldId id="2080108532" r:id="rId16"/>
    <p:sldId id="2080108528" r:id="rId17"/>
    <p:sldId id="402" r:id="rId18"/>
    <p:sldId id="2080108488" r:id="rId19"/>
    <p:sldId id="2080108536" r:id="rId20"/>
    <p:sldId id="2080108520" r:id="rId21"/>
    <p:sldId id="2080108539" r:id="rId22"/>
    <p:sldId id="2080108534" r:id="rId23"/>
    <p:sldId id="2080108535" r:id="rId24"/>
    <p:sldId id="2080108529" r:id="rId25"/>
    <p:sldId id="398" r:id="rId26"/>
    <p:sldId id="2080108531" r:id="rId27"/>
  </p:sldIdLst>
  <p:sldSz cx="9906000" cy="6858000" type="A4"/>
  <p:notesSz cx="6808788" cy="994092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4" pos="468" userDrawn="1">
          <p15:clr>
            <a:srgbClr val="A4A3A4"/>
          </p15:clr>
        </p15:guide>
        <p15:guide id="5" pos="5408" userDrawn="1">
          <p15:clr>
            <a:srgbClr val="A4A3A4"/>
          </p15:clr>
        </p15:guide>
        <p15:guide id="6" pos="3016" userDrawn="1">
          <p15:clr>
            <a:srgbClr val="A4A3A4"/>
          </p15:clr>
        </p15:guide>
        <p15:guide id="7" pos="27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CC9900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D8917-D12D-4591-8C0A-0981EF823256}" v="101" dt="2023-12-14T12:28:16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88" autoAdjust="0"/>
    <p:restoredTop sz="75816" autoAdjust="0"/>
  </p:normalViewPr>
  <p:slideViewPr>
    <p:cSldViewPr showGuides="1">
      <p:cViewPr varScale="1">
        <p:scale>
          <a:sx n="81" d="100"/>
          <a:sy n="81" d="100"/>
        </p:scale>
        <p:origin x="1314" y="78"/>
      </p:cViewPr>
      <p:guideLst>
        <p:guide orient="horz" pos="845"/>
        <p:guide orient="horz" pos="1200"/>
        <p:guide orient="horz" pos="3504"/>
        <p:guide pos="468"/>
        <p:guide pos="5408"/>
        <p:guide pos="3016"/>
        <p:guide pos="2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A0588F-8086-4311-B89B-637886B7F15B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sv-SE"/>
        </a:p>
      </dgm:t>
    </dgm:pt>
    <dgm:pt modelId="{0923CAF5-2016-465F-AA38-DF05C7BB7F64}">
      <dgm:prSet custT="1"/>
      <dgm:spPr/>
      <dgm:t>
        <a:bodyPr/>
        <a:lstStyle/>
        <a:p>
          <a:pPr rtl="0"/>
          <a:r>
            <a:rPr lang="sv-SE" sz="1400" strike="noStrike"/>
            <a:t>1. </a:t>
          </a:r>
          <a:r>
            <a:rPr lang="sv-SE" sz="1400"/>
            <a:t>Säkra att behovet av förändringen känns angelägen </a:t>
          </a:r>
          <a:endParaRPr lang="sv-SE" sz="1400" dirty="0"/>
        </a:p>
      </dgm:t>
    </dgm:pt>
    <dgm:pt modelId="{57D1E678-0C5E-4DD7-84B5-500FB167FE26}" type="parTrans" cxnId="{AAA4CF25-6D98-41E6-A64D-89ABC6176DA4}">
      <dgm:prSet/>
      <dgm:spPr/>
      <dgm:t>
        <a:bodyPr/>
        <a:lstStyle/>
        <a:p>
          <a:endParaRPr lang="sv-SE" sz="2000"/>
        </a:p>
      </dgm:t>
    </dgm:pt>
    <dgm:pt modelId="{94704764-B034-46A4-98AE-013AE08F3462}" type="sibTrans" cxnId="{AAA4CF25-6D98-41E6-A64D-89ABC6176DA4}">
      <dgm:prSet/>
      <dgm:spPr/>
      <dgm:t>
        <a:bodyPr/>
        <a:lstStyle/>
        <a:p>
          <a:endParaRPr lang="sv-SE" sz="2000"/>
        </a:p>
      </dgm:t>
    </dgm:pt>
    <dgm:pt modelId="{9D2823CE-0178-4024-ACD6-59B3B42F0F1A}">
      <dgm:prSet custT="1"/>
      <dgm:spPr/>
      <dgm:t>
        <a:bodyPr/>
        <a:lstStyle/>
        <a:p>
          <a:pPr rtl="0"/>
          <a:r>
            <a:rPr lang="sv-SE" sz="1400"/>
            <a:t>2. Bilda en stark förändringsledargrupp</a:t>
          </a:r>
          <a:endParaRPr lang="sv-SE" sz="1400" dirty="0"/>
        </a:p>
      </dgm:t>
    </dgm:pt>
    <dgm:pt modelId="{563517C6-2005-4B17-9D55-C80213004FA9}" type="parTrans" cxnId="{E9EA4714-F55C-4F85-8BE5-69DA7973876B}">
      <dgm:prSet/>
      <dgm:spPr/>
      <dgm:t>
        <a:bodyPr/>
        <a:lstStyle/>
        <a:p>
          <a:endParaRPr lang="sv-SE" sz="2000"/>
        </a:p>
      </dgm:t>
    </dgm:pt>
    <dgm:pt modelId="{DB86DCA3-35BF-48F4-A658-A028CEBECBD3}" type="sibTrans" cxnId="{E9EA4714-F55C-4F85-8BE5-69DA7973876B}">
      <dgm:prSet/>
      <dgm:spPr/>
      <dgm:t>
        <a:bodyPr/>
        <a:lstStyle/>
        <a:p>
          <a:endParaRPr lang="sv-SE" sz="2000"/>
        </a:p>
      </dgm:t>
    </dgm:pt>
    <dgm:pt modelId="{4D21BF8B-7989-4021-881E-1DA40DD36104}">
      <dgm:prSet custT="1"/>
      <dgm:spPr/>
      <dgm:t>
        <a:bodyPr/>
        <a:lstStyle/>
        <a:p>
          <a:pPr rtl="0"/>
          <a:r>
            <a:rPr lang="sv-SE" sz="1400"/>
            <a:t>3. Utveckla ett attraktivt och tydligt slutmål  </a:t>
          </a:r>
          <a:endParaRPr lang="sv-SE" sz="1400" dirty="0"/>
        </a:p>
      </dgm:t>
    </dgm:pt>
    <dgm:pt modelId="{33A0830C-567A-4198-BA7D-84D4BEE38DC8}" type="parTrans" cxnId="{F67AE999-C9EB-4F51-B835-FC3615D12FD0}">
      <dgm:prSet/>
      <dgm:spPr/>
      <dgm:t>
        <a:bodyPr/>
        <a:lstStyle/>
        <a:p>
          <a:endParaRPr lang="sv-SE" sz="2000"/>
        </a:p>
      </dgm:t>
    </dgm:pt>
    <dgm:pt modelId="{C08AFD17-8FC6-46A4-831F-6D92AA71BC05}" type="sibTrans" cxnId="{F67AE999-C9EB-4F51-B835-FC3615D12FD0}">
      <dgm:prSet/>
      <dgm:spPr/>
      <dgm:t>
        <a:bodyPr/>
        <a:lstStyle/>
        <a:p>
          <a:endParaRPr lang="sv-SE" sz="2000"/>
        </a:p>
      </dgm:t>
    </dgm:pt>
    <dgm:pt modelId="{32A09379-949D-4F33-AE0C-4D3043551DD6}">
      <dgm:prSet custT="1"/>
      <dgm:spPr/>
      <dgm:t>
        <a:bodyPr/>
        <a:lstStyle/>
        <a:p>
          <a:pPr rtl="0"/>
          <a:r>
            <a:rPr lang="sv-SE" sz="1400"/>
            <a:t>4. Identifiera nyckelpersoner och kommunicera slutmålet</a:t>
          </a:r>
          <a:endParaRPr lang="sv-SE" sz="1400" strike="sngStrike" dirty="0"/>
        </a:p>
      </dgm:t>
    </dgm:pt>
    <dgm:pt modelId="{06F6FA09-B4B1-4344-B511-147E8A41FB0E}" type="parTrans" cxnId="{50B8D22D-1803-4478-BDEC-C47C8A6B2D03}">
      <dgm:prSet/>
      <dgm:spPr/>
      <dgm:t>
        <a:bodyPr/>
        <a:lstStyle/>
        <a:p>
          <a:endParaRPr lang="sv-SE" sz="2000"/>
        </a:p>
      </dgm:t>
    </dgm:pt>
    <dgm:pt modelId="{69A67420-7E53-45DB-8C9F-F8CDF7F1AAFB}" type="sibTrans" cxnId="{50B8D22D-1803-4478-BDEC-C47C8A6B2D03}">
      <dgm:prSet/>
      <dgm:spPr/>
      <dgm:t>
        <a:bodyPr/>
        <a:lstStyle/>
        <a:p>
          <a:endParaRPr lang="sv-SE" sz="2000"/>
        </a:p>
      </dgm:t>
    </dgm:pt>
    <dgm:pt modelId="{42175586-05F3-4F5C-939E-27A003C74B60}">
      <dgm:prSet custT="1"/>
      <dgm:spPr/>
      <dgm:t>
        <a:bodyPr/>
        <a:lstStyle/>
        <a:p>
          <a:pPr rtl="0"/>
          <a:r>
            <a:rPr lang="sv-SE" sz="1400"/>
            <a:t>5. Säkra att alla har möjlighet att förverkliga förändringen </a:t>
          </a:r>
          <a:endParaRPr lang="sv-SE" sz="1400" dirty="0"/>
        </a:p>
      </dgm:t>
    </dgm:pt>
    <dgm:pt modelId="{40847F8C-54BB-4A09-B869-15B64B00E577}" type="parTrans" cxnId="{C9DBC499-EA6D-4D5D-BCB5-4BAC9DC9D086}">
      <dgm:prSet/>
      <dgm:spPr/>
      <dgm:t>
        <a:bodyPr/>
        <a:lstStyle/>
        <a:p>
          <a:endParaRPr lang="sv-SE" sz="2000"/>
        </a:p>
      </dgm:t>
    </dgm:pt>
    <dgm:pt modelId="{2C889AE5-69CA-4ACE-8465-A623C6A5D69C}" type="sibTrans" cxnId="{C9DBC499-EA6D-4D5D-BCB5-4BAC9DC9D086}">
      <dgm:prSet/>
      <dgm:spPr/>
      <dgm:t>
        <a:bodyPr/>
        <a:lstStyle/>
        <a:p>
          <a:endParaRPr lang="sv-SE" sz="2000"/>
        </a:p>
      </dgm:t>
    </dgm:pt>
    <dgm:pt modelId="{9BAFB101-9A29-4828-ABDC-C9A4ECE12DF9}">
      <dgm:prSet custT="1"/>
      <dgm:spPr/>
      <dgm:t>
        <a:bodyPr/>
        <a:lstStyle/>
        <a:p>
          <a:pPr rtl="0"/>
          <a:r>
            <a:rPr lang="sv-SE" sz="1400" dirty="0"/>
            <a:t>6. Prioritera och visa på tidiga fördelar </a:t>
          </a:r>
        </a:p>
      </dgm:t>
    </dgm:pt>
    <dgm:pt modelId="{01AB23D0-5829-4B5A-853C-D4135AD7A666}" type="parTrans" cxnId="{3A1592D6-8418-4A69-A043-E2FC6FEC5020}">
      <dgm:prSet/>
      <dgm:spPr/>
      <dgm:t>
        <a:bodyPr/>
        <a:lstStyle/>
        <a:p>
          <a:endParaRPr lang="sv-SE" sz="2000"/>
        </a:p>
      </dgm:t>
    </dgm:pt>
    <dgm:pt modelId="{60D8F4C6-C627-4480-8B35-CF3178C7C58D}" type="sibTrans" cxnId="{3A1592D6-8418-4A69-A043-E2FC6FEC5020}">
      <dgm:prSet/>
      <dgm:spPr/>
      <dgm:t>
        <a:bodyPr/>
        <a:lstStyle/>
        <a:p>
          <a:endParaRPr lang="sv-SE" sz="2000"/>
        </a:p>
      </dgm:t>
    </dgm:pt>
    <dgm:pt modelId="{1FD105F0-B749-47CD-B1B3-A0C438F82CBE}">
      <dgm:prSet custT="1"/>
      <dgm:spPr/>
      <dgm:t>
        <a:bodyPr/>
        <a:lstStyle/>
        <a:p>
          <a:pPr rtl="0"/>
          <a:r>
            <a:rPr lang="sv-SE" sz="1400"/>
            <a:t>7. Säkra nyttan av förändringen och bibehåll takten</a:t>
          </a:r>
          <a:endParaRPr lang="sv-SE" sz="1400" strike="sngStrike" dirty="0"/>
        </a:p>
      </dgm:t>
    </dgm:pt>
    <dgm:pt modelId="{AE48218C-76AD-4E1B-A5BB-8BBC624FDB98}" type="parTrans" cxnId="{ECF4FB34-C485-4290-8D1E-70A580DD947F}">
      <dgm:prSet/>
      <dgm:spPr/>
      <dgm:t>
        <a:bodyPr/>
        <a:lstStyle/>
        <a:p>
          <a:endParaRPr lang="sv-SE" sz="2000"/>
        </a:p>
      </dgm:t>
    </dgm:pt>
    <dgm:pt modelId="{A0ED14A6-17BF-44F8-AA37-FA6D0D8246C2}" type="sibTrans" cxnId="{ECF4FB34-C485-4290-8D1E-70A580DD947F}">
      <dgm:prSet/>
      <dgm:spPr/>
      <dgm:t>
        <a:bodyPr/>
        <a:lstStyle/>
        <a:p>
          <a:endParaRPr lang="sv-SE" sz="2000"/>
        </a:p>
      </dgm:t>
    </dgm:pt>
    <dgm:pt modelId="{780F6C3B-52ED-4BDA-AEB6-5AB64ABE24B8}">
      <dgm:prSet custT="1"/>
      <dgm:spPr/>
      <dgm:t>
        <a:bodyPr/>
        <a:lstStyle/>
        <a:p>
          <a:pPr rtl="0"/>
          <a:r>
            <a:rPr lang="sv-SE" sz="1400" dirty="0"/>
            <a:t>8. Förankra det nya arbetssättet som en naturlig del i vår </a:t>
          </a:r>
          <a:br>
            <a:rPr lang="sv-SE" sz="1400" dirty="0"/>
          </a:br>
          <a:r>
            <a:rPr lang="sv-SE" sz="1400" dirty="0"/>
            <a:t>    verksamhet</a:t>
          </a:r>
        </a:p>
      </dgm:t>
    </dgm:pt>
    <dgm:pt modelId="{56A84C52-4987-4977-AD90-16DED2BF37B1}" type="parTrans" cxnId="{6F27865D-5121-4792-9A79-5E12F2A0BBAD}">
      <dgm:prSet/>
      <dgm:spPr/>
      <dgm:t>
        <a:bodyPr/>
        <a:lstStyle/>
        <a:p>
          <a:endParaRPr lang="sv-SE" sz="2000"/>
        </a:p>
      </dgm:t>
    </dgm:pt>
    <dgm:pt modelId="{9D7C6390-ABAE-4148-95A3-427C8F2B470C}" type="sibTrans" cxnId="{6F27865D-5121-4792-9A79-5E12F2A0BBAD}">
      <dgm:prSet/>
      <dgm:spPr/>
      <dgm:t>
        <a:bodyPr/>
        <a:lstStyle/>
        <a:p>
          <a:endParaRPr lang="sv-SE" sz="2000"/>
        </a:p>
      </dgm:t>
    </dgm:pt>
    <dgm:pt modelId="{6A923BE1-90FC-4118-AA70-CB99B002FB72}" type="pres">
      <dgm:prSet presAssocID="{7BA0588F-8086-4311-B89B-637886B7F15B}" presName="vert0" presStyleCnt="0">
        <dgm:presLayoutVars>
          <dgm:dir/>
          <dgm:animOne val="branch"/>
          <dgm:animLvl val="lvl"/>
        </dgm:presLayoutVars>
      </dgm:prSet>
      <dgm:spPr/>
    </dgm:pt>
    <dgm:pt modelId="{A80E3FEA-80BE-41EC-81C6-1B7A78563BB2}" type="pres">
      <dgm:prSet presAssocID="{0923CAF5-2016-465F-AA38-DF05C7BB7F64}" presName="thickLine" presStyleLbl="alignNode1" presStyleIdx="0" presStyleCnt="8"/>
      <dgm:spPr/>
    </dgm:pt>
    <dgm:pt modelId="{03E17DEA-2342-4BD1-A985-A48E53B84283}" type="pres">
      <dgm:prSet presAssocID="{0923CAF5-2016-465F-AA38-DF05C7BB7F64}" presName="horz1" presStyleCnt="0"/>
      <dgm:spPr/>
    </dgm:pt>
    <dgm:pt modelId="{ECE70000-0951-4DD7-9ED0-50D06867D14F}" type="pres">
      <dgm:prSet presAssocID="{0923CAF5-2016-465F-AA38-DF05C7BB7F64}" presName="tx1" presStyleLbl="revTx" presStyleIdx="0" presStyleCnt="8"/>
      <dgm:spPr/>
    </dgm:pt>
    <dgm:pt modelId="{F4E1C23B-3CB3-4223-AEA3-A0E62F137837}" type="pres">
      <dgm:prSet presAssocID="{0923CAF5-2016-465F-AA38-DF05C7BB7F64}" presName="vert1" presStyleCnt="0"/>
      <dgm:spPr/>
    </dgm:pt>
    <dgm:pt modelId="{54CFB6E6-53AE-400D-A6CF-205368E319DC}" type="pres">
      <dgm:prSet presAssocID="{9D2823CE-0178-4024-ACD6-59B3B42F0F1A}" presName="thickLine" presStyleLbl="alignNode1" presStyleIdx="1" presStyleCnt="8"/>
      <dgm:spPr/>
    </dgm:pt>
    <dgm:pt modelId="{AD023250-C83D-4689-8FE7-80E84106D077}" type="pres">
      <dgm:prSet presAssocID="{9D2823CE-0178-4024-ACD6-59B3B42F0F1A}" presName="horz1" presStyleCnt="0"/>
      <dgm:spPr/>
    </dgm:pt>
    <dgm:pt modelId="{1C0FD240-DF2A-476C-A86D-577ED232D2C7}" type="pres">
      <dgm:prSet presAssocID="{9D2823CE-0178-4024-ACD6-59B3B42F0F1A}" presName="tx1" presStyleLbl="revTx" presStyleIdx="1" presStyleCnt="8"/>
      <dgm:spPr/>
    </dgm:pt>
    <dgm:pt modelId="{C3137D9C-8BC6-43B1-B19B-557E667A6C54}" type="pres">
      <dgm:prSet presAssocID="{9D2823CE-0178-4024-ACD6-59B3B42F0F1A}" presName="vert1" presStyleCnt="0"/>
      <dgm:spPr/>
    </dgm:pt>
    <dgm:pt modelId="{9F4EF487-50C6-4CBA-9404-6D4B2310F26D}" type="pres">
      <dgm:prSet presAssocID="{4D21BF8B-7989-4021-881E-1DA40DD36104}" presName="thickLine" presStyleLbl="alignNode1" presStyleIdx="2" presStyleCnt="8"/>
      <dgm:spPr/>
    </dgm:pt>
    <dgm:pt modelId="{5595816C-8E33-4291-BC5C-FDB9909AB4BA}" type="pres">
      <dgm:prSet presAssocID="{4D21BF8B-7989-4021-881E-1DA40DD36104}" presName="horz1" presStyleCnt="0"/>
      <dgm:spPr/>
    </dgm:pt>
    <dgm:pt modelId="{4404FA13-9583-487B-B908-3BDC36E55931}" type="pres">
      <dgm:prSet presAssocID="{4D21BF8B-7989-4021-881E-1DA40DD36104}" presName="tx1" presStyleLbl="revTx" presStyleIdx="2" presStyleCnt="8"/>
      <dgm:spPr/>
    </dgm:pt>
    <dgm:pt modelId="{D0970A63-2C3B-4C2C-AC30-49C361CBEE25}" type="pres">
      <dgm:prSet presAssocID="{4D21BF8B-7989-4021-881E-1DA40DD36104}" presName="vert1" presStyleCnt="0"/>
      <dgm:spPr/>
    </dgm:pt>
    <dgm:pt modelId="{F513E2E6-C9BD-4B50-8DA1-B55D135E4A6F}" type="pres">
      <dgm:prSet presAssocID="{32A09379-949D-4F33-AE0C-4D3043551DD6}" presName="thickLine" presStyleLbl="alignNode1" presStyleIdx="3" presStyleCnt="8"/>
      <dgm:spPr/>
    </dgm:pt>
    <dgm:pt modelId="{57E44843-E874-4FE3-BA4A-0933D7C3D871}" type="pres">
      <dgm:prSet presAssocID="{32A09379-949D-4F33-AE0C-4D3043551DD6}" presName="horz1" presStyleCnt="0"/>
      <dgm:spPr/>
    </dgm:pt>
    <dgm:pt modelId="{890E6CBC-7F41-4EE7-BA41-82D1594B39F3}" type="pres">
      <dgm:prSet presAssocID="{32A09379-949D-4F33-AE0C-4D3043551DD6}" presName="tx1" presStyleLbl="revTx" presStyleIdx="3" presStyleCnt="8"/>
      <dgm:spPr/>
    </dgm:pt>
    <dgm:pt modelId="{0297053B-CE85-4F49-BC6D-B563D476039B}" type="pres">
      <dgm:prSet presAssocID="{32A09379-949D-4F33-AE0C-4D3043551DD6}" presName="vert1" presStyleCnt="0"/>
      <dgm:spPr/>
    </dgm:pt>
    <dgm:pt modelId="{129A5EA8-FB33-4B9E-8396-27FAB1720CBA}" type="pres">
      <dgm:prSet presAssocID="{42175586-05F3-4F5C-939E-27A003C74B60}" presName="thickLine" presStyleLbl="alignNode1" presStyleIdx="4" presStyleCnt="8"/>
      <dgm:spPr/>
    </dgm:pt>
    <dgm:pt modelId="{C575A50E-4B7E-42FF-8C51-12B07A7273DD}" type="pres">
      <dgm:prSet presAssocID="{42175586-05F3-4F5C-939E-27A003C74B60}" presName="horz1" presStyleCnt="0"/>
      <dgm:spPr/>
    </dgm:pt>
    <dgm:pt modelId="{29902272-CB63-40B7-8FE4-261C1E092F8A}" type="pres">
      <dgm:prSet presAssocID="{42175586-05F3-4F5C-939E-27A003C74B60}" presName="tx1" presStyleLbl="revTx" presStyleIdx="4" presStyleCnt="8"/>
      <dgm:spPr/>
    </dgm:pt>
    <dgm:pt modelId="{05585EFC-9857-4035-991D-4ED2DF05F023}" type="pres">
      <dgm:prSet presAssocID="{42175586-05F3-4F5C-939E-27A003C74B60}" presName="vert1" presStyleCnt="0"/>
      <dgm:spPr/>
    </dgm:pt>
    <dgm:pt modelId="{BEE5F453-FF1A-4B95-9982-88488C867F9B}" type="pres">
      <dgm:prSet presAssocID="{9BAFB101-9A29-4828-ABDC-C9A4ECE12DF9}" presName="thickLine" presStyleLbl="alignNode1" presStyleIdx="5" presStyleCnt="8"/>
      <dgm:spPr/>
    </dgm:pt>
    <dgm:pt modelId="{9FAAC96E-D36E-4BAE-9CC2-99E7DDDEC8F3}" type="pres">
      <dgm:prSet presAssocID="{9BAFB101-9A29-4828-ABDC-C9A4ECE12DF9}" presName="horz1" presStyleCnt="0"/>
      <dgm:spPr/>
    </dgm:pt>
    <dgm:pt modelId="{A69242A0-2A3B-4993-85D5-191CB1201637}" type="pres">
      <dgm:prSet presAssocID="{9BAFB101-9A29-4828-ABDC-C9A4ECE12DF9}" presName="tx1" presStyleLbl="revTx" presStyleIdx="5" presStyleCnt="8"/>
      <dgm:spPr/>
    </dgm:pt>
    <dgm:pt modelId="{76E18544-52EF-4B9D-9AA0-7833E080AB17}" type="pres">
      <dgm:prSet presAssocID="{9BAFB101-9A29-4828-ABDC-C9A4ECE12DF9}" presName="vert1" presStyleCnt="0"/>
      <dgm:spPr/>
    </dgm:pt>
    <dgm:pt modelId="{A0325DD9-11DF-437A-BCDF-6D0D3639F4D4}" type="pres">
      <dgm:prSet presAssocID="{1FD105F0-B749-47CD-B1B3-A0C438F82CBE}" presName="thickLine" presStyleLbl="alignNode1" presStyleIdx="6" presStyleCnt="8"/>
      <dgm:spPr/>
    </dgm:pt>
    <dgm:pt modelId="{C2BCD87C-32CE-4A32-A087-4F9B672CC074}" type="pres">
      <dgm:prSet presAssocID="{1FD105F0-B749-47CD-B1B3-A0C438F82CBE}" presName="horz1" presStyleCnt="0"/>
      <dgm:spPr/>
    </dgm:pt>
    <dgm:pt modelId="{DDBA6E81-8B74-40B2-9F40-095F63B6717B}" type="pres">
      <dgm:prSet presAssocID="{1FD105F0-B749-47CD-B1B3-A0C438F82CBE}" presName="tx1" presStyleLbl="revTx" presStyleIdx="6" presStyleCnt="8"/>
      <dgm:spPr/>
    </dgm:pt>
    <dgm:pt modelId="{DCC67D7E-A935-455F-822E-B15CF1E97199}" type="pres">
      <dgm:prSet presAssocID="{1FD105F0-B749-47CD-B1B3-A0C438F82CBE}" presName="vert1" presStyleCnt="0"/>
      <dgm:spPr/>
    </dgm:pt>
    <dgm:pt modelId="{F5E541F1-C65E-4935-975E-5EDF56FA7AA7}" type="pres">
      <dgm:prSet presAssocID="{780F6C3B-52ED-4BDA-AEB6-5AB64ABE24B8}" presName="thickLine" presStyleLbl="alignNode1" presStyleIdx="7" presStyleCnt="8"/>
      <dgm:spPr/>
    </dgm:pt>
    <dgm:pt modelId="{2310CF69-BBEC-438D-8A1B-64E1205B27D3}" type="pres">
      <dgm:prSet presAssocID="{780F6C3B-52ED-4BDA-AEB6-5AB64ABE24B8}" presName="horz1" presStyleCnt="0"/>
      <dgm:spPr/>
    </dgm:pt>
    <dgm:pt modelId="{165D59C0-45A8-43B1-BF7A-9F0BA8A49DA7}" type="pres">
      <dgm:prSet presAssocID="{780F6C3B-52ED-4BDA-AEB6-5AB64ABE24B8}" presName="tx1" presStyleLbl="revTx" presStyleIdx="7" presStyleCnt="8"/>
      <dgm:spPr/>
    </dgm:pt>
    <dgm:pt modelId="{7D5154D5-CB6A-4182-8EA3-BFED2D12B691}" type="pres">
      <dgm:prSet presAssocID="{780F6C3B-52ED-4BDA-AEB6-5AB64ABE24B8}" presName="vert1" presStyleCnt="0"/>
      <dgm:spPr/>
    </dgm:pt>
  </dgm:ptLst>
  <dgm:cxnLst>
    <dgm:cxn modelId="{695B3D07-4DDA-4572-93AD-00321DA47E37}" type="presOf" srcId="{1FD105F0-B749-47CD-B1B3-A0C438F82CBE}" destId="{DDBA6E81-8B74-40B2-9F40-095F63B6717B}" srcOrd="0" destOrd="0" presId="urn:microsoft.com/office/officeart/2008/layout/LinedList"/>
    <dgm:cxn modelId="{7BEC7B13-3C1E-49A7-9F78-C5DE39693846}" type="presOf" srcId="{7BA0588F-8086-4311-B89B-637886B7F15B}" destId="{6A923BE1-90FC-4118-AA70-CB99B002FB72}" srcOrd="0" destOrd="0" presId="urn:microsoft.com/office/officeart/2008/layout/LinedList"/>
    <dgm:cxn modelId="{E9EA4714-F55C-4F85-8BE5-69DA7973876B}" srcId="{7BA0588F-8086-4311-B89B-637886B7F15B}" destId="{9D2823CE-0178-4024-ACD6-59B3B42F0F1A}" srcOrd="1" destOrd="0" parTransId="{563517C6-2005-4B17-9D55-C80213004FA9}" sibTransId="{DB86DCA3-35BF-48F4-A658-A028CEBECBD3}"/>
    <dgm:cxn modelId="{BA195D18-0E39-40E4-BAF7-56039D14FD0B}" type="presOf" srcId="{0923CAF5-2016-465F-AA38-DF05C7BB7F64}" destId="{ECE70000-0951-4DD7-9ED0-50D06867D14F}" srcOrd="0" destOrd="0" presId="urn:microsoft.com/office/officeart/2008/layout/LinedList"/>
    <dgm:cxn modelId="{AAA4CF25-6D98-41E6-A64D-89ABC6176DA4}" srcId="{7BA0588F-8086-4311-B89B-637886B7F15B}" destId="{0923CAF5-2016-465F-AA38-DF05C7BB7F64}" srcOrd="0" destOrd="0" parTransId="{57D1E678-0C5E-4DD7-84B5-500FB167FE26}" sibTransId="{94704764-B034-46A4-98AE-013AE08F3462}"/>
    <dgm:cxn modelId="{21A8F325-5417-47BB-AC98-2EC668789704}" type="presOf" srcId="{42175586-05F3-4F5C-939E-27A003C74B60}" destId="{29902272-CB63-40B7-8FE4-261C1E092F8A}" srcOrd="0" destOrd="0" presId="urn:microsoft.com/office/officeart/2008/layout/LinedList"/>
    <dgm:cxn modelId="{50B8D22D-1803-4478-BDEC-C47C8A6B2D03}" srcId="{7BA0588F-8086-4311-B89B-637886B7F15B}" destId="{32A09379-949D-4F33-AE0C-4D3043551DD6}" srcOrd="3" destOrd="0" parTransId="{06F6FA09-B4B1-4344-B511-147E8A41FB0E}" sibTransId="{69A67420-7E53-45DB-8C9F-F8CDF7F1AAFB}"/>
    <dgm:cxn modelId="{ECF4FB34-C485-4290-8D1E-70A580DD947F}" srcId="{7BA0588F-8086-4311-B89B-637886B7F15B}" destId="{1FD105F0-B749-47CD-B1B3-A0C438F82CBE}" srcOrd="6" destOrd="0" parTransId="{AE48218C-76AD-4E1B-A5BB-8BBC624FDB98}" sibTransId="{A0ED14A6-17BF-44F8-AA37-FA6D0D8246C2}"/>
    <dgm:cxn modelId="{6F27865D-5121-4792-9A79-5E12F2A0BBAD}" srcId="{7BA0588F-8086-4311-B89B-637886B7F15B}" destId="{780F6C3B-52ED-4BDA-AEB6-5AB64ABE24B8}" srcOrd="7" destOrd="0" parTransId="{56A84C52-4987-4977-AD90-16DED2BF37B1}" sibTransId="{9D7C6390-ABAE-4148-95A3-427C8F2B470C}"/>
    <dgm:cxn modelId="{7E27BD42-D724-4E32-993E-C0C4891263A4}" type="presOf" srcId="{4D21BF8B-7989-4021-881E-1DA40DD36104}" destId="{4404FA13-9583-487B-B908-3BDC36E55931}" srcOrd="0" destOrd="0" presId="urn:microsoft.com/office/officeart/2008/layout/LinedList"/>
    <dgm:cxn modelId="{5628C483-0CE5-4D6D-9832-DF6E1CFD4ECF}" type="presOf" srcId="{780F6C3B-52ED-4BDA-AEB6-5AB64ABE24B8}" destId="{165D59C0-45A8-43B1-BF7A-9F0BA8A49DA7}" srcOrd="0" destOrd="0" presId="urn:microsoft.com/office/officeart/2008/layout/LinedList"/>
    <dgm:cxn modelId="{C9DBC499-EA6D-4D5D-BCB5-4BAC9DC9D086}" srcId="{7BA0588F-8086-4311-B89B-637886B7F15B}" destId="{42175586-05F3-4F5C-939E-27A003C74B60}" srcOrd="4" destOrd="0" parTransId="{40847F8C-54BB-4A09-B869-15B64B00E577}" sibTransId="{2C889AE5-69CA-4ACE-8465-A623C6A5D69C}"/>
    <dgm:cxn modelId="{F67AE999-C9EB-4F51-B835-FC3615D12FD0}" srcId="{7BA0588F-8086-4311-B89B-637886B7F15B}" destId="{4D21BF8B-7989-4021-881E-1DA40DD36104}" srcOrd="2" destOrd="0" parTransId="{33A0830C-567A-4198-BA7D-84D4BEE38DC8}" sibTransId="{C08AFD17-8FC6-46A4-831F-6D92AA71BC05}"/>
    <dgm:cxn modelId="{DA3E4EC5-16C5-4984-9D6A-98919002AB7A}" type="presOf" srcId="{9D2823CE-0178-4024-ACD6-59B3B42F0F1A}" destId="{1C0FD240-DF2A-476C-A86D-577ED232D2C7}" srcOrd="0" destOrd="0" presId="urn:microsoft.com/office/officeart/2008/layout/LinedList"/>
    <dgm:cxn modelId="{3A1592D6-8418-4A69-A043-E2FC6FEC5020}" srcId="{7BA0588F-8086-4311-B89B-637886B7F15B}" destId="{9BAFB101-9A29-4828-ABDC-C9A4ECE12DF9}" srcOrd="5" destOrd="0" parTransId="{01AB23D0-5829-4B5A-853C-D4135AD7A666}" sibTransId="{60D8F4C6-C627-4480-8B35-CF3178C7C58D}"/>
    <dgm:cxn modelId="{7B3D8EDA-4B34-4FA8-BD4B-8EB59490595A}" type="presOf" srcId="{32A09379-949D-4F33-AE0C-4D3043551DD6}" destId="{890E6CBC-7F41-4EE7-BA41-82D1594B39F3}" srcOrd="0" destOrd="0" presId="urn:microsoft.com/office/officeart/2008/layout/LinedList"/>
    <dgm:cxn modelId="{CCF202E4-4067-42BF-989D-6CBBB8D1E780}" type="presOf" srcId="{9BAFB101-9A29-4828-ABDC-C9A4ECE12DF9}" destId="{A69242A0-2A3B-4993-85D5-191CB1201637}" srcOrd="0" destOrd="0" presId="urn:microsoft.com/office/officeart/2008/layout/LinedList"/>
    <dgm:cxn modelId="{ED2519C3-2B9C-42FE-9EF7-B300126CC239}" type="presParOf" srcId="{6A923BE1-90FC-4118-AA70-CB99B002FB72}" destId="{A80E3FEA-80BE-41EC-81C6-1B7A78563BB2}" srcOrd="0" destOrd="0" presId="urn:microsoft.com/office/officeart/2008/layout/LinedList"/>
    <dgm:cxn modelId="{DF1604B9-0E61-49C6-AB3F-C7B497B8286F}" type="presParOf" srcId="{6A923BE1-90FC-4118-AA70-CB99B002FB72}" destId="{03E17DEA-2342-4BD1-A985-A48E53B84283}" srcOrd="1" destOrd="0" presId="urn:microsoft.com/office/officeart/2008/layout/LinedList"/>
    <dgm:cxn modelId="{9B5DB72D-738D-43EE-9DF6-8CE6B123EF88}" type="presParOf" srcId="{03E17DEA-2342-4BD1-A985-A48E53B84283}" destId="{ECE70000-0951-4DD7-9ED0-50D06867D14F}" srcOrd="0" destOrd="0" presId="urn:microsoft.com/office/officeart/2008/layout/LinedList"/>
    <dgm:cxn modelId="{F3259163-717D-4EB6-98D9-79C13F80A472}" type="presParOf" srcId="{03E17DEA-2342-4BD1-A985-A48E53B84283}" destId="{F4E1C23B-3CB3-4223-AEA3-A0E62F137837}" srcOrd="1" destOrd="0" presId="urn:microsoft.com/office/officeart/2008/layout/LinedList"/>
    <dgm:cxn modelId="{50AB7FD1-8188-407C-9CD2-47C2E656168B}" type="presParOf" srcId="{6A923BE1-90FC-4118-AA70-CB99B002FB72}" destId="{54CFB6E6-53AE-400D-A6CF-205368E319DC}" srcOrd="2" destOrd="0" presId="urn:microsoft.com/office/officeart/2008/layout/LinedList"/>
    <dgm:cxn modelId="{9B837673-56B5-494B-BE6D-6C99E8A5B2EA}" type="presParOf" srcId="{6A923BE1-90FC-4118-AA70-CB99B002FB72}" destId="{AD023250-C83D-4689-8FE7-80E84106D077}" srcOrd="3" destOrd="0" presId="urn:microsoft.com/office/officeart/2008/layout/LinedList"/>
    <dgm:cxn modelId="{1A99F6C5-3549-46D2-95B6-BEA5B18B5E0F}" type="presParOf" srcId="{AD023250-C83D-4689-8FE7-80E84106D077}" destId="{1C0FD240-DF2A-476C-A86D-577ED232D2C7}" srcOrd="0" destOrd="0" presId="urn:microsoft.com/office/officeart/2008/layout/LinedList"/>
    <dgm:cxn modelId="{9BB9449F-3E74-47D8-A42B-E67187DD2636}" type="presParOf" srcId="{AD023250-C83D-4689-8FE7-80E84106D077}" destId="{C3137D9C-8BC6-43B1-B19B-557E667A6C54}" srcOrd="1" destOrd="0" presId="urn:microsoft.com/office/officeart/2008/layout/LinedList"/>
    <dgm:cxn modelId="{188B8FB8-CE3B-4C8A-A188-1C71FC7E964F}" type="presParOf" srcId="{6A923BE1-90FC-4118-AA70-CB99B002FB72}" destId="{9F4EF487-50C6-4CBA-9404-6D4B2310F26D}" srcOrd="4" destOrd="0" presId="urn:microsoft.com/office/officeart/2008/layout/LinedList"/>
    <dgm:cxn modelId="{C038D11A-36E6-4BED-9265-4FD72D2CCC07}" type="presParOf" srcId="{6A923BE1-90FC-4118-AA70-CB99B002FB72}" destId="{5595816C-8E33-4291-BC5C-FDB9909AB4BA}" srcOrd="5" destOrd="0" presId="urn:microsoft.com/office/officeart/2008/layout/LinedList"/>
    <dgm:cxn modelId="{3D870D9C-0A89-4F9B-A372-29589E775356}" type="presParOf" srcId="{5595816C-8E33-4291-BC5C-FDB9909AB4BA}" destId="{4404FA13-9583-487B-B908-3BDC36E55931}" srcOrd="0" destOrd="0" presId="urn:microsoft.com/office/officeart/2008/layout/LinedList"/>
    <dgm:cxn modelId="{CE46D582-B9FB-436B-94F5-73439B05CF67}" type="presParOf" srcId="{5595816C-8E33-4291-BC5C-FDB9909AB4BA}" destId="{D0970A63-2C3B-4C2C-AC30-49C361CBEE25}" srcOrd="1" destOrd="0" presId="urn:microsoft.com/office/officeart/2008/layout/LinedList"/>
    <dgm:cxn modelId="{2E021E98-8F3C-4F9A-9199-9C38B0B63D6D}" type="presParOf" srcId="{6A923BE1-90FC-4118-AA70-CB99B002FB72}" destId="{F513E2E6-C9BD-4B50-8DA1-B55D135E4A6F}" srcOrd="6" destOrd="0" presId="urn:microsoft.com/office/officeart/2008/layout/LinedList"/>
    <dgm:cxn modelId="{45A08AAE-277D-4EEF-BCAB-D9EC544355CA}" type="presParOf" srcId="{6A923BE1-90FC-4118-AA70-CB99B002FB72}" destId="{57E44843-E874-4FE3-BA4A-0933D7C3D871}" srcOrd="7" destOrd="0" presId="urn:microsoft.com/office/officeart/2008/layout/LinedList"/>
    <dgm:cxn modelId="{D8CF859D-5F2E-4B48-AAED-354356A8A7CB}" type="presParOf" srcId="{57E44843-E874-4FE3-BA4A-0933D7C3D871}" destId="{890E6CBC-7F41-4EE7-BA41-82D1594B39F3}" srcOrd="0" destOrd="0" presId="urn:microsoft.com/office/officeart/2008/layout/LinedList"/>
    <dgm:cxn modelId="{4FC6947A-CC1B-4BF3-B740-0A944EFD6F3A}" type="presParOf" srcId="{57E44843-E874-4FE3-BA4A-0933D7C3D871}" destId="{0297053B-CE85-4F49-BC6D-B563D476039B}" srcOrd="1" destOrd="0" presId="urn:microsoft.com/office/officeart/2008/layout/LinedList"/>
    <dgm:cxn modelId="{8BB7C151-AD0E-4AAF-9CCF-1B88DFABE8CC}" type="presParOf" srcId="{6A923BE1-90FC-4118-AA70-CB99B002FB72}" destId="{129A5EA8-FB33-4B9E-8396-27FAB1720CBA}" srcOrd="8" destOrd="0" presId="urn:microsoft.com/office/officeart/2008/layout/LinedList"/>
    <dgm:cxn modelId="{1A90D398-A604-416F-9D3E-EF32B4DA06FC}" type="presParOf" srcId="{6A923BE1-90FC-4118-AA70-CB99B002FB72}" destId="{C575A50E-4B7E-42FF-8C51-12B07A7273DD}" srcOrd="9" destOrd="0" presId="urn:microsoft.com/office/officeart/2008/layout/LinedList"/>
    <dgm:cxn modelId="{1AD93122-6A5F-45AB-BD2F-444399250E43}" type="presParOf" srcId="{C575A50E-4B7E-42FF-8C51-12B07A7273DD}" destId="{29902272-CB63-40B7-8FE4-261C1E092F8A}" srcOrd="0" destOrd="0" presId="urn:microsoft.com/office/officeart/2008/layout/LinedList"/>
    <dgm:cxn modelId="{2D1D86F0-D40E-4857-BD6E-2ABBC62038AA}" type="presParOf" srcId="{C575A50E-4B7E-42FF-8C51-12B07A7273DD}" destId="{05585EFC-9857-4035-991D-4ED2DF05F023}" srcOrd="1" destOrd="0" presId="urn:microsoft.com/office/officeart/2008/layout/LinedList"/>
    <dgm:cxn modelId="{4CE6AFBB-8314-46EF-B14B-36424DAE5DCF}" type="presParOf" srcId="{6A923BE1-90FC-4118-AA70-CB99B002FB72}" destId="{BEE5F453-FF1A-4B95-9982-88488C867F9B}" srcOrd="10" destOrd="0" presId="urn:microsoft.com/office/officeart/2008/layout/LinedList"/>
    <dgm:cxn modelId="{7C543AF9-7F1F-4199-BD36-8E880B0D5C3F}" type="presParOf" srcId="{6A923BE1-90FC-4118-AA70-CB99B002FB72}" destId="{9FAAC96E-D36E-4BAE-9CC2-99E7DDDEC8F3}" srcOrd="11" destOrd="0" presId="urn:microsoft.com/office/officeart/2008/layout/LinedList"/>
    <dgm:cxn modelId="{CA281CB3-4B09-474E-89E8-D3CABEB18AED}" type="presParOf" srcId="{9FAAC96E-D36E-4BAE-9CC2-99E7DDDEC8F3}" destId="{A69242A0-2A3B-4993-85D5-191CB1201637}" srcOrd="0" destOrd="0" presId="urn:microsoft.com/office/officeart/2008/layout/LinedList"/>
    <dgm:cxn modelId="{AA3EEEB6-3940-48DB-9D76-9138FEE79567}" type="presParOf" srcId="{9FAAC96E-D36E-4BAE-9CC2-99E7DDDEC8F3}" destId="{76E18544-52EF-4B9D-9AA0-7833E080AB17}" srcOrd="1" destOrd="0" presId="urn:microsoft.com/office/officeart/2008/layout/LinedList"/>
    <dgm:cxn modelId="{AD5CAD44-3AA8-41A6-96A2-A78A574CFB19}" type="presParOf" srcId="{6A923BE1-90FC-4118-AA70-CB99B002FB72}" destId="{A0325DD9-11DF-437A-BCDF-6D0D3639F4D4}" srcOrd="12" destOrd="0" presId="urn:microsoft.com/office/officeart/2008/layout/LinedList"/>
    <dgm:cxn modelId="{80333C25-63BE-4ECE-8CAF-1943744B7EEF}" type="presParOf" srcId="{6A923BE1-90FC-4118-AA70-CB99B002FB72}" destId="{C2BCD87C-32CE-4A32-A087-4F9B672CC074}" srcOrd="13" destOrd="0" presId="urn:microsoft.com/office/officeart/2008/layout/LinedList"/>
    <dgm:cxn modelId="{0C0E183E-8D82-4530-82FA-98B9E0D0F3A2}" type="presParOf" srcId="{C2BCD87C-32CE-4A32-A087-4F9B672CC074}" destId="{DDBA6E81-8B74-40B2-9F40-095F63B6717B}" srcOrd="0" destOrd="0" presId="urn:microsoft.com/office/officeart/2008/layout/LinedList"/>
    <dgm:cxn modelId="{A0D612EF-C15F-4D4B-B1E2-352E41188E95}" type="presParOf" srcId="{C2BCD87C-32CE-4A32-A087-4F9B672CC074}" destId="{DCC67D7E-A935-455F-822E-B15CF1E97199}" srcOrd="1" destOrd="0" presId="urn:microsoft.com/office/officeart/2008/layout/LinedList"/>
    <dgm:cxn modelId="{4EAFF3B6-D00F-427B-88CC-3D16F1BFE58A}" type="presParOf" srcId="{6A923BE1-90FC-4118-AA70-CB99B002FB72}" destId="{F5E541F1-C65E-4935-975E-5EDF56FA7AA7}" srcOrd="14" destOrd="0" presId="urn:microsoft.com/office/officeart/2008/layout/LinedList"/>
    <dgm:cxn modelId="{0A8D3408-4394-44D9-AE67-2A192B7F07FC}" type="presParOf" srcId="{6A923BE1-90FC-4118-AA70-CB99B002FB72}" destId="{2310CF69-BBEC-438D-8A1B-64E1205B27D3}" srcOrd="15" destOrd="0" presId="urn:microsoft.com/office/officeart/2008/layout/LinedList"/>
    <dgm:cxn modelId="{77318F89-7342-4731-B04D-85598FB8A7BF}" type="presParOf" srcId="{2310CF69-BBEC-438D-8A1B-64E1205B27D3}" destId="{165D59C0-45A8-43B1-BF7A-9F0BA8A49DA7}" srcOrd="0" destOrd="0" presId="urn:microsoft.com/office/officeart/2008/layout/LinedList"/>
    <dgm:cxn modelId="{0F85832E-B476-413C-8D27-03B4288B6BA6}" type="presParOf" srcId="{2310CF69-BBEC-438D-8A1B-64E1205B27D3}" destId="{7D5154D5-CB6A-4182-8EA3-BFED2D12B6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3FEA-80BE-41EC-81C6-1B7A78563BB2}">
      <dsp:nvSpPr>
        <dsp:cNvPr id="0" name=""/>
        <dsp:cNvSpPr/>
      </dsp:nvSpPr>
      <dsp:spPr>
        <a:xfrm>
          <a:off x="0" y="0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70000-0951-4DD7-9ED0-50D06867D14F}">
      <dsp:nvSpPr>
        <dsp:cNvPr id="0" name=""/>
        <dsp:cNvSpPr/>
      </dsp:nvSpPr>
      <dsp:spPr>
        <a:xfrm>
          <a:off x="0" y="0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strike="noStrike" kern="1200"/>
            <a:t>1. </a:t>
          </a:r>
          <a:r>
            <a:rPr lang="sv-SE" sz="1400" kern="1200"/>
            <a:t>Säkra att behovet av förändringen känns angelägen </a:t>
          </a:r>
          <a:endParaRPr lang="sv-SE" sz="1400" kern="1200" dirty="0"/>
        </a:p>
      </dsp:txBody>
      <dsp:txXfrm>
        <a:off x="0" y="0"/>
        <a:ext cx="8394127" cy="543693"/>
      </dsp:txXfrm>
    </dsp:sp>
    <dsp:sp modelId="{54CFB6E6-53AE-400D-A6CF-205368E319DC}">
      <dsp:nvSpPr>
        <dsp:cNvPr id="0" name=""/>
        <dsp:cNvSpPr/>
      </dsp:nvSpPr>
      <dsp:spPr>
        <a:xfrm>
          <a:off x="0" y="543693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D240-DF2A-476C-A86D-577ED232D2C7}">
      <dsp:nvSpPr>
        <dsp:cNvPr id="0" name=""/>
        <dsp:cNvSpPr/>
      </dsp:nvSpPr>
      <dsp:spPr>
        <a:xfrm>
          <a:off x="0" y="543693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2. Bilda en stark förändringsledargrupp</a:t>
          </a:r>
          <a:endParaRPr lang="sv-SE" sz="1400" kern="1200" dirty="0"/>
        </a:p>
      </dsp:txBody>
      <dsp:txXfrm>
        <a:off x="0" y="543693"/>
        <a:ext cx="8394127" cy="543693"/>
      </dsp:txXfrm>
    </dsp:sp>
    <dsp:sp modelId="{9F4EF487-50C6-4CBA-9404-6D4B2310F26D}">
      <dsp:nvSpPr>
        <dsp:cNvPr id="0" name=""/>
        <dsp:cNvSpPr/>
      </dsp:nvSpPr>
      <dsp:spPr>
        <a:xfrm>
          <a:off x="0" y="1087387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4FA13-9583-487B-B908-3BDC36E55931}">
      <dsp:nvSpPr>
        <dsp:cNvPr id="0" name=""/>
        <dsp:cNvSpPr/>
      </dsp:nvSpPr>
      <dsp:spPr>
        <a:xfrm>
          <a:off x="0" y="1087387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3. Utveckla ett attraktivt och tydligt slutmål  </a:t>
          </a:r>
          <a:endParaRPr lang="sv-SE" sz="1400" kern="1200" dirty="0"/>
        </a:p>
      </dsp:txBody>
      <dsp:txXfrm>
        <a:off x="0" y="1087387"/>
        <a:ext cx="8394127" cy="543693"/>
      </dsp:txXfrm>
    </dsp:sp>
    <dsp:sp modelId="{F513E2E6-C9BD-4B50-8DA1-B55D135E4A6F}">
      <dsp:nvSpPr>
        <dsp:cNvPr id="0" name=""/>
        <dsp:cNvSpPr/>
      </dsp:nvSpPr>
      <dsp:spPr>
        <a:xfrm>
          <a:off x="0" y="1631081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E6CBC-7F41-4EE7-BA41-82D1594B39F3}">
      <dsp:nvSpPr>
        <dsp:cNvPr id="0" name=""/>
        <dsp:cNvSpPr/>
      </dsp:nvSpPr>
      <dsp:spPr>
        <a:xfrm>
          <a:off x="0" y="1631081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4. Identifiera nyckelpersoner och kommunicera slutmålet</a:t>
          </a:r>
          <a:endParaRPr lang="sv-SE" sz="1400" strike="sngStrike" kern="1200" dirty="0"/>
        </a:p>
      </dsp:txBody>
      <dsp:txXfrm>
        <a:off x="0" y="1631081"/>
        <a:ext cx="8394127" cy="543693"/>
      </dsp:txXfrm>
    </dsp:sp>
    <dsp:sp modelId="{129A5EA8-FB33-4B9E-8396-27FAB1720CBA}">
      <dsp:nvSpPr>
        <dsp:cNvPr id="0" name=""/>
        <dsp:cNvSpPr/>
      </dsp:nvSpPr>
      <dsp:spPr>
        <a:xfrm>
          <a:off x="0" y="2174775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02272-CB63-40B7-8FE4-261C1E092F8A}">
      <dsp:nvSpPr>
        <dsp:cNvPr id="0" name=""/>
        <dsp:cNvSpPr/>
      </dsp:nvSpPr>
      <dsp:spPr>
        <a:xfrm>
          <a:off x="0" y="2174775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5. Säkra att alla har möjlighet att förverkliga förändringen </a:t>
          </a:r>
          <a:endParaRPr lang="sv-SE" sz="1400" kern="1200" dirty="0"/>
        </a:p>
      </dsp:txBody>
      <dsp:txXfrm>
        <a:off x="0" y="2174775"/>
        <a:ext cx="8394127" cy="543693"/>
      </dsp:txXfrm>
    </dsp:sp>
    <dsp:sp modelId="{BEE5F453-FF1A-4B95-9982-88488C867F9B}">
      <dsp:nvSpPr>
        <dsp:cNvPr id="0" name=""/>
        <dsp:cNvSpPr/>
      </dsp:nvSpPr>
      <dsp:spPr>
        <a:xfrm>
          <a:off x="0" y="2718469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242A0-2A3B-4993-85D5-191CB1201637}">
      <dsp:nvSpPr>
        <dsp:cNvPr id="0" name=""/>
        <dsp:cNvSpPr/>
      </dsp:nvSpPr>
      <dsp:spPr>
        <a:xfrm>
          <a:off x="0" y="2718469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6. Prioritera och visa på tidiga fördelar </a:t>
          </a:r>
        </a:p>
      </dsp:txBody>
      <dsp:txXfrm>
        <a:off x="0" y="2718469"/>
        <a:ext cx="8394127" cy="543693"/>
      </dsp:txXfrm>
    </dsp:sp>
    <dsp:sp modelId="{A0325DD9-11DF-437A-BCDF-6D0D3639F4D4}">
      <dsp:nvSpPr>
        <dsp:cNvPr id="0" name=""/>
        <dsp:cNvSpPr/>
      </dsp:nvSpPr>
      <dsp:spPr>
        <a:xfrm>
          <a:off x="0" y="3262163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A6E81-8B74-40B2-9F40-095F63B6717B}">
      <dsp:nvSpPr>
        <dsp:cNvPr id="0" name=""/>
        <dsp:cNvSpPr/>
      </dsp:nvSpPr>
      <dsp:spPr>
        <a:xfrm>
          <a:off x="0" y="3262163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7. Säkra nyttan av förändringen och bibehåll takten</a:t>
          </a:r>
          <a:endParaRPr lang="sv-SE" sz="1400" strike="sngStrike" kern="1200" dirty="0"/>
        </a:p>
      </dsp:txBody>
      <dsp:txXfrm>
        <a:off x="0" y="3262163"/>
        <a:ext cx="8394127" cy="543693"/>
      </dsp:txXfrm>
    </dsp:sp>
    <dsp:sp modelId="{F5E541F1-C65E-4935-975E-5EDF56FA7AA7}">
      <dsp:nvSpPr>
        <dsp:cNvPr id="0" name=""/>
        <dsp:cNvSpPr/>
      </dsp:nvSpPr>
      <dsp:spPr>
        <a:xfrm>
          <a:off x="0" y="3805857"/>
          <a:ext cx="839412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D59C0-45A8-43B1-BF7A-9F0BA8A49DA7}">
      <dsp:nvSpPr>
        <dsp:cNvPr id="0" name=""/>
        <dsp:cNvSpPr/>
      </dsp:nvSpPr>
      <dsp:spPr>
        <a:xfrm>
          <a:off x="0" y="3805857"/>
          <a:ext cx="8394127" cy="54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8. Förankra det nya arbetssättet som en naturlig del i vår </a:t>
          </a:r>
          <a:br>
            <a:rPr lang="sv-SE" sz="1400" kern="1200" dirty="0"/>
          </a:br>
          <a:r>
            <a:rPr lang="sv-SE" sz="1400" kern="1200" dirty="0"/>
            <a:t>    verksamhet</a:t>
          </a:r>
        </a:p>
      </dsp:txBody>
      <dsp:txXfrm>
        <a:off x="0" y="3805857"/>
        <a:ext cx="8394127" cy="543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3" y="0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79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3" y="9443879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3683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Beskriv hur workshopen går till, hur vi praktiskt jobbar, hur vi redovisar.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27569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6396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8337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30865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Denna är ofta att föredra. Högerkolumnen är en bra input till aktiviteter. Använd matrisen om det behöver prioriteras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 err="1"/>
              <a:t>Talpunkter</a:t>
            </a:r>
            <a:r>
              <a:rPr lang="sv-SE" dirty="0"/>
              <a:t>:</a:t>
            </a:r>
          </a:p>
          <a:p>
            <a:r>
              <a:rPr lang="sv-SE" dirty="0"/>
              <a:t>Hamna inte i traditionella roller/grupper om det inte är säkra. Ex äldre , yngre  kanske ska vara ”datorvana” - ”icke datorvana”. Risk också att missa individer om vi pratar om de traditionella professionerna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9339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är en sammanslagning av två kuvert. I en riktig workshop kan du behöva prioritera (ex med </a:t>
            </a:r>
            <a:r>
              <a:rPr lang="sv-SE" dirty="0" err="1"/>
              <a:t>PICK.chart</a:t>
            </a:r>
            <a:r>
              <a:rPr lang="sv-SE" dirty="0"/>
              <a:t>) också, innan aktiviteter läggs in i en plan med ansvar</a:t>
            </a:r>
          </a:p>
          <a:p>
            <a:endParaRPr lang="sv-SE" dirty="0"/>
          </a:p>
          <a:p>
            <a:pPr defTabSz="905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Övningen görs bäst om alla går igenom på eget papper och sedan jämför och diskuterar svaren i grupp, men vid ont om tid så gå direkt på gruppen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1DED4-3B0A-4D60-BEFE-42F758C0424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97228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Säkra en känsla av akut behov			annars 		Varför agera??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Bilda en stark förändringsledargrupp 			annars 		Det är inte på riktigt!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Utveckla ett attraktivt och tydligt slutmål 		annars		Vart ska vi?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Identifiera nyckelpersoner och kommunicera slutmålet		annars		Ingen vet alla spekulerar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Säkerställ att alla har möjligheter att realisera förändringen	annars		Det fastnar på mitten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Prioritera och visa på tidiga fördelar			annars		Vi orkar inte hela vägen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Bibehåll </a:t>
            </a:r>
            <a:r>
              <a:rPr lang="sv-SE" b="1" dirty="0" err="1">
                <a:solidFill>
                  <a:schemeClr val="tx1"/>
                </a:solidFill>
              </a:rPr>
              <a:t>momentum</a:t>
            </a:r>
            <a:r>
              <a:rPr lang="sv-SE" b="1" dirty="0">
                <a:solidFill>
                  <a:schemeClr val="tx1"/>
                </a:solidFill>
              </a:rPr>
              <a:t> i förändringen  			annars		Strul, det fungerar inte</a:t>
            </a:r>
          </a:p>
          <a:p>
            <a:pPr defTabSz="905988">
              <a:defRPr/>
            </a:pPr>
            <a:r>
              <a:rPr lang="sv-SE" b="1" dirty="0">
                <a:solidFill>
                  <a:schemeClr val="tx1"/>
                </a:solidFill>
              </a:rPr>
              <a:t>Förankra det nya tillståndet som en naturlig del av vårt arbetssätt	annars		Det är temporärt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59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44DE73-415D-426C-AF3A-C8461FA2AC15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</a:rPr>
              <a:pPr marL="0" marR="0" lvl="0" indent="0" algn="r" defTabSz="9059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8904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1700812"/>
            <a:ext cx="84201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404592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4558" y="4800600"/>
            <a:ext cx="6910687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4558" y="476672"/>
            <a:ext cx="7956884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4558" y="5367338"/>
            <a:ext cx="6910687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9618" y="-36589"/>
            <a:ext cx="432904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30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81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19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0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46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95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4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5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38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482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6781-3454-4AE7-AAFB-14E9CE9948D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/>
              <a:t>2023-12-15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EA65-85E5-4925-88EE-4DF2FFF8222B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49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621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1700809"/>
            <a:ext cx="84201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404592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934158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67637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668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26368" y="0"/>
            <a:ext cx="466046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4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474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5245532" y="0"/>
            <a:ext cx="466046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4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0638" y="-26988"/>
            <a:ext cx="992663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38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6284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25714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0532" y="692696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5201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54796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4558" y="4800600"/>
            <a:ext cx="6910687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4558" y="476672"/>
            <a:ext cx="7956884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4558" y="5367338"/>
            <a:ext cx="6910687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071932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9618" y="-36589"/>
            <a:ext cx="4329046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109929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26368" y="0"/>
            <a:ext cx="466046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5245532" y="0"/>
            <a:ext cx="466046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0532" y="692696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5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9B56781-3454-4AE7-AAFB-14E9CE9948D9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2023-12-15</a:t>
            </a:fld>
            <a:endParaRPr lang="sv-SE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sv-SE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4BEA65-85E5-4925-88EE-4DF2FFF8222B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01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42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3050" y="6553201"/>
            <a:ext cx="495300" cy="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488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488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0319" y="0"/>
            <a:ext cx="992663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9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371475"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742950"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114425"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485900" algn="l" rtl="0" eaLnBrk="1" fontAlgn="base" hangingPunct="1">
        <a:spcBef>
          <a:spcPct val="0"/>
        </a:spcBef>
        <a:spcAft>
          <a:spcPct val="0"/>
        </a:spcAft>
        <a:defRPr sz="325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278606" indent="-278606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603647" indent="-232172" algn="l" rtl="0" eaLnBrk="1" fontAlgn="base" hangingPunct="1">
        <a:spcBef>
          <a:spcPct val="20000"/>
        </a:spcBef>
        <a:spcAft>
          <a:spcPct val="0"/>
        </a:spcAft>
        <a:buChar char="–"/>
        <a:defRPr sz="2275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928688" indent="-185738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300163" indent="-185738" algn="l" rtl="0" eaLnBrk="1" fontAlgn="base" hangingPunct="1">
        <a:spcBef>
          <a:spcPct val="20000"/>
        </a:spcBef>
        <a:spcAft>
          <a:spcPct val="0"/>
        </a:spcAft>
        <a:defRPr sz="1625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671638" indent="-185738" algn="l" rtl="0" eaLnBrk="1" fontAlgn="base" hangingPunct="1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043113" indent="-185738" algn="l" rtl="0" eaLnBrk="1" fontAlgn="base" hangingPunct="1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ea typeface="+mn-ea"/>
        </a:defRPr>
      </a:lvl6pPr>
      <a:lvl7pPr marL="2414588" indent="-185738" algn="l" rtl="0" eaLnBrk="1" fontAlgn="base" hangingPunct="1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ea typeface="+mn-ea"/>
        </a:defRPr>
      </a:lvl7pPr>
      <a:lvl8pPr marL="2786063" indent="-185738" algn="l" rtl="0" eaLnBrk="1" fontAlgn="base" hangingPunct="1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ea typeface="+mn-ea"/>
        </a:defRPr>
      </a:lvl8pPr>
      <a:lvl9pPr marL="3157538" indent="-185738" algn="l" rtl="0" eaLnBrk="1" fontAlgn="base" hangingPunct="1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ardgivare.skane.se/kompetens-utveckling/kvalitetsutveckling/forandringsledning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lportal.i.skane.se/Kvalitetsutveckling/Referensgrupp%20F%C3%B6r%C3%A4ndrings-f%C3%B6rb%C3%A4ttringsledning/Delade%20dokument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238250" y="1338"/>
            <a:ext cx="7429500" cy="1627462"/>
          </a:xfrm>
        </p:spPr>
        <p:txBody>
          <a:bodyPr>
            <a:normAutofit/>
          </a:bodyPr>
          <a:lstStyle/>
          <a:p>
            <a:r>
              <a:rPr lang="sv-SE" sz="4000" dirty="0"/>
              <a:t>Dialogkarta förändringsledning: Kuvertinnehåll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38250" y="1772816"/>
            <a:ext cx="7429500" cy="4464496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Materialet i denna presentation är framtaget för  att användas i en handledarledd workshop i vilken en förestående förändring ska planeras, men kan såklart användas fristående för förändringsplanering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Den handledda workshopen använder en s.k. ”dialogkarta” i vilken planeringens olika steg visualiseras och till varje steg finns ett ”kuvert” med instruktioner och mallar.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Innehållet och terminologi är i enlighet med </a:t>
            </a:r>
            <a:r>
              <a:rPr lang="sv-SE" sz="1900" dirty="0">
                <a:hlinkClick r:id="rId2"/>
              </a:rPr>
              <a:t>Region Skånes förändringsledningsmodell</a:t>
            </a:r>
            <a:r>
              <a:rPr lang="sv-SE" sz="1900" dirty="0"/>
              <a:t> och utbildningen i förändringsledning, </a:t>
            </a:r>
            <a:r>
              <a:rPr lang="sv-SE" sz="1900" dirty="0" err="1"/>
              <a:t>Wallbreaker</a:t>
            </a:r>
            <a:endParaRPr lang="sv-SE" sz="19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Innehåll:</a:t>
            </a:r>
          </a:p>
          <a:p>
            <a:pPr marL="657225" lvl="1" indent="-285750" algn="l">
              <a:buFont typeface="Arial" panose="020B0604020202020204" pitchFamily="34" charset="0"/>
              <a:buChar char="•"/>
            </a:pPr>
            <a:r>
              <a:rPr lang="sv-SE" sz="1700" dirty="0"/>
              <a:t>Dialogkartan</a:t>
            </a:r>
          </a:p>
          <a:p>
            <a:pPr marL="657225" lvl="1" indent="-285750" algn="l">
              <a:buFont typeface="Arial" panose="020B0604020202020204" pitchFamily="34" charset="0"/>
              <a:buChar char="•"/>
            </a:pPr>
            <a:r>
              <a:rPr lang="sv-SE" sz="1700" dirty="0"/>
              <a:t>Kuvert A – F, instruktion plus mallar</a:t>
            </a:r>
          </a:p>
          <a:p>
            <a:pPr marL="657225" lvl="1" indent="-285750" algn="l">
              <a:buFont typeface="Arial" panose="020B0604020202020204" pitchFamily="34" charset="0"/>
              <a:buChar char="•"/>
            </a:pPr>
            <a:r>
              <a:rPr lang="sv-SE" sz="1700" dirty="0"/>
              <a:t>Avslut, reflektion</a:t>
            </a:r>
          </a:p>
          <a:p>
            <a:pPr marL="657225" lvl="1" indent="-285750" algn="l">
              <a:buFont typeface="Arial" panose="020B0604020202020204" pitchFamily="34" charset="0"/>
              <a:buChar char="•"/>
            </a:pPr>
            <a:endParaRPr lang="sv-SE" sz="1675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Revision:</a:t>
            </a:r>
          </a:p>
          <a:p>
            <a:pPr marL="657225" lvl="1" indent="-285750" algn="l">
              <a:buFont typeface="Arial" panose="020B0604020202020204" pitchFamily="34" charset="0"/>
              <a:buChar char="•"/>
            </a:pPr>
            <a:r>
              <a:rPr lang="sv-SE" sz="1300" dirty="0"/>
              <a:t>2023-12-14: Uppdaterad med nya mallar efter återkoppling från användare, bl.a. är intressentmatrisen är ersatt med en tabell. Mallarna är också lättare att använda digitalt, då det går att skriva i rutorna</a:t>
            </a:r>
          </a:p>
        </p:txBody>
      </p:sp>
    </p:spTree>
    <p:extLst>
      <p:ext uri="{BB962C8B-B14F-4D97-AF65-F5344CB8AC3E}">
        <p14:creationId xmlns:p14="http://schemas.microsoft.com/office/powerpoint/2010/main" val="384091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ktangel 66">
            <a:extLst>
              <a:ext uri="{FF2B5EF4-FFF2-40B4-BE49-F238E27FC236}">
                <a16:creationId xmlns:a16="http://schemas.microsoft.com/office/drawing/2014/main" id="{35976AC0-F25C-4B6D-8E5D-EBDF1E1EDE4A}"/>
              </a:ext>
            </a:extLst>
          </p:cNvPr>
          <p:cNvSpPr/>
          <p:nvPr/>
        </p:nvSpPr>
        <p:spPr bwMode="auto">
          <a:xfrm>
            <a:off x="5981730" y="1201341"/>
            <a:ext cx="1462500" cy="4592685"/>
          </a:xfrm>
          <a:prstGeom prst="rect">
            <a:avLst/>
          </a:prstGeom>
          <a:solidFill>
            <a:srgbClr val="FFCD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defTabSz="742950"/>
            <a:endParaRPr lang="sv-SE" sz="195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878E7B34-CE42-496F-9E48-D10299C7CBC5}"/>
              </a:ext>
            </a:extLst>
          </p:cNvPr>
          <p:cNvSpPr/>
          <p:nvPr/>
        </p:nvSpPr>
        <p:spPr bwMode="auto">
          <a:xfrm>
            <a:off x="1562080" y="1198048"/>
            <a:ext cx="1462500" cy="459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defTabSz="742950"/>
            <a:endParaRPr lang="sv-SE" sz="195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42D64E28-AB3C-44F1-A0D7-49C905E14476}"/>
              </a:ext>
            </a:extLst>
          </p:cNvPr>
          <p:cNvCxnSpPr/>
          <p:nvPr/>
        </p:nvCxnSpPr>
        <p:spPr bwMode="auto">
          <a:xfrm>
            <a:off x="330012" y="1187425"/>
            <a:ext cx="877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930B41E9-47DB-4FF2-A7B9-611428B7E2C7}"/>
              </a:ext>
            </a:extLst>
          </p:cNvPr>
          <p:cNvCxnSpPr/>
          <p:nvPr/>
        </p:nvCxnSpPr>
        <p:spPr bwMode="auto">
          <a:xfrm>
            <a:off x="4492618" y="1187426"/>
            <a:ext cx="0" cy="452332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BE314F27-5A26-43DA-A597-9D2E10452F8A}"/>
              </a:ext>
            </a:extLst>
          </p:cNvPr>
          <p:cNvSpPr txBox="1"/>
          <p:nvPr/>
        </p:nvSpPr>
        <p:spPr>
          <a:xfrm>
            <a:off x="1223186" y="751931"/>
            <a:ext cx="2105063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42950"/>
            <a:r>
              <a:rPr lang="sv-SE" sz="1950" b="1" dirty="0">
                <a:solidFill>
                  <a:srgbClr val="3D9378">
                    <a:lumMod val="50000"/>
                  </a:srgbClr>
                </a:solidFill>
              </a:rPr>
              <a:t>Drivande krafter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93D541D-1507-4A8C-96AC-51BEFF0C4AC2}"/>
              </a:ext>
            </a:extLst>
          </p:cNvPr>
          <p:cNvSpPr txBox="1"/>
          <p:nvPr/>
        </p:nvSpPr>
        <p:spPr>
          <a:xfrm>
            <a:off x="5595356" y="751931"/>
            <a:ext cx="2270173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950" b="1" dirty="0">
                <a:solidFill>
                  <a:srgbClr val="C00000"/>
                </a:solidFill>
              </a:rPr>
              <a:t>Hindrande krafter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8C54483F-1547-49F9-9FA5-73C9AF9285E7}"/>
              </a:ext>
            </a:extLst>
          </p:cNvPr>
          <p:cNvCxnSpPr/>
          <p:nvPr/>
        </p:nvCxnSpPr>
        <p:spPr bwMode="auto">
          <a:xfrm>
            <a:off x="330987" y="1520535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84C10250-46A0-473F-B5E6-91B201E5F852}"/>
              </a:ext>
            </a:extLst>
          </p:cNvPr>
          <p:cNvCxnSpPr/>
          <p:nvPr/>
        </p:nvCxnSpPr>
        <p:spPr bwMode="auto">
          <a:xfrm>
            <a:off x="330987" y="1829358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8D0712F4-87CF-45DD-8569-4F7D31833530}"/>
              </a:ext>
            </a:extLst>
          </p:cNvPr>
          <p:cNvCxnSpPr/>
          <p:nvPr/>
        </p:nvCxnSpPr>
        <p:spPr bwMode="auto">
          <a:xfrm>
            <a:off x="330987" y="2138181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Rak koppling 50">
            <a:extLst>
              <a:ext uri="{FF2B5EF4-FFF2-40B4-BE49-F238E27FC236}">
                <a16:creationId xmlns:a16="http://schemas.microsoft.com/office/drawing/2014/main" id="{FEA6B11D-58F5-4D1E-9A01-7CE3271545B0}"/>
              </a:ext>
            </a:extLst>
          </p:cNvPr>
          <p:cNvCxnSpPr/>
          <p:nvPr/>
        </p:nvCxnSpPr>
        <p:spPr bwMode="auto">
          <a:xfrm>
            <a:off x="330987" y="2447004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F143AACF-33A9-4D60-8DD1-774D5B6C367B}"/>
              </a:ext>
            </a:extLst>
          </p:cNvPr>
          <p:cNvCxnSpPr/>
          <p:nvPr/>
        </p:nvCxnSpPr>
        <p:spPr bwMode="auto">
          <a:xfrm>
            <a:off x="330987" y="2755828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Rak koppling 52">
            <a:extLst>
              <a:ext uri="{FF2B5EF4-FFF2-40B4-BE49-F238E27FC236}">
                <a16:creationId xmlns:a16="http://schemas.microsoft.com/office/drawing/2014/main" id="{08EED433-3157-4FB0-9475-EDDF3EB3976A}"/>
              </a:ext>
            </a:extLst>
          </p:cNvPr>
          <p:cNvCxnSpPr/>
          <p:nvPr/>
        </p:nvCxnSpPr>
        <p:spPr bwMode="auto">
          <a:xfrm>
            <a:off x="330987" y="3064651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Rak koppling 53">
            <a:extLst>
              <a:ext uri="{FF2B5EF4-FFF2-40B4-BE49-F238E27FC236}">
                <a16:creationId xmlns:a16="http://schemas.microsoft.com/office/drawing/2014/main" id="{77668D9D-3BC7-4E92-B978-86632FBD13D6}"/>
              </a:ext>
            </a:extLst>
          </p:cNvPr>
          <p:cNvCxnSpPr/>
          <p:nvPr/>
        </p:nvCxnSpPr>
        <p:spPr bwMode="auto">
          <a:xfrm>
            <a:off x="330987" y="3373474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60FBF2E5-6D6F-455B-801D-4B8CFFCDE78C}"/>
              </a:ext>
            </a:extLst>
          </p:cNvPr>
          <p:cNvCxnSpPr/>
          <p:nvPr/>
        </p:nvCxnSpPr>
        <p:spPr bwMode="auto">
          <a:xfrm>
            <a:off x="330987" y="3682297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Rak koppling 55">
            <a:extLst>
              <a:ext uri="{FF2B5EF4-FFF2-40B4-BE49-F238E27FC236}">
                <a16:creationId xmlns:a16="http://schemas.microsoft.com/office/drawing/2014/main" id="{491D1963-DBD3-44F2-A5E5-65B30497EEE2}"/>
              </a:ext>
            </a:extLst>
          </p:cNvPr>
          <p:cNvCxnSpPr/>
          <p:nvPr/>
        </p:nvCxnSpPr>
        <p:spPr bwMode="auto">
          <a:xfrm>
            <a:off x="330987" y="3991120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Rak koppling 56">
            <a:extLst>
              <a:ext uri="{FF2B5EF4-FFF2-40B4-BE49-F238E27FC236}">
                <a16:creationId xmlns:a16="http://schemas.microsoft.com/office/drawing/2014/main" id="{9EFAB39E-F22D-49FC-9EE0-80FBA9E6BA76}"/>
              </a:ext>
            </a:extLst>
          </p:cNvPr>
          <p:cNvCxnSpPr/>
          <p:nvPr/>
        </p:nvCxnSpPr>
        <p:spPr bwMode="auto">
          <a:xfrm>
            <a:off x="330987" y="4299943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Rak koppling 57">
            <a:extLst>
              <a:ext uri="{FF2B5EF4-FFF2-40B4-BE49-F238E27FC236}">
                <a16:creationId xmlns:a16="http://schemas.microsoft.com/office/drawing/2014/main" id="{191C20FA-704C-460A-8B42-7CF0D32721D3}"/>
              </a:ext>
            </a:extLst>
          </p:cNvPr>
          <p:cNvCxnSpPr/>
          <p:nvPr/>
        </p:nvCxnSpPr>
        <p:spPr bwMode="auto">
          <a:xfrm>
            <a:off x="330987" y="4608766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Rak koppling 58">
            <a:extLst>
              <a:ext uri="{FF2B5EF4-FFF2-40B4-BE49-F238E27FC236}">
                <a16:creationId xmlns:a16="http://schemas.microsoft.com/office/drawing/2014/main" id="{C26F7266-8EE2-4026-B4FD-94A7512ED778}"/>
              </a:ext>
            </a:extLst>
          </p:cNvPr>
          <p:cNvCxnSpPr/>
          <p:nvPr/>
        </p:nvCxnSpPr>
        <p:spPr bwMode="auto">
          <a:xfrm>
            <a:off x="330987" y="4917589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Rak koppling 59">
            <a:extLst>
              <a:ext uri="{FF2B5EF4-FFF2-40B4-BE49-F238E27FC236}">
                <a16:creationId xmlns:a16="http://schemas.microsoft.com/office/drawing/2014/main" id="{A47F1B2D-C5A8-4158-8C30-CF376E946C46}"/>
              </a:ext>
            </a:extLst>
          </p:cNvPr>
          <p:cNvCxnSpPr/>
          <p:nvPr/>
        </p:nvCxnSpPr>
        <p:spPr bwMode="auto">
          <a:xfrm>
            <a:off x="330987" y="5226413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Rak koppling 60">
            <a:extLst>
              <a:ext uri="{FF2B5EF4-FFF2-40B4-BE49-F238E27FC236}">
                <a16:creationId xmlns:a16="http://schemas.microsoft.com/office/drawing/2014/main" id="{AB7659E5-348A-4895-946F-7E819EC7717C}"/>
              </a:ext>
            </a:extLst>
          </p:cNvPr>
          <p:cNvCxnSpPr/>
          <p:nvPr/>
        </p:nvCxnSpPr>
        <p:spPr bwMode="auto">
          <a:xfrm>
            <a:off x="330987" y="5535234"/>
            <a:ext cx="8775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4C14C7C3-2E7E-4AE3-82BD-BFE23E4605BD}"/>
              </a:ext>
            </a:extLst>
          </p:cNvPr>
          <p:cNvCxnSpPr>
            <a:cxnSpLocks/>
          </p:cNvCxnSpPr>
          <p:nvPr/>
        </p:nvCxnSpPr>
        <p:spPr bwMode="auto">
          <a:xfrm>
            <a:off x="330011" y="4917589"/>
            <a:ext cx="4162607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ak pilkoppling 70">
            <a:extLst>
              <a:ext uri="{FF2B5EF4-FFF2-40B4-BE49-F238E27FC236}">
                <a16:creationId xmlns:a16="http://schemas.microsoft.com/office/drawing/2014/main" id="{88CD43F6-6428-4846-86F7-0437160599D6}"/>
              </a:ext>
            </a:extLst>
          </p:cNvPr>
          <p:cNvCxnSpPr>
            <a:cxnSpLocks/>
          </p:cNvCxnSpPr>
          <p:nvPr/>
        </p:nvCxnSpPr>
        <p:spPr bwMode="auto">
          <a:xfrm>
            <a:off x="3024580" y="5226413"/>
            <a:ext cx="1468038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Rak pilkoppling 72">
            <a:extLst>
              <a:ext uri="{FF2B5EF4-FFF2-40B4-BE49-F238E27FC236}">
                <a16:creationId xmlns:a16="http://schemas.microsoft.com/office/drawing/2014/main" id="{2E781181-3513-4062-8A17-357C06BB27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16461" y="5226413"/>
            <a:ext cx="2927769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ruta 76">
            <a:extLst>
              <a:ext uri="{FF2B5EF4-FFF2-40B4-BE49-F238E27FC236}">
                <a16:creationId xmlns:a16="http://schemas.microsoft.com/office/drawing/2014/main" id="{6B219C6F-9669-4E01-8867-5527E0C463C0}"/>
              </a:ext>
            </a:extLst>
          </p:cNvPr>
          <p:cNvSpPr txBox="1"/>
          <p:nvPr/>
        </p:nvSpPr>
        <p:spPr>
          <a:xfrm>
            <a:off x="3529890" y="5543963"/>
            <a:ext cx="49564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svag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77887806-F7ED-444A-92E2-4FB34F8CB0CD}"/>
              </a:ext>
            </a:extLst>
          </p:cNvPr>
          <p:cNvSpPr txBox="1"/>
          <p:nvPr/>
        </p:nvSpPr>
        <p:spPr>
          <a:xfrm>
            <a:off x="2075261" y="5543963"/>
            <a:ext cx="583814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medel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80584892-26B6-4CAC-9A41-9EA1FDEDFF5D}"/>
              </a:ext>
            </a:extLst>
          </p:cNvPr>
          <p:cNvSpPr txBox="1"/>
          <p:nvPr/>
        </p:nvSpPr>
        <p:spPr>
          <a:xfrm>
            <a:off x="709199" y="5543963"/>
            <a:ext cx="50206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stark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2C96F7E3-8BA2-46D7-ACA2-8C41DA9A46D3}"/>
              </a:ext>
            </a:extLst>
          </p:cNvPr>
          <p:cNvSpPr txBox="1"/>
          <p:nvPr/>
        </p:nvSpPr>
        <p:spPr>
          <a:xfrm>
            <a:off x="7887985" y="5567155"/>
            <a:ext cx="49564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svag</a:t>
            </a: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37E5DCED-B639-42DA-B2EA-9197A8BD7DF9}"/>
              </a:ext>
            </a:extLst>
          </p:cNvPr>
          <p:cNvSpPr txBox="1"/>
          <p:nvPr/>
        </p:nvSpPr>
        <p:spPr>
          <a:xfrm>
            <a:off x="6433356" y="5567155"/>
            <a:ext cx="583814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medel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A2E53F7A-35E6-497B-9E89-F0F0A9834556}"/>
              </a:ext>
            </a:extLst>
          </p:cNvPr>
          <p:cNvSpPr txBox="1"/>
          <p:nvPr/>
        </p:nvSpPr>
        <p:spPr>
          <a:xfrm>
            <a:off x="5067294" y="5567155"/>
            <a:ext cx="50206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dirty="0">
                <a:solidFill>
                  <a:srgbClr val="000000"/>
                </a:solidFill>
              </a:rPr>
              <a:t>stark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EDB9A119-8B23-45A6-A2B8-9832B7F03126}"/>
              </a:ext>
            </a:extLst>
          </p:cNvPr>
          <p:cNvSpPr txBox="1"/>
          <p:nvPr/>
        </p:nvSpPr>
        <p:spPr>
          <a:xfrm>
            <a:off x="1051347" y="5863156"/>
            <a:ext cx="2993127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42950"/>
            <a:r>
              <a:rPr lang="sv-SE" sz="1138" i="1" dirty="0">
                <a:solidFill>
                  <a:srgbClr val="000000"/>
                </a:solidFill>
              </a:rPr>
              <a:t>Tips: ange styrkan i kraften genom längden</a:t>
            </a:r>
          </a:p>
        </p:txBody>
      </p:sp>
      <p:sp>
        <p:nvSpPr>
          <p:cNvPr id="2" name="Pil: höger 1">
            <a:extLst>
              <a:ext uri="{FF2B5EF4-FFF2-40B4-BE49-F238E27FC236}">
                <a16:creationId xmlns:a16="http://schemas.microsoft.com/office/drawing/2014/main" id="{42514DCD-CFC0-45A0-B7B2-50F4FCA3C530}"/>
              </a:ext>
            </a:extLst>
          </p:cNvPr>
          <p:cNvSpPr/>
          <p:nvPr/>
        </p:nvSpPr>
        <p:spPr bwMode="auto">
          <a:xfrm>
            <a:off x="3872880" y="803678"/>
            <a:ext cx="619738" cy="29464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3" name="Pil: höger 32">
            <a:extLst>
              <a:ext uri="{FF2B5EF4-FFF2-40B4-BE49-F238E27FC236}">
                <a16:creationId xmlns:a16="http://schemas.microsoft.com/office/drawing/2014/main" id="{6D3AB535-9A9B-4DCF-B34F-2EAF92623896}"/>
              </a:ext>
            </a:extLst>
          </p:cNvPr>
          <p:cNvSpPr/>
          <p:nvPr/>
        </p:nvSpPr>
        <p:spPr bwMode="auto">
          <a:xfrm rot="10800000">
            <a:off x="4516461" y="803678"/>
            <a:ext cx="619738" cy="29464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00D08E40-EDB1-4126-B750-52E5EFACEA71}"/>
              </a:ext>
            </a:extLst>
          </p:cNvPr>
          <p:cNvSpPr/>
          <p:nvPr/>
        </p:nvSpPr>
        <p:spPr>
          <a:xfrm>
            <a:off x="354621" y="89641"/>
            <a:ext cx="4509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Kuvert B (alternativ för utskrift):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FDA3A08-BA8A-37DA-9915-F1AAA0E3C42A}"/>
              </a:ext>
            </a:extLst>
          </p:cNvPr>
          <p:cNvSpPr/>
          <p:nvPr/>
        </p:nvSpPr>
        <p:spPr bwMode="auto">
          <a:xfrm>
            <a:off x="9057456" y="260648"/>
            <a:ext cx="585065" cy="3961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9398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Kuvert C: </a:t>
            </a:r>
            <a:br>
              <a:rPr lang="sv-SE" sz="3600" dirty="0"/>
            </a:br>
            <a:r>
              <a:rPr lang="sv-SE" sz="3600" dirty="0"/>
              <a:t>Vem berörs av förändringen?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9" y="1825625"/>
            <a:ext cx="532063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457189" indent="-457189">
              <a:buFont typeface="+mj-lt"/>
              <a:buAutoNum type="arabicPeriod"/>
            </a:pPr>
            <a:r>
              <a:rPr lang="sv-SE" sz="1800" dirty="0"/>
              <a:t>(Själv) Lista de funktioner, roller och vid behov enskilda personer som berörs av eller har påverkan på förändringen.</a:t>
            </a:r>
          </a:p>
          <a:p>
            <a:pPr marL="457189" indent="-457189">
              <a:buFont typeface="+mj-lt"/>
              <a:buAutoNum type="arabicPeriod"/>
            </a:pPr>
            <a:r>
              <a:rPr lang="sv-SE" sz="1800" dirty="0"/>
              <a:t>(Gruppen) Skapa en gemensam lista</a:t>
            </a:r>
          </a:p>
          <a:p>
            <a:pPr marL="457189" indent="-457189">
              <a:buFont typeface="+mj-lt"/>
              <a:buAutoNum type="arabicPeriod"/>
            </a:pPr>
            <a:r>
              <a:rPr lang="sv-SE" sz="1800" dirty="0"/>
              <a:t>Bedöm i vilken grad de berörs/påverkas (berörs mycket/lite, påverkar mycket/lite) </a:t>
            </a:r>
          </a:p>
          <a:p>
            <a:pPr marL="457189" indent="-457189">
              <a:buFont typeface="+mj-lt"/>
              <a:buAutoNum type="arabicPeriod"/>
            </a:pPr>
            <a:r>
              <a:rPr lang="sv-SE" sz="1800" dirty="0"/>
              <a:t>För varje, bedöm om vi tror att de är positiva eller negativa till förändringen.</a:t>
            </a:r>
          </a:p>
          <a:p>
            <a:pPr marL="711200" lvl="1" indent="-311150">
              <a:buFont typeface="Wingdings" panose="05000000000000000000" pitchFamily="2" charset="2"/>
              <a:buChar char="Ø"/>
            </a:pPr>
            <a:r>
              <a:rPr lang="sv-SE" sz="1400" dirty="0"/>
              <a:t> Markera med </a:t>
            </a:r>
            <a:r>
              <a:rPr lang="sv-SE" sz="1400" dirty="0">
                <a:sym typeface="Wingdings" panose="05000000000000000000" pitchFamily="2" charset="2"/>
              </a:rPr>
              <a:t> och   (eller + och -)</a:t>
            </a:r>
          </a:p>
          <a:p>
            <a:pPr marL="371475" indent="-342900">
              <a:buFont typeface="+mj-lt"/>
              <a:buAutoNum type="arabicPeriod"/>
            </a:pPr>
            <a:r>
              <a:rPr lang="sv-SE" sz="1725" dirty="0">
                <a:sym typeface="Wingdings" panose="05000000000000000000" pitchFamily="2" charset="2"/>
              </a:rPr>
              <a:t>Hitta aktiviteter som adresserar de viktigaste intressenterna</a:t>
            </a:r>
          </a:p>
          <a:p>
            <a:endParaRPr lang="sv-SE" sz="1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1800" i="1" dirty="0"/>
              <a:t>Spara aktiviteterna till  prioriterings-</a:t>
            </a:r>
            <a:br>
              <a:rPr lang="sv-SE" sz="1800" i="1" dirty="0"/>
            </a:br>
            <a:r>
              <a:rPr lang="sv-SE" sz="1800" i="1" dirty="0"/>
              <a:t>aktiviteten, kuvert D+E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6169025" y="2852739"/>
            <a:ext cx="3392487" cy="187240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800" b="1" dirty="0"/>
              <a:t>Vi är klara när: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vet vem som berörs 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hittat nyckelpersonerna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bedömt deras påverkan och inställning till förändringen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anpassat aktiviteter till respektive grupp</a:t>
            </a: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5030206" y="5944503"/>
            <a:ext cx="3396052" cy="4649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Vilka är våra prioriterade aktiviteter</a:t>
            </a:r>
          </a:p>
        </p:txBody>
      </p:sp>
      <p:sp>
        <p:nvSpPr>
          <p:cNvPr id="8" name="Rektangel 7"/>
          <p:cNvSpPr/>
          <p:nvPr/>
        </p:nvSpPr>
        <p:spPr bwMode="auto">
          <a:xfrm>
            <a:off x="7833320" y="5543292"/>
            <a:ext cx="849013" cy="4876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D</a:t>
            </a:r>
          </a:p>
        </p:txBody>
      </p:sp>
      <p:cxnSp>
        <p:nvCxnSpPr>
          <p:cNvPr id="9" name="Rak 8"/>
          <p:cNvCxnSpPr/>
          <p:nvPr/>
        </p:nvCxnSpPr>
        <p:spPr bwMode="auto">
          <a:xfrm>
            <a:off x="7833320" y="5543292"/>
            <a:ext cx="488973" cy="1849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Rak 9"/>
          <p:cNvCxnSpPr/>
          <p:nvPr/>
        </p:nvCxnSpPr>
        <p:spPr bwMode="auto">
          <a:xfrm flipH="1">
            <a:off x="8322293" y="5526856"/>
            <a:ext cx="360040" cy="2013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Kurva 11"/>
          <p:cNvCxnSpPr>
            <a:stCxn id="4" idx="2"/>
            <a:endCxn id="6" idx="0"/>
          </p:cNvCxnSpPr>
          <p:nvPr/>
        </p:nvCxnSpPr>
        <p:spPr>
          <a:xfrm rot="5400000">
            <a:off x="6687072" y="4766306"/>
            <a:ext cx="1219358" cy="1137037"/>
          </a:xfrm>
          <a:prstGeom prst="curvedConnector3">
            <a:avLst>
              <a:gd name="adj1" fmla="val 50000"/>
            </a:avLst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>
            <a:extLst>
              <a:ext uri="{FF2B5EF4-FFF2-40B4-BE49-F238E27FC236}">
                <a16:creationId xmlns:a16="http://schemas.microsoft.com/office/drawing/2014/main" id="{03C66A86-87C8-3A99-6E72-113B19E93962}"/>
              </a:ext>
            </a:extLst>
          </p:cNvPr>
          <p:cNvSpPr/>
          <p:nvPr/>
        </p:nvSpPr>
        <p:spPr bwMode="auto">
          <a:xfrm>
            <a:off x="9057456" y="332656"/>
            <a:ext cx="585065" cy="3961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C</a:t>
            </a:r>
          </a:p>
        </p:txBody>
      </p:sp>
      <p:cxnSp>
        <p:nvCxnSpPr>
          <p:cNvPr id="7" name="Rak 8">
            <a:extLst>
              <a:ext uri="{FF2B5EF4-FFF2-40B4-BE49-F238E27FC236}">
                <a16:creationId xmlns:a16="http://schemas.microsoft.com/office/drawing/2014/main" id="{A48FC2EC-F4E4-E570-5A12-0E519DC616AC}"/>
              </a:ext>
            </a:extLst>
          </p:cNvPr>
          <p:cNvCxnSpPr/>
          <p:nvPr/>
        </p:nvCxnSpPr>
        <p:spPr bwMode="auto">
          <a:xfrm>
            <a:off x="9057455" y="341815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ak 9">
            <a:extLst>
              <a:ext uri="{FF2B5EF4-FFF2-40B4-BE49-F238E27FC236}">
                <a16:creationId xmlns:a16="http://schemas.microsoft.com/office/drawing/2014/main" id="{37A80562-9AAE-4D3A-A79A-6426678DE037}"/>
              </a:ext>
            </a:extLst>
          </p:cNvPr>
          <p:cNvCxnSpPr/>
          <p:nvPr/>
        </p:nvCxnSpPr>
        <p:spPr bwMode="auto">
          <a:xfrm flipH="1">
            <a:off x="9349988" y="341815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712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C79391B-5855-472D-A5F4-FADCD38708C4}"/>
              </a:ext>
            </a:extLst>
          </p:cNvPr>
          <p:cNvSpPr txBox="1"/>
          <p:nvPr/>
        </p:nvSpPr>
        <p:spPr>
          <a:xfrm>
            <a:off x="636496" y="5612786"/>
            <a:ext cx="2535120" cy="950582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VEM = Roll, profession, organisation eller person som påverkas av förändringen och/eller som behöver bidra specifikt för att vi ska lyckas genomföra förändringen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851C1E5-E411-4840-9363-64720957F650}"/>
              </a:ext>
            </a:extLst>
          </p:cNvPr>
          <p:cNvSpPr txBox="1"/>
          <p:nvPr/>
        </p:nvSpPr>
        <p:spPr>
          <a:xfrm>
            <a:off x="3296816" y="5623093"/>
            <a:ext cx="3152007" cy="775470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Beskriv hur rollen/personen påverkas och/eller vad de specifikt behöver bidra med. Det kan vara att det skiljer sig mellan grupper/roller/individer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0AA7C84-F1F3-FC8A-D4C0-AA221659CBC3}"/>
              </a:ext>
            </a:extLst>
          </p:cNvPr>
          <p:cNvSpPr/>
          <p:nvPr/>
        </p:nvSpPr>
        <p:spPr bwMode="auto">
          <a:xfrm>
            <a:off x="9057456" y="332656"/>
            <a:ext cx="585065" cy="3961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C</a:t>
            </a:r>
          </a:p>
        </p:txBody>
      </p:sp>
      <p:cxnSp>
        <p:nvCxnSpPr>
          <p:cNvPr id="3" name="Rak 8">
            <a:extLst>
              <a:ext uri="{FF2B5EF4-FFF2-40B4-BE49-F238E27FC236}">
                <a16:creationId xmlns:a16="http://schemas.microsoft.com/office/drawing/2014/main" id="{CBFB6F04-F916-C2AD-6609-5E3CE93DB620}"/>
              </a:ext>
            </a:extLst>
          </p:cNvPr>
          <p:cNvCxnSpPr/>
          <p:nvPr/>
        </p:nvCxnSpPr>
        <p:spPr bwMode="auto">
          <a:xfrm>
            <a:off x="9057455" y="341815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Rak 9">
            <a:extLst>
              <a:ext uri="{FF2B5EF4-FFF2-40B4-BE49-F238E27FC236}">
                <a16:creationId xmlns:a16="http://schemas.microsoft.com/office/drawing/2014/main" id="{F889FD96-C5A9-92A2-F8F5-223D54BBA712}"/>
              </a:ext>
            </a:extLst>
          </p:cNvPr>
          <p:cNvCxnSpPr/>
          <p:nvPr/>
        </p:nvCxnSpPr>
        <p:spPr bwMode="auto">
          <a:xfrm flipH="1">
            <a:off x="9349988" y="341815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Tabell 11">
            <a:extLst>
              <a:ext uri="{FF2B5EF4-FFF2-40B4-BE49-F238E27FC236}">
                <a16:creationId xmlns:a16="http://schemas.microsoft.com/office/drawing/2014/main" id="{7127757A-BE25-F8C5-996A-4BC60D1393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1038" y="1063352"/>
          <a:ext cx="8543923" cy="45472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9520">
                  <a:extLst>
                    <a:ext uri="{9D8B030D-6E8A-4147-A177-3AD203B41FA5}">
                      <a16:colId xmlns:a16="http://schemas.microsoft.com/office/drawing/2014/main" val="61779696"/>
                    </a:ext>
                  </a:extLst>
                </a:gridCol>
                <a:gridCol w="3877600">
                  <a:extLst>
                    <a:ext uri="{9D8B030D-6E8A-4147-A177-3AD203B41FA5}">
                      <a16:colId xmlns:a16="http://schemas.microsoft.com/office/drawing/2014/main" val="1070540195"/>
                    </a:ext>
                  </a:extLst>
                </a:gridCol>
                <a:gridCol w="909762">
                  <a:extLst>
                    <a:ext uri="{9D8B030D-6E8A-4147-A177-3AD203B41FA5}">
                      <a16:colId xmlns:a16="http://schemas.microsoft.com/office/drawing/2014/main" val="2845806840"/>
                    </a:ext>
                  </a:extLst>
                </a:gridCol>
                <a:gridCol w="1087041">
                  <a:extLst>
                    <a:ext uri="{9D8B030D-6E8A-4147-A177-3AD203B41FA5}">
                      <a16:colId xmlns:a16="http://schemas.microsoft.com/office/drawing/2014/main" val="3464834323"/>
                    </a:ext>
                  </a:extLst>
                </a:gridCol>
              </a:tblGrid>
              <a:tr h="565300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dirty="0"/>
                        <a:t>Vem? (roll/person)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sv-SE" sz="1300" b="1" dirty="0"/>
                        <a:t>Hur påverkas de? Eller: </a:t>
                      </a:r>
                      <a:br>
                        <a:rPr lang="sv-SE" sz="1300" b="1" dirty="0"/>
                      </a:br>
                      <a:r>
                        <a:rPr lang="sv-SE" sz="1300" b="1" dirty="0"/>
                        <a:t>Vad behöver de bidra med</a:t>
                      </a:r>
                      <a:endParaRPr lang="sv-SE" sz="13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sv-SE" sz="1300" dirty="0" err="1"/>
                        <a:t>Prio</a:t>
                      </a:r>
                      <a:r>
                        <a:rPr lang="sv-SE" sz="1300" dirty="0"/>
                        <a:t>?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Inställning?</a:t>
                      </a:r>
                      <a:br>
                        <a:rPr lang="sv-SE" sz="1200" dirty="0"/>
                      </a:br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59094803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15744854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240706895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55640639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617387380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963554735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339815553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341560533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66076722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38190360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59159404"/>
                  </a:ext>
                </a:extLst>
              </a:tr>
              <a:tr h="36199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5046139"/>
                  </a:ext>
                </a:extLst>
              </a:tr>
            </a:tbl>
          </a:graphicData>
        </a:graphic>
      </p:graphicFrame>
      <p:sp>
        <p:nvSpPr>
          <p:cNvPr id="12" name="Rektangel 11">
            <a:extLst>
              <a:ext uri="{FF2B5EF4-FFF2-40B4-BE49-F238E27FC236}">
                <a16:creationId xmlns:a16="http://schemas.microsoft.com/office/drawing/2014/main" id="{98675727-538D-5B85-9945-D890094CBEBA}"/>
              </a:ext>
            </a:extLst>
          </p:cNvPr>
          <p:cNvSpPr/>
          <p:nvPr/>
        </p:nvSpPr>
        <p:spPr>
          <a:xfrm>
            <a:off x="8236693" y="1231197"/>
            <a:ext cx="356188" cy="336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036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58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  <a:sym typeface="Wingdings" panose="05000000000000000000" pitchFamily="2" charset="2"/>
              </a:rPr>
              <a:t></a:t>
            </a:r>
            <a:endParaRPr kumimoji="0" lang="sv-SE" sz="158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FB1A914-76C3-4CB7-1386-972569617C8A}"/>
              </a:ext>
            </a:extLst>
          </p:cNvPr>
          <p:cNvSpPr/>
          <p:nvPr/>
        </p:nvSpPr>
        <p:spPr>
          <a:xfrm>
            <a:off x="8522875" y="1231197"/>
            <a:ext cx="356188" cy="336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036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58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  <a:sym typeface="Wingdings" panose="05000000000000000000" pitchFamily="2" charset="2"/>
              </a:rPr>
              <a:t></a:t>
            </a:r>
            <a:endParaRPr kumimoji="0" lang="sv-SE" sz="158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5FAAD0C-78BF-B720-2662-AEC591960914}"/>
              </a:ext>
            </a:extLst>
          </p:cNvPr>
          <p:cNvSpPr txBox="1"/>
          <p:nvPr/>
        </p:nvSpPr>
        <p:spPr>
          <a:xfrm>
            <a:off x="7204942" y="5612786"/>
            <a:ext cx="972034" cy="950582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Högst </a:t>
            </a:r>
            <a:r>
              <a:rPr kumimoji="0" lang="sv-SE" sz="1138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prio</a:t>
            </a: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 = både berörs mycket &amp; påverkar mycket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CEA6B79-E9BE-F93E-DCE5-DBA68C9B829F}"/>
              </a:ext>
            </a:extLst>
          </p:cNvPr>
          <p:cNvSpPr txBox="1"/>
          <p:nvPr/>
        </p:nvSpPr>
        <p:spPr>
          <a:xfrm>
            <a:off x="8254793" y="5608316"/>
            <a:ext cx="892351" cy="775470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Positiv eller negativ till </a:t>
            </a:r>
            <a:r>
              <a:rPr kumimoji="0" lang="sv-SE" sz="1138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föränd</a:t>
            </a:r>
            <a:r>
              <a:rPr kumimoji="0" lang="sv-SE" sz="11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-ringen?</a:t>
            </a:r>
          </a:p>
        </p:txBody>
      </p:sp>
    </p:spTree>
    <p:extLst>
      <p:ext uri="{BB962C8B-B14F-4D97-AF65-F5344CB8AC3E}">
        <p14:creationId xmlns:p14="http://schemas.microsoft.com/office/powerpoint/2010/main" val="224228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950" dirty="0"/>
              <a:t>Kuvert D+E: </a:t>
            </a:r>
            <a:br>
              <a:rPr lang="sv-SE" sz="2925" dirty="0"/>
            </a:br>
            <a:r>
              <a:rPr lang="sv-SE" sz="2925" dirty="0"/>
              <a:t>Vilka är våra prioriterade aktiviteter?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dirty="0"/>
              <a:t>Instruktion:</a:t>
            </a:r>
          </a:p>
          <a:p>
            <a:pPr marL="417900" indent="-417900">
              <a:buFont typeface="+mj-lt"/>
              <a:buAutoNum type="arabicPeriod"/>
            </a:pPr>
            <a:r>
              <a:rPr lang="sv-SE" sz="1800" dirty="0"/>
              <a:t>Ta aktivitetslapparna (post-it) från de tidigare momenten</a:t>
            </a:r>
          </a:p>
          <a:p>
            <a:pPr marL="417900" indent="-417900">
              <a:buFont typeface="+mj-lt"/>
              <a:buAutoNum type="arabicPeriod"/>
            </a:pPr>
            <a:r>
              <a:rPr lang="sv-SE" sz="1800" dirty="0"/>
              <a:t>Bedöm prioriteten (direkt eller använd vid behov </a:t>
            </a:r>
            <a:r>
              <a:rPr lang="sv-SE" sz="1800" dirty="0" err="1"/>
              <a:t>prio</a:t>
            </a:r>
            <a:r>
              <a:rPr lang="sv-SE" sz="1800" dirty="0"/>
              <a:t>-matrisen):</a:t>
            </a:r>
          </a:p>
          <a:p>
            <a:pPr marL="984250" lvl="1" indent="-269875">
              <a:buFont typeface="+mj-lt"/>
              <a:buAutoNum type="romanUcPeriod"/>
            </a:pPr>
            <a:r>
              <a:rPr lang="sv-SE" sz="1400" dirty="0"/>
              <a:t>Liten insats, stor effekt! (= högst </a:t>
            </a:r>
            <a:r>
              <a:rPr lang="sv-SE" sz="1400" dirty="0" err="1"/>
              <a:t>prio</a:t>
            </a:r>
            <a:r>
              <a:rPr lang="sv-SE" sz="1400" dirty="0"/>
              <a:t>, ”lågt hängande frukter”, snabba vinster)</a:t>
            </a:r>
          </a:p>
          <a:p>
            <a:pPr marL="984250" lvl="1" indent="-269875">
              <a:buFont typeface="+mj-lt"/>
              <a:buAutoNum type="romanUcPeriod"/>
            </a:pPr>
            <a:r>
              <a:rPr lang="sv-SE" sz="1400" dirty="0"/>
              <a:t>Stor insats, stor effekt (= gör om möjligt!)</a:t>
            </a:r>
          </a:p>
          <a:p>
            <a:pPr marL="984250" lvl="1" indent="-269875">
              <a:buFont typeface="+mj-lt"/>
              <a:buAutoNum type="romanUcPeriod"/>
            </a:pPr>
            <a:r>
              <a:rPr lang="sv-SE" sz="1400" dirty="0"/>
              <a:t>Liten insats, liten effekt (= i mån av tid)</a:t>
            </a:r>
          </a:p>
          <a:p>
            <a:pPr marL="984250" lvl="1" indent="-269875">
              <a:buFont typeface="+mj-lt"/>
              <a:buAutoNum type="romanUcPeriod"/>
            </a:pPr>
            <a:r>
              <a:rPr lang="sv-SE" sz="1400" dirty="0"/>
              <a:t>Stor insats, liten effekt (= överväg att inte göra!)</a:t>
            </a:r>
          </a:p>
          <a:p>
            <a:pPr marL="417900" indent="-417900">
              <a:buFont typeface="+mj-lt"/>
              <a:buAutoNum type="arabicPeriod"/>
            </a:pPr>
            <a:r>
              <a:rPr lang="sv-SE" sz="1800" dirty="0"/>
              <a:t>Ta bort de som har </a:t>
            </a:r>
            <a:r>
              <a:rPr lang="sv-SE" sz="1800" dirty="0" err="1"/>
              <a:t>prio</a:t>
            </a:r>
            <a:r>
              <a:rPr lang="sv-SE" sz="1800" dirty="0"/>
              <a:t> IV och, överväg </a:t>
            </a:r>
            <a:r>
              <a:rPr lang="sv-SE" sz="1800" dirty="0" err="1"/>
              <a:t>prio</a:t>
            </a:r>
            <a:r>
              <a:rPr lang="sv-SE" sz="1800" dirty="0"/>
              <a:t> III.  Lyft fram och </a:t>
            </a:r>
            <a:br>
              <a:rPr lang="sv-SE" sz="1800" dirty="0"/>
            </a:br>
            <a:r>
              <a:rPr lang="sv-SE" sz="1800" dirty="0"/>
              <a:t>markera </a:t>
            </a:r>
            <a:r>
              <a:rPr lang="sv-SE" sz="1800" dirty="0" err="1"/>
              <a:t>tydlgit</a:t>
            </a:r>
            <a:r>
              <a:rPr lang="sv-SE" sz="1800" dirty="0"/>
              <a:t> de som har </a:t>
            </a:r>
            <a:r>
              <a:rPr lang="sv-SE" sz="1800" dirty="0" err="1"/>
              <a:t>prio</a:t>
            </a:r>
            <a:r>
              <a:rPr lang="sv-SE" sz="1800" dirty="0"/>
              <a:t> I.</a:t>
            </a:r>
          </a:p>
          <a:p>
            <a:pPr marL="417900" indent="-417900">
              <a:buFont typeface="+mj-lt"/>
              <a:buAutoNum type="arabicPeriod"/>
            </a:pPr>
            <a:r>
              <a:rPr lang="sv-SE" sz="1800" dirty="0"/>
              <a:t>Placera dem i rätt fas: Förbered – Genomför – Förstärk</a:t>
            </a:r>
          </a:p>
          <a:p>
            <a:pPr marL="417900" indent="-417900">
              <a:buFont typeface="+mj-lt"/>
              <a:buAutoNum type="arabicPeriod"/>
            </a:pPr>
            <a:r>
              <a:rPr lang="sv-SE" sz="1800" dirty="0"/>
              <a:t>Finns det beroenden? Något som måste göras före något annat? </a:t>
            </a:r>
          </a:p>
          <a:p>
            <a:pPr marL="0" indent="0">
              <a:buNone/>
            </a:pPr>
            <a:endParaRPr lang="sv-SE" sz="1463" dirty="0"/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4880992" y="5628951"/>
            <a:ext cx="2684632" cy="3777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Har vi säkrat framgångsfaktorerna?</a:t>
            </a:r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  <p:cxnSp>
        <p:nvCxnSpPr>
          <p:cNvPr id="9" name="Rak 8"/>
          <p:cNvCxnSpPr/>
          <p:nvPr/>
        </p:nvCxnSpPr>
        <p:spPr bwMode="auto">
          <a:xfrm>
            <a:off x="7341084" y="5373451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Rak 9"/>
          <p:cNvCxnSpPr/>
          <p:nvPr/>
        </p:nvCxnSpPr>
        <p:spPr bwMode="auto">
          <a:xfrm flipH="1">
            <a:off x="7633617" y="5373451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Kurva 10"/>
          <p:cNvCxnSpPr>
            <a:cxnSpLocks/>
            <a:stCxn id="22" idx="2"/>
            <a:endCxn id="6" idx="0"/>
          </p:cNvCxnSpPr>
          <p:nvPr/>
        </p:nvCxnSpPr>
        <p:spPr>
          <a:xfrm rot="5400000">
            <a:off x="6820384" y="3969653"/>
            <a:ext cx="1062222" cy="2256374"/>
          </a:xfrm>
          <a:prstGeom prst="curvedConnector3">
            <a:avLst>
              <a:gd name="adj1" fmla="val 50000"/>
            </a:avLst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>
            <a:extLst>
              <a:ext uri="{FF2B5EF4-FFF2-40B4-BE49-F238E27FC236}">
                <a16:creationId xmlns:a16="http://schemas.microsoft.com/office/drawing/2014/main" id="{2FD591A1-B7F2-877B-0676-BF293F327B24}"/>
              </a:ext>
            </a:extLst>
          </p:cNvPr>
          <p:cNvSpPr/>
          <p:nvPr/>
        </p:nvSpPr>
        <p:spPr bwMode="auto">
          <a:xfrm>
            <a:off x="8985448" y="367212"/>
            <a:ext cx="689823" cy="396191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D</a:t>
            </a:r>
          </a:p>
        </p:txBody>
      </p:sp>
      <p:cxnSp>
        <p:nvCxnSpPr>
          <p:cNvPr id="17" name="Rak 8">
            <a:extLst>
              <a:ext uri="{FF2B5EF4-FFF2-40B4-BE49-F238E27FC236}">
                <a16:creationId xmlns:a16="http://schemas.microsoft.com/office/drawing/2014/main" id="{BED0A4A8-4B34-8FC2-09E9-D485AE84283F}"/>
              </a:ext>
            </a:extLst>
          </p:cNvPr>
          <p:cNvCxnSpPr/>
          <p:nvPr/>
        </p:nvCxnSpPr>
        <p:spPr bwMode="auto">
          <a:xfrm>
            <a:off x="8985448" y="367212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Rak 9">
            <a:extLst>
              <a:ext uri="{FF2B5EF4-FFF2-40B4-BE49-F238E27FC236}">
                <a16:creationId xmlns:a16="http://schemas.microsoft.com/office/drawing/2014/main" id="{C6C26153-2E64-7B70-F40C-F3058E54D198}"/>
              </a:ext>
            </a:extLst>
          </p:cNvPr>
          <p:cNvCxnSpPr/>
          <p:nvPr/>
        </p:nvCxnSpPr>
        <p:spPr bwMode="auto">
          <a:xfrm flipH="1">
            <a:off x="9382737" y="353857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E8F39007-51CD-0361-4896-22C2B914E59A}"/>
              </a:ext>
            </a:extLst>
          </p:cNvPr>
          <p:cNvSpPr/>
          <p:nvPr/>
        </p:nvSpPr>
        <p:spPr bwMode="auto">
          <a:xfrm>
            <a:off x="7327805" y="5363388"/>
            <a:ext cx="689823" cy="3961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E</a:t>
            </a:r>
          </a:p>
        </p:txBody>
      </p:sp>
      <p:cxnSp>
        <p:nvCxnSpPr>
          <p:cNvPr id="20" name="Rak 8">
            <a:extLst>
              <a:ext uri="{FF2B5EF4-FFF2-40B4-BE49-F238E27FC236}">
                <a16:creationId xmlns:a16="http://schemas.microsoft.com/office/drawing/2014/main" id="{55D8C83A-63C5-90F0-110F-C70019DC0FFC}"/>
              </a:ext>
            </a:extLst>
          </p:cNvPr>
          <p:cNvCxnSpPr/>
          <p:nvPr/>
        </p:nvCxnSpPr>
        <p:spPr bwMode="auto">
          <a:xfrm>
            <a:off x="7327805" y="5375145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Rak 9">
            <a:extLst>
              <a:ext uri="{FF2B5EF4-FFF2-40B4-BE49-F238E27FC236}">
                <a16:creationId xmlns:a16="http://schemas.microsoft.com/office/drawing/2014/main" id="{90E8E3FB-487C-F9AF-EE4E-78E0A4F1381C}"/>
              </a:ext>
            </a:extLst>
          </p:cNvPr>
          <p:cNvCxnSpPr/>
          <p:nvPr/>
        </p:nvCxnSpPr>
        <p:spPr bwMode="auto">
          <a:xfrm flipH="1">
            <a:off x="7725095" y="5361790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Platshållare för innehåll 3">
            <a:extLst>
              <a:ext uri="{FF2B5EF4-FFF2-40B4-BE49-F238E27FC236}">
                <a16:creationId xmlns:a16="http://schemas.microsoft.com/office/drawing/2014/main" id="{84CA6A73-F7BC-B732-D9A6-06C944E47AB7}"/>
              </a:ext>
            </a:extLst>
          </p:cNvPr>
          <p:cNvSpPr txBox="1">
            <a:spLocks/>
          </p:cNvSpPr>
          <p:nvPr/>
        </p:nvSpPr>
        <p:spPr>
          <a:xfrm>
            <a:off x="7230960" y="3435859"/>
            <a:ext cx="2497443" cy="11308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74295" tIns="37148" rIns="74295" bIns="37148" rtlCol="0"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63" b="1" dirty="0"/>
              <a:t>Vi är klara när: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har bedömt vad som är effektivast och har en </a:t>
            </a:r>
            <a:r>
              <a:rPr lang="sv-SE" sz="1300" i="1" dirty="0" err="1"/>
              <a:t>prio</a:t>
            </a:r>
            <a:endParaRPr lang="sv-SE" sz="1300" i="1" dirty="0"/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vet vad som bör göras först</a:t>
            </a:r>
          </a:p>
        </p:txBody>
      </p:sp>
    </p:spTree>
    <p:extLst>
      <p:ext uri="{BB962C8B-B14F-4D97-AF65-F5344CB8AC3E}">
        <p14:creationId xmlns:p14="http://schemas.microsoft.com/office/powerpoint/2010/main" val="135138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14520" y="42499"/>
            <a:ext cx="6120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Kuvert D: Prioriteringsmatris (”PICK-</a:t>
            </a:r>
            <a:r>
              <a:rPr lang="sv-SE" dirty="0" err="1"/>
              <a:t>chart</a:t>
            </a:r>
            <a:r>
              <a:rPr lang="sv-SE" dirty="0"/>
              <a:t>”)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BCAF706-2300-B459-7459-98ACA97E323A}"/>
              </a:ext>
            </a:extLst>
          </p:cNvPr>
          <p:cNvSpPr/>
          <p:nvPr/>
        </p:nvSpPr>
        <p:spPr>
          <a:xfrm>
            <a:off x="704528" y="836712"/>
            <a:ext cx="3888432" cy="2592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0">
              <a:lnSpc>
                <a:spcPct val="200000"/>
              </a:lnSpc>
              <a:spcBef>
                <a:spcPts val="0"/>
              </a:spcBef>
              <a:buFont typeface="+mj-lt"/>
              <a:buNone/>
            </a:pPr>
            <a:r>
              <a:rPr lang="sv-SE" sz="1200" b="1" i="0" dirty="0">
                <a:solidFill>
                  <a:schemeClr val="tx1"/>
                </a:solidFill>
                <a:effectLst/>
              </a:rPr>
              <a:t>Stor effekt, liten insats: GENOMFÖR!</a:t>
            </a:r>
          </a:p>
          <a:p>
            <a:pPr marL="171450" lvl="0" indent="-1714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b="0" i="0" dirty="0">
                <a:solidFill>
                  <a:schemeClr val="tx1"/>
                </a:solidFill>
                <a:effectLst/>
              </a:rPr>
              <a:t> </a:t>
            </a:r>
            <a:br>
              <a:rPr lang="sv-SE" sz="1200" b="0" i="0" dirty="0">
                <a:solidFill>
                  <a:schemeClr val="tx1"/>
                </a:solidFill>
                <a:effectLst/>
              </a:rPr>
            </a:br>
            <a:endParaRPr lang="sv-SE" sz="1200" b="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BBF381D-F855-AA0E-52BA-2BBB3C91DC81}"/>
              </a:ext>
            </a:extLst>
          </p:cNvPr>
          <p:cNvSpPr/>
          <p:nvPr/>
        </p:nvSpPr>
        <p:spPr>
          <a:xfrm>
            <a:off x="4594935" y="836712"/>
            <a:ext cx="3888432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 effekt, stor insats – MÖJLIGT!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8DBA814-2A5D-6CC8-0A03-06F9132CBCB0}"/>
              </a:ext>
            </a:extLst>
          </p:cNvPr>
          <p:cNvSpPr/>
          <p:nvPr/>
        </p:nvSpPr>
        <p:spPr>
          <a:xfrm>
            <a:off x="704528" y="3429000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sv-SE" sz="1200" b="1" dirty="0">
                <a:solidFill>
                  <a:schemeClr val="tx1"/>
                </a:solidFill>
              </a:rPr>
              <a:t>Liten effekt, liten insats – UTMANA!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CB76A1F-DB30-6D0F-DE49-B8164995D76F}"/>
              </a:ext>
            </a:extLst>
          </p:cNvPr>
          <p:cNvSpPr/>
          <p:nvPr/>
        </p:nvSpPr>
        <p:spPr>
          <a:xfrm>
            <a:off x="4594935" y="3429000"/>
            <a:ext cx="3888432" cy="2592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0">
              <a:lnSpc>
                <a:spcPct val="200000"/>
              </a:lnSpc>
              <a:spcBef>
                <a:spcPts val="0"/>
              </a:spcBef>
              <a:buFont typeface="+mj-lt"/>
              <a:buNone/>
            </a:pPr>
            <a:r>
              <a:rPr lang="sv-SE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Liten effekt, stor insats – AVFÄRDA!</a:t>
            </a:r>
          </a:p>
          <a:p>
            <a:pPr marL="171450" lvl="0" indent="-17145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B0C8717-A7FF-FC88-8F1D-50556F5E2EEA}"/>
              </a:ext>
            </a:extLst>
          </p:cNvPr>
          <p:cNvSpPr txBox="1"/>
          <p:nvPr/>
        </p:nvSpPr>
        <p:spPr>
          <a:xfrm>
            <a:off x="3602945" y="6044265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/>
              <a:t>Insats/investering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2A0279A-EDD8-2A53-3B4E-B5D24A523FB4}"/>
              </a:ext>
            </a:extLst>
          </p:cNvPr>
          <p:cNvSpPr txBox="1"/>
          <p:nvPr/>
        </p:nvSpPr>
        <p:spPr>
          <a:xfrm>
            <a:off x="7329264" y="6228931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Stor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21CB3B7-B098-8B2A-7E2D-355973823B44}"/>
              </a:ext>
            </a:extLst>
          </p:cNvPr>
          <p:cNvSpPr txBox="1"/>
          <p:nvPr/>
        </p:nvSpPr>
        <p:spPr>
          <a:xfrm>
            <a:off x="1140047" y="622893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Liten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B218722-5C50-CA6A-257D-7B14DAE27BD6}"/>
              </a:ext>
            </a:extLst>
          </p:cNvPr>
          <p:cNvSpPr txBox="1"/>
          <p:nvPr/>
        </p:nvSpPr>
        <p:spPr>
          <a:xfrm rot="16200000">
            <a:off x="-252810" y="3244333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/>
              <a:t>Effekt/nytta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71AD2A-5A69-BB4A-23E8-436CDF67A7FD}"/>
              </a:ext>
            </a:extLst>
          </p:cNvPr>
          <p:cNvSpPr txBox="1"/>
          <p:nvPr/>
        </p:nvSpPr>
        <p:spPr>
          <a:xfrm rot="16200000">
            <a:off x="311768" y="1285275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Stor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6DEB59F-382C-1D19-94F3-2CB957A10FA5}"/>
              </a:ext>
            </a:extLst>
          </p:cNvPr>
          <p:cNvSpPr txBox="1"/>
          <p:nvPr/>
        </p:nvSpPr>
        <p:spPr>
          <a:xfrm rot="16200000">
            <a:off x="227468" y="5405931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Liten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90C8CCE5-FAF6-A87A-B4B2-5DB91C57E699}"/>
              </a:ext>
            </a:extLst>
          </p:cNvPr>
          <p:cNvCxnSpPr>
            <a:cxnSpLocks/>
          </p:cNvCxnSpPr>
          <p:nvPr/>
        </p:nvCxnSpPr>
        <p:spPr>
          <a:xfrm>
            <a:off x="1712640" y="6402611"/>
            <a:ext cx="561662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B99F1548-DCFC-E2ED-0F1E-2B4A5E41E62B}"/>
              </a:ext>
            </a:extLst>
          </p:cNvPr>
          <p:cNvCxnSpPr>
            <a:cxnSpLocks/>
          </p:cNvCxnSpPr>
          <p:nvPr/>
        </p:nvCxnSpPr>
        <p:spPr>
          <a:xfrm flipV="1">
            <a:off x="568409" y="1700808"/>
            <a:ext cx="0" cy="3600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ktangel 23">
            <a:extLst>
              <a:ext uri="{FF2B5EF4-FFF2-40B4-BE49-F238E27FC236}">
                <a16:creationId xmlns:a16="http://schemas.microsoft.com/office/drawing/2014/main" id="{4B671671-21A0-6642-62F0-F1ECCACF8D6C}"/>
              </a:ext>
            </a:extLst>
          </p:cNvPr>
          <p:cNvSpPr/>
          <p:nvPr/>
        </p:nvSpPr>
        <p:spPr bwMode="auto">
          <a:xfrm>
            <a:off x="8985448" y="367212"/>
            <a:ext cx="689823" cy="396191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D</a:t>
            </a:r>
          </a:p>
        </p:txBody>
      </p:sp>
      <p:cxnSp>
        <p:nvCxnSpPr>
          <p:cNvPr id="25" name="Rak 8">
            <a:extLst>
              <a:ext uri="{FF2B5EF4-FFF2-40B4-BE49-F238E27FC236}">
                <a16:creationId xmlns:a16="http://schemas.microsoft.com/office/drawing/2014/main" id="{5BDA3EDC-ADAA-6680-33BA-17404849DC53}"/>
              </a:ext>
            </a:extLst>
          </p:cNvPr>
          <p:cNvCxnSpPr/>
          <p:nvPr/>
        </p:nvCxnSpPr>
        <p:spPr bwMode="auto">
          <a:xfrm>
            <a:off x="8985448" y="367212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Rak 9">
            <a:extLst>
              <a:ext uri="{FF2B5EF4-FFF2-40B4-BE49-F238E27FC236}">
                <a16:creationId xmlns:a16="http://schemas.microsoft.com/office/drawing/2014/main" id="{D2E9FCC8-4462-2823-FB18-7BFE320C2B53}"/>
              </a:ext>
            </a:extLst>
          </p:cNvPr>
          <p:cNvCxnSpPr/>
          <p:nvPr/>
        </p:nvCxnSpPr>
        <p:spPr bwMode="auto">
          <a:xfrm flipH="1">
            <a:off x="9382737" y="353857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111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Bildobjekt 63">
            <a:extLst>
              <a:ext uri="{FF2B5EF4-FFF2-40B4-BE49-F238E27FC236}">
                <a16:creationId xmlns:a16="http://schemas.microsoft.com/office/drawing/2014/main" id="{CAA98441-CB3D-2375-B126-1DCF65816D3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6000"/>
          </a:blip>
          <a:stretch>
            <a:fillRect/>
          </a:stretch>
        </p:blipFill>
        <p:spPr>
          <a:xfrm>
            <a:off x="3753807" y="2965106"/>
            <a:ext cx="2140260" cy="1487033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31A84AC5-93E0-445F-B91B-A1ACDD296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161" y="1758793"/>
            <a:ext cx="4037047" cy="874281"/>
          </a:xfrm>
          <a:prstGeom prst="rect">
            <a:avLst/>
          </a:prstGeom>
        </p:spPr>
      </p:pic>
      <p:sp>
        <p:nvSpPr>
          <p:cNvPr id="7" name="Rektangel: vikt hörn 6">
            <a:extLst>
              <a:ext uri="{FF2B5EF4-FFF2-40B4-BE49-F238E27FC236}">
                <a16:creationId xmlns:a16="http://schemas.microsoft.com/office/drawing/2014/main" id="{15B13ACF-74A7-4C73-978F-890B10AB7426}"/>
              </a:ext>
            </a:extLst>
          </p:cNvPr>
          <p:cNvSpPr/>
          <p:nvPr/>
        </p:nvSpPr>
        <p:spPr>
          <a:xfrm>
            <a:off x="6977415" y="1878139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8" name="Rektangel: vikt hörn 7">
            <a:extLst>
              <a:ext uri="{FF2B5EF4-FFF2-40B4-BE49-F238E27FC236}">
                <a16:creationId xmlns:a16="http://schemas.microsoft.com/office/drawing/2014/main" id="{18B1D716-BAF0-4C6E-9B3B-2F67DE51B087}"/>
              </a:ext>
            </a:extLst>
          </p:cNvPr>
          <p:cNvSpPr/>
          <p:nvPr/>
        </p:nvSpPr>
        <p:spPr>
          <a:xfrm>
            <a:off x="4917633" y="2006386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9" name="Rektangel: vikt hörn 8">
            <a:extLst>
              <a:ext uri="{FF2B5EF4-FFF2-40B4-BE49-F238E27FC236}">
                <a16:creationId xmlns:a16="http://schemas.microsoft.com/office/drawing/2014/main" id="{F8B522D5-2CD7-476F-930A-C19048B1B15D}"/>
              </a:ext>
            </a:extLst>
          </p:cNvPr>
          <p:cNvSpPr/>
          <p:nvPr/>
        </p:nvSpPr>
        <p:spPr>
          <a:xfrm>
            <a:off x="4321183" y="1849581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0" name="Rektangel: vikt hörn 9">
            <a:extLst>
              <a:ext uri="{FF2B5EF4-FFF2-40B4-BE49-F238E27FC236}">
                <a16:creationId xmlns:a16="http://schemas.microsoft.com/office/drawing/2014/main" id="{3873B794-B3BB-4F3A-B533-43AD28D18123}"/>
              </a:ext>
            </a:extLst>
          </p:cNvPr>
          <p:cNvSpPr/>
          <p:nvPr/>
        </p:nvSpPr>
        <p:spPr>
          <a:xfrm>
            <a:off x="4362913" y="2318727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1" name="Rektangel: vikt hörn 10">
            <a:extLst>
              <a:ext uri="{FF2B5EF4-FFF2-40B4-BE49-F238E27FC236}">
                <a16:creationId xmlns:a16="http://schemas.microsoft.com/office/drawing/2014/main" id="{B6028F13-B778-485C-B5CC-5179AB212F0A}"/>
              </a:ext>
            </a:extLst>
          </p:cNvPr>
          <p:cNvSpPr/>
          <p:nvPr/>
        </p:nvSpPr>
        <p:spPr>
          <a:xfrm>
            <a:off x="5528817" y="2394752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2" name="Rektangel: vikt hörn 11">
            <a:extLst>
              <a:ext uri="{FF2B5EF4-FFF2-40B4-BE49-F238E27FC236}">
                <a16:creationId xmlns:a16="http://schemas.microsoft.com/office/drawing/2014/main" id="{D49083CF-F410-470B-AB7A-416CD9FC23A4}"/>
              </a:ext>
            </a:extLst>
          </p:cNvPr>
          <p:cNvSpPr/>
          <p:nvPr/>
        </p:nvSpPr>
        <p:spPr>
          <a:xfrm>
            <a:off x="4669441" y="2308122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4" name="Rektangel: vikt hörn 13">
            <a:extLst>
              <a:ext uri="{FF2B5EF4-FFF2-40B4-BE49-F238E27FC236}">
                <a16:creationId xmlns:a16="http://schemas.microsoft.com/office/drawing/2014/main" id="{9B59DE3F-2DB2-47DD-8C5E-C679BF53F75D}"/>
              </a:ext>
            </a:extLst>
          </p:cNvPr>
          <p:cNvSpPr/>
          <p:nvPr/>
        </p:nvSpPr>
        <p:spPr>
          <a:xfrm>
            <a:off x="5886925" y="2028395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5" name="Rektangel: vikt hörn 14">
            <a:extLst>
              <a:ext uri="{FF2B5EF4-FFF2-40B4-BE49-F238E27FC236}">
                <a16:creationId xmlns:a16="http://schemas.microsoft.com/office/drawing/2014/main" id="{6F2AD241-1DE8-46E8-98F1-C3114458AFA3}"/>
              </a:ext>
            </a:extLst>
          </p:cNvPr>
          <p:cNvSpPr/>
          <p:nvPr/>
        </p:nvSpPr>
        <p:spPr>
          <a:xfrm>
            <a:off x="7014065" y="2215491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16" name="Rektangel: vikt hörn 15">
            <a:extLst>
              <a:ext uri="{FF2B5EF4-FFF2-40B4-BE49-F238E27FC236}">
                <a16:creationId xmlns:a16="http://schemas.microsoft.com/office/drawing/2014/main" id="{9B530662-4D7F-4C16-970F-5DC7E3BDBCE7}"/>
              </a:ext>
            </a:extLst>
          </p:cNvPr>
          <p:cNvSpPr/>
          <p:nvPr/>
        </p:nvSpPr>
        <p:spPr>
          <a:xfrm>
            <a:off x="6151914" y="1771901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7AC7BAA0-823B-4965-87A9-CF07AEEE51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29"/>
          <a:stretch/>
        </p:blipFill>
        <p:spPr>
          <a:xfrm>
            <a:off x="1571115" y="4471923"/>
            <a:ext cx="2307549" cy="1696689"/>
          </a:xfrm>
          <a:prstGeom prst="rect">
            <a:avLst/>
          </a:prstGeom>
        </p:spPr>
      </p:pic>
      <p:sp>
        <p:nvSpPr>
          <p:cNvPr id="33" name="Rektangel: vikt hörn 32">
            <a:extLst>
              <a:ext uri="{FF2B5EF4-FFF2-40B4-BE49-F238E27FC236}">
                <a16:creationId xmlns:a16="http://schemas.microsoft.com/office/drawing/2014/main" id="{0EE132E7-4B31-4732-B0F1-8DCC68188F2E}"/>
              </a:ext>
            </a:extLst>
          </p:cNvPr>
          <p:cNvSpPr/>
          <p:nvPr/>
        </p:nvSpPr>
        <p:spPr>
          <a:xfrm>
            <a:off x="1899674" y="4950994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4" name="Rektangel: vikt hörn 33">
            <a:extLst>
              <a:ext uri="{FF2B5EF4-FFF2-40B4-BE49-F238E27FC236}">
                <a16:creationId xmlns:a16="http://schemas.microsoft.com/office/drawing/2014/main" id="{E410DC7B-8ADF-4B03-A5E1-2C23327F3F3D}"/>
              </a:ext>
            </a:extLst>
          </p:cNvPr>
          <p:cNvSpPr/>
          <p:nvPr/>
        </p:nvSpPr>
        <p:spPr>
          <a:xfrm>
            <a:off x="3006364" y="4964109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5" name="Rektangel: vikt hörn 34">
            <a:extLst>
              <a:ext uri="{FF2B5EF4-FFF2-40B4-BE49-F238E27FC236}">
                <a16:creationId xmlns:a16="http://schemas.microsoft.com/office/drawing/2014/main" id="{7609C4A2-3133-414B-8198-B9E40FB29521}"/>
              </a:ext>
            </a:extLst>
          </p:cNvPr>
          <p:cNvSpPr/>
          <p:nvPr/>
        </p:nvSpPr>
        <p:spPr>
          <a:xfrm>
            <a:off x="2016865" y="5167689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6" name="Rektangel: vikt hörn 35">
            <a:extLst>
              <a:ext uri="{FF2B5EF4-FFF2-40B4-BE49-F238E27FC236}">
                <a16:creationId xmlns:a16="http://schemas.microsoft.com/office/drawing/2014/main" id="{020B8C64-0DDD-461E-9CEF-759DE537F910}"/>
              </a:ext>
            </a:extLst>
          </p:cNvPr>
          <p:cNvSpPr/>
          <p:nvPr/>
        </p:nvSpPr>
        <p:spPr>
          <a:xfrm>
            <a:off x="1932842" y="5605498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7" name="Rektangel: vikt hörn 36">
            <a:extLst>
              <a:ext uri="{FF2B5EF4-FFF2-40B4-BE49-F238E27FC236}">
                <a16:creationId xmlns:a16="http://schemas.microsoft.com/office/drawing/2014/main" id="{DE4AB2AE-3B70-4569-BB7F-96793A31B4ED}"/>
              </a:ext>
            </a:extLst>
          </p:cNvPr>
          <p:cNvSpPr/>
          <p:nvPr/>
        </p:nvSpPr>
        <p:spPr>
          <a:xfrm>
            <a:off x="2955506" y="5437300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8" name="Rektangel: vikt hörn 37">
            <a:extLst>
              <a:ext uri="{FF2B5EF4-FFF2-40B4-BE49-F238E27FC236}">
                <a16:creationId xmlns:a16="http://schemas.microsoft.com/office/drawing/2014/main" id="{1D636D5C-D054-4709-87B5-F997B83E3286}"/>
              </a:ext>
            </a:extLst>
          </p:cNvPr>
          <p:cNvSpPr/>
          <p:nvPr/>
        </p:nvSpPr>
        <p:spPr>
          <a:xfrm>
            <a:off x="3127976" y="5092356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39" name="Rektangel: vikt hörn 38">
            <a:extLst>
              <a:ext uri="{FF2B5EF4-FFF2-40B4-BE49-F238E27FC236}">
                <a16:creationId xmlns:a16="http://schemas.microsoft.com/office/drawing/2014/main" id="{65077176-DF08-474D-9E0D-1118A91B7466}"/>
              </a:ext>
            </a:extLst>
          </p:cNvPr>
          <p:cNvSpPr/>
          <p:nvPr/>
        </p:nvSpPr>
        <p:spPr>
          <a:xfrm>
            <a:off x="3072697" y="5653995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40" name="Rektangel: vikt hörn 39">
            <a:extLst>
              <a:ext uri="{FF2B5EF4-FFF2-40B4-BE49-F238E27FC236}">
                <a16:creationId xmlns:a16="http://schemas.microsoft.com/office/drawing/2014/main" id="{6F4120C0-DB74-47F5-8DEB-3C3588CF6356}"/>
              </a:ext>
            </a:extLst>
          </p:cNvPr>
          <p:cNvSpPr/>
          <p:nvPr/>
        </p:nvSpPr>
        <p:spPr>
          <a:xfrm>
            <a:off x="3492115" y="5276040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45" name="Rektangel: vikt hörn 44">
            <a:extLst>
              <a:ext uri="{FF2B5EF4-FFF2-40B4-BE49-F238E27FC236}">
                <a16:creationId xmlns:a16="http://schemas.microsoft.com/office/drawing/2014/main" id="{C160AA04-7A54-41DE-9170-547654A6A091}"/>
              </a:ext>
            </a:extLst>
          </p:cNvPr>
          <p:cNvSpPr/>
          <p:nvPr/>
        </p:nvSpPr>
        <p:spPr>
          <a:xfrm>
            <a:off x="6129857" y="5229751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46" name="Rektangel: vikt hörn 45">
            <a:extLst>
              <a:ext uri="{FF2B5EF4-FFF2-40B4-BE49-F238E27FC236}">
                <a16:creationId xmlns:a16="http://schemas.microsoft.com/office/drawing/2014/main" id="{1FFE185E-9D4A-467A-9181-B20690E49F24}"/>
              </a:ext>
            </a:extLst>
          </p:cNvPr>
          <p:cNvSpPr/>
          <p:nvPr/>
        </p:nvSpPr>
        <p:spPr>
          <a:xfrm>
            <a:off x="5944119" y="4915768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48" name="Rektangel: vikt hörn 47">
            <a:extLst>
              <a:ext uri="{FF2B5EF4-FFF2-40B4-BE49-F238E27FC236}">
                <a16:creationId xmlns:a16="http://schemas.microsoft.com/office/drawing/2014/main" id="{3825D84E-E989-4B94-A84C-47F12C147D2E}"/>
              </a:ext>
            </a:extLst>
          </p:cNvPr>
          <p:cNvSpPr/>
          <p:nvPr/>
        </p:nvSpPr>
        <p:spPr>
          <a:xfrm>
            <a:off x="5944703" y="5645297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49" name="Rektangel: vikt hörn 48">
            <a:extLst>
              <a:ext uri="{FF2B5EF4-FFF2-40B4-BE49-F238E27FC236}">
                <a16:creationId xmlns:a16="http://schemas.microsoft.com/office/drawing/2014/main" id="{2F1F3A73-3F79-40AA-B59B-ECAC4604BDD0}"/>
              </a:ext>
            </a:extLst>
          </p:cNvPr>
          <p:cNvSpPr/>
          <p:nvPr/>
        </p:nvSpPr>
        <p:spPr>
          <a:xfrm>
            <a:off x="6251468" y="5357997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0" name="Rektangel: vikt hörn 49">
            <a:extLst>
              <a:ext uri="{FF2B5EF4-FFF2-40B4-BE49-F238E27FC236}">
                <a16:creationId xmlns:a16="http://schemas.microsoft.com/office/drawing/2014/main" id="{DF22B923-26B5-492B-866F-A85F41E03D9D}"/>
              </a:ext>
            </a:extLst>
          </p:cNvPr>
          <p:cNvSpPr/>
          <p:nvPr/>
        </p:nvSpPr>
        <p:spPr>
          <a:xfrm>
            <a:off x="6061894" y="5861993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2" name="Rektangel: vikt hörn 51">
            <a:extLst>
              <a:ext uri="{FF2B5EF4-FFF2-40B4-BE49-F238E27FC236}">
                <a16:creationId xmlns:a16="http://schemas.microsoft.com/office/drawing/2014/main" id="{BEB7759C-BBA5-49B1-A3EC-3039E407544E}"/>
              </a:ext>
            </a:extLst>
          </p:cNvPr>
          <p:cNvSpPr/>
          <p:nvPr/>
        </p:nvSpPr>
        <p:spPr>
          <a:xfrm>
            <a:off x="1769214" y="5764706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3" name="Rektangel: vikt hörn 52">
            <a:extLst>
              <a:ext uri="{FF2B5EF4-FFF2-40B4-BE49-F238E27FC236}">
                <a16:creationId xmlns:a16="http://schemas.microsoft.com/office/drawing/2014/main" id="{2834606B-5737-4E3C-8D81-6F9FAEE44223}"/>
              </a:ext>
            </a:extLst>
          </p:cNvPr>
          <p:cNvSpPr/>
          <p:nvPr/>
        </p:nvSpPr>
        <p:spPr>
          <a:xfrm>
            <a:off x="3200945" y="5578814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4" name="Rektangel: vikt hörn 53">
            <a:extLst>
              <a:ext uri="{FF2B5EF4-FFF2-40B4-BE49-F238E27FC236}">
                <a16:creationId xmlns:a16="http://schemas.microsoft.com/office/drawing/2014/main" id="{4250C0BB-6F8F-46A4-8F89-0AA059D90321}"/>
              </a:ext>
            </a:extLst>
          </p:cNvPr>
          <p:cNvSpPr/>
          <p:nvPr/>
        </p:nvSpPr>
        <p:spPr>
          <a:xfrm>
            <a:off x="1832237" y="5276040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6" name="Rektangel: vikt hörn 55">
            <a:extLst>
              <a:ext uri="{FF2B5EF4-FFF2-40B4-BE49-F238E27FC236}">
                <a16:creationId xmlns:a16="http://schemas.microsoft.com/office/drawing/2014/main" id="{785C7BD5-CF32-4624-8601-89EA508DD34E}"/>
              </a:ext>
            </a:extLst>
          </p:cNvPr>
          <p:cNvSpPr/>
          <p:nvPr/>
        </p:nvSpPr>
        <p:spPr>
          <a:xfrm>
            <a:off x="6361478" y="5218703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7" name="Rektangel: vikt hörn 56">
            <a:extLst>
              <a:ext uri="{FF2B5EF4-FFF2-40B4-BE49-F238E27FC236}">
                <a16:creationId xmlns:a16="http://schemas.microsoft.com/office/drawing/2014/main" id="{A47FE524-9066-41B4-BB14-61FE7BB9151B}"/>
              </a:ext>
            </a:extLst>
          </p:cNvPr>
          <p:cNvSpPr/>
          <p:nvPr/>
        </p:nvSpPr>
        <p:spPr>
          <a:xfrm>
            <a:off x="6011565" y="5123624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58" name="Rektangel: vikt hörn 57">
            <a:extLst>
              <a:ext uri="{FF2B5EF4-FFF2-40B4-BE49-F238E27FC236}">
                <a16:creationId xmlns:a16="http://schemas.microsoft.com/office/drawing/2014/main" id="{7DFB2094-053B-4495-93A4-B64E5352E115}"/>
              </a:ext>
            </a:extLst>
          </p:cNvPr>
          <p:cNvSpPr/>
          <p:nvPr/>
        </p:nvSpPr>
        <p:spPr>
          <a:xfrm>
            <a:off x="6238787" y="5758860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cxnSp>
        <p:nvCxnSpPr>
          <p:cNvPr id="62" name="Koppling: böjd 61">
            <a:extLst>
              <a:ext uri="{FF2B5EF4-FFF2-40B4-BE49-F238E27FC236}">
                <a16:creationId xmlns:a16="http://schemas.microsoft.com/office/drawing/2014/main" id="{6C61D0C8-ECE3-4160-99E0-600CD36AAAD1}"/>
              </a:ext>
            </a:extLst>
          </p:cNvPr>
          <p:cNvCxnSpPr>
            <a:cxnSpLocks/>
            <a:stCxn id="57" idx="0"/>
            <a:endCxn id="10" idx="2"/>
          </p:cNvCxnSpPr>
          <p:nvPr/>
        </p:nvCxnSpPr>
        <p:spPr bwMode="auto">
          <a:xfrm rot="16200000" flipV="1">
            <a:off x="4041286" y="3025097"/>
            <a:ext cx="2548402" cy="1648652"/>
          </a:xfrm>
          <a:prstGeom prst="curved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Koppling: böjd 64">
            <a:extLst>
              <a:ext uri="{FF2B5EF4-FFF2-40B4-BE49-F238E27FC236}">
                <a16:creationId xmlns:a16="http://schemas.microsoft.com/office/drawing/2014/main" id="{800CF503-A969-4C4C-930B-48F60943A40F}"/>
              </a:ext>
            </a:extLst>
          </p:cNvPr>
          <p:cNvCxnSpPr>
            <a:stCxn id="54" idx="0"/>
            <a:endCxn id="9" idx="2"/>
          </p:cNvCxnSpPr>
          <p:nvPr/>
        </p:nvCxnSpPr>
        <p:spPr bwMode="auto">
          <a:xfrm rot="5400000" flipH="1" flipV="1">
            <a:off x="1619976" y="2446585"/>
            <a:ext cx="3169964" cy="2488946"/>
          </a:xfrm>
          <a:prstGeom prst="curvedConnector3">
            <a:avLst>
              <a:gd name="adj1" fmla="val 48078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Koppling: böjd 67">
            <a:extLst>
              <a:ext uri="{FF2B5EF4-FFF2-40B4-BE49-F238E27FC236}">
                <a16:creationId xmlns:a16="http://schemas.microsoft.com/office/drawing/2014/main" id="{0F1168F9-AC81-4770-8AF0-7BC9431800EF}"/>
              </a:ext>
            </a:extLst>
          </p:cNvPr>
          <p:cNvCxnSpPr>
            <a:stCxn id="53" idx="0"/>
            <a:endCxn id="11" idx="2"/>
          </p:cNvCxnSpPr>
          <p:nvPr/>
        </p:nvCxnSpPr>
        <p:spPr bwMode="auto">
          <a:xfrm rot="5400000" flipH="1" flipV="1">
            <a:off x="3029346" y="2951095"/>
            <a:ext cx="2927567" cy="232787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ktangel: vikt hörn 60">
            <a:extLst>
              <a:ext uri="{FF2B5EF4-FFF2-40B4-BE49-F238E27FC236}">
                <a16:creationId xmlns:a16="http://schemas.microsoft.com/office/drawing/2014/main" id="{1489E512-D5C0-47CC-B503-B72A2D903372}"/>
              </a:ext>
            </a:extLst>
          </p:cNvPr>
          <p:cNvSpPr/>
          <p:nvPr/>
        </p:nvSpPr>
        <p:spPr>
          <a:xfrm>
            <a:off x="2983903" y="6466190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61688C8-BF41-4F45-B6C5-60A2576794E1}"/>
              </a:ext>
            </a:extLst>
          </p:cNvPr>
          <p:cNvSpPr txBox="1"/>
          <p:nvPr/>
        </p:nvSpPr>
        <p:spPr>
          <a:xfrm>
            <a:off x="3265056" y="6488159"/>
            <a:ext cx="2263761" cy="229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9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Aktivitet kopplad till ”kraft” el. ”intressent”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E78714F-9C4A-4AA8-B727-86E40243116E}"/>
              </a:ext>
            </a:extLst>
          </p:cNvPr>
          <p:cNvSpPr txBox="1"/>
          <p:nvPr/>
        </p:nvSpPr>
        <p:spPr>
          <a:xfrm>
            <a:off x="1112427" y="889893"/>
            <a:ext cx="612147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Samla aktiviteter under rätt fas, prioritera (vid behov använd prioriteringsmatris först) och kolla beroenden.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3E1CDE1A-B8A1-BE1B-90F9-B008765EA4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054" y="4860303"/>
            <a:ext cx="2167107" cy="1012395"/>
          </a:xfrm>
          <a:prstGeom prst="rect">
            <a:avLst/>
          </a:prstGeom>
        </p:spPr>
      </p:pic>
      <p:cxnSp>
        <p:nvCxnSpPr>
          <p:cNvPr id="31" name="Koppling: böjd 30">
            <a:extLst>
              <a:ext uri="{FF2B5EF4-FFF2-40B4-BE49-F238E27FC236}">
                <a16:creationId xmlns:a16="http://schemas.microsoft.com/office/drawing/2014/main" id="{195A86F6-4E29-A51F-0C71-C14E57996139}"/>
              </a:ext>
            </a:extLst>
          </p:cNvPr>
          <p:cNvCxnSpPr>
            <a:cxnSpLocks/>
            <a:stCxn id="56" idx="0"/>
            <a:endCxn id="12" idx="2"/>
          </p:cNvCxnSpPr>
          <p:nvPr/>
        </p:nvCxnSpPr>
        <p:spPr bwMode="auto">
          <a:xfrm rot="16200000" flipV="1">
            <a:off x="4316665" y="3045641"/>
            <a:ext cx="2654086" cy="169203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Koppling: böjd 41">
            <a:extLst>
              <a:ext uri="{FF2B5EF4-FFF2-40B4-BE49-F238E27FC236}">
                <a16:creationId xmlns:a16="http://schemas.microsoft.com/office/drawing/2014/main" id="{C99F335E-BD0F-4BF8-A6F1-F143FC72243B}"/>
              </a:ext>
            </a:extLst>
          </p:cNvPr>
          <p:cNvCxnSpPr>
            <a:stCxn id="40" idx="0"/>
            <a:endCxn id="15" idx="2"/>
          </p:cNvCxnSpPr>
          <p:nvPr/>
        </p:nvCxnSpPr>
        <p:spPr bwMode="auto">
          <a:xfrm rot="5400000" flipH="1" flipV="1">
            <a:off x="3979311" y="2113038"/>
            <a:ext cx="2804054" cy="3521950"/>
          </a:xfrm>
          <a:prstGeom prst="curvedConnector3">
            <a:avLst>
              <a:gd name="adj1" fmla="val 64286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ruta 25">
            <a:extLst>
              <a:ext uri="{FF2B5EF4-FFF2-40B4-BE49-F238E27FC236}">
                <a16:creationId xmlns:a16="http://schemas.microsoft.com/office/drawing/2014/main" id="{C09D3524-EC0C-A414-8A70-0B102CF20124}"/>
              </a:ext>
            </a:extLst>
          </p:cNvPr>
          <p:cNvSpPr txBox="1"/>
          <p:nvPr/>
        </p:nvSpPr>
        <p:spPr>
          <a:xfrm>
            <a:off x="564049" y="30198"/>
            <a:ext cx="3810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Kuvert </a:t>
            </a:r>
            <a:r>
              <a:rPr lang="sv-SE" dirty="0">
                <a:solidFill>
                  <a:srgbClr val="000000"/>
                </a:solidFill>
              </a:rPr>
              <a:t>D: Ordna aktiviteter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4C1E8D4B-9AB4-DEB8-F2C9-C2D5E33DC172}"/>
              </a:ext>
            </a:extLst>
          </p:cNvPr>
          <p:cNvSpPr txBox="1"/>
          <p:nvPr/>
        </p:nvSpPr>
        <p:spPr>
          <a:xfrm>
            <a:off x="5957596" y="3416234"/>
            <a:ext cx="1420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 lvl="1" indent="-182563">
              <a:buFont typeface="+mj-lt"/>
              <a:buAutoNum type="romanUcPeriod"/>
            </a:pPr>
            <a:r>
              <a:rPr lang="sv-SE" sz="800" i="1" dirty="0"/>
              <a:t>Liten insats, stor effekt!</a:t>
            </a:r>
          </a:p>
          <a:p>
            <a:pPr marL="182563" lvl="1" indent="-182563">
              <a:buFont typeface="+mj-lt"/>
              <a:buAutoNum type="romanUcPeriod"/>
            </a:pPr>
            <a:r>
              <a:rPr lang="sv-SE" sz="800" i="1" dirty="0"/>
              <a:t>Stor insats, stor effekt </a:t>
            </a:r>
          </a:p>
          <a:p>
            <a:pPr marL="182563" lvl="1" indent="-182563">
              <a:buFont typeface="+mj-lt"/>
              <a:buAutoNum type="romanUcPeriod"/>
            </a:pPr>
            <a:r>
              <a:rPr lang="sv-SE" sz="800" i="1" dirty="0"/>
              <a:t>Liten insats, liten effekt </a:t>
            </a:r>
          </a:p>
          <a:p>
            <a:pPr marL="182563" lvl="1" indent="-182563">
              <a:buFont typeface="+mj-lt"/>
              <a:buAutoNum type="romanUcPeriod"/>
            </a:pPr>
            <a:r>
              <a:rPr lang="sv-SE" sz="800" i="1" dirty="0"/>
              <a:t>Stor insats, liten</a:t>
            </a:r>
          </a:p>
        </p:txBody>
      </p:sp>
      <p:cxnSp>
        <p:nvCxnSpPr>
          <p:cNvPr id="79" name="Koppling: böjd 78">
            <a:extLst>
              <a:ext uri="{FF2B5EF4-FFF2-40B4-BE49-F238E27FC236}">
                <a16:creationId xmlns:a16="http://schemas.microsoft.com/office/drawing/2014/main" id="{B036BC41-BC2A-8D33-42FD-A49B03C3535E}"/>
              </a:ext>
            </a:extLst>
          </p:cNvPr>
          <p:cNvCxnSpPr>
            <a:cxnSpLocks/>
            <a:stCxn id="82" idx="1"/>
            <a:endCxn id="11" idx="3"/>
          </p:cNvCxnSpPr>
          <p:nvPr/>
        </p:nvCxnSpPr>
        <p:spPr>
          <a:xfrm rot="10800000" flipV="1">
            <a:off x="5785313" y="2520496"/>
            <a:ext cx="517423" cy="250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ektangel: vikt hörn 81">
            <a:extLst>
              <a:ext uri="{FF2B5EF4-FFF2-40B4-BE49-F238E27FC236}">
                <a16:creationId xmlns:a16="http://schemas.microsoft.com/office/drawing/2014/main" id="{D23D1C7E-E4E3-7D67-E9E4-B8EF372FF82A}"/>
              </a:ext>
            </a:extLst>
          </p:cNvPr>
          <p:cNvSpPr/>
          <p:nvPr/>
        </p:nvSpPr>
        <p:spPr>
          <a:xfrm>
            <a:off x="6302735" y="2392248"/>
            <a:ext cx="256495" cy="256495"/>
          </a:xfrm>
          <a:prstGeom prst="foldedCorner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9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ヒラギノ角ゴ Pro W3"/>
              <a:cs typeface="+mn-cs"/>
            </a:endParaRPr>
          </a:p>
        </p:txBody>
      </p:sp>
      <p:sp>
        <p:nvSpPr>
          <p:cNvPr id="90" name="Rektangel 89">
            <a:extLst>
              <a:ext uri="{FF2B5EF4-FFF2-40B4-BE49-F238E27FC236}">
                <a16:creationId xmlns:a16="http://schemas.microsoft.com/office/drawing/2014/main" id="{5E9FE82A-C8E6-C130-A58E-15AE72F812C9}"/>
              </a:ext>
            </a:extLst>
          </p:cNvPr>
          <p:cNvSpPr/>
          <p:nvPr/>
        </p:nvSpPr>
        <p:spPr bwMode="auto">
          <a:xfrm>
            <a:off x="8985448" y="367212"/>
            <a:ext cx="689823" cy="396191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D</a:t>
            </a:r>
          </a:p>
        </p:txBody>
      </p:sp>
      <p:cxnSp>
        <p:nvCxnSpPr>
          <p:cNvPr id="91" name="Rak 8">
            <a:extLst>
              <a:ext uri="{FF2B5EF4-FFF2-40B4-BE49-F238E27FC236}">
                <a16:creationId xmlns:a16="http://schemas.microsoft.com/office/drawing/2014/main" id="{E7E9147A-2E06-E442-49C7-F736BCA3FEE1}"/>
              </a:ext>
            </a:extLst>
          </p:cNvPr>
          <p:cNvCxnSpPr/>
          <p:nvPr/>
        </p:nvCxnSpPr>
        <p:spPr bwMode="auto">
          <a:xfrm>
            <a:off x="8985448" y="367212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Rak 9">
            <a:extLst>
              <a:ext uri="{FF2B5EF4-FFF2-40B4-BE49-F238E27FC236}">
                <a16:creationId xmlns:a16="http://schemas.microsoft.com/office/drawing/2014/main" id="{E237F304-54A8-42C6-4786-F8DE1C2FC65C}"/>
              </a:ext>
            </a:extLst>
          </p:cNvPr>
          <p:cNvCxnSpPr/>
          <p:nvPr/>
        </p:nvCxnSpPr>
        <p:spPr bwMode="auto">
          <a:xfrm flipH="1">
            <a:off x="9382737" y="353857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838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Kuvert E: </a:t>
            </a:r>
            <a:br>
              <a:rPr lang="sv-SE" sz="3600" dirty="0"/>
            </a:br>
            <a:r>
              <a:rPr lang="sv-SE" sz="3600" dirty="0"/>
              <a:t>Vad blir vår förändringsplan?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9" y="1825625"/>
            <a:ext cx="5320634" cy="4351338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Ta aktivitetslapparna från prioriterings-matrisen</a:t>
            </a:r>
          </a:p>
          <a:p>
            <a:pPr marL="711200" lvl="1" indent="-311150">
              <a:buFont typeface="Wingdings" panose="05000000000000000000" pitchFamily="2" charset="2"/>
              <a:buChar char="Ø"/>
            </a:pPr>
            <a:r>
              <a:rPr lang="sv-SE" sz="1400" dirty="0"/>
              <a:t>börja med högst </a:t>
            </a:r>
            <a:r>
              <a:rPr lang="sv-SE" sz="1400" dirty="0" err="1"/>
              <a:t>prio</a:t>
            </a:r>
            <a:r>
              <a:rPr lang="sv-SE" sz="1400" dirty="0"/>
              <a:t> (liten insats, stor effekt!)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För in i </a:t>
            </a:r>
            <a:r>
              <a:rPr lang="sv-SE" sz="1800" dirty="0" err="1"/>
              <a:t>excelmallen</a:t>
            </a:r>
            <a:r>
              <a:rPr lang="sv-SE" sz="1800" dirty="0"/>
              <a:t> för förändringsplanen eller jobba på poster och lägg in senare. 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Lägg till information (så mycket som är möjligt) :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Aktivitetsnamn (unikt och beskrivande)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Fas (Förbered Genomför Förstärk)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Beskrivning (lite mer detalj)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Resultat (vad ska levereras)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Ansvarig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Kommunikationsinsats (om det finns en)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Startdatum, Klardatum</a:t>
            </a:r>
          </a:p>
          <a:p>
            <a:pPr marL="914377" lvl="1" indent="-514338">
              <a:buFont typeface="Courier New" panose="02070309020205020404" pitchFamily="49" charset="0"/>
              <a:buChar char="o"/>
            </a:pPr>
            <a:r>
              <a:rPr lang="sv-SE" sz="1400" dirty="0"/>
              <a:t>Beroenden (till annan aktivitet)&gt;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Sortera efter Startdatum</a:t>
            </a:r>
          </a:p>
          <a:p>
            <a:pPr marL="514338" indent="-514338">
              <a:buFont typeface="+mj-lt"/>
              <a:buAutoNum type="arabicPeriod"/>
            </a:pPr>
            <a:endParaRPr lang="sv-SE" sz="18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6169025" y="3621336"/>
            <a:ext cx="3464495" cy="1391840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800" b="1" dirty="0"/>
              <a:t>Vi är klara när: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en realistisk plan som tar oss till slutmålet och som hänger ihop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aktiviteter som är tidsatta och har ett utpekat ansvar </a:t>
            </a:r>
          </a:p>
        </p:txBody>
      </p:sp>
      <p:cxnSp>
        <p:nvCxnSpPr>
          <p:cNvPr id="20" name="Kurva 19"/>
          <p:cNvCxnSpPr>
            <a:cxnSpLocks/>
            <a:stCxn id="4" idx="2"/>
            <a:endCxn id="5" idx="0"/>
          </p:cNvCxnSpPr>
          <p:nvPr/>
        </p:nvCxnSpPr>
        <p:spPr>
          <a:xfrm rot="5400000">
            <a:off x="6605557" y="4576644"/>
            <a:ext cx="859184" cy="1732248"/>
          </a:xfrm>
          <a:prstGeom prst="curvedConnector3">
            <a:avLst/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med rundade hörn 5">
            <a:extLst>
              <a:ext uri="{FF2B5EF4-FFF2-40B4-BE49-F238E27FC236}">
                <a16:creationId xmlns:a16="http://schemas.microsoft.com/office/drawing/2014/main" id="{753DCB48-81C7-B4E1-091A-3E552D64BE3B}"/>
              </a:ext>
            </a:extLst>
          </p:cNvPr>
          <p:cNvSpPr/>
          <p:nvPr/>
        </p:nvSpPr>
        <p:spPr bwMode="auto">
          <a:xfrm>
            <a:off x="4826709" y="5872360"/>
            <a:ext cx="2684632" cy="3777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Har vi säkrat framgångsfaktorerna?</a:t>
            </a:r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0AA5CF5-588E-E867-054D-85922E515F96}"/>
              </a:ext>
            </a:extLst>
          </p:cNvPr>
          <p:cNvSpPr/>
          <p:nvPr/>
        </p:nvSpPr>
        <p:spPr bwMode="auto">
          <a:xfrm>
            <a:off x="7286801" y="5596443"/>
            <a:ext cx="585065" cy="396191"/>
          </a:xfrm>
          <a:prstGeom prst="rect">
            <a:avLst/>
          </a:prstGeom>
          <a:solidFill>
            <a:srgbClr val="C39B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F</a:t>
            </a:r>
          </a:p>
        </p:txBody>
      </p:sp>
      <p:cxnSp>
        <p:nvCxnSpPr>
          <p:cNvPr id="11" name="Rak 8">
            <a:extLst>
              <a:ext uri="{FF2B5EF4-FFF2-40B4-BE49-F238E27FC236}">
                <a16:creationId xmlns:a16="http://schemas.microsoft.com/office/drawing/2014/main" id="{71DBE465-18FE-E8BC-AD11-A5FF860995D8}"/>
              </a:ext>
            </a:extLst>
          </p:cNvPr>
          <p:cNvCxnSpPr/>
          <p:nvPr/>
        </p:nvCxnSpPr>
        <p:spPr bwMode="auto">
          <a:xfrm>
            <a:off x="7286801" y="5616860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9">
            <a:extLst>
              <a:ext uri="{FF2B5EF4-FFF2-40B4-BE49-F238E27FC236}">
                <a16:creationId xmlns:a16="http://schemas.microsoft.com/office/drawing/2014/main" id="{23E7CEBD-440C-3D2B-A340-ADF0A39217F1}"/>
              </a:ext>
            </a:extLst>
          </p:cNvPr>
          <p:cNvCxnSpPr/>
          <p:nvPr/>
        </p:nvCxnSpPr>
        <p:spPr bwMode="auto">
          <a:xfrm flipH="1">
            <a:off x="7579334" y="5616860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357F5469-2142-DA21-5205-D23E97B4F5CC}"/>
              </a:ext>
            </a:extLst>
          </p:cNvPr>
          <p:cNvSpPr/>
          <p:nvPr/>
        </p:nvSpPr>
        <p:spPr bwMode="auto">
          <a:xfrm>
            <a:off x="8985448" y="330332"/>
            <a:ext cx="689823" cy="3961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E</a:t>
            </a:r>
          </a:p>
        </p:txBody>
      </p:sp>
      <p:cxnSp>
        <p:nvCxnSpPr>
          <p:cNvPr id="15" name="Rak 8">
            <a:extLst>
              <a:ext uri="{FF2B5EF4-FFF2-40B4-BE49-F238E27FC236}">
                <a16:creationId xmlns:a16="http://schemas.microsoft.com/office/drawing/2014/main" id="{D1669509-753C-5995-D654-838276F6EEDA}"/>
              </a:ext>
            </a:extLst>
          </p:cNvPr>
          <p:cNvCxnSpPr/>
          <p:nvPr/>
        </p:nvCxnSpPr>
        <p:spPr bwMode="auto">
          <a:xfrm>
            <a:off x="8985449" y="360053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Rak 9">
            <a:extLst>
              <a:ext uri="{FF2B5EF4-FFF2-40B4-BE49-F238E27FC236}">
                <a16:creationId xmlns:a16="http://schemas.microsoft.com/office/drawing/2014/main" id="{C54159EA-2188-FB30-33D9-3CAAB0FB6271}"/>
              </a:ext>
            </a:extLst>
          </p:cNvPr>
          <p:cNvCxnSpPr/>
          <p:nvPr/>
        </p:nvCxnSpPr>
        <p:spPr bwMode="auto">
          <a:xfrm flipH="1">
            <a:off x="9382738" y="346698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62406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2558131"/>
            <a:ext cx="8915400" cy="2610101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95300" y="5805264"/>
            <a:ext cx="8202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hlinkClick r:id="rId3"/>
              </a:rPr>
              <a:t>http://klportal.i.skane.se/Kvalitetsutveckling/Referensgrupp%20F%C3%B6r%C3%A4ndrings-f%C3%B6rb%C3%A4ttringsledning/Delade%20dokument</a:t>
            </a:r>
            <a:r>
              <a:rPr lang="sv-SE" sz="1200" dirty="0"/>
              <a:t>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FE60906-108E-E269-6987-E7BA38FD3ABB}"/>
              </a:ext>
            </a:extLst>
          </p:cNvPr>
          <p:cNvSpPr/>
          <p:nvPr/>
        </p:nvSpPr>
        <p:spPr bwMode="auto">
          <a:xfrm>
            <a:off x="8985448" y="330332"/>
            <a:ext cx="689823" cy="39619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E</a:t>
            </a:r>
          </a:p>
        </p:txBody>
      </p:sp>
      <p:cxnSp>
        <p:nvCxnSpPr>
          <p:cNvPr id="4" name="Rak 8">
            <a:extLst>
              <a:ext uri="{FF2B5EF4-FFF2-40B4-BE49-F238E27FC236}">
                <a16:creationId xmlns:a16="http://schemas.microsoft.com/office/drawing/2014/main" id="{95853041-DCA7-803C-B18F-EBDF6812B2D7}"/>
              </a:ext>
            </a:extLst>
          </p:cNvPr>
          <p:cNvCxnSpPr/>
          <p:nvPr/>
        </p:nvCxnSpPr>
        <p:spPr bwMode="auto">
          <a:xfrm>
            <a:off x="8985449" y="360053"/>
            <a:ext cx="397291" cy="150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Rak 9">
            <a:extLst>
              <a:ext uri="{FF2B5EF4-FFF2-40B4-BE49-F238E27FC236}">
                <a16:creationId xmlns:a16="http://schemas.microsoft.com/office/drawing/2014/main" id="{5E39338F-7A55-EC4D-3079-D4584DD55239}"/>
              </a:ext>
            </a:extLst>
          </p:cNvPr>
          <p:cNvCxnSpPr/>
          <p:nvPr/>
        </p:nvCxnSpPr>
        <p:spPr bwMode="auto">
          <a:xfrm flipH="1">
            <a:off x="9382738" y="346698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DA625D82-7186-23B9-A6B2-2810605A781A}"/>
              </a:ext>
            </a:extLst>
          </p:cNvPr>
          <p:cNvSpPr txBox="1"/>
          <p:nvPr/>
        </p:nvSpPr>
        <p:spPr>
          <a:xfrm>
            <a:off x="564049" y="30198"/>
            <a:ext cx="477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Kuvert E</a:t>
            </a:r>
            <a:r>
              <a:rPr lang="sv-SE" dirty="0">
                <a:solidFill>
                  <a:srgbClr val="000000"/>
                </a:solidFill>
              </a:rPr>
              <a:t>: Förändringsplan (</a:t>
            </a:r>
            <a:r>
              <a:rPr lang="sv-SE" dirty="0" err="1">
                <a:solidFill>
                  <a:srgbClr val="000000"/>
                </a:solidFill>
              </a:rPr>
              <a:t>excel</a:t>
            </a:r>
            <a:r>
              <a:rPr lang="sv-SE" dirty="0">
                <a:solidFill>
                  <a:srgbClr val="000000"/>
                </a:solidFill>
              </a:rPr>
              <a:t>)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085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223257"/>
              </p:ext>
            </p:extLst>
          </p:nvPr>
        </p:nvGraphicFramePr>
        <p:xfrm>
          <a:off x="128464" y="548680"/>
          <a:ext cx="9649070" cy="6762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9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902">
                <a:tc>
                  <a:txBody>
                    <a:bodyPr/>
                    <a:lstStyle/>
                    <a:p>
                      <a:pPr algn="ctr"/>
                      <a:r>
                        <a:rPr lang="sv-SE" sz="1400" b="1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1" dirty="0"/>
                        <a:t>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1" dirty="0"/>
                        <a:t>Ansvarig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1" dirty="0"/>
                        <a:t>Start</a:t>
                      </a:r>
                      <a:r>
                        <a:rPr lang="sv-SE" sz="1400" b="1" baseline="0" dirty="0"/>
                        <a:t> - Klar</a:t>
                      </a:r>
                      <a:endParaRPr lang="sv-S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1" dirty="0"/>
                        <a:t>Övrigt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5254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9886">
                <a:tc>
                  <a:txBody>
                    <a:bodyPr/>
                    <a:lstStyle/>
                    <a:p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902"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59C0363B-5A79-E162-BE86-4D5A156F930F}"/>
              </a:ext>
            </a:extLst>
          </p:cNvPr>
          <p:cNvSpPr txBox="1"/>
          <p:nvPr/>
        </p:nvSpPr>
        <p:spPr>
          <a:xfrm>
            <a:off x="564049" y="30198"/>
            <a:ext cx="3762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Kuvert E</a:t>
            </a:r>
            <a:r>
              <a:rPr lang="sv-SE" dirty="0">
                <a:solidFill>
                  <a:srgbClr val="000000"/>
                </a:solidFill>
              </a:rPr>
              <a:t>: Förändringsplan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729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Kuvert F: </a:t>
            </a:r>
            <a:br>
              <a:rPr lang="sv-SE" sz="3600" dirty="0"/>
            </a:br>
            <a:r>
              <a:rPr lang="sv-SE" sz="3600" dirty="0"/>
              <a:t>Har vi säkrat framgångsfaktorerna?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9" y="1825625"/>
            <a:ext cx="535208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Gå igenom de 8 framgångsfaktorerna</a:t>
            </a:r>
          </a:p>
          <a:p>
            <a:pPr marL="711200" lvl="1" indent="-311150">
              <a:buFont typeface="Wingdings" panose="05000000000000000000" pitchFamily="2" charset="2"/>
              <a:buChar char="Ø"/>
            </a:pPr>
            <a:r>
              <a:rPr lang="sv-SE" sz="1400" dirty="0"/>
              <a:t>Ta dem en efter en och se om förändringsplanen kommer att uppfylla den faktorn.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Bedöm (1-10) hur väl planen säkrar faktorerna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Lägg till ytterligare aktiviteter för att täcka gap som hittats</a:t>
            </a:r>
          </a:p>
          <a:p>
            <a:pPr marL="514338" indent="-514338">
              <a:buFont typeface="+mj-lt"/>
              <a:buAutoNum type="arabicPeriod"/>
            </a:pPr>
            <a:r>
              <a:rPr lang="sv-SE" sz="1800" dirty="0"/>
              <a:t>Bedöm helheten, är vi klara? Är magkänslan god?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Kör!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Om inte:</a:t>
            </a:r>
            <a:br>
              <a:rPr lang="sv-SE" sz="1800" dirty="0"/>
            </a:br>
            <a:endParaRPr lang="sv-SE" sz="1800" dirty="0"/>
          </a:p>
          <a:p>
            <a:pPr marL="514338" indent="-514338">
              <a:buFont typeface="+mj-lt"/>
              <a:buAutoNum type="arabicPeriod" startAt="4"/>
            </a:pPr>
            <a:r>
              <a:rPr lang="sv-SE" sz="1800" dirty="0"/>
              <a:t>Identifiera utestående punkter, utse ansvariga och boka ett avstämningsmöte</a:t>
            </a:r>
            <a:br>
              <a:rPr lang="sv-SE" sz="1800" dirty="0"/>
            </a:br>
            <a:endParaRPr lang="sv-SE" sz="18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6169025" y="3535611"/>
            <a:ext cx="3320479" cy="1621581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800" b="1" dirty="0"/>
              <a:t>Vi är klara när: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en plan som säkrar alla framgångsfaktorerna</a:t>
            </a:r>
          </a:p>
          <a:p>
            <a:pPr marL="360363" lvl="1" indent="-277813">
              <a:buFont typeface="Wingdings" panose="05000000000000000000" pitchFamily="2" charset="2"/>
              <a:buChar char="q"/>
            </a:pPr>
            <a:r>
              <a:rPr lang="sv-SE" sz="1600" i="1" dirty="0"/>
              <a:t>Vi har ansvariga och datum för alla utestående punkter från denna workshop</a:t>
            </a: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5276851" y="6060194"/>
            <a:ext cx="2880320" cy="4649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Vi är redo!</a:t>
            </a:r>
          </a:p>
        </p:txBody>
      </p:sp>
      <p:cxnSp>
        <p:nvCxnSpPr>
          <p:cNvPr id="13" name="Kurva 12"/>
          <p:cNvCxnSpPr>
            <a:endCxn id="6" idx="0"/>
          </p:cNvCxnSpPr>
          <p:nvPr/>
        </p:nvCxnSpPr>
        <p:spPr>
          <a:xfrm rot="10800000" flipV="1">
            <a:off x="6717012" y="5157194"/>
            <a:ext cx="1112253" cy="903000"/>
          </a:xfrm>
          <a:prstGeom prst="curvedConnector2">
            <a:avLst/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>
            <a:extLst>
              <a:ext uri="{FF2B5EF4-FFF2-40B4-BE49-F238E27FC236}">
                <a16:creationId xmlns:a16="http://schemas.microsoft.com/office/drawing/2014/main" id="{C74F9A3F-CB91-C471-18D9-BE96067DBA63}"/>
              </a:ext>
            </a:extLst>
          </p:cNvPr>
          <p:cNvSpPr/>
          <p:nvPr/>
        </p:nvSpPr>
        <p:spPr bwMode="auto">
          <a:xfrm>
            <a:off x="9057456" y="260648"/>
            <a:ext cx="585065" cy="396191"/>
          </a:xfrm>
          <a:prstGeom prst="rect">
            <a:avLst/>
          </a:prstGeom>
          <a:solidFill>
            <a:srgbClr val="C39B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8377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116633"/>
            <a:ext cx="9621554" cy="669674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28F8C1E-4504-581D-1AAE-4A5AB5537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320" y="3847555"/>
            <a:ext cx="438750" cy="38756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96136EE-0904-0F26-17A3-CC3FEB37A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2840" y="332656"/>
            <a:ext cx="438444" cy="387292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566A8059-EB08-1B81-61B4-A3093B54C9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9217" y="2481385"/>
            <a:ext cx="438750" cy="383863"/>
          </a:xfrm>
          <a:prstGeom prst="rect">
            <a:avLst/>
          </a:prstGeom>
        </p:spPr>
      </p:pic>
      <p:pic>
        <p:nvPicPr>
          <p:cNvPr id="33" name="Bildobjekt 32">
            <a:extLst>
              <a:ext uri="{FF2B5EF4-FFF2-40B4-BE49-F238E27FC236}">
                <a16:creationId xmlns:a16="http://schemas.microsoft.com/office/drawing/2014/main" id="{A93EB1E5-A984-E503-5090-50B707DCCF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492" y="1301651"/>
            <a:ext cx="409500" cy="355211"/>
          </a:xfrm>
          <a:prstGeom prst="rect">
            <a:avLst/>
          </a:prstGeom>
        </p:spPr>
      </p:pic>
      <p:pic>
        <p:nvPicPr>
          <p:cNvPr id="37" name="Bildobjekt 36">
            <a:extLst>
              <a:ext uri="{FF2B5EF4-FFF2-40B4-BE49-F238E27FC236}">
                <a16:creationId xmlns:a16="http://schemas.microsoft.com/office/drawing/2014/main" id="{3A3C6750-8491-36F4-9666-8F5A5B0DD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7687" y="404664"/>
            <a:ext cx="434062" cy="380250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3B526B4B-E9CF-268D-F625-2CEAEE44E0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2416" y="1292653"/>
            <a:ext cx="409500" cy="3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46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2889923"/>
              </p:ext>
            </p:extLst>
          </p:nvPr>
        </p:nvGraphicFramePr>
        <p:xfrm>
          <a:off x="705959" y="1506253"/>
          <a:ext cx="8394127" cy="434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69C7A664-8117-4B47-8727-F8A73F65BF02}"/>
              </a:ext>
            </a:extLst>
          </p:cNvPr>
          <p:cNvSpPr txBox="1"/>
          <p:nvPr/>
        </p:nvSpPr>
        <p:spPr>
          <a:xfrm>
            <a:off x="5601072" y="1095127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1  2  3  4  5  6  7  8  9  10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47359966-8D81-4D1F-AA6A-EAFC5EF0A26F}"/>
              </a:ext>
            </a:extLst>
          </p:cNvPr>
          <p:cNvCxnSpPr/>
          <p:nvPr/>
        </p:nvCxnSpPr>
        <p:spPr bwMode="auto">
          <a:xfrm>
            <a:off x="5581318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EA87218E-0A7F-4604-AFC7-63EF6295FCBB}"/>
              </a:ext>
            </a:extLst>
          </p:cNvPr>
          <p:cNvCxnSpPr/>
          <p:nvPr/>
        </p:nvCxnSpPr>
        <p:spPr bwMode="auto">
          <a:xfrm>
            <a:off x="5922016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8F6F1BE5-4669-46B7-B825-11FFE21DAD88}"/>
              </a:ext>
            </a:extLst>
          </p:cNvPr>
          <p:cNvCxnSpPr/>
          <p:nvPr/>
        </p:nvCxnSpPr>
        <p:spPr bwMode="auto">
          <a:xfrm>
            <a:off x="6262302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C89B10BE-2113-4F34-9B1B-35593B05D4F8}"/>
              </a:ext>
            </a:extLst>
          </p:cNvPr>
          <p:cNvCxnSpPr/>
          <p:nvPr/>
        </p:nvCxnSpPr>
        <p:spPr bwMode="auto">
          <a:xfrm>
            <a:off x="6622342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74A79D7D-4B79-41BA-B499-F857ADAE0F15}"/>
              </a:ext>
            </a:extLst>
          </p:cNvPr>
          <p:cNvCxnSpPr/>
          <p:nvPr/>
        </p:nvCxnSpPr>
        <p:spPr bwMode="auto">
          <a:xfrm>
            <a:off x="6964964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ADE659B6-9388-4760-8DF3-E6A2740233F5}"/>
              </a:ext>
            </a:extLst>
          </p:cNvPr>
          <p:cNvCxnSpPr/>
          <p:nvPr/>
        </p:nvCxnSpPr>
        <p:spPr bwMode="auto">
          <a:xfrm>
            <a:off x="7307586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F63B10ED-BF24-48ED-83ED-D95163064D58}"/>
              </a:ext>
            </a:extLst>
          </p:cNvPr>
          <p:cNvCxnSpPr/>
          <p:nvPr/>
        </p:nvCxnSpPr>
        <p:spPr bwMode="auto">
          <a:xfrm>
            <a:off x="7645536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ABF73CE6-D912-4C86-8370-969EB9DCE436}"/>
              </a:ext>
            </a:extLst>
          </p:cNvPr>
          <p:cNvCxnSpPr/>
          <p:nvPr/>
        </p:nvCxnSpPr>
        <p:spPr bwMode="auto">
          <a:xfrm>
            <a:off x="7981785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00210880-1A7B-416C-B4FD-2F7D5E5DAE07}"/>
              </a:ext>
            </a:extLst>
          </p:cNvPr>
          <p:cNvCxnSpPr/>
          <p:nvPr/>
        </p:nvCxnSpPr>
        <p:spPr bwMode="auto">
          <a:xfrm>
            <a:off x="8313362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D33BC001-D5ED-4F48-9148-48BE7EEF3D44}"/>
              </a:ext>
            </a:extLst>
          </p:cNvPr>
          <p:cNvCxnSpPr/>
          <p:nvPr/>
        </p:nvCxnSpPr>
        <p:spPr bwMode="auto">
          <a:xfrm>
            <a:off x="8690820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86C1AE0-3141-46AD-9ECC-1F4BCC507811}"/>
              </a:ext>
            </a:extLst>
          </p:cNvPr>
          <p:cNvSpPr txBox="1"/>
          <p:nvPr/>
        </p:nvSpPr>
        <p:spPr>
          <a:xfrm>
            <a:off x="6554014" y="596529"/>
            <a:ext cx="1507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Skattning 1-10</a:t>
            </a:r>
          </a:p>
        </p:txBody>
      </p: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F0E92988-42BD-4784-B52D-8ABB066B7B9F}"/>
              </a:ext>
            </a:extLst>
          </p:cNvPr>
          <p:cNvCxnSpPr/>
          <p:nvPr/>
        </p:nvCxnSpPr>
        <p:spPr bwMode="auto">
          <a:xfrm>
            <a:off x="9083583" y="1196752"/>
            <a:ext cx="0" cy="4608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33DC7816-AE44-4DF9-95A7-507E7130812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2899"/>
          <a:stretch/>
        </p:blipFill>
        <p:spPr>
          <a:xfrm>
            <a:off x="8690820" y="81460"/>
            <a:ext cx="858235" cy="501676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2D13DD23-C130-8968-BDB0-CB018E3FF376}"/>
              </a:ext>
            </a:extLst>
          </p:cNvPr>
          <p:cNvSpPr/>
          <p:nvPr/>
        </p:nvSpPr>
        <p:spPr bwMode="auto">
          <a:xfrm>
            <a:off x="8791048" y="208140"/>
            <a:ext cx="585065" cy="396191"/>
          </a:xfrm>
          <a:prstGeom prst="rect">
            <a:avLst/>
          </a:prstGeom>
          <a:solidFill>
            <a:srgbClr val="C39B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F</a:t>
            </a:r>
          </a:p>
        </p:txBody>
      </p:sp>
      <p:cxnSp>
        <p:nvCxnSpPr>
          <p:cNvPr id="5" name="Rak 8">
            <a:extLst>
              <a:ext uri="{FF2B5EF4-FFF2-40B4-BE49-F238E27FC236}">
                <a16:creationId xmlns:a16="http://schemas.microsoft.com/office/drawing/2014/main" id="{2259FE37-49DC-3922-DBA8-CC021D785285}"/>
              </a:ext>
            </a:extLst>
          </p:cNvPr>
          <p:cNvCxnSpPr/>
          <p:nvPr/>
        </p:nvCxnSpPr>
        <p:spPr bwMode="auto">
          <a:xfrm>
            <a:off x="8791048" y="228557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Rak 9">
            <a:extLst>
              <a:ext uri="{FF2B5EF4-FFF2-40B4-BE49-F238E27FC236}">
                <a16:creationId xmlns:a16="http://schemas.microsoft.com/office/drawing/2014/main" id="{8665543D-475C-C38A-A433-3F8A4C0A936D}"/>
              </a:ext>
            </a:extLst>
          </p:cNvPr>
          <p:cNvCxnSpPr/>
          <p:nvPr/>
        </p:nvCxnSpPr>
        <p:spPr bwMode="auto">
          <a:xfrm flipH="1">
            <a:off x="9083580" y="228557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Pil: vänster-höger 19">
            <a:extLst>
              <a:ext uri="{FF2B5EF4-FFF2-40B4-BE49-F238E27FC236}">
                <a16:creationId xmlns:a16="http://schemas.microsoft.com/office/drawing/2014/main" id="{A578F0AB-EA7A-808F-2BF4-160D3A87C261}"/>
              </a:ext>
            </a:extLst>
          </p:cNvPr>
          <p:cNvSpPr/>
          <p:nvPr/>
        </p:nvSpPr>
        <p:spPr bwMode="auto">
          <a:xfrm>
            <a:off x="5601072" y="859010"/>
            <a:ext cx="3482509" cy="177698"/>
          </a:xfrm>
          <a:prstGeom prst="leftRightArrow">
            <a:avLst/>
          </a:prstGeom>
          <a:gradFill>
            <a:gsLst>
              <a:gs pos="0">
                <a:srgbClr val="3D9378"/>
              </a:gs>
              <a:gs pos="50000">
                <a:srgbClr val="FFFF00"/>
              </a:gs>
              <a:gs pos="100000">
                <a:srgbClr val="C00000"/>
              </a:gs>
            </a:gsLst>
            <a:lin ang="10800000" scaled="0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5119F25-A785-9450-F77F-70F05C8557BA}"/>
              </a:ext>
            </a:extLst>
          </p:cNvPr>
          <p:cNvSpPr txBox="1"/>
          <p:nvPr/>
        </p:nvSpPr>
        <p:spPr>
          <a:xfrm>
            <a:off x="564049" y="30198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Kuvert </a:t>
            </a:r>
            <a:r>
              <a:rPr lang="sv-SE" dirty="0">
                <a:solidFill>
                  <a:srgbClr val="000000"/>
                </a:solidFill>
              </a:rPr>
              <a:t>F: Framgångsfaktorer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91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Avslutning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9" y="1825625"/>
            <a:ext cx="758433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Instruktion:</a:t>
            </a:r>
          </a:p>
          <a:p>
            <a:r>
              <a:rPr lang="sv-SE" dirty="0"/>
              <a:t>Se till att alla utestående punkter har en ägare och när dessa ska vara klara</a:t>
            </a:r>
          </a:p>
          <a:p>
            <a:r>
              <a:rPr lang="sv-SE" dirty="0"/>
              <a:t>Hitta tid för uppföljning</a:t>
            </a:r>
          </a:p>
          <a:p>
            <a:endParaRPr lang="sv-SE" dirty="0"/>
          </a:p>
          <a:p>
            <a:r>
              <a:rPr lang="sv-SE" dirty="0"/>
              <a:t>Avsluta med att göra en reflektion kring arbetet</a:t>
            </a:r>
          </a:p>
          <a:p>
            <a:pPr lvl="1"/>
            <a:r>
              <a:rPr lang="sv-SE" dirty="0"/>
              <a:t>Fråga: </a:t>
            </a:r>
          </a:p>
          <a:p>
            <a:pPr lvl="2"/>
            <a:r>
              <a:rPr lang="sv-SE" dirty="0"/>
              <a:t>Vad har varit bra </a:t>
            </a:r>
          </a:p>
          <a:p>
            <a:pPr lvl="2"/>
            <a:r>
              <a:rPr lang="sv-SE" dirty="0"/>
              <a:t>Vad skulle kunnat vara ännu bättre? Något som var svårt?</a:t>
            </a:r>
          </a:p>
          <a:p>
            <a:pPr lvl="2"/>
            <a:r>
              <a:rPr lang="sv-SE" dirty="0"/>
              <a:t>Vad tar jag med mig och vad är mitt ”nästa steg” och när ska jag göra det?</a:t>
            </a:r>
          </a:p>
          <a:p>
            <a:pPr lvl="1"/>
            <a:r>
              <a:rPr lang="sv-SE" dirty="0"/>
              <a:t>Gå laget runt och anteckna</a:t>
            </a:r>
          </a:p>
        </p:txBody>
      </p:sp>
    </p:spTree>
    <p:extLst>
      <p:ext uri="{BB962C8B-B14F-4D97-AF65-F5344CB8AC3E}">
        <p14:creationId xmlns:p14="http://schemas.microsoft.com/office/powerpoint/2010/main" val="144936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950" dirty="0"/>
              <a:t>Kuvert A: </a:t>
            </a:r>
            <a:br>
              <a:rPr lang="sv-SE" sz="2925" dirty="0"/>
            </a:br>
            <a:r>
              <a:rPr lang="sv-SE" sz="2925" dirty="0"/>
              <a:t>Varför förändring och till vad?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8" y="2126258"/>
            <a:ext cx="5124009" cy="3535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(Enskilt) Gå igenom befintlig beskrivning enskilt. Försök hitta det som talar om </a:t>
            </a:r>
            <a:r>
              <a:rPr lang="sv-SE" sz="1800" b="1" dirty="0"/>
              <a:t>Varför</a:t>
            </a:r>
            <a:r>
              <a:rPr lang="sv-SE" sz="1800" dirty="0"/>
              <a:t> vi gör detta och vad </a:t>
            </a:r>
            <a:r>
              <a:rPr lang="sv-SE" sz="1800" b="1" dirty="0"/>
              <a:t>slutmålet</a:t>
            </a:r>
            <a:r>
              <a:rPr lang="sv-SE" sz="1800" dirty="0"/>
              <a:t> är </a:t>
            </a:r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(Gruppen) Diskutera och jämför. Säkerställ att alla förstår och är överens om </a:t>
            </a:r>
            <a:r>
              <a:rPr lang="sv-SE" sz="1800" b="1" dirty="0"/>
              <a:t>varför</a:t>
            </a:r>
            <a:r>
              <a:rPr lang="sv-SE" sz="1800" dirty="0"/>
              <a:t> vi förändrar, vad </a:t>
            </a:r>
            <a:r>
              <a:rPr lang="sv-SE" sz="1800" b="1" dirty="0"/>
              <a:t>slutmålet är </a:t>
            </a:r>
            <a:r>
              <a:rPr lang="sv-SE" sz="1800" dirty="0"/>
              <a:t> och vilka </a:t>
            </a:r>
            <a:r>
              <a:rPr lang="sv-SE" sz="1800" b="1" dirty="0"/>
              <a:t>nyttor/effekter </a:t>
            </a:r>
            <a:r>
              <a:rPr lang="sv-SE" sz="1800" dirty="0"/>
              <a:t>som förväntas uppstå (så långt vi vet).</a:t>
            </a:r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Skriv ner i den gemensamma mallen</a:t>
            </a:r>
            <a:endParaRPr lang="sv-SE" sz="1400" dirty="0"/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Behöver någon läggas till eller förtydligas? Vid behov: komplettera!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5941021" y="2960787"/>
            <a:ext cx="2756396" cy="1404317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463" b="1" dirty="0"/>
              <a:t>Vi är klara när: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förstår varför, syfte och slutmål 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vet vad vi förändrar (och inte förändrar)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har sett att de som leder har tid, resurser och befogenheter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5070013" y="5558404"/>
            <a:ext cx="2340260" cy="3777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Vad innebär detta för oss?</a:t>
            </a:r>
          </a:p>
        </p:txBody>
      </p:sp>
      <p:sp>
        <p:nvSpPr>
          <p:cNvPr id="10" name="Rektangel 9"/>
          <p:cNvSpPr/>
          <p:nvPr/>
        </p:nvSpPr>
        <p:spPr bwMode="auto">
          <a:xfrm>
            <a:off x="7185734" y="5282487"/>
            <a:ext cx="585065" cy="3961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B</a:t>
            </a:r>
          </a:p>
        </p:txBody>
      </p:sp>
      <p:cxnSp>
        <p:nvCxnSpPr>
          <p:cNvPr id="12" name="Rak 11"/>
          <p:cNvCxnSpPr/>
          <p:nvPr/>
        </p:nvCxnSpPr>
        <p:spPr bwMode="auto">
          <a:xfrm>
            <a:off x="7185734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13"/>
          <p:cNvCxnSpPr/>
          <p:nvPr/>
        </p:nvCxnSpPr>
        <p:spPr bwMode="auto">
          <a:xfrm flipH="1">
            <a:off x="7478266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Kurva 10"/>
          <p:cNvCxnSpPr>
            <a:stCxn id="4" idx="2"/>
            <a:endCxn id="8" idx="0"/>
          </p:cNvCxnSpPr>
          <p:nvPr/>
        </p:nvCxnSpPr>
        <p:spPr>
          <a:xfrm rot="5400000">
            <a:off x="6183033" y="4422217"/>
            <a:ext cx="1193300" cy="1079076"/>
          </a:xfrm>
          <a:prstGeom prst="curvedConnector3">
            <a:avLst>
              <a:gd name="adj1" fmla="val 50000"/>
            </a:avLst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:a16="http://schemas.microsoft.com/office/drawing/2014/main" id="{0331CA99-611C-AFA4-94E0-C6BED3A1F0C3}"/>
              </a:ext>
            </a:extLst>
          </p:cNvPr>
          <p:cNvGrpSpPr/>
          <p:nvPr/>
        </p:nvGrpSpPr>
        <p:grpSpPr>
          <a:xfrm>
            <a:off x="9121907" y="829969"/>
            <a:ext cx="585065" cy="396191"/>
            <a:chOff x="2221508" y="437227"/>
            <a:chExt cx="720080" cy="487620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77301C0-C9C3-5998-641E-AA4535D3A94F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4295" tIns="37148" rIns="74295" bIns="3714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7" name="Rak 11">
              <a:extLst>
                <a:ext uri="{FF2B5EF4-FFF2-40B4-BE49-F238E27FC236}">
                  <a16:creationId xmlns:a16="http://schemas.microsoft.com/office/drawing/2014/main" id="{8C411817-4C37-9F6D-83A2-F92AFC4BCD4C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Rak 13">
              <a:extLst>
                <a:ext uri="{FF2B5EF4-FFF2-40B4-BE49-F238E27FC236}">
                  <a16:creationId xmlns:a16="http://schemas.microsoft.com/office/drawing/2014/main" id="{B3DB6A88-8E23-21DB-4628-F273F50679F7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201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FFD5EE-9A27-4CD8-B2BD-B64DD6E8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857310"/>
            <a:ext cx="8543925" cy="479306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Målet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2AAB463-D176-4E24-9D01-3F4375DCC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422777"/>
            <a:ext cx="4190702" cy="669429"/>
          </a:xfrm>
        </p:spPr>
        <p:txBody>
          <a:bodyPr>
            <a:normAutofit/>
          </a:bodyPr>
          <a:lstStyle/>
          <a:p>
            <a:r>
              <a:rPr lang="sv-SE" dirty="0"/>
              <a:t>Varför behöver vi göra detta </a:t>
            </a:r>
            <a:br>
              <a:rPr lang="sv-SE" dirty="0"/>
            </a:br>
            <a:r>
              <a:rPr lang="sv-SE" dirty="0"/>
              <a:t>(och varför göra det nu)?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2F09D63-E40B-4387-AC1E-B25B9B15EB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2"/>
          </p:nvPr>
        </p:nvSpPr>
        <p:spPr>
          <a:xfrm>
            <a:off x="682328" y="2125225"/>
            <a:ext cx="4190702" cy="36358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1CBC101-1E43-418F-BE58-27001042B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422777"/>
            <a:ext cx="4211340" cy="669429"/>
          </a:xfrm>
        </p:spPr>
        <p:txBody>
          <a:bodyPr>
            <a:normAutofit/>
          </a:bodyPr>
          <a:lstStyle/>
          <a:p>
            <a:r>
              <a:rPr lang="sv-SE" dirty="0"/>
              <a:t>Slutmål (nyttor och effekter, både för oss i organisationen och patienter)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97042F4A-A90B-414B-B111-07028F7E02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4"/>
          </p:nvPr>
        </p:nvSpPr>
        <p:spPr>
          <a:xfrm>
            <a:off x="5014913" y="2125225"/>
            <a:ext cx="4211340" cy="36358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5BCC6C2-0545-450F-A33B-2BC3B1CFAD6E}"/>
              </a:ext>
            </a:extLst>
          </p:cNvPr>
          <p:cNvSpPr txBox="1"/>
          <p:nvPr/>
        </p:nvSpPr>
        <p:spPr>
          <a:xfrm>
            <a:off x="681037" y="6021288"/>
            <a:ext cx="7800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Not: Om det är svårt att veta vilken av rutorna, tänk så här: ”Varför”-rutan är sådant som gör att vi startat ett förändringsarbete och letar efter en lösning, medan slutmålsrutan är det som vi kommit fram till att vi vill/bör/måste uppnå för att åtgärda ”varför”. Här finns också ”nyttor” och effekter som uppstår av förändringen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7E659754-F9B6-828C-30AC-2DF555F63CE7}"/>
              </a:ext>
            </a:extLst>
          </p:cNvPr>
          <p:cNvGrpSpPr/>
          <p:nvPr/>
        </p:nvGrpSpPr>
        <p:grpSpPr>
          <a:xfrm>
            <a:off x="8913440" y="349092"/>
            <a:ext cx="720080" cy="487620"/>
            <a:chOff x="2221508" y="437227"/>
            <a:chExt cx="720080" cy="487620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5174929F-2AB0-E17B-E88F-5E558C8BDD2E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10" name="Rak 11">
              <a:extLst>
                <a:ext uri="{FF2B5EF4-FFF2-40B4-BE49-F238E27FC236}">
                  <a16:creationId xmlns:a16="http://schemas.microsoft.com/office/drawing/2014/main" id="{20C130A2-0D68-461D-488E-3998C2F19CEE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Rak 13">
              <a:extLst>
                <a:ext uri="{FF2B5EF4-FFF2-40B4-BE49-F238E27FC236}">
                  <a16:creationId xmlns:a16="http://schemas.microsoft.com/office/drawing/2014/main" id="{08948E05-A30C-36FF-BAB3-3D5A00168071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8054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950" dirty="0"/>
              <a:t>Kuvert A: </a:t>
            </a:r>
            <a:br>
              <a:rPr lang="sv-SE" sz="2925" dirty="0"/>
            </a:br>
            <a:r>
              <a:rPr lang="sv-SE" sz="2925" dirty="0"/>
              <a:t>Varför förändring och till vad? Del 2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8" y="2126258"/>
            <a:ext cx="5124009" cy="3535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Diskutera: har rätt ledar- och ägarskap för förändringen och vilka beslut som tagits: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Är det de med som gör att ledningen för förändringen känns trovärdig? Vilka behöver vara med? Vilka behöver </a:t>
            </a:r>
            <a:r>
              <a:rPr lang="sv-SE" sz="1400" i="1" dirty="0"/>
              <a:t>inte</a:t>
            </a:r>
            <a:r>
              <a:rPr lang="sv-SE" sz="1400" dirty="0"/>
              <a:t> vara med utan bara konsulteras eller informeras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Vilka beslut har tagits? Har det förtydligats på nästa nivå?</a:t>
            </a:r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Skriv ner i den gemensamma mallen</a:t>
            </a:r>
            <a:endParaRPr lang="sv-SE" sz="1400" dirty="0"/>
          </a:p>
          <a:p>
            <a:pPr marL="371475" indent="-371475">
              <a:buFont typeface="+mj-lt"/>
              <a:buAutoNum type="arabicPeriod"/>
            </a:pPr>
            <a:r>
              <a:rPr lang="sv-SE" sz="1800" dirty="0"/>
              <a:t>Behöver någon läggas till? Saknar vi något beslut?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Komplettera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Om något behöver förtydligas men är oklart formulera som aktiviteter och skriv ner på post-it. </a:t>
            </a:r>
            <a:br>
              <a:rPr lang="sv-SE" sz="1075" dirty="0"/>
            </a:br>
            <a:br>
              <a:rPr lang="sv-SE" sz="1200" dirty="0"/>
            </a:br>
            <a:r>
              <a:rPr lang="sv-SE" sz="1000" dirty="0"/>
              <a:t>(och spara till kuvert D ”Vilka är våra prioriterade aktiviteter”.)</a:t>
            </a:r>
            <a:endParaRPr lang="sv-SE" sz="1475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5941021" y="2960787"/>
            <a:ext cx="2756396" cy="1404317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463" b="1" dirty="0"/>
              <a:t>Vi är klara när: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förstår varför, syfte och slutmål 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vet vad vi förändrar (och inte förändrar)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har sett att de som leder har tid, resurser och befogenheter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5070013" y="5558404"/>
            <a:ext cx="2340260" cy="3777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Vad innebär detta för oss?</a:t>
            </a:r>
          </a:p>
        </p:txBody>
      </p:sp>
      <p:sp>
        <p:nvSpPr>
          <p:cNvPr id="10" name="Rektangel 9"/>
          <p:cNvSpPr/>
          <p:nvPr/>
        </p:nvSpPr>
        <p:spPr bwMode="auto">
          <a:xfrm>
            <a:off x="7185734" y="5282487"/>
            <a:ext cx="585065" cy="3961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B</a:t>
            </a:r>
          </a:p>
        </p:txBody>
      </p:sp>
      <p:cxnSp>
        <p:nvCxnSpPr>
          <p:cNvPr id="12" name="Rak 11"/>
          <p:cNvCxnSpPr/>
          <p:nvPr/>
        </p:nvCxnSpPr>
        <p:spPr bwMode="auto">
          <a:xfrm>
            <a:off x="7185734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13"/>
          <p:cNvCxnSpPr/>
          <p:nvPr/>
        </p:nvCxnSpPr>
        <p:spPr bwMode="auto">
          <a:xfrm flipH="1">
            <a:off x="7478266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Kurva 10"/>
          <p:cNvCxnSpPr>
            <a:stCxn id="4" idx="2"/>
            <a:endCxn id="8" idx="0"/>
          </p:cNvCxnSpPr>
          <p:nvPr/>
        </p:nvCxnSpPr>
        <p:spPr>
          <a:xfrm rot="5400000">
            <a:off x="6183033" y="4422217"/>
            <a:ext cx="1193300" cy="1079076"/>
          </a:xfrm>
          <a:prstGeom prst="curvedConnector3">
            <a:avLst>
              <a:gd name="adj1" fmla="val 50000"/>
            </a:avLst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:a16="http://schemas.microsoft.com/office/drawing/2014/main" id="{0331CA99-611C-AFA4-94E0-C6BED3A1F0C3}"/>
              </a:ext>
            </a:extLst>
          </p:cNvPr>
          <p:cNvGrpSpPr/>
          <p:nvPr/>
        </p:nvGrpSpPr>
        <p:grpSpPr>
          <a:xfrm>
            <a:off x="9121907" y="829969"/>
            <a:ext cx="585065" cy="396191"/>
            <a:chOff x="2221508" y="437227"/>
            <a:chExt cx="720080" cy="487620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77301C0-C9C3-5998-641E-AA4535D3A94F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4295" tIns="37148" rIns="74295" bIns="3714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7" name="Rak 11">
              <a:extLst>
                <a:ext uri="{FF2B5EF4-FFF2-40B4-BE49-F238E27FC236}">
                  <a16:creationId xmlns:a16="http://schemas.microsoft.com/office/drawing/2014/main" id="{8C411817-4C37-9F6D-83A2-F92AFC4BCD4C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Rak 13">
              <a:extLst>
                <a:ext uri="{FF2B5EF4-FFF2-40B4-BE49-F238E27FC236}">
                  <a16:creationId xmlns:a16="http://schemas.microsoft.com/office/drawing/2014/main" id="{B3DB6A88-8E23-21DB-4628-F273F50679F7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079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FFD5EE-9A27-4CD8-B2BD-B64DD6E8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840800"/>
            <a:ext cx="8543925" cy="479306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Förändringsledningsgrupp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2AAB463-D176-4E24-9D01-3F4375DCC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431032"/>
            <a:ext cx="4190702" cy="669429"/>
          </a:xfrm>
        </p:spPr>
        <p:txBody>
          <a:bodyPr>
            <a:normAutofit/>
          </a:bodyPr>
          <a:lstStyle/>
          <a:p>
            <a:r>
              <a:rPr lang="sv-SE" sz="1800" dirty="0"/>
              <a:t>Vem leder förändringsarbetet?</a:t>
            </a:r>
            <a:br>
              <a:rPr lang="sv-SE" sz="1800" dirty="0"/>
            </a:br>
            <a:endParaRPr lang="sv-SE" sz="18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2F09D63-E40B-4387-AC1E-B25B9B15E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133480"/>
            <a:ext cx="4190702" cy="36440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1CBC101-1E43-418F-BE58-27001042B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431032"/>
            <a:ext cx="4211340" cy="669429"/>
          </a:xfrm>
        </p:spPr>
        <p:txBody>
          <a:bodyPr>
            <a:normAutofit/>
          </a:bodyPr>
          <a:lstStyle/>
          <a:p>
            <a:r>
              <a:rPr lang="sv-SE" sz="1800" dirty="0"/>
              <a:t>Finns beslut om förändringen? Vem? Vad omfattar beslutet? Saknas något?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97042F4A-A90B-414B-B111-07028F7E0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133480"/>
            <a:ext cx="4211340" cy="3644067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2026ABC-78E4-46CD-94D8-A5AE8AF6B5B6}"/>
              </a:ext>
            </a:extLst>
          </p:cNvPr>
          <p:cNvSpPr txBox="1"/>
          <p:nvPr/>
        </p:nvSpPr>
        <p:spPr>
          <a:xfrm>
            <a:off x="681037" y="6021288"/>
            <a:ext cx="7656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Instruktion: Vem behöver </a:t>
            </a:r>
            <a:r>
              <a:rPr kumimoji="0" lang="sv-S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leda</a:t>
            </a:r>
            <a:r>
              <a:rPr kumimoji="0" lang="sv-S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 (inte bara vara med) för att det ska bli trovärdigt. Andra rutan är vilka beslut som har tagits på respektive nivå i organisationen som beslutat att detta ska göras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B5482537-B6B7-9C34-4006-7CA0CFBCC7FF}"/>
              </a:ext>
            </a:extLst>
          </p:cNvPr>
          <p:cNvGrpSpPr/>
          <p:nvPr/>
        </p:nvGrpSpPr>
        <p:grpSpPr>
          <a:xfrm>
            <a:off x="8913440" y="236094"/>
            <a:ext cx="720080" cy="487620"/>
            <a:chOff x="2221508" y="437227"/>
            <a:chExt cx="720080" cy="48762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5A8A64BE-2F64-33D7-7673-165B6039DE48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10" name="Rak 11">
              <a:extLst>
                <a:ext uri="{FF2B5EF4-FFF2-40B4-BE49-F238E27FC236}">
                  <a16:creationId xmlns:a16="http://schemas.microsoft.com/office/drawing/2014/main" id="{8BEB2DA2-CA2D-4DC2-C0C0-C79EE436953E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Rak 13">
              <a:extLst>
                <a:ext uri="{FF2B5EF4-FFF2-40B4-BE49-F238E27FC236}">
                  <a16:creationId xmlns:a16="http://schemas.microsoft.com/office/drawing/2014/main" id="{AAD33AA7-F4FF-2A6C-7988-BC3CF954CB1F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5724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950" dirty="0"/>
              <a:t>Kuvert A: </a:t>
            </a:r>
            <a:br>
              <a:rPr lang="sv-SE" sz="2925" dirty="0"/>
            </a:br>
            <a:r>
              <a:rPr lang="sv-SE" sz="2925" dirty="0"/>
              <a:t>Varför förändring och till vad? </a:t>
            </a:r>
            <a:r>
              <a:rPr lang="sv-SE" sz="2925"/>
              <a:t>Del 3 </a:t>
            </a:r>
            <a:endParaRPr lang="sv-SE" sz="2925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038" y="2126258"/>
            <a:ext cx="5124009" cy="3535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Instruktion:</a:t>
            </a:r>
          </a:p>
          <a:p>
            <a:pPr marL="278606" indent="-278606">
              <a:buFont typeface="+mj-lt"/>
              <a:buAutoNum type="arabicPeriod"/>
            </a:pPr>
            <a:r>
              <a:rPr lang="sv-SE" sz="1600" dirty="0"/>
              <a:t>Diskutera: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Vet vi vad vi ska börja, sluta och fortsätta göra?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Är något otydligt och behöver förtydligas?</a:t>
            </a:r>
          </a:p>
          <a:p>
            <a:pPr marL="278606" indent="-278606">
              <a:buFont typeface="+mj-lt"/>
              <a:buAutoNum type="arabicPeriod"/>
            </a:pPr>
            <a:r>
              <a:rPr lang="sv-SE" sz="1600" dirty="0"/>
              <a:t>Skriv ner i den gemensamma mallen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Om något saknas, komplettera direkt i mallen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400" dirty="0"/>
              <a:t>Om något behöver förtydligas men är oklart formulera som aktiviteter och skriv ner på post-it. </a:t>
            </a:r>
            <a:br>
              <a:rPr lang="sv-SE" sz="1075" dirty="0"/>
            </a:br>
            <a:br>
              <a:rPr lang="sv-SE" sz="1200" dirty="0"/>
            </a:br>
            <a:r>
              <a:rPr lang="sv-SE" sz="1000" dirty="0"/>
              <a:t>(och spara till kuvert D ”Vilka är våra prioriterade aktiviteter”.)</a:t>
            </a:r>
            <a:endParaRPr lang="sv-SE" sz="1475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5941021" y="2960787"/>
            <a:ext cx="2756396" cy="1404317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v-SE" sz="1463" b="1" dirty="0"/>
              <a:t>Vi är klara när: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förstår varför, syfte och slutmål 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vet vad vi förändrar (och inte förändrar)</a:t>
            </a:r>
          </a:p>
          <a:p>
            <a:pPr marL="292795" lvl="1" indent="-225723">
              <a:buFont typeface="Wingdings" panose="05000000000000000000" pitchFamily="2" charset="2"/>
              <a:buChar char="q"/>
            </a:pPr>
            <a:r>
              <a:rPr lang="sv-SE" sz="1300" i="1" dirty="0"/>
              <a:t>Vi har sett att de som leder har tid, resurser och befogenheter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5070013" y="5558404"/>
            <a:ext cx="2340260" cy="3777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Vad innebär detta för oss?</a:t>
            </a:r>
          </a:p>
        </p:txBody>
      </p:sp>
      <p:sp>
        <p:nvSpPr>
          <p:cNvPr id="10" name="Rektangel 9"/>
          <p:cNvSpPr/>
          <p:nvPr/>
        </p:nvSpPr>
        <p:spPr bwMode="auto">
          <a:xfrm>
            <a:off x="7185734" y="5282487"/>
            <a:ext cx="585065" cy="3961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B</a:t>
            </a:r>
          </a:p>
        </p:txBody>
      </p:sp>
      <p:cxnSp>
        <p:nvCxnSpPr>
          <p:cNvPr id="12" name="Rak 11"/>
          <p:cNvCxnSpPr/>
          <p:nvPr/>
        </p:nvCxnSpPr>
        <p:spPr bwMode="auto">
          <a:xfrm>
            <a:off x="7185734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13"/>
          <p:cNvCxnSpPr/>
          <p:nvPr/>
        </p:nvCxnSpPr>
        <p:spPr bwMode="auto">
          <a:xfrm flipH="1">
            <a:off x="7478266" y="5269133"/>
            <a:ext cx="292533" cy="163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Kurva 10"/>
          <p:cNvCxnSpPr>
            <a:cxnSpLocks/>
            <a:stCxn id="4" idx="2"/>
            <a:endCxn id="8" idx="0"/>
          </p:cNvCxnSpPr>
          <p:nvPr/>
        </p:nvCxnSpPr>
        <p:spPr>
          <a:xfrm rot="5400000">
            <a:off x="6183033" y="4422217"/>
            <a:ext cx="1193300" cy="1079076"/>
          </a:xfrm>
          <a:prstGeom prst="curvedConnector3">
            <a:avLst>
              <a:gd name="adj1" fmla="val 50000"/>
            </a:avLst>
          </a:prstGeom>
          <a:ln w="28575">
            <a:solidFill>
              <a:srgbClr val="C4B7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:a16="http://schemas.microsoft.com/office/drawing/2014/main" id="{0331CA99-611C-AFA4-94E0-C6BED3A1F0C3}"/>
              </a:ext>
            </a:extLst>
          </p:cNvPr>
          <p:cNvGrpSpPr/>
          <p:nvPr/>
        </p:nvGrpSpPr>
        <p:grpSpPr>
          <a:xfrm>
            <a:off x="9121907" y="829969"/>
            <a:ext cx="585065" cy="396191"/>
            <a:chOff x="2221508" y="437227"/>
            <a:chExt cx="720080" cy="487620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77301C0-C9C3-5998-641E-AA4535D3A94F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4295" tIns="37148" rIns="74295" bIns="3714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7" name="Rak 11">
              <a:extLst>
                <a:ext uri="{FF2B5EF4-FFF2-40B4-BE49-F238E27FC236}">
                  <a16:creationId xmlns:a16="http://schemas.microsoft.com/office/drawing/2014/main" id="{8C411817-4C37-9F6D-83A2-F92AFC4BCD4C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Rak 13">
              <a:extLst>
                <a:ext uri="{FF2B5EF4-FFF2-40B4-BE49-F238E27FC236}">
                  <a16:creationId xmlns:a16="http://schemas.microsoft.com/office/drawing/2014/main" id="{B3DB6A88-8E23-21DB-4628-F273F50679F7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5589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FFD5EE-9A27-4CD8-B2BD-B64DD6E8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96" y="250311"/>
            <a:ext cx="8543925" cy="479306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/>
              <a:t>Vad förändrar vi?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2AAB463-D176-4E24-9D01-3F4375DCC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893810"/>
            <a:ext cx="4190702" cy="669429"/>
          </a:xfrm>
        </p:spPr>
        <p:txBody>
          <a:bodyPr>
            <a:normAutofit/>
          </a:bodyPr>
          <a:lstStyle/>
          <a:p>
            <a:r>
              <a:rPr lang="sv-SE" sz="1800" dirty="0"/>
              <a:t>Vad ska vi börja göra?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2F09D63-E40B-4387-AC1E-B25B9B15E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1596259"/>
            <a:ext cx="4190702" cy="284549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1CBC101-1E43-418F-BE58-27001042B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893810"/>
            <a:ext cx="4211340" cy="669429"/>
          </a:xfrm>
        </p:spPr>
        <p:txBody>
          <a:bodyPr>
            <a:normAutofit/>
          </a:bodyPr>
          <a:lstStyle/>
          <a:p>
            <a:r>
              <a:rPr lang="sv-SE" sz="1800" dirty="0"/>
              <a:t>Vad ska vi sluta göra?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97042F4A-A90B-414B-B111-07028F7E0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1591617"/>
            <a:ext cx="4211340" cy="284549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v-SE"/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FEE70413-005E-4AD5-AE62-2EB757E9DB7D}"/>
              </a:ext>
            </a:extLst>
          </p:cNvPr>
          <p:cNvSpPr txBox="1">
            <a:spLocks/>
          </p:cNvSpPr>
          <p:nvPr/>
        </p:nvSpPr>
        <p:spPr>
          <a:xfrm>
            <a:off x="681037" y="4485634"/>
            <a:ext cx="4211340" cy="343219"/>
          </a:xfrm>
          <a:prstGeom prst="rect">
            <a:avLst/>
          </a:prstGeom>
        </p:spPr>
        <p:txBody>
          <a:bodyPr vert="horz" lIns="74295" tIns="37148" rIns="74295" bIns="37148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ska vi fortsätta göra?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28B4026-11C6-49BF-A58E-0BFB98404DE2}"/>
              </a:ext>
            </a:extLst>
          </p:cNvPr>
          <p:cNvSpPr/>
          <p:nvPr/>
        </p:nvSpPr>
        <p:spPr>
          <a:xfrm>
            <a:off x="681037" y="4817992"/>
            <a:ext cx="8543925" cy="11461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>
            <a:normAutofit/>
          </a:bodyPr>
          <a:lstStyle/>
          <a:p>
            <a:pPr marL="185738" marR="0" lvl="0" indent="-185738" algn="l" defTabSz="914400" rtl="0" eaLnBrk="0" fontAlgn="base" latinLnBrk="0" hangingPunct="0">
              <a:lnSpc>
                <a:spcPct val="90000"/>
              </a:lnSpc>
              <a:spcBef>
                <a:spcPts val="813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2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..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176507A-FD60-4743-97F4-3EDE6263AC23}"/>
              </a:ext>
            </a:extLst>
          </p:cNvPr>
          <p:cNvSpPr txBox="1"/>
          <p:nvPr/>
        </p:nvSpPr>
        <p:spPr>
          <a:xfrm>
            <a:off x="681037" y="6021288"/>
            <a:ext cx="7656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Instruktion: Dela upp VAD förändringen innebär i börja, sluta, fortsätta för att undvika missförstånd och att nytta uppstår (ex att vi använder vunnen tid till rätt saker, eller inte slutar med något som fungerar osv. Många förändringars vinst ligger i att sluta göra något!). Är det tydligt? Behöver något förtydligas?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8C486F02-BF35-C766-0AE4-F2596B4DCA3D}"/>
              </a:ext>
            </a:extLst>
          </p:cNvPr>
          <p:cNvGrpSpPr/>
          <p:nvPr/>
        </p:nvGrpSpPr>
        <p:grpSpPr>
          <a:xfrm>
            <a:off x="8913440" y="236094"/>
            <a:ext cx="720080" cy="487620"/>
            <a:chOff x="2221508" y="437227"/>
            <a:chExt cx="720080" cy="487620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16E3728-46E2-FC0E-BD4A-4486183FCA3E}"/>
                </a:ext>
              </a:extLst>
            </p:cNvPr>
            <p:cNvSpPr/>
            <p:nvPr/>
          </p:nvSpPr>
          <p:spPr bwMode="auto">
            <a:xfrm>
              <a:off x="2221508" y="437227"/>
              <a:ext cx="720080" cy="4876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ヒラギノ角ゴ Pro W3" pitchFamily="1" charset="-128"/>
                  <a:cs typeface="+mn-cs"/>
                </a:rPr>
                <a:t>A</a:t>
              </a: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7C13D9F-37B1-621A-5B3D-B64BC8751568}"/>
                </a:ext>
              </a:extLst>
            </p:cNvPr>
            <p:cNvCxnSpPr/>
            <p:nvPr/>
          </p:nvCxnSpPr>
          <p:spPr bwMode="auto">
            <a:xfrm>
              <a:off x="222150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Rak 13">
              <a:extLst>
                <a:ext uri="{FF2B5EF4-FFF2-40B4-BE49-F238E27FC236}">
                  <a16:creationId xmlns:a16="http://schemas.microsoft.com/office/drawing/2014/main" id="{D6A4B316-C0CA-0F1E-8E15-3AFAE58D5A47}"/>
                </a:ext>
              </a:extLst>
            </p:cNvPr>
            <p:cNvCxnSpPr/>
            <p:nvPr/>
          </p:nvCxnSpPr>
          <p:spPr bwMode="auto">
            <a:xfrm flipH="1">
              <a:off x="2581548" y="448501"/>
              <a:ext cx="360040" cy="201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1312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68982" y="91644"/>
            <a:ext cx="4733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Kuvert B (för utskrift eller digitalt)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5C55C40-780A-12B9-9AF3-7A6D89532131}"/>
              </a:ext>
            </a:extLst>
          </p:cNvPr>
          <p:cNvSpPr/>
          <p:nvPr/>
        </p:nvSpPr>
        <p:spPr bwMode="auto">
          <a:xfrm>
            <a:off x="9057456" y="260648"/>
            <a:ext cx="585065" cy="39619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B</a:t>
            </a:r>
          </a:p>
        </p:txBody>
      </p:sp>
      <p:sp>
        <p:nvSpPr>
          <p:cNvPr id="5" name="Pil: höger 4">
            <a:extLst>
              <a:ext uri="{FF2B5EF4-FFF2-40B4-BE49-F238E27FC236}">
                <a16:creationId xmlns:a16="http://schemas.microsoft.com/office/drawing/2014/main" id="{E3BA9D17-0B6B-E2C1-50C3-194C13E822F8}"/>
              </a:ext>
            </a:extLst>
          </p:cNvPr>
          <p:cNvSpPr/>
          <p:nvPr/>
        </p:nvSpPr>
        <p:spPr bwMode="auto">
          <a:xfrm>
            <a:off x="731279" y="1189336"/>
            <a:ext cx="4221721" cy="5408016"/>
          </a:xfrm>
          <a:prstGeom prst="rightArrow">
            <a:avLst>
              <a:gd name="adj1" fmla="val 85634"/>
              <a:gd name="adj2" fmla="val 27529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..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7FD630D-7A74-7A81-DD01-F3B67A540923}"/>
              </a:ext>
            </a:extLst>
          </p:cNvPr>
          <p:cNvSpPr txBox="1"/>
          <p:nvPr/>
        </p:nvSpPr>
        <p:spPr>
          <a:xfrm>
            <a:off x="3796654" y="555608"/>
            <a:ext cx="2346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Kraftfälts-analys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7AEC9FA-9354-F704-AC5A-443009EDD0E8}"/>
              </a:ext>
            </a:extLst>
          </p:cNvPr>
          <p:cNvSpPr txBox="1"/>
          <p:nvPr/>
        </p:nvSpPr>
        <p:spPr>
          <a:xfrm>
            <a:off x="702057" y="872014"/>
            <a:ext cx="3079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Krafter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för</a:t>
            </a: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 förändringen</a:t>
            </a:r>
            <a:b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</a:b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(drivande)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6D3CD94-1E6A-7DB9-F8CC-827DC863AD31}"/>
              </a:ext>
            </a:extLst>
          </p:cNvPr>
          <p:cNvSpPr txBox="1"/>
          <p:nvPr/>
        </p:nvSpPr>
        <p:spPr>
          <a:xfrm>
            <a:off x="6074878" y="872014"/>
            <a:ext cx="3256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Krafter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mot</a:t>
            </a: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 förändringen</a:t>
            </a:r>
            <a:b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</a:br>
            <a:r>
              <a:rPr kumimoji="0" lang="sv-SE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(hindrande)</a:t>
            </a:r>
          </a:p>
        </p:txBody>
      </p:sp>
      <p:sp>
        <p:nvSpPr>
          <p:cNvPr id="11" name="Pil: vänster 10">
            <a:extLst>
              <a:ext uri="{FF2B5EF4-FFF2-40B4-BE49-F238E27FC236}">
                <a16:creationId xmlns:a16="http://schemas.microsoft.com/office/drawing/2014/main" id="{EDF351CC-C1FD-3C10-1353-1E2CA86AA1D4}"/>
              </a:ext>
            </a:extLst>
          </p:cNvPr>
          <p:cNvSpPr/>
          <p:nvPr/>
        </p:nvSpPr>
        <p:spPr bwMode="auto">
          <a:xfrm>
            <a:off x="4963305" y="1189335"/>
            <a:ext cx="4221721" cy="5408017"/>
          </a:xfrm>
          <a:prstGeom prst="leftArrow">
            <a:avLst>
              <a:gd name="adj1" fmla="val 84884"/>
              <a:gd name="adj2" fmla="val 25934"/>
            </a:avLst>
          </a:prstGeom>
          <a:solidFill>
            <a:srgbClr val="FF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+mn-cs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54304914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7E625FA5572E41B8334A55B2629FA7" ma:contentTypeVersion="6" ma:contentTypeDescription="Skapa ett nytt dokument." ma:contentTypeScope="" ma:versionID="6fe45c3c402bb8e47f47174c13f0a2f2">
  <xsd:schema xmlns:xsd="http://www.w3.org/2001/XMLSchema" xmlns:xs="http://www.w3.org/2001/XMLSchema" xmlns:p="http://schemas.microsoft.com/office/2006/metadata/properties" xmlns:ns2="2c8aea40-762c-4e4b-aac6-9f553af5c950" xmlns:ns3="ebe94c76-07e2-4948-a760-aa70c5e96b89" targetNamespace="http://schemas.microsoft.com/office/2006/metadata/properties" ma:root="true" ma:fieldsID="b8ffa9a2472a0254e323cd4e51b4623f" ns2:_="" ns3:_="">
    <xsd:import namespace="2c8aea40-762c-4e4b-aac6-9f553af5c950"/>
    <xsd:import namespace="ebe94c76-07e2-4948-a760-aa70c5e96b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aea40-762c-4e4b-aac6-9f553af5c9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94c76-07e2-4948-a760-aa70c5e96b8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be94c76-07e2-4948-a760-aa70c5e96b8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33DA83-07BC-4E53-BBA2-B736F26C1F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8aea40-762c-4e4b-aac6-9f553af5c950"/>
    <ds:schemaRef ds:uri="ebe94c76-07e2-4948-a760-aa70c5e96b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80AD26-2BBA-4F8D-A846-D24DA55A8258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c8aea40-762c-4e4b-aac6-9f553af5c950"/>
    <ds:schemaRef ds:uri="ebe94c76-07e2-4948-a760-aa70c5e96b89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2081</Words>
  <Application>Microsoft Office PowerPoint</Application>
  <PresentationFormat>A4 (210 x 297 mm)</PresentationFormat>
  <Paragraphs>253</Paragraphs>
  <Slides>21</Slides>
  <Notes>7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Wingdings</vt:lpstr>
      <vt:lpstr>Region Skåne</vt:lpstr>
      <vt:lpstr>Office-tema</vt:lpstr>
      <vt:lpstr>1_Region Skåne</vt:lpstr>
      <vt:lpstr>Dialogkarta förändringsledning: Kuvertinnehåll</vt:lpstr>
      <vt:lpstr>PowerPoint-presentation</vt:lpstr>
      <vt:lpstr>Kuvert A:  Varför förändring och till vad? </vt:lpstr>
      <vt:lpstr>Målet</vt:lpstr>
      <vt:lpstr>Kuvert A:  Varför förändring och till vad? Del 2 </vt:lpstr>
      <vt:lpstr>Förändringsledningsgrupp</vt:lpstr>
      <vt:lpstr>Kuvert A:  Varför förändring och till vad? Del 3 </vt:lpstr>
      <vt:lpstr>Vad förändrar vi?</vt:lpstr>
      <vt:lpstr>PowerPoint-presentation</vt:lpstr>
      <vt:lpstr>PowerPoint-presentation</vt:lpstr>
      <vt:lpstr>Kuvert C:  Vem berörs av förändringen?</vt:lpstr>
      <vt:lpstr>PowerPoint-presentation</vt:lpstr>
      <vt:lpstr>Kuvert D+E:  Vilka är våra prioriterade aktiviteter?</vt:lpstr>
      <vt:lpstr>PowerPoint-presentation</vt:lpstr>
      <vt:lpstr>PowerPoint-presentation</vt:lpstr>
      <vt:lpstr>Kuvert E:  Vad blir vår förändringsplan?</vt:lpstr>
      <vt:lpstr>PowerPoint-presentation</vt:lpstr>
      <vt:lpstr>PowerPoint-presentation</vt:lpstr>
      <vt:lpstr>Kuvert F:  Har vi säkrat framgångsfaktorerna?</vt:lpstr>
      <vt:lpstr>PowerPoint-presentation</vt:lpstr>
      <vt:lpstr>Avslutning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Augustinsson Magnus</dc:creator>
  <cp:lastModifiedBy>Varga Claudia</cp:lastModifiedBy>
  <cp:revision>57</cp:revision>
  <cp:lastPrinted>2020-10-21T15:52:13Z</cp:lastPrinted>
  <dcterms:created xsi:type="dcterms:W3CDTF">2020-02-24T16:06:03Z</dcterms:created>
  <dcterms:modified xsi:type="dcterms:W3CDTF">2023-12-15T10:41:31Z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0x010100707E625FA5572E41B8334A55B2629FA7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  <property fmtid="{D5CDD505-2E9C-101B-9397-08002B2CF9AE}" pid="15" name="ComplianceAssetId">
    <vt:lpwstr/>
  </property>
</Properties>
</file>