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5" r:id="rId5"/>
    <p:sldMasterId id="2147483731" r:id="rId6"/>
    <p:sldMasterId id="2147483745" r:id="rId7"/>
  </p:sldMasterIdLst>
  <p:notesMasterIdLst>
    <p:notesMasterId r:id="rId9"/>
  </p:notesMasterIdLst>
  <p:handoutMasterIdLst>
    <p:handoutMasterId r:id="rId10"/>
  </p:handoutMasterIdLst>
  <p:sldIdLst>
    <p:sldId id="331" r:id="rId8"/>
  </p:sldIdLst>
  <p:sldSz cx="12192000" cy="6858000"/>
  <p:notesSz cx="6858000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3504">
          <p15:clr>
            <a:srgbClr val="A4A3A4"/>
          </p15:clr>
        </p15:guide>
        <p15:guide id="4" pos="576">
          <p15:clr>
            <a:srgbClr val="A4A3A4"/>
          </p15:clr>
        </p15:guide>
        <p15:guide id="5" pos="6656">
          <p15:clr>
            <a:srgbClr val="A4A3A4"/>
          </p15:clr>
        </p15:guide>
        <p15:guide id="6" pos="3712">
          <p15:clr>
            <a:srgbClr val="A4A3A4"/>
          </p15:clr>
        </p15:guide>
        <p15:guide id="7" pos="33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4B79F"/>
    <a:srgbClr val="2D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llanmörkt format 1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llanmörkt format 1 - Dekorfär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llanmörkt format 3 - Dekorfär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llanmörkt format 3 - Dekorfärg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Format med tema 1 - dekorfärg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1" autoAdjust="0"/>
    <p:restoredTop sz="91892" autoAdjust="0"/>
  </p:normalViewPr>
  <p:slideViewPr>
    <p:cSldViewPr showGuides="1">
      <p:cViewPr varScale="1">
        <p:scale>
          <a:sx n="80" d="100"/>
          <a:sy n="80" d="100"/>
        </p:scale>
        <p:origin x="678" y="90"/>
      </p:cViewPr>
      <p:guideLst>
        <p:guide orient="horz" pos="845"/>
        <p:guide orient="horz" pos="1200"/>
        <p:guide orient="horz" pos="3504"/>
        <p:guide pos="576"/>
        <p:guide pos="6656"/>
        <p:guide pos="3712"/>
        <p:guide pos="33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60" d="100"/>
          <a:sy n="60" d="100"/>
        </p:scale>
        <p:origin x="-2076" y="-90"/>
      </p:cViewPr>
      <p:guideLst>
        <p:guide orient="horz" pos="311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2693D-A540-43CF-AF90-8404C7A3B2C5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377318"/>
            <a:ext cx="2971800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9377318"/>
            <a:ext cx="2971800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418C1-56C2-4167-9900-C8D05E9ACF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0938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69D82DC-5434-4B13-AFDE-361B5E2118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D1AD93E-D021-4F3F-8073-4A550286A7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D1B3C60-9B66-4B3C-BD18-03B9C35884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6525" y="739775"/>
            <a:ext cx="6584950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05CAB4D-95FC-4E1E-9C91-39D38488AF5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1" y="4689515"/>
            <a:ext cx="5029200" cy="444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AFC18B5E-4434-42F2-8907-0C97DA06F6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71800" cy="49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EEC4E84-ADB6-447F-BDFA-AB701CF260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79030"/>
            <a:ext cx="2971800" cy="49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fld id="{B1BF5E35-0CD6-4D01-8E8D-A31FF951006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56073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BF5E35-0CD6-4D01-8E8D-A31FF9510064}" type="slidenum">
              <a:rPr lang="sv-SE" altLang="sv-SE" smtClean="0"/>
              <a:pPr>
                <a:defRPr/>
              </a:pPr>
              <a:t>1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8626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1700808"/>
            <a:ext cx="103632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68836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99456" y="4800600"/>
            <a:ext cx="850546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199456" y="476672"/>
            <a:ext cx="9793088" cy="42588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99456" y="5367338"/>
            <a:ext cx="8505461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80825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1700808"/>
            <a:ext cx="103632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503251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20465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6247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eller platta h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-32452" y="0"/>
            <a:ext cx="573596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v-SE">
              <a:solidFill>
                <a:srgbClr val="000000"/>
              </a:solidFill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7711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eller platta v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6456040" y="0"/>
            <a:ext cx="573596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v-SE">
              <a:solidFill>
                <a:srgbClr val="000000"/>
              </a:solidFill>
              <a:latin typeface="Arial" charset="0"/>
              <a:ea typeface="ヒラギノ角ゴ Pro W3" pitchFamily="1" charset="-128"/>
            </a:endParaRPr>
          </a:p>
        </p:txBody>
      </p:sp>
      <p:pic>
        <p:nvPicPr>
          <p:cNvPr id="4" name="Bildobjekt 5">
            <a:extLst>
              <a:ext uri="{FF2B5EF4-FFF2-40B4-BE49-F238E27FC236}">
                <a16:creationId xmlns:a16="http://schemas.microsoft.com/office/drawing/2014/main" id="{ACBDEC4D-638F-4BC4-BFCE-C3779A42C8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25400" y="-26988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2656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357603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158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1424" y="692696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62121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88646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539985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99456" y="4800600"/>
            <a:ext cx="850546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199456" y="476672"/>
            <a:ext cx="9793088" cy="42588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99456" y="5367338"/>
            <a:ext cx="8505461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39088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v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19">
            <a:extLst>
              <a:ext uri="{FF2B5EF4-FFF2-40B4-BE49-F238E27FC236}">
                <a16:creationId xmlns:a16="http://schemas.microsoft.com/office/drawing/2014/main" id="{8A6151B1-F11A-42C1-960F-C83B2E2973C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-24146" y="-36589"/>
            <a:ext cx="5328057" cy="65619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23232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098446741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white">
          <a:xfrm>
            <a:off x="0" y="0"/>
            <a:ext cx="12192000" cy="6534150"/>
          </a:xfrm>
          <a:prstGeom prst="rect">
            <a:avLst/>
          </a:prstGeom>
          <a:solidFill>
            <a:srgbClr val="FFFFFF"/>
          </a:solidFill>
          <a:ln w="25400">
            <a:noFill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334433" y="274639"/>
            <a:ext cx="10320000" cy="600075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slide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 bwMode="gray">
          <a:xfrm>
            <a:off x="334435" y="1025526"/>
            <a:ext cx="11523132" cy="5386387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36" descr="16_9_logo位置0902w"/>
          <p:cNvPicPr>
            <a:picLocks noChangeAspect="1" noChangeArrowheads="1"/>
          </p:cNvPicPr>
          <p:nvPr userDrawn="1"/>
        </p:nvPicPr>
        <p:blipFill>
          <a:blip r:embed="rId2" cstate="print">
            <a:lum bright="-100000"/>
          </a:blip>
          <a:srcRect/>
          <a:stretch>
            <a:fillRect/>
          </a:stretch>
        </p:blipFill>
        <p:spPr bwMode="auto">
          <a:xfrm>
            <a:off x="10944000" y="144000"/>
            <a:ext cx="1056000" cy="271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16637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97989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1700808"/>
            <a:ext cx="103632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20551641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85304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83460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eller platta h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-32452" y="0"/>
            <a:ext cx="573596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v-SE">
              <a:solidFill>
                <a:srgbClr val="000000"/>
              </a:solidFill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305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eller platta v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6456040" y="0"/>
            <a:ext cx="573596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v-SE">
              <a:solidFill>
                <a:srgbClr val="000000"/>
              </a:solidFill>
              <a:latin typeface="Arial" charset="0"/>
              <a:ea typeface="ヒラギノ角ゴ Pro W3" pitchFamily="1" charset="-128"/>
            </a:endParaRPr>
          </a:p>
        </p:txBody>
      </p:sp>
      <p:pic>
        <p:nvPicPr>
          <p:cNvPr id="4" name="Bildobjekt 5">
            <a:extLst>
              <a:ext uri="{FF2B5EF4-FFF2-40B4-BE49-F238E27FC236}">
                <a16:creationId xmlns:a16="http://schemas.microsoft.com/office/drawing/2014/main" id="{ACBDEC4D-638F-4BC4-BFCE-C3779A42C8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25400" y="-26988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45899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4749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47317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697575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1424" y="692696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36533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8661993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99456" y="4800600"/>
            <a:ext cx="850546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199456" y="476672"/>
            <a:ext cx="9793088" cy="42588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99456" y="5367338"/>
            <a:ext cx="8505461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40444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v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19">
            <a:extLst>
              <a:ext uri="{FF2B5EF4-FFF2-40B4-BE49-F238E27FC236}">
                <a16:creationId xmlns:a16="http://schemas.microsoft.com/office/drawing/2014/main" id="{8A6151B1-F11A-42C1-960F-C83B2E2973C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-24146" y="-36589"/>
            <a:ext cx="5328057" cy="65619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23232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01270909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white">
          <a:xfrm>
            <a:off x="0" y="0"/>
            <a:ext cx="12192000" cy="6534150"/>
          </a:xfrm>
          <a:prstGeom prst="rect">
            <a:avLst/>
          </a:prstGeom>
          <a:solidFill>
            <a:srgbClr val="FFFFFF"/>
          </a:solidFill>
          <a:ln w="25400">
            <a:noFill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334433" y="274639"/>
            <a:ext cx="10320000" cy="600075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slide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 bwMode="gray">
          <a:xfrm>
            <a:off x="334435" y="1025526"/>
            <a:ext cx="11523132" cy="5386387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36" descr="16_9_logo位置0902w"/>
          <p:cNvPicPr>
            <a:picLocks noChangeAspect="1" noChangeArrowheads="1"/>
          </p:cNvPicPr>
          <p:nvPr userDrawn="1"/>
        </p:nvPicPr>
        <p:blipFill>
          <a:blip r:embed="rId2" cstate="print">
            <a:lum bright="-100000"/>
          </a:blip>
          <a:srcRect/>
          <a:stretch>
            <a:fillRect/>
          </a:stretch>
        </p:blipFill>
        <p:spPr bwMode="auto">
          <a:xfrm>
            <a:off x="10944000" y="144000"/>
            <a:ext cx="1056000" cy="271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31529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562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eller platta h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-32452" y="0"/>
            <a:ext cx="573596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6584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eller platta v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6456040" y="0"/>
            <a:ext cx="573596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pic>
        <p:nvPicPr>
          <p:cNvPr id="4" name="Bildobjekt 5">
            <a:extLst>
              <a:ext uri="{FF2B5EF4-FFF2-40B4-BE49-F238E27FC236}">
                <a16:creationId xmlns:a16="http://schemas.microsoft.com/office/drawing/2014/main" id="{ACBDEC4D-638F-4BC4-BFCE-C3779A42C8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25400" y="-26988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788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2174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38848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1424" y="692696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618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99513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11">
            <a:extLst>
              <a:ext uri="{FF2B5EF4-FFF2-40B4-BE49-F238E27FC236}">
                <a16:creationId xmlns:a16="http://schemas.microsoft.com/office/drawing/2014/main" id="{667560BB-C8C3-4371-A5E4-941E61430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7600" y="6553200"/>
            <a:ext cx="6096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9FD1A5A4-4934-4F16-AC14-4F441D0C8C45}" type="slidenum">
              <a:rPr lang="sv-SE" altLang="sv-SE" sz="600" smtClean="0"/>
              <a:pPr algn="r">
                <a:spcBef>
                  <a:spcPct val="50000"/>
                </a:spcBef>
                <a:defRPr/>
              </a:pPr>
              <a:t>‹#›</a:t>
            </a:fld>
            <a:endParaRPr lang="sv-SE" altLang="sv-SE" sz="600"/>
          </a:p>
        </p:txBody>
      </p:sp>
      <p:pic>
        <p:nvPicPr>
          <p:cNvPr id="2051" name="Bildobjekt 5">
            <a:extLst>
              <a:ext uri="{FF2B5EF4-FFF2-40B4-BE49-F238E27FC236}">
                <a16:creationId xmlns:a16="http://schemas.microsoft.com/office/drawing/2014/main" id="{18A0E660-64A9-44F3-AFB4-DE825BA18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12700" y="0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81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17" r:id="rId4"/>
    <p:sldLayoutId id="2147483716" r:id="rId5"/>
    <p:sldLayoutId id="2147483709" r:id="rId6"/>
    <p:sldLayoutId id="2147483710" r:id="rId7"/>
    <p:sldLayoutId id="2147483711" r:id="rId8"/>
    <p:sldLayoutId id="2147483712" r:id="rId9"/>
    <p:sldLayoutId id="2147483713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11">
            <a:extLst>
              <a:ext uri="{FF2B5EF4-FFF2-40B4-BE49-F238E27FC236}">
                <a16:creationId xmlns:a16="http://schemas.microsoft.com/office/drawing/2014/main" id="{667560BB-C8C3-4371-A5E4-941E61430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7600" y="6553200"/>
            <a:ext cx="6096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9FD1A5A4-4934-4F16-AC14-4F441D0C8C45}" type="slidenum">
              <a:rPr lang="sv-SE" altLang="sv-SE" sz="600" smtClean="0">
                <a:solidFill>
                  <a:srgbClr val="000000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sv-SE" altLang="sv-SE" sz="600">
              <a:solidFill>
                <a:srgbClr val="000000"/>
              </a:solidFill>
            </a:endParaRPr>
          </a:p>
        </p:txBody>
      </p:sp>
      <p:pic>
        <p:nvPicPr>
          <p:cNvPr id="2051" name="Bildobjekt 5">
            <a:extLst>
              <a:ext uri="{FF2B5EF4-FFF2-40B4-BE49-F238E27FC236}">
                <a16:creationId xmlns:a16="http://schemas.microsoft.com/office/drawing/2014/main" id="{18A0E660-64A9-44F3-AFB4-DE825BA18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12700" y="0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719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11">
            <a:extLst>
              <a:ext uri="{FF2B5EF4-FFF2-40B4-BE49-F238E27FC236}">
                <a16:creationId xmlns:a16="http://schemas.microsoft.com/office/drawing/2014/main" id="{667560BB-C8C3-4371-A5E4-941E61430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7600" y="6553200"/>
            <a:ext cx="6096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9FD1A5A4-4934-4F16-AC14-4F441D0C8C45}" type="slidenum">
              <a:rPr lang="sv-SE" altLang="sv-SE" sz="600" smtClean="0">
                <a:solidFill>
                  <a:srgbClr val="000000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sv-SE" altLang="sv-SE" sz="600">
              <a:solidFill>
                <a:srgbClr val="000000"/>
              </a:solidFill>
            </a:endParaRPr>
          </a:p>
        </p:txBody>
      </p:sp>
      <p:pic>
        <p:nvPicPr>
          <p:cNvPr id="2051" name="Bildobjekt 5">
            <a:extLst>
              <a:ext uri="{FF2B5EF4-FFF2-40B4-BE49-F238E27FC236}">
                <a16:creationId xmlns:a16="http://schemas.microsoft.com/office/drawing/2014/main" id="{18A0E660-64A9-44F3-AFB4-DE825BA18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12700" y="0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05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 8"/>
          <p:cNvGrpSpPr/>
          <p:nvPr/>
        </p:nvGrpSpPr>
        <p:grpSpPr>
          <a:xfrm>
            <a:off x="1631504" y="1772816"/>
            <a:ext cx="8568952" cy="4037801"/>
            <a:chOff x="1631504" y="1772816"/>
            <a:chExt cx="8568952" cy="4037801"/>
          </a:xfrm>
        </p:grpSpPr>
        <p:grpSp>
          <p:nvGrpSpPr>
            <p:cNvPr id="8" name="Grupp 7"/>
            <p:cNvGrpSpPr/>
            <p:nvPr/>
          </p:nvGrpSpPr>
          <p:grpSpPr>
            <a:xfrm>
              <a:off x="1843463" y="1772816"/>
              <a:ext cx="8220325" cy="1516365"/>
              <a:chOff x="1843463" y="1772816"/>
              <a:chExt cx="8220325" cy="1516365"/>
            </a:xfrm>
          </p:grpSpPr>
          <p:sp>
            <p:nvSpPr>
              <p:cNvPr id="3" name="Femhörning 6"/>
              <p:cNvSpPr>
                <a:spLocks noChangeArrowheads="1"/>
              </p:cNvSpPr>
              <p:nvPr/>
            </p:nvSpPr>
            <p:spPr bwMode="auto">
              <a:xfrm>
                <a:off x="1843463" y="1777181"/>
                <a:ext cx="2610000" cy="1507635"/>
              </a:xfrm>
              <a:prstGeom prst="homePlate">
                <a:avLst>
                  <a:gd name="adj" fmla="val 23802"/>
                </a:avLst>
              </a:prstGeom>
              <a:solidFill>
                <a:schemeClr val="accent1"/>
              </a:solidFill>
              <a:ln>
                <a:solidFill>
                  <a:schemeClr val="accent1"/>
                </a:solidFill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t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9pPr>
              </a:lstStyle>
              <a:p>
                <a:pPr algn="ctr">
                  <a:defRPr/>
                </a:pPr>
                <a:r>
                  <a:rPr lang="sv-SE" altLang="sv-SE" sz="1600" b="1" dirty="0">
                    <a:solidFill>
                      <a:schemeClr val="bg1"/>
                    </a:solidFill>
                  </a:rPr>
                  <a:t>Förbered</a:t>
                </a:r>
              </a:p>
              <a:p>
                <a:pPr algn="ctr">
                  <a:defRPr/>
                </a:pPr>
                <a:r>
                  <a:rPr lang="sv-SE" altLang="sv-SE" sz="1400" dirty="0">
                    <a:solidFill>
                      <a:schemeClr val="bg1"/>
                    </a:solidFill>
                  </a:rPr>
                  <a:t>Förbered och skapa motivation för  förändringen. Säkra nyckelpersoner och planera aktiviteter</a:t>
                </a:r>
              </a:p>
            </p:txBody>
          </p:sp>
          <p:sp>
            <p:nvSpPr>
              <p:cNvPr id="4" name="Femhörning 7"/>
              <p:cNvSpPr>
                <a:spLocks noChangeArrowheads="1"/>
              </p:cNvSpPr>
              <p:nvPr/>
            </p:nvSpPr>
            <p:spPr bwMode="auto">
              <a:xfrm>
                <a:off x="4629140" y="1777181"/>
                <a:ext cx="2610000" cy="1512000"/>
              </a:xfrm>
              <a:prstGeom prst="homePlate">
                <a:avLst>
                  <a:gd name="adj" fmla="val 22787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t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9pPr>
              </a:lstStyle>
              <a:p>
                <a:pPr algn="ctr">
                  <a:defRPr/>
                </a:pPr>
                <a:r>
                  <a:rPr lang="sv-SE" altLang="sv-SE" sz="1600" b="1" dirty="0">
                    <a:solidFill>
                      <a:schemeClr val="bg1"/>
                    </a:solidFill>
                  </a:rPr>
                  <a:t>Genomför</a:t>
                </a:r>
              </a:p>
              <a:p>
                <a:pPr algn="ctr">
                  <a:defRPr/>
                </a:pPr>
                <a:r>
                  <a:rPr lang="sv-SE" altLang="sv-SE" sz="1400" dirty="0">
                    <a:solidFill>
                      <a:schemeClr val="bg1"/>
                    </a:solidFill>
                  </a:rPr>
                  <a:t>Implementering av förändringar och nya  arbetssätt kopplade till den.</a:t>
                </a:r>
                <a:endParaRPr lang="sv-SE" altLang="sv-S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" name="Femhörning 8"/>
              <p:cNvSpPr>
                <a:spLocks noChangeArrowheads="1"/>
              </p:cNvSpPr>
              <p:nvPr/>
            </p:nvSpPr>
            <p:spPr bwMode="auto">
              <a:xfrm>
                <a:off x="7454569" y="1772816"/>
                <a:ext cx="2609219" cy="1512000"/>
              </a:xfrm>
              <a:prstGeom prst="homePlate">
                <a:avLst>
                  <a:gd name="adj" fmla="val 22884"/>
                </a:avLst>
              </a:prstGeom>
              <a:solidFill>
                <a:schemeClr val="accent3"/>
              </a:solidFill>
              <a:ln>
                <a:solidFill>
                  <a:schemeClr val="accent3"/>
                </a:solidFill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t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/>
                    <a:cs typeface="ヒラギノ角ゴ Pro W3"/>
                  </a:defRPr>
                </a:lvl9pPr>
              </a:lstStyle>
              <a:p>
                <a:pPr algn="ctr">
                  <a:defRPr/>
                </a:pPr>
                <a:r>
                  <a:rPr lang="sv-SE" altLang="sv-SE" sz="1600" b="1" dirty="0">
                    <a:solidFill>
                      <a:schemeClr val="bg1"/>
                    </a:solidFill>
                  </a:rPr>
                  <a:t>Förstärk</a:t>
                </a:r>
              </a:p>
              <a:p>
                <a:pPr algn="ctr">
                  <a:defRPr/>
                </a:pPr>
                <a:r>
                  <a:rPr lang="sv-SE" altLang="sv-SE" sz="1400" dirty="0">
                    <a:solidFill>
                      <a:schemeClr val="bg1"/>
                    </a:solidFill>
                  </a:rPr>
                  <a:t>Förankra det nya arbetssättet som en naturlig del i verksamheten och fortsätt arbeta med ständiga förbättringar.</a:t>
                </a:r>
                <a:endParaRPr lang="sv-SE" altLang="sv-SE" sz="135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" name="textruta 1"/>
            <p:cNvSpPr txBox="1"/>
            <p:nvPr/>
          </p:nvSpPr>
          <p:spPr>
            <a:xfrm>
              <a:off x="1631504" y="3643677"/>
              <a:ext cx="2725868" cy="2166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Förankra och förklara förändringen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Skapa utrymme för dialog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Kartlägg intressenter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Välj kanaler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Gör en kommunikations-plan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Säkra stöd och synlig ledning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ruta 5"/>
            <p:cNvSpPr txBox="1"/>
            <p:nvPr/>
          </p:nvSpPr>
          <p:spPr>
            <a:xfrm>
              <a:off x="4498876" y="3643677"/>
              <a:ext cx="2740264" cy="2166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lvl="0" indent="-28575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Förtydliga roller och ansvar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Lägesrapporter och återkoppling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lvl="0" indent="-28575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Uppdatera kommunikations-planen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lvl="0" indent="-28575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Skapa struktur för lyssnande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lvl="0" indent="-28575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Uppnå delmål och fira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lvl="0" indent="-28575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sv-SE" sz="14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Arbeta med riktad kommunikation</a:t>
              </a:r>
              <a:endParaRPr lang="sv-SE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ruta 6"/>
            <p:cNvSpPr txBox="1"/>
            <p:nvPr/>
          </p:nvSpPr>
          <p:spPr>
            <a:xfrm>
              <a:off x="7380644" y="3651802"/>
              <a:ext cx="281981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400" dirty="0"/>
                <a:t>Skapa ett avslut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400" dirty="0"/>
                <a:t>Berätta om resultaten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400" dirty="0"/>
                <a:t>Utvärdera och reflektera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400" dirty="0"/>
                <a:t>Ge beröm och fira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400" dirty="0"/>
                <a:t>Framtidsplaner</a:t>
              </a:r>
            </a:p>
          </p:txBody>
        </p:sp>
      </p:grpSp>
      <p:sp>
        <p:nvSpPr>
          <p:cNvPr id="10" name="Rubrik 1"/>
          <p:cNvSpPr txBox="1">
            <a:spLocks/>
          </p:cNvSpPr>
          <p:nvPr/>
        </p:nvSpPr>
        <p:spPr>
          <a:xfrm>
            <a:off x="695400" y="548680"/>
            <a:ext cx="109728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ヒラギノ角ゴ Pro W3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ヒラギノ角ゴ Pro W3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ヒラギノ角ゴ Pro W3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ヒラギノ角ゴ Pro W3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ヒラギノ角ゴ Pro W3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r>
              <a:rPr lang="sv-SE" kern="0" dirty="0">
                <a:latin typeface="Calibri" panose="020F0502020204030204" pitchFamily="34" charset="0"/>
                <a:cs typeface="Calibri" panose="020F0502020204030204" pitchFamily="34" charset="0"/>
              </a:rPr>
              <a:t>Förändringskommunikation – en översikt</a:t>
            </a:r>
          </a:p>
        </p:txBody>
      </p:sp>
    </p:spTree>
    <p:extLst>
      <p:ext uri="{BB962C8B-B14F-4D97-AF65-F5344CB8AC3E}">
        <p14:creationId xmlns:p14="http://schemas.microsoft.com/office/powerpoint/2010/main" val="3156588501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Skåne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E96A8"/>
      </a:accent1>
      <a:accent2>
        <a:srgbClr val="61B9BD"/>
      </a:accent2>
      <a:accent3>
        <a:srgbClr val="3D9378"/>
      </a:accent3>
      <a:accent4>
        <a:srgbClr val="C4B79F"/>
      </a:accent4>
      <a:accent5>
        <a:srgbClr val="FFFFFF"/>
      </a:accent5>
      <a:accent6>
        <a:srgbClr val="FFFFFF"/>
      </a:accent6>
      <a:hlink>
        <a:srgbClr val="00B0F0"/>
      </a:hlink>
      <a:folHlink>
        <a:srgbClr val="D1FF47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S powerpointmall 191010.pptm" id="{57414CB7-05A3-46A9-9B67-90CFB09EA43C}" vid="{7785CABF-60FF-498B-938F-67D0AB8A07CE}"/>
    </a:ext>
  </a:extLst>
</a:theme>
</file>

<file path=ppt/theme/theme2.xml><?xml version="1.0" encoding="utf-8"?>
<a:theme xmlns:a="http://schemas.openxmlformats.org/drawingml/2006/main" name="1_Region Skåne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E96A8"/>
      </a:accent1>
      <a:accent2>
        <a:srgbClr val="61B9BD"/>
      </a:accent2>
      <a:accent3>
        <a:srgbClr val="3D9378"/>
      </a:accent3>
      <a:accent4>
        <a:srgbClr val="C4B79F"/>
      </a:accent4>
      <a:accent5>
        <a:srgbClr val="FFFFFF"/>
      </a:accent5>
      <a:accent6>
        <a:srgbClr val="FFFFFF"/>
      </a:accent6>
      <a:hlink>
        <a:srgbClr val="00B0F0"/>
      </a:hlink>
      <a:folHlink>
        <a:srgbClr val="D1FF47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s-powerpointmall-191010 [Skrivskyddad]" id="{CF9C032F-FD82-4260-940F-7EB01889803F}" vid="{32E85150-2DFB-4835-B8CD-128DE3336C9E}"/>
    </a:ext>
  </a:extLst>
</a:theme>
</file>

<file path=ppt/theme/theme3.xml><?xml version="1.0" encoding="utf-8"?>
<a:theme xmlns:a="http://schemas.openxmlformats.org/drawingml/2006/main" name="2_Region Skåne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E96A8"/>
      </a:accent1>
      <a:accent2>
        <a:srgbClr val="61B9BD"/>
      </a:accent2>
      <a:accent3>
        <a:srgbClr val="3D9378"/>
      </a:accent3>
      <a:accent4>
        <a:srgbClr val="C4B79F"/>
      </a:accent4>
      <a:accent5>
        <a:srgbClr val="FFFFFF"/>
      </a:accent5>
      <a:accent6>
        <a:srgbClr val="FFFFFF"/>
      </a:accent6>
      <a:hlink>
        <a:srgbClr val="00B0F0"/>
      </a:hlink>
      <a:folHlink>
        <a:srgbClr val="D1FF47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s-powerpointmall-191010 [Skrivskyddad]" id="{CF9C032F-FD82-4260-940F-7EB01889803F}" vid="{32E85150-2DFB-4835-B8CD-128DE3336C9E}"/>
    </a:ext>
  </a:extLst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gion Skåne Dokument" ma:contentTypeID="0x010100AE85746E6D28E54F969EE126FBECC7C700CCFC222283478142832478220DE2AA16" ma:contentTypeVersion="41" ma:contentTypeDescription="Skappa ett nytt dokument" ma:contentTypeScope="" ma:versionID="ec69dea8c84cb7e839c93cfe4c0297ea">
  <xsd:schema xmlns:xsd="http://www.w3.org/2001/XMLSchema" xmlns:xs="http://www.w3.org/2001/XMLSchema" xmlns:p="http://schemas.microsoft.com/office/2006/metadata/properties" xmlns:ns2="04eab0e5-dd43-42de-8de7-6b6bdb018a78" xmlns:ns3="http://schemas.microsoft.com/sharepoint/v3/fields" xmlns:ns4="45a44468-068e-46d2-9d22-3ef14203b71d" targetNamespace="http://schemas.microsoft.com/office/2006/metadata/properties" ma:root="true" ma:fieldsID="31ad4000c7d4797e155a453cfab2a436" ns2:_="" ns3:_="" ns4:_="">
    <xsd:import namespace="04eab0e5-dd43-42de-8de7-6b6bdb018a78"/>
    <xsd:import namespace="http://schemas.microsoft.com/sharepoint/v3/fields"/>
    <xsd:import namespace="45a44468-068e-46d2-9d22-3ef14203b71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rc-Doc-ID" minOccurs="0"/>
                <xsd:element ref="ns2:Aktuellversion" minOccurs="0"/>
                <xsd:element ref="ns2:Avpublicerad" minOccurs="0"/>
                <xsd:element ref="ns2:DatumSkickad" minOccurs="0"/>
                <xsd:element ref="ns2:Dokumentforfattare" minOccurs="0"/>
                <xsd:element ref="ns2:d51e38a3d56b4d16ad33eb4305419c41" minOccurs="0"/>
                <xsd:element ref="ns2:TaxCatchAll" minOccurs="0"/>
                <xsd:element ref="ns2:TaxCatchAllLabel" minOccurs="0"/>
                <xsd:element ref="ns2:oa93154bf3004ad2951136a312fc587a" minOccurs="0"/>
                <xsd:element ref="ns2:Externforfattare" minOccurs="0"/>
                <xsd:element ref="ns2:Dokumentgodkannare" minOccurs="0"/>
                <xsd:element ref="ns2:Godkannare" minOccurs="0"/>
                <xsd:element ref="ns2:Gallerfran" minOccurs="0"/>
                <xsd:element ref="ns2:mf61d9e7383b4b0dbbbc3656b1574d32" minOccurs="0"/>
                <xsd:element ref="ns2:Gallertillochmed" minOccurs="0"/>
                <xsd:element ref="ns2:Publiceringsdatum" minOccurs="0"/>
                <xsd:element ref="ns2:Paminnelse" minOccurs="0"/>
                <xsd:element ref="ns2:e4afcaac40424e1f8bf2c001eda371a0" minOccurs="0"/>
                <xsd:element ref="ns2:Migreraddocid" minOccurs="0"/>
                <xsd:element ref="ns2:Migreraddokumentagandenhet" minOccurs="0"/>
                <xsd:element ref="ns2:MigreradForfattare" minOccurs="0"/>
                <xsd:element ref="ns2:Migreradgallerfor" minOccurs="0"/>
                <xsd:element ref="ns3:_Version" minOccurs="0"/>
                <xsd:element ref="ns2:Dokumenttyptxt" minOccurs="0"/>
                <xsd:element ref="ns2:Gallerfrantxt" minOccurs="0"/>
                <xsd:element ref="ns2:Forvaltning" minOccurs="0"/>
                <xsd:element ref="ns2:Dokumentagandeenhettxt" minOccurs="0"/>
                <xsd:element ref="ns2:Gallerfortxt" minOccurs="0"/>
                <xsd:element ref="ns2:Gallertillochmedtxt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MediaServiceDateTaken" minOccurs="0"/>
                <xsd:element ref="ns4:lcf76f155ced4ddcb4097134ff3c332f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eab0e5-dd43-42de-8de7-6b6bdb018a7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Src-Doc-ID" ma:index="11" nillable="true" ma:displayName="Src-Doc-ID" ma:default="" ma:internalName="Src_x002d_Doc_x002d_ID">
      <xsd:simpleType>
        <xsd:restriction base="dms:Text">
          <xsd:maxLength value="255"/>
        </xsd:restriction>
      </xsd:simpleType>
    </xsd:element>
    <xsd:element name="Aktuellversion" ma:index="12" nillable="true" ma:displayName="Aktuell version" ma:internalName="Aktuellversion">
      <xsd:simpleType>
        <xsd:restriction base="dms:Text">
          <xsd:maxLength value="255"/>
        </xsd:restriction>
      </xsd:simpleType>
    </xsd:element>
    <xsd:element name="Avpublicerad" ma:index="13" nillable="true" ma:displayName="Avpublicerad" ma:default="Nej" ma:format="Dropdown" ma:internalName="Avpublicerad">
      <xsd:simpleType>
        <xsd:restriction base="dms:Choice">
          <xsd:enumeration value="Ja"/>
          <xsd:enumeration value="Nej"/>
        </xsd:restriction>
      </xsd:simpleType>
    </xsd:element>
    <xsd:element name="DatumSkickad" ma:index="14" nillable="true" ma:displayName="Datum skickad" ma:format="DateOnly" ma:internalName="DatumSkickad">
      <xsd:simpleType>
        <xsd:restriction base="dms:DateTime"/>
      </xsd:simpleType>
    </xsd:element>
    <xsd:element name="Dokumentforfattare" ma:index="15" nillable="true" ma:displayName="Dokumentforfattare" ma:list="UserInfo" ma:SharePointGroup="0" ma:internalName="Dokumentforfattar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51e38a3d56b4d16ad33eb4305419c41" ma:index="16" nillable="true" ma:taxonomy="true" ma:internalName="d51e38a3d56b4d16ad33eb4305419c41" ma:taxonomyFieldName="Dokumenttyp" ma:displayName="Dokumenttyp" ma:default="" ma:fieldId="{d51e38a3-d56b-4d16-ad33-eb4305419c41}" ma:sspId="0712f857-838a-48cf-af71-0d5f19c87c4b" ma:termSetId="7005a4eb-d5c2-4c56-b3e8-0323eee67214" ma:anchorId="eaf78d01-16aa-4843-b6fa-f25b0c5ce836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d96bb1f8-8548-4228-a665-7aa6a1e4cb0b}" ma:internalName="TaxCatchAll" ma:showField="CatchAllData" ma:web="04eab0e5-dd43-42de-8de7-6b6bdb018a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d96bb1f8-8548-4228-a665-7aa6a1e4cb0b}" ma:internalName="TaxCatchAllLabel" ma:readOnly="true" ma:showField="CatchAllDataLabel" ma:web="04eab0e5-dd43-42de-8de7-6b6bdb018a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a93154bf3004ad2951136a312fc587a" ma:index="20" nillable="true" ma:taxonomy="true" ma:internalName="oa93154bf3004ad2951136a312fc587a" ma:taxonomyFieldName="Dokumentagandeenhet" ma:displayName="Dokumentägande enhet" ma:default="" ma:fieldId="{8a93154b-f300-4ad2-9511-36a312fc587a}" ma:sspId="0712f857-838a-48cf-af71-0d5f19c87c4b" ma:termSetId="7005a4eb-d5c2-4c56-b3e8-0323eee67214" ma:anchorId="eaf78d01-16aa-4843-b6fa-f25b0c5ce836" ma:open="false" ma:isKeyword="false">
      <xsd:complexType>
        <xsd:sequence>
          <xsd:element ref="pc:Terms" minOccurs="0" maxOccurs="1"/>
        </xsd:sequence>
      </xsd:complexType>
    </xsd:element>
    <xsd:element name="Externforfattare" ma:index="22" nillable="true" ma:displayName="Extern författare" ma:internalName="Externforfattare">
      <xsd:simpleType>
        <xsd:restriction base="dms:Text">
          <xsd:maxLength value="255"/>
        </xsd:restriction>
      </xsd:simpleType>
    </xsd:element>
    <xsd:element name="Dokumentgodkannare" ma:index="23" nillable="true" ma:displayName="Faktaägare" ma:internalName="Dokumentgodkannare">
      <xsd:simpleType>
        <xsd:restriction base="dms:Text">
          <xsd:maxLength value="255"/>
        </xsd:restriction>
      </xsd:simpleType>
    </xsd:element>
    <xsd:element name="Godkannare" ma:index="24" nillable="true" ma:displayName="Godkännare" ma:list="UserInfo" ma:SharePointGroup="0" ma:internalName="Godkannar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allerfran" ma:index="25" nillable="true" ma:displayName="Gäller från" ma:format="DateOnly" ma:internalName="Gallerfran">
      <xsd:simpleType>
        <xsd:restriction base="dms:DateTime"/>
      </xsd:simpleType>
    </xsd:element>
    <xsd:element name="mf61d9e7383b4b0dbbbc3656b1574d32" ma:index="26" nillable="true" ma:taxonomy="true" ma:internalName="mf61d9e7383b4b0dbbbc3656b1574d32" ma:taxonomyFieldName="Gallerfor" ma:displayName="Gäller för" ma:default="" ma:fieldId="{6f61d9e7-383b-4b0d-bbbc-3656b1574d32}" ma:taxonomyMulti="true" ma:sspId="0712f857-838a-48cf-af71-0d5f19c87c4b" ma:termSetId="7005a4eb-d5c2-4c56-b3e8-0323eee67214" ma:anchorId="eaf78d01-16aa-4843-b6fa-f25b0c5ce836" ma:open="false" ma:isKeyword="false">
      <xsd:complexType>
        <xsd:sequence>
          <xsd:element ref="pc:Terms" minOccurs="0" maxOccurs="1"/>
        </xsd:sequence>
      </xsd:complexType>
    </xsd:element>
    <xsd:element name="Gallertillochmed" ma:index="28" nillable="true" ma:displayName="Gäller till och med" ma:format="DateOnly" ma:internalName="Gallertillochmed">
      <xsd:simpleType>
        <xsd:restriction base="dms:DateTime"/>
      </xsd:simpleType>
    </xsd:element>
    <xsd:element name="Publiceringsdatum" ma:index="29" nillable="true" ma:displayName="Publiceringsdatum" ma:format="DateOnly" ma:internalName="Publiceringsdatum">
      <xsd:simpleType>
        <xsd:restriction base="dms:DateTime"/>
      </xsd:simpleType>
    </xsd:element>
    <xsd:element name="Paminnelse" ma:index="30" nillable="true" ma:displayName="Påminnelse" ma:default="0" ma:internalName="Paminnelse">
      <xsd:simpleType>
        <xsd:restriction base="dms:Boolean"/>
      </xsd:simpleType>
    </xsd:element>
    <xsd:element name="e4afcaac40424e1f8bf2c001eda371a0" ma:index="31" nillable="true" ma:taxonomy="true" ma:internalName="e4afcaac40424e1f8bf2c001eda371a0" ma:taxonomyFieldName="Amnesomrade" ma:displayName="Ämnesområde" ma:default="" ma:fieldId="{e4afcaac-4042-4e1f-8bf2-c001eda371a0}" ma:taxonomyMulti="true" ma:sspId="0712f857-838a-48cf-af71-0d5f19c87c4b" ma:termSetId="c89d6810-3cb6-44ed-9aff-2bae48e5dc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igreraddocid" ma:index="33" nillable="true" ma:displayName="Migrerad DocID" ma:internalName="Migreraddocid">
      <xsd:simpleType>
        <xsd:restriction base="dms:Text">
          <xsd:maxLength value="255"/>
        </xsd:restriction>
      </xsd:simpleType>
    </xsd:element>
    <xsd:element name="Migreraddokumentagandenhet" ma:index="34" nillable="true" ma:displayName="Migrerad dokumentägande enhet" ma:internalName="Migreraddokumentagandenhet">
      <xsd:simpleType>
        <xsd:restriction base="dms:Text">
          <xsd:maxLength value="255"/>
        </xsd:restriction>
      </xsd:simpleType>
    </xsd:element>
    <xsd:element name="MigreradForfattare" ma:index="35" nillable="true" ma:displayName="Migrerad författare" ma:internalName="MigreradForfattare">
      <xsd:simpleType>
        <xsd:restriction base="dms:Text">
          <xsd:maxLength value="255"/>
        </xsd:restriction>
      </xsd:simpleType>
    </xsd:element>
    <xsd:element name="Migreradgallerfor" ma:index="36" nillable="true" ma:displayName="Migrerad gäller för" ma:internalName="Migreradgallerfor">
      <xsd:simpleType>
        <xsd:restriction base="dms:Text">
          <xsd:maxLength value="255"/>
        </xsd:restriction>
      </xsd:simpleType>
    </xsd:element>
    <xsd:element name="Dokumenttyptxt" ma:index="38" nillable="true" ma:displayName="Dokumenttyptxt" ma:default="" ma:internalName="Dokumenttyptxt">
      <xsd:simpleType>
        <xsd:restriction base="dms:Text">
          <xsd:maxLength value="255"/>
        </xsd:restriction>
      </xsd:simpleType>
    </xsd:element>
    <xsd:element name="Gallerfrantxt" ma:index="39" nillable="true" ma:displayName="Gallerfrantxt" ma:default="" ma:internalName="Gallerfrantxt">
      <xsd:simpleType>
        <xsd:restriction base="dms:Text">
          <xsd:maxLength value="255"/>
        </xsd:restriction>
      </xsd:simpleType>
    </xsd:element>
    <xsd:element name="Forvaltning" ma:index="40" nillable="true" ma:displayName="Forvaltning" ma:default="" ma:internalName="Forvaltning">
      <xsd:simpleType>
        <xsd:restriction base="dms:Text">
          <xsd:maxLength value="255"/>
        </xsd:restriction>
      </xsd:simpleType>
    </xsd:element>
    <xsd:element name="Dokumentagandeenhettxt" ma:index="41" nillable="true" ma:displayName="Dokumentagandeenhettxt" ma:default="" ma:internalName="Dokumentagandeenhettxt">
      <xsd:simpleType>
        <xsd:restriction base="dms:Text">
          <xsd:maxLength value="255"/>
        </xsd:restriction>
      </xsd:simpleType>
    </xsd:element>
    <xsd:element name="Gallerfortxt" ma:index="42" nillable="true" ma:displayName="Gallerfortxt" ma:default="" ma:internalName="Gallerfortxt">
      <xsd:simpleType>
        <xsd:restriction base="dms:Text">
          <xsd:maxLength value="255"/>
        </xsd:restriction>
      </xsd:simpleType>
    </xsd:element>
    <xsd:element name="Gallertillochmedtxt" ma:index="43" nillable="true" ma:displayName="Gallertillochmedtxt" ma:default="" ma:internalName="Gallertillochmedtxt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37" nillable="true" ma:displayName="Version" ma:internalName="_Vers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44468-068e-46d2-9d22-3ef14203b7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4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4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49" nillable="true" ma:taxonomy="true" ma:internalName="lcf76f155ced4ddcb4097134ff3c332f" ma:taxonomyFieldName="MediaServiceImageTags" ma:displayName="Bildmarkeringar" ma:readOnly="false" ma:fieldId="{5cf76f15-5ced-4ddc-b409-7134ff3c332f}" ma:taxonomyMulti="true" ma:sspId="0712f857-838a-48cf-af71-0d5f19c87c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5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5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53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5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5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llertillochmed xmlns="04eab0e5-dd43-42de-8de7-6b6bdb018a78" xsi:nil="true"/>
    <Gallerfran xmlns="04eab0e5-dd43-42de-8de7-6b6bdb018a78">2021-11-10T23:00:00+00:00</Gallerfran>
    <Publiceringsdatum xmlns="04eab0e5-dd43-42de-8de7-6b6bdb018a78">2021-11-10T23:00:00+00:00</Publiceringsdatum>
    <Dokumentforfattare xmlns="04eab0e5-dd43-42de-8de7-6b6bdb018a78">
      <UserInfo>
        <DisplayName>Heimer Lina</DisplayName>
        <AccountId>564</AccountId>
        <AccountType/>
      </UserInfo>
    </Dokumentforfattare>
    <Externforfattare xmlns="04eab0e5-dd43-42de-8de7-6b6bdb018a78" xsi:nil="true"/>
    <TaxCatchAll xmlns="04eab0e5-dd43-42de-8de7-6b6bdb018a78">
      <Value>2679</Value>
      <Value>200</Value>
      <Value>65</Value>
      <Value>1023</Value>
    </TaxCatchAll>
    <Paminnelse xmlns="04eab0e5-dd43-42de-8de7-6b6bdb018a78">false</Paminnelse>
    <Aktuellversion xmlns="04eab0e5-dd43-42de-8de7-6b6bdb018a78">1</Aktuellversion>
    <Dokumentgodkannare xmlns="04eab0e5-dd43-42de-8de7-6b6bdb018a78" xsi:nil="true"/>
    <_dlc_DocId xmlns="04eab0e5-dd43-42de-8de7-6b6bdb018a78">RS03-00000097752</_dlc_DocId>
    <_dlc_DocIdUrl xmlns="04eab0e5-dd43-42de-8de7-6b6bdb018a78">
      <Url>https://regionskane.sharepoint.com/sites/dp/_layouts/15/DocIdRedir.aspx?ID=RS03-00000097752</Url>
      <Description>RS03-00000097752</Description>
    </_dlc_DocIdUrl>
    <Avpublicerad xmlns="04eab0e5-dd43-42de-8de7-6b6bdb018a78">Nej</Avpublicerad>
    <_Version xmlns="http://schemas.microsoft.com/sharepoint/v3/fields">1.0</_Version>
    <Migreraddocid xmlns="04eab0e5-dd43-42de-8de7-6b6bdb018a78">RS03-00000097752</Migreraddocid>
    <Migreraddokumentagandenhet xmlns="04eab0e5-dd43-42de-8de7-6b6bdb018a78">Enhet strategiskt kommunikationsstöd, SUS</Migreraddokumentagandenhet>
    <MigreradForfattare xmlns="04eab0e5-dd43-42de-8de7-6b6bdb018a78">Heimer Lina</MigreradForfattare>
    <Dokumentagandeenhettxt xmlns="04eab0e5-dd43-42de-8de7-6b6bdb018a78">Enhet strategiskt kommunikationsstöd, SUS</Dokumentagandeenhettxt>
    <DatumSkickad xmlns="04eab0e5-dd43-42de-8de7-6b6bdb018a78" xsi:nil="true"/>
    <Gallertillochmedtxt xmlns="04eab0e5-dd43-42de-8de7-6b6bdb018a78" xsi:nil="true"/>
    <Forvaltning xmlns="04eab0e5-dd43-42de-8de7-6b6bdb018a78" xsi:nil="true"/>
    <Migreradgallerfor xmlns="04eab0e5-dd43-42de-8de7-6b6bdb018a78">Skånes universitetssjukvård</Migreradgallerfor>
    <Dokumenttyptxt xmlns="04eab0e5-dd43-42de-8de7-6b6bdb018a78">Instruktion</Dokumenttyptxt>
    <Gallerfrantxt xmlns="04eab0e5-dd43-42de-8de7-6b6bdb018a78">2021-11-11 00:00:00</Gallerfrantxt>
    <Godkannare xmlns="04eab0e5-dd43-42de-8de7-6b6bdb018a78">
      <UserInfo>
        <DisplayName/>
        <AccountId xsi:nil="true"/>
        <AccountType/>
      </UserInfo>
    </Godkannare>
    <Gallerfortxt xmlns="04eab0e5-dd43-42de-8de7-6b6bdb018a78">Skånes universitetssjukvård</Gallerfortxt>
    <lcf76f155ced4ddcb4097134ff3c332f xmlns="45a44468-068e-46d2-9d22-3ef14203b71d">
      <Terms xmlns="http://schemas.microsoft.com/office/infopath/2007/PartnerControls"/>
    </lcf76f155ced4ddcb4097134ff3c332f>
    <mf61d9e7383b4b0dbbbc3656b1574d32 xmlns="04eab0e5-dd43-42de-8de7-6b6bdb018a78">
      <Terms xmlns="http://schemas.microsoft.com/office/infopath/2007/PartnerControls"/>
    </mf61d9e7383b4b0dbbbc3656b1574d32>
    <Src-Doc-ID xmlns="04eab0e5-dd43-42de-8de7-6b6bdb018a78">RS03-00000097752</Src-Doc-ID>
    <d51e38a3d56b4d16ad33eb4305419c41 xmlns="04eab0e5-dd43-42de-8de7-6b6bdb018a78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Instruktion</TermName>
          <TermId xmlns="http://schemas.microsoft.com/office/infopath/2007/PartnerControls">43601bae-3d85-49fd-aef6-13501e5c9811</TermId>
        </TermInfo>
      </Terms>
    </d51e38a3d56b4d16ad33eb4305419c41>
    <oa93154bf3004ad2951136a312fc587a xmlns="04eab0e5-dd43-42de-8de7-6b6bdb018a78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Enhet strategiskt kommunikationsstöd, SUS</TermName>
          <TermId xmlns="http://schemas.microsoft.com/office/infopath/2007/PartnerControls">c8154849-d12f-4f45-92c5-955268969d36</TermId>
        </TermInfo>
      </Terms>
    </oa93154bf3004ad2951136a312fc587a>
    <e4afcaac40424e1f8bf2c001eda371a0 xmlns="04eab0e5-dd43-42de-8de7-6b6bdb018a78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Kommunikation</TermName>
          <TermId xmlns="http://schemas.microsoft.com/office/infopath/2007/PartnerControls">d4cf6fb7-a2cf-4de3-9b3e-98ddff2607a2</TermId>
        </TermInfo>
        <TermInfo xmlns="http://schemas.microsoft.com/office/infopath/2007/PartnerControls">
          <TermName xmlns="http://schemas.microsoft.com/office/infopath/2007/PartnerControls">Ledning</TermName>
          <TermId xmlns="http://schemas.microsoft.com/office/infopath/2007/PartnerControls">ae578f8e-9359-4402-be64-bdeea0eaa56e</TermId>
        </TermInfo>
      </Terms>
    </e4afcaac40424e1f8bf2c001eda371a0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9DD3F2-AAA4-432D-8937-8B55B33ACF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eab0e5-dd43-42de-8de7-6b6bdb018a78"/>
    <ds:schemaRef ds:uri="http://schemas.microsoft.com/sharepoint/v3/fields"/>
    <ds:schemaRef ds:uri="45a44468-068e-46d2-9d22-3ef14203b7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80AD26-2BBA-4F8D-A846-D24DA55A8258}">
  <ds:schemaRefs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a23a2f6b-7e21-49b1-b33f-300315b17fc7"/>
    <ds:schemaRef ds:uri="08943ba7-0447-4cf0-b908-5d03d029f642"/>
    <ds:schemaRef ds:uri="http://schemas.microsoft.com/sharepoint/v3"/>
    <ds:schemaRef ds:uri="636ba110-6d8e-4fbb-8194-80acd9591459"/>
    <ds:schemaRef ds:uri="04eab0e5-dd43-42de-8de7-6b6bdb018a78"/>
    <ds:schemaRef ds:uri="http://schemas.microsoft.com/sharepoint/v3/fields"/>
    <ds:schemaRef ds:uri="45a44468-068e-46d2-9d22-3ef14203b71d"/>
  </ds:schemaRefs>
</ds:datastoreItem>
</file>

<file path=customXml/itemProps3.xml><?xml version="1.0" encoding="utf-8"?>
<ds:datastoreItem xmlns:ds="http://schemas.openxmlformats.org/officeDocument/2006/customXml" ds:itemID="{740E9FFA-EA4D-4620-8D34-144F712CD13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8216C18-20C1-49E5-B4F8-22E0787368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Förändringskommunikation</Template>
  <TotalTime>0</TotalTime>
  <Words>102</Words>
  <Application>Microsoft Office PowerPoint</Application>
  <PresentationFormat>Bredbild</PresentationFormat>
  <Paragraphs>25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Region Skåne</vt:lpstr>
      <vt:lpstr>1_Region Skåne</vt:lpstr>
      <vt:lpstr>2_Region Skåne</vt:lpstr>
      <vt:lpstr>PowerPoint-presentation</vt:lpstr>
    </vt:vector>
  </TitlesOfParts>
  <Company>Region Skåne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Översiktsbild kommunikation vid förändring</dc:title>
  <dc:creator>Sara von Platen</dc:creator>
  <cp:lastModifiedBy>Varga Claudia</cp:lastModifiedBy>
  <cp:revision>243</cp:revision>
  <cp:lastPrinted>2021-09-07T10:31:22Z</cp:lastPrinted>
  <dcterms:created xsi:type="dcterms:W3CDTF">2020-04-14T13:58:08Z</dcterms:created>
  <dcterms:modified xsi:type="dcterms:W3CDTF">2025-12-18T09:06:17Z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0x010100AE85746E6D28E54F969EE126FBECC7C700CCFC222283478142832478220DE2AA16</vt:lpwstr>
  </property>
  <property fmtid="{D5CDD505-2E9C-101B-9397-08002B2CF9AE}" pid="3" name="_dlc_DocIdItemGuid">
    <vt:lpwstr>293c5d76-2541-4b13-aff8-088d8d7a2bdd</vt:lpwstr>
  </property>
  <property fmtid="{D5CDD505-2E9C-101B-9397-08002B2CF9AE}" pid="4" name="Dokumentagandeenhet">
    <vt:lpwstr>1023;#Enhet strategiskt kommunikationsstöd, SUS|c8154849-d12f-4f45-92c5-955268969d36</vt:lpwstr>
  </property>
  <property fmtid="{D5CDD505-2E9C-101B-9397-08002B2CF9AE}" pid="5" name="Taggning">
    <vt:lpwstr>2574;#Kommunikation|fefd7abf-7bbe-4cd0-8354-49d863f09896;#2557;#Ledning|c7159b95-6066-4a53-a624-e2f861995720</vt:lpwstr>
  </property>
  <property fmtid="{D5CDD505-2E9C-101B-9397-08002B2CF9AE}" pid="6" name="Gallerfor">
    <vt:lpwstr/>
  </property>
  <property fmtid="{D5CDD505-2E9C-101B-9397-08002B2CF9AE}" pid="7" name="f704ae44dfee48309a4736a767fe9886">
    <vt:lpwstr/>
  </property>
  <property fmtid="{D5CDD505-2E9C-101B-9397-08002B2CF9AE}" pid="8" name="Forfattarensenhet">
    <vt:lpwstr/>
  </property>
  <property fmtid="{D5CDD505-2E9C-101B-9397-08002B2CF9AE}" pid="9" name="Order">
    <vt:r8>6105800</vt:r8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SharedWithUsers">
    <vt:lpwstr/>
  </property>
  <property fmtid="{D5CDD505-2E9C-101B-9397-08002B2CF9AE}" pid="13" name="TemplateUrl">
    <vt:lpwstr/>
  </property>
  <property fmtid="{D5CDD505-2E9C-101B-9397-08002B2CF9AE}" pid="14" name="Overgripande">
    <vt:bool>false</vt:bool>
  </property>
  <property fmtid="{D5CDD505-2E9C-101B-9397-08002B2CF9AE}" pid="15" name="Amnesomrade">
    <vt:lpwstr>65;#Kommunikation|d4cf6fb7-a2cf-4de3-9b3e-98ddff2607a2;#200;#Ledning|ae578f8e-9359-4402-be64-bdeea0eaa56e</vt:lpwstr>
  </property>
  <property fmtid="{D5CDD505-2E9C-101B-9397-08002B2CF9AE}" pid="16" name="Dokumenttyp">
    <vt:lpwstr>2679;#Instruktion|43601bae-3d85-49fd-aef6-13501e5c9811</vt:lpwstr>
  </property>
  <property fmtid="{D5CDD505-2E9C-101B-9397-08002B2CF9AE}" pid="17" name="_ExtendedDescription">
    <vt:lpwstr/>
  </property>
  <property fmtid="{D5CDD505-2E9C-101B-9397-08002B2CF9AE}" pid="18" name="MediaServiceImageTags">
    <vt:lpwstr/>
  </property>
  <property fmtid="{D5CDD505-2E9C-101B-9397-08002B2CF9AE}" pid="19" name="_SourceUrl">
    <vt:lpwstr/>
  </property>
  <property fmtid="{D5CDD505-2E9C-101B-9397-08002B2CF9AE}" pid="20" name="_SharedFileIndex">
    <vt:lpwstr/>
  </property>
  <property fmtid="{D5CDD505-2E9C-101B-9397-08002B2CF9AE}" pid="21" name="_CopySource">
    <vt:lpwstr>https://regionskane.sharepoint.com/sites/fp/Dokumentmappar/Skånes universitetssjukhus/Förändring-en översikt.pptx</vt:lpwstr>
  </property>
</Properties>
</file>