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64" r:id="rId6"/>
    <p:sldId id="4381" r:id="rId7"/>
    <p:sldId id="4390" r:id="rId8"/>
    <p:sldId id="4393" r:id="rId9"/>
    <p:sldId id="4388" r:id="rId10"/>
    <p:sldId id="4387" r:id="rId11"/>
    <p:sldId id="4385" r:id="rId12"/>
    <p:sldId id="4392" r:id="rId13"/>
    <p:sldId id="4382" r:id="rId14"/>
    <p:sldId id="4378" r:id="rId15"/>
    <p:sldId id="4279" r:id="rId16"/>
    <p:sldId id="4379" r:id="rId17"/>
    <p:sldId id="439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3"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DEA55B-8853-9663-539F-6EEC91D761B6}" name="Dahlberg Kristian" initials="DK" userId="S::187960@skane.se::1525e076-0966-4f9a-b26d-0eaec8ba0e6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44792D-A54F-4F3B-92F8-17C9C1280D8D}" v="1" dt="2024-06-17T05:31:12.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388" autoAdjust="0"/>
  </p:normalViewPr>
  <p:slideViewPr>
    <p:cSldViewPr snapToGrid="0">
      <p:cViewPr varScale="1">
        <p:scale>
          <a:sx n="63" d="100"/>
          <a:sy n="63" d="100"/>
        </p:scale>
        <p:origin x="732" y="64"/>
      </p:cViewPr>
      <p:guideLst>
        <p:guide orient="horz" pos="1003"/>
        <p:guide pos="3840"/>
      </p:guideLst>
    </p:cSldViewPr>
  </p:slideViewPr>
  <p:outlineViewPr>
    <p:cViewPr>
      <p:scale>
        <a:sx n="33" d="100"/>
        <a:sy n="33" d="100"/>
      </p:scale>
      <p:origin x="0" y="-420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gustinsson Magnus" userId="c9ebf99c-6176-4890-8f93-ff7ff834145d" providerId="ADAL" clId="{A644792D-A54F-4F3B-92F8-17C9C1280D8D}"/>
    <pc:docChg chg="undo custSel modSld">
      <pc:chgData name="Augustinsson Magnus" userId="c9ebf99c-6176-4890-8f93-ff7ff834145d" providerId="ADAL" clId="{A644792D-A54F-4F3B-92F8-17C9C1280D8D}" dt="2024-06-17T05:31:40.302" v="94" actId="20577"/>
      <pc:docMkLst>
        <pc:docMk/>
      </pc:docMkLst>
      <pc:sldChg chg="modSp mod">
        <pc:chgData name="Augustinsson Magnus" userId="c9ebf99c-6176-4890-8f93-ff7ff834145d" providerId="ADAL" clId="{A644792D-A54F-4F3B-92F8-17C9C1280D8D}" dt="2024-06-17T05:29:34.716" v="7" actId="20577"/>
        <pc:sldMkLst>
          <pc:docMk/>
          <pc:sldMk cId="994539615" sldId="256"/>
        </pc:sldMkLst>
        <pc:spChg chg="mod">
          <ac:chgData name="Augustinsson Magnus" userId="c9ebf99c-6176-4890-8f93-ff7ff834145d" providerId="ADAL" clId="{A644792D-A54F-4F3B-92F8-17C9C1280D8D}" dt="2024-06-17T05:29:34.716" v="7" actId="20577"/>
          <ac:spMkLst>
            <pc:docMk/>
            <pc:sldMk cId="994539615" sldId="256"/>
            <ac:spMk id="3" creationId="{C6560FF4-1697-441F-8FEF-3B8E45E2795D}"/>
          </ac:spMkLst>
        </pc:spChg>
      </pc:sldChg>
      <pc:sldChg chg="delSp modSp mod">
        <pc:chgData name="Augustinsson Magnus" userId="c9ebf99c-6176-4890-8f93-ff7ff834145d" providerId="ADAL" clId="{A644792D-A54F-4F3B-92F8-17C9C1280D8D}" dt="2024-06-17T05:31:40.302" v="94" actId="20577"/>
        <pc:sldMkLst>
          <pc:docMk/>
          <pc:sldMk cId="2241588603" sldId="4387"/>
        </pc:sldMkLst>
        <pc:spChg chg="mod">
          <ac:chgData name="Augustinsson Magnus" userId="c9ebf99c-6176-4890-8f93-ff7ff834145d" providerId="ADAL" clId="{A644792D-A54F-4F3B-92F8-17C9C1280D8D}" dt="2024-06-17T05:31:40.302" v="94" actId="20577"/>
          <ac:spMkLst>
            <pc:docMk/>
            <pc:sldMk cId="2241588603" sldId="4387"/>
            <ac:spMk id="3" creationId="{8CD22631-EA86-2A52-152B-D3F2EFA4D846}"/>
          </ac:spMkLst>
        </pc:spChg>
        <pc:spChg chg="del">
          <ac:chgData name="Augustinsson Magnus" userId="c9ebf99c-6176-4890-8f93-ff7ff834145d" providerId="ADAL" clId="{A644792D-A54F-4F3B-92F8-17C9C1280D8D}" dt="2024-06-17T05:30:26.909" v="19" actId="478"/>
          <ac:spMkLst>
            <pc:docMk/>
            <pc:sldMk cId="2241588603" sldId="4387"/>
            <ac:spMk id="4" creationId="{386A0352-8A1F-4D28-C5E7-B55FB1EAAA7C}"/>
          </ac:spMkLst>
        </pc:spChg>
      </pc:sldChg>
      <pc:sldChg chg="modSp mod">
        <pc:chgData name="Augustinsson Magnus" userId="c9ebf99c-6176-4890-8f93-ff7ff834145d" providerId="ADAL" clId="{A644792D-A54F-4F3B-92F8-17C9C1280D8D}" dt="2024-06-17T05:30:17.766" v="18" actId="20577"/>
        <pc:sldMkLst>
          <pc:docMk/>
          <pc:sldMk cId="3471562552" sldId="4388"/>
        </pc:sldMkLst>
        <pc:spChg chg="mod">
          <ac:chgData name="Augustinsson Magnus" userId="c9ebf99c-6176-4890-8f93-ff7ff834145d" providerId="ADAL" clId="{A644792D-A54F-4F3B-92F8-17C9C1280D8D}" dt="2024-06-17T05:30:17.766" v="18" actId="20577"/>
          <ac:spMkLst>
            <pc:docMk/>
            <pc:sldMk cId="3471562552" sldId="4388"/>
            <ac:spMk id="13" creationId="{79574094-A4D2-C107-2889-6A1A4F0EED9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C5D5D2-9FBA-4D17-813E-B59C70821A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17A7331B-7294-46CE-822E-DB6E5E1D4BD3}">
      <dgm:prSet/>
      <dgm:spPr/>
      <dgm:t>
        <a:bodyPr/>
        <a:lstStyle/>
        <a:p>
          <a:pPr algn="l"/>
          <a:r>
            <a:rPr lang="sv-SE" dirty="0"/>
            <a:t>Hitta gapen, dess orsaker och prioritera</a:t>
          </a:r>
        </a:p>
      </dgm:t>
    </dgm:pt>
    <dgm:pt modelId="{9FD61E3A-E15E-4F7A-BC46-EE5205EC89AD}" type="parTrans" cxnId="{A9B2DC72-85B3-45B3-836D-6FDAF5290A6F}">
      <dgm:prSet/>
      <dgm:spPr/>
      <dgm:t>
        <a:bodyPr/>
        <a:lstStyle/>
        <a:p>
          <a:pPr algn="l"/>
          <a:endParaRPr lang="sv-SE"/>
        </a:p>
      </dgm:t>
    </dgm:pt>
    <dgm:pt modelId="{5D699C79-09AA-470F-8E83-5EC074F6468D}" type="sibTrans" cxnId="{A9B2DC72-85B3-45B3-836D-6FDAF5290A6F}">
      <dgm:prSet/>
      <dgm:spPr/>
      <dgm:t>
        <a:bodyPr/>
        <a:lstStyle/>
        <a:p>
          <a:pPr algn="l"/>
          <a:endParaRPr lang="sv-SE"/>
        </a:p>
      </dgm:t>
    </dgm:pt>
    <dgm:pt modelId="{CD2462AF-18CB-47CE-B858-C8E4D894B47E}">
      <dgm:prSet/>
      <dgm:spPr/>
      <dgm:t>
        <a:bodyPr/>
        <a:lstStyle/>
        <a:p>
          <a:pPr algn="l"/>
          <a:r>
            <a:rPr lang="sv-SE" dirty="0"/>
            <a:t>Revidera och detaljera det framtida läget</a:t>
          </a:r>
        </a:p>
      </dgm:t>
    </dgm:pt>
    <dgm:pt modelId="{8D689BFA-1240-4666-AAE7-5D55AECF8C84}" type="parTrans" cxnId="{156FD2FE-4689-43D7-A898-4F6982693E86}">
      <dgm:prSet/>
      <dgm:spPr/>
      <dgm:t>
        <a:bodyPr/>
        <a:lstStyle/>
        <a:p>
          <a:pPr algn="l"/>
          <a:endParaRPr lang="sv-SE"/>
        </a:p>
      </dgm:t>
    </dgm:pt>
    <dgm:pt modelId="{7DD57533-E86E-4E7B-A6D7-2036F8F360D0}" type="sibTrans" cxnId="{156FD2FE-4689-43D7-A898-4F6982693E86}">
      <dgm:prSet/>
      <dgm:spPr/>
      <dgm:t>
        <a:bodyPr/>
        <a:lstStyle/>
        <a:p>
          <a:pPr algn="l"/>
          <a:endParaRPr lang="sv-SE"/>
        </a:p>
      </dgm:t>
    </dgm:pt>
    <dgm:pt modelId="{881DD288-1278-4F5B-8470-424C765A8F3A}">
      <dgm:prSet/>
      <dgm:spPr>
        <a:solidFill>
          <a:schemeClr val="accent1">
            <a:lumMod val="50000"/>
          </a:schemeClr>
        </a:solidFill>
      </dgm:spPr>
      <dgm:t>
        <a:bodyPr/>
        <a:lstStyle/>
        <a:p>
          <a:pPr algn="l"/>
          <a:r>
            <a:rPr lang="sv-SE" dirty="0"/>
            <a:t>Beskriv det framtida läget</a:t>
          </a:r>
        </a:p>
      </dgm:t>
    </dgm:pt>
    <dgm:pt modelId="{FD9178DF-A5B8-4FD9-9FCB-CE22790FA7BB}" type="parTrans" cxnId="{E8959B10-7CFD-485C-8DF8-EC10C34804E7}">
      <dgm:prSet/>
      <dgm:spPr/>
      <dgm:t>
        <a:bodyPr/>
        <a:lstStyle/>
        <a:p>
          <a:pPr algn="l"/>
          <a:endParaRPr lang="sv-SE"/>
        </a:p>
      </dgm:t>
    </dgm:pt>
    <dgm:pt modelId="{D540E143-9649-490F-8DEC-1BCFA58C5285}" type="sibTrans" cxnId="{E8959B10-7CFD-485C-8DF8-EC10C34804E7}">
      <dgm:prSet/>
      <dgm:spPr/>
      <dgm:t>
        <a:bodyPr/>
        <a:lstStyle/>
        <a:p>
          <a:pPr algn="l"/>
          <a:endParaRPr lang="sv-SE"/>
        </a:p>
      </dgm:t>
    </dgm:pt>
    <dgm:pt modelId="{581B123B-9DE6-4E91-A389-9328AA8EDFD7}">
      <dgm:prSet/>
      <dgm:spPr/>
      <dgm:t>
        <a:bodyPr/>
        <a:lstStyle/>
        <a:p>
          <a:pPr algn="l"/>
          <a:r>
            <a:rPr lang="sv-SE" dirty="0"/>
            <a:t>Analysera nuläget</a:t>
          </a:r>
        </a:p>
      </dgm:t>
    </dgm:pt>
    <dgm:pt modelId="{5CFE0C84-300D-49D0-8B47-E041B626A4CF}" type="parTrans" cxnId="{DF4DA3BA-58DC-4A23-9B4B-9DDA6FC4E157}">
      <dgm:prSet/>
      <dgm:spPr/>
      <dgm:t>
        <a:bodyPr/>
        <a:lstStyle/>
        <a:p>
          <a:pPr algn="l"/>
          <a:endParaRPr lang="sv-SE"/>
        </a:p>
      </dgm:t>
    </dgm:pt>
    <dgm:pt modelId="{217F8308-C8D8-464A-B971-4ECC4D0B8910}" type="sibTrans" cxnId="{DF4DA3BA-58DC-4A23-9B4B-9DDA6FC4E157}">
      <dgm:prSet/>
      <dgm:spPr/>
      <dgm:t>
        <a:bodyPr/>
        <a:lstStyle/>
        <a:p>
          <a:pPr algn="l"/>
          <a:endParaRPr lang="sv-SE"/>
        </a:p>
      </dgm:t>
    </dgm:pt>
    <dgm:pt modelId="{DCD65164-BFB0-40F7-8645-332171D669A8}">
      <dgm:prSet custT="1"/>
      <dgm:spPr>
        <a:solidFill>
          <a:srgbClr val="307C8E">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87630" tIns="87630" rIns="87630" bIns="87630" numCol="1" spcCol="1270" anchor="ctr" anchorCtr="0"/>
        <a:lstStyle/>
        <a:p>
          <a:pPr marL="0" lvl="0" indent="0" algn="l" defTabSz="1022350">
            <a:lnSpc>
              <a:spcPct val="90000"/>
            </a:lnSpc>
            <a:spcBef>
              <a:spcPct val="0"/>
            </a:spcBef>
            <a:spcAft>
              <a:spcPct val="35000"/>
            </a:spcAft>
            <a:buNone/>
          </a:pPr>
          <a:r>
            <a:rPr lang="sv-SE" sz="2300" kern="1200" dirty="0">
              <a:solidFill>
                <a:prstClr val="white"/>
              </a:solidFill>
              <a:latin typeface="Arial" panose="020B0604020202020204"/>
              <a:ea typeface="+mn-ea"/>
              <a:cs typeface="+mn-cs"/>
            </a:rPr>
            <a:t>Planera</a:t>
          </a:r>
        </a:p>
      </dgm:t>
    </dgm:pt>
    <dgm:pt modelId="{CA66D95E-F4D9-436D-8779-43E14536399E}" type="parTrans" cxnId="{DD535C3E-8893-4D01-A001-587747D58D2C}">
      <dgm:prSet/>
      <dgm:spPr/>
      <dgm:t>
        <a:bodyPr/>
        <a:lstStyle/>
        <a:p>
          <a:pPr algn="l"/>
          <a:endParaRPr lang="sv-SE"/>
        </a:p>
      </dgm:t>
    </dgm:pt>
    <dgm:pt modelId="{2AF4C873-38D0-4170-A879-2288D3C50F51}" type="sibTrans" cxnId="{DD535C3E-8893-4D01-A001-587747D58D2C}">
      <dgm:prSet/>
      <dgm:spPr/>
      <dgm:t>
        <a:bodyPr/>
        <a:lstStyle/>
        <a:p>
          <a:pPr algn="l"/>
          <a:endParaRPr lang="sv-SE"/>
        </a:p>
      </dgm:t>
    </dgm:pt>
    <dgm:pt modelId="{95C77AC9-36A3-4B06-AAFE-754B96EEF8C8}">
      <dgm:prSet/>
      <dgm:spPr/>
      <dgm:t>
        <a:bodyPr/>
        <a:lstStyle/>
        <a:p>
          <a:pPr algn="l"/>
          <a:r>
            <a:rPr lang="sv-SE"/>
            <a:t>Avgränsa </a:t>
          </a:r>
          <a:r>
            <a:rPr lang="sv-SE" dirty="0"/>
            <a:t>gapanalysen</a:t>
          </a:r>
        </a:p>
      </dgm:t>
    </dgm:pt>
    <dgm:pt modelId="{1BD6942E-AB32-4C82-AFBF-15525A10B1F6}" type="parTrans" cxnId="{01AEE7D4-B77A-4553-BFD7-42F3BA343F29}">
      <dgm:prSet/>
      <dgm:spPr/>
      <dgm:t>
        <a:bodyPr/>
        <a:lstStyle/>
        <a:p>
          <a:pPr algn="l"/>
          <a:endParaRPr lang="sv-SE"/>
        </a:p>
      </dgm:t>
    </dgm:pt>
    <dgm:pt modelId="{661CE7CF-5EF8-43BF-BB3D-C537A92611A9}" type="sibTrans" cxnId="{01AEE7D4-B77A-4553-BFD7-42F3BA343F29}">
      <dgm:prSet/>
      <dgm:spPr/>
      <dgm:t>
        <a:bodyPr/>
        <a:lstStyle/>
        <a:p>
          <a:pPr algn="l"/>
          <a:endParaRPr lang="sv-SE"/>
        </a:p>
      </dgm:t>
    </dgm:pt>
    <dgm:pt modelId="{CA100619-94EB-4356-83EC-0250B3745A0A}">
      <dgm:prSet custT="1"/>
      <dgm:spPr>
        <a:solidFill>
          <a:schemeClr val="accent1">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87630" tIns="87630" rIns="87630" bIns="87630" numCol="1" spcCol="1270" anchor="ctr" anchorCtr="0"/>
        <a:lstStyle/>
        <a:p>
          <a:pPr marL="0" lvl="0" indent="0" algn="l" defTabSz="1022350">
            <a:lnSpc>
              <a:spcPct val="90000"/>
            </a:lnSpc>
            <a:spcBef>
              <a:spcPct val="0"/>
            </a:spcBef>
            <a:spcAft>
              <a:spcPct val="35000"/>
            </a:spcAft>
            <a:buNone/>
          </a:pPr>
          <a:r>
            <a:rPr lang="sv-SE" sz="2300" i="1" kern="1200" dirty="0">
              <a:solidFill>
                <a:prstClr val="white"/>
              </a:solidFill>
              <a:latin typeface="Arial" panose="020B0604020202020204"/>
              <a:ea typeface="+mn-ea"/>
              <a:cs typeface="+mn-cs"/>
            </a:rPr>
            <a:t>Förändringsplanera, testa, följa upp…</a:t>
          </a:r>
        </a:p>
      </dgm:t>
    </dgm:pt>
    <dgm:pt modelId="{7AC407CE-B835-4631-BD9C-42E2FF403735}" type="parTrans" cxnId="{E4D8ABA1-C2A0-47F4-94ED-9CE01A7494A5}">
      <dgm:prSet/>
      <dgm:spPr/>
      <dgm:t>
        <a:bodyPr/>
        <a:lstStyle/>
        <a:p>
          <a:endParaRPr lang="sv-SE"/>
        </a:p>
      </dgm:t>
    </dgm:pt>
    <dgm:pt modelId="{B053E851-FB1F-46D3-94DE-3833C2B34232}" type="sibTrans" cxnId="{E4D8ABA1-C2A0-47F4-94ED-9CE01A7494A5}">
      <dgm:prSet/>
      <dgm:spPr/>
      <dgm:t>
        <a:bodyPr/>
        <a:lstStyle/>
        <a:p>
          <a:endParaRPr lang="sv-SE"/>
        </a:p>
      </dgm:t>
    </dgm:pt>
    <dgm:pt modelId="{C0A09FDE-D9AB-4ED4-8599-F16015430260}" type="pres">
      <dgm:prSet presAssocID="{0EC5D5D2-9FBA-4D17-813E-B59C70821A78}" presName="linear" presStyleCnt="0">
        <dgm:presLayoutVars>
          <dgm:animLvl val="lvl"/>
          <dgm:resizeHandles val="exact"/>
        </dgm:presLayoutVars>
      </dgm:prSet>
      <dgm:spPr/>
    </dgm:pt>
    <dgm:pt modelId="{D6922A41-3DF5-45BF-B54E-302DDBD298A4}" type="pres">
      <dgm:prSet presAssocID="{881DD288-1278-4F5B-8470-424C765A8F3A}" presName="parentText" presStyleLbl="node1" presStyleIdx="0" presStyleCnt="7">
        <dgm:presLayoutVars>
          <dgm:chMax val="0"/>
          <dgm:bulletEnabled val="1"/>
        </dgm:presLayoutVars>
      </dgm:prSet>
      <dgm:spPr/>
    </dgm:pt>
    <dgm:pt modelId="{31FC85F7-5D0E-4FE5-A558-C21B0871C343}" type="pres">
      <dgm:prSet presAssocID="{D540E143-9649-490F-8DEC-1BCFA58C5285}" presName="spacer" presStyleCnt="0"/>
      <dgm:spPr/>
    </dgm:pt>
    <dgm:pt modelId="{02A10336-501C-4864-8094-4B7C2B52C6EA}" type="pres">
      <dgm:prSet presAssocID="{95C77AC9-36A3-4B06-AAFE-754B96EEF8C8}" presName="parentText" presStyleLbl="node1" presStyleIdx="1" presStyleCnt="7">
        <dgm:presLayoutVars>
          <dgm:chMax val="0"/>
          <dgm:bulletEnabled val="1"/>
        </dgm:presLayoutVars>
      </dgm:prSet>
      <dgm:spPr/>
    </dgm:pt>
    <dgm:pt modelId="{C6F8609D-2280-4135-9D46-89A7B1641F0E}" type="pres">
      <dgm:prSet presAssocID="{661CE7CF-5EF8-43BF-BB3D-C537A92611A9}" presName="spacer" presStyleCnt="0"/>
      <dgm:spPr/>
    </dgm:pt>
    <dgm:pt modelId="{1ABA374C-F6C2-474D-81E2-366BB905357C}" type="pres">
      <dgm:prSet presAssocID="{581B123B-9DE6-4E91-A389-9328AA8EDFD7}" presName="parentText" presStyleLbl="node1" presStyleIdx="2" presStyleCnt="7">
        <dgm:presLayoutVars>
          <dgm:chMax val="0"/>
          <dgm:bulletEnabled val="1"/>
        </dgm:presLayoutVars>
      </dgm:prSet>
      <dgm:spPr/>
    </dgm:pt>
    <dgm:pt modelId="{B80B5179-C161-4DA1-9B1B-4A8573D72DB2}" type="pres">
      <dgm:prSet presAssocID="{217F8308-C8D8-464A-B971-4ECC4D0B8910}" presName="spacer" presStyleCnt="0"/>
      <dgm:spPr/>
    </dgm:pt>
    <dgm:pt modelId="{D2721331-AC52-4783-9597-A05EBEB9F39D}" type="pres">
      <dgm:prSet presAssocID="{17A7331B-7294-46CE-822E-DB6E5E1D4BD3}" presName="parentText" presStyleLbl="node1" presStyleIdx="3" presStyleCnt="7">
        <dgm:presLayoutVars>
          <dgm:chMax val="0"/>
          <dgm:bulletEnabled val="1"/>
        </dgm:presLayoutVars>
      </dgm:prSet>
      <dgm:spPr/>
    </dgm:pt>
    <dgm:pt modelId="{21D14416-C74A-45ED-90C0-D0EE9AC7C7BD}" type="pres">
      <dgm:prSet presAssocID="{5D699C79-09AA-470F-8E83-5EC074F6468D}" presName="spacer" presStyleCnt="0"/>
      <dgm:spPr/>
    </dgm:pt>
    <dgm:pt modelId="{7C03D37D-04D3-44E3-AE27-DFD54ADAB128}" type="pres">
      <dgm:prSet presAssocID="{CD2462AF-18CB-47CE-B858-C8E4D894B47E}" presName="parentText" presStyleLbl="node1" presStyleIdx="4" presStyleCnt="7">
        <dgm:presLayoutVars>
          <dgm:chMax val="0"/>
          <dgm:bulletEnabled val="1"/>
        </dgm:presLayoutVars>
      </dgm:prSet>
      <dgm:spPr/>
    </dgm:pt>
    <dgm:pt modelId="{E39D5163-94EE-4562-9CB1-EBC14E850B39}" type="pres">
      <dgm:prSet presAssocID="{7DD57533-E86E-4E7B-A6D7-2036F8F360D0}" presName="spacer" presStyleCnt="0"/>
      <dgm:spPr/>
    </dgm:pt>
    <dgm:pt modelId="{B4D140DA-5AA0-4E23-8D85-A860C63C4984}" type="pres">
      <dgm:prSet presAssocID="{DCD65164-BFB0-40F7-8645-332171D669A8}" presName="parentText" presStyleLbl="node1" presStyleIdx="5" presStyleCnt="7">
        <dgm:presLayoutVars>
          <dgm:chMax val="0"/>
          <dgm:bulletEnabled val="1"/>
        </dgm:presLayoutVars>
      </dgm:prSet>
      <dgm:spPr>
        <a:xfrm>
          <a:off x="0" y="3504981"/>
          <a:ext cx="5686097" cy="538200"/>
        </a:xfrm>
        <a:prstGeom prst="roundRect">
          <a:avLst/>
        </a:prstGeom>
      </dgm:spPr>
    </dgm:pt>
    <dgm:pt modelId="{07447B50-24D3-4AF6-830B-5D3E832BE32F}" type="pres">
      <dgm:prSet presAssocID="{2AF4C873-38D0-4170-A879-2288D3C50F51}" presName="spacer" presStyleCnt="0"/>
      <dgm:spPr/>
    </dgm:pt>
    <dgm:pt modelId="{D9F9E205-0EAF-44B8-B116-FC5CD56E19B5}" type="pres">
      <dgm:prSet presAssocID="{CA100619-94EB-4356-83EC-0250B3745A0A}" presName="parentText" presStyleLbl="node1" presStyleIdx="6" presStyleCnt="7">
        <dgm:presLayoutVars>
          <dgm:chMax val="0"/>
          <dgm:bulletEnabled val="1"/>
        </dgm:presLayoutVars>
      </dgm:prSet>
      <dgm:spPr/>
    </dgm:pt>
  </dgm:ptLst>
  <dgm:cxnLst>
    <dgm:cxn modelId="{2789C700-0350-4202-A88D-5291B0BEC556}" type="presOf" srcId="{95C77AC9-36A3-4B06-AAFE-754B96EEF8C8}" destId="{02A10336-501C-4864-8094-4B7C2B52C6EA}" srcOrd="0" destOrd="0" presId="urn:microsoft.com/office/officeart/2005/8/layout/vList2"/>
    <dgm:cxn modelId="{E8959B10-7CFD-485C-8DF8-EC10C34804E7}" srcId="{0EC5D5D2-9FBA-4D17-813E-B59C70821A78}" destId="{881DD288-1278-4F5B-8470-424C765A8F3A}" srcOrd="0" destOrd="0" parTransId="{FD9178DF-A5B8-4FD9-9FCB-CE22790FA7BB}" sibTransId="{D540E143-9649-490F-8DEC-1BCFA58C5285}"/>
    <dgm:cxn modelId="{DD535C3E-8893-4D01-A001-587747D58D2C}" srcId="{0EC5D5D2-9FBA-4D17-813E-B59C70821A78}" destId="{DCD65164-BFB0-40F7-8645-332171D669A8}" srcOrd="5" destOrd="0" parTransId="{CA66D95E-F4D9-436D-8779-43E14536399E}" sibTransId="{2AF4C873-38D0-4170-A879-2288D3C50F51}"/>
    <dgm:cxn modelId="{F01DFA50-3E80-4354-8CCC-D253C44B7A33}" type="presOf" srcId="{17A7331B-7294-46CE-822E-DB6E5E1D4BD3}" destId="{D2721331-AC52-4783-9597-A05EBEB9F39D}" srcOrd="0" destOrd="0" presId="urn:microsoft.com/office/officeart/2005/8/layout/vList2"/>
    <dgm:cxn modelId="{A9B2DC72-85B3-45B3-836D-6FDAF5290A6F}" srcId="{0EC5D5D2-9FBA-4D17-813E-B59C70821A78}" destId="{17A7331B-7294-46CE-822E-DB6E5E1D4BD3}" srcOrd="3" destOrd="0" parTransId="{9FD61E3A-E15E-4F7A-BC46-EE5205EC89AD}" sibTransId="{5D699C79-09AA-470F-8E83-5EC074F6468D}"/>
    <dgm:cxn modelId="{74969D7D-A8A4-408F-8901-97EED1CFC6A6}" type="presOf" srcId="{0EC5D5D2-9FBA-4D17-813E-B59C70821A78}" destId="{C0A09FDE-D9AB-4ED4-8599-F16015430260}" srcOrd="0" destOrd="0" presId="urn:microsoft.com/office/officeart/2005/8/layout/vList2"/>
    <dgm:cxn modelId="{8E0B4597-BC2A-4CFB-9D71-6EE653A830E7}" type="presOf" srcId="{581B123B-9DE6-4E91-A389-9328AA8EDFD7}" destId="{1ABA374C-F6C2-474D-81E2-366BB905357C}" srcOrd="0" destOrd="0" presId="urn:microsoft.com/office/officeart/2005/8/layout/vList2"/>
    <dgm:cxn modelId="{E4D8ABA1-C2A0-47F4-94ED-9CE01A7494A5}" srcId="{0EC5D5D2-9FBA-4D17-813E-B59C70821A78}" destId="{CA100619-94EB-4356-83EC-0250B3745A0A}" srcOrd="6" destOrd="0" parTransId="{7AC407CE-B835-4631-BD9C-42E2FF403735}" sibTransId="{B053E851-FB1F-46D3-94DE-3833C2B34232}"/>
    <dgm:cxn modelId="{D41CA3B2-37EB-4EAF-81E7-CBEA2D9045B7}" type="presOf" srcId="{CA100619-94EB-4356-83EC-0250B3745A0A}" destId="{D9F9E205-0EAF-44B8-B116-FC5CD56E19B5}" srcOrd="0" destOrd="0" presId="urn:microsoft.com/office/officeart/2005/8/layout/vList2"/>
    <dgm:cxn modelId="{DF4DA3BA-58DC-4A23-9B4B-9DDA6FC4E157}" srcId="{0EC5D5D2-9FBA-4D17-813E-B59C70821A78}" destId="{581B123B-9DE6-4E91-A389-9328AA8EDFD7}" srcOrd="2" destOrd="0" parTransId="{5CFE0C84-300D-49D0-8B47-E041B626A4CF}" sibTransId="{217F8308-C8D8-464A-B971-4ECC4D0B8910}"/>
    <dgm:cxn modelId="{C09C3ACE-5F80-445D-B704-A7A2A52685D4}" type="presOf" srcId="{881DD288-1278-4F5B-8470-424C765A8F3A}" destId="{D6922A41-3DF5-45BF-B54E-302DDBD298A4}" srcOrd="0" destOrd="0" presId="urn:microsoft.com/office/officeart/2005/8/layout/vList2"/>
    <dgm:cxn modelId="{CE00DDCF-DAD9-4972-9343-87CFC42987EC}" type="presOf" srcId="{DCD65164-BFB0-40F7-8645-332171D669A8}" destId="{B4D140DA-5AA0-4E23-8D85-A860C63C4984}" srcOrd="0" destOrd="0" presId="urn:microsoft.com/office/officeart/2005/8/layout/vList2"/>
    <dgm:cxn modelId="{D80BB2D3-D40E-4529-A587-C95714EE18F4}" type="presOf" srcId="{CD2462AF-18CB-47CE-B858-C8E4D894B47E}" destId="{7C03D37D-04D3-44E3-AE27-DFD54ADAB128}" srcOrd="0" destOrd="0" presId="urn:microsoft.com/office/officeart/2005/8/layout/vList2"/>
    <dgm:cxn modelId="{01AEE7D4-B77A-4553-BFD7-42F3BA343F29}" srcId="{0EC5D5D2-9FBA-4D17-813E-B59C70821A78}" destId="{95C77AC9-36A3-4B06-AAFE-754B96EEF8C8}" srcOrd="1" destOrd="0" parTransId="{1BD6942E-AB32-4C82-AFBF-15525A10B1F6}" sibTransId="{661CE7CF-5EF8-43BF-BB3D-C537A92611A9}"/>
    <dgm:cxn modelId="{156FD2FE-4689-43D7-A898-4F6982693E86}" srcId="{0EC5D5D2-9FBA-4D17-813E-B59C70821A78}" destId="{CD2462AF-18CB-47CE-B858-C8E4D894B47E}" srcOrd="4" destOrd="0" parTransId="{8D689BFA-1240-4666-AAE7-5D55AECF8C84}" sibTransId="{7DD57533-E86E-4E7B-A6D7-2036F8F360D0}"/>
    <dgm:cxn modelId="{CD820CCF-FFA5-4FF0-B40D-4058A1EFE70A}" type="presParOf" srcId="{C0A09FDE-D9AB-4ED4-8599-F16015430260}" destId="{D6922A41-3DF5-45BF-B54E-302DDBD298A4}" srcOrd="0" destOrd="0" presId="urn:microsoft.com/office/officeart/2005/8/layout/vList2"/>
    <dgm:cxn modelId="{D82B7C87-9EC8-4DF7-9EAD-72DDBE567388}" type="presParOf" srcId="{C0A09FDE-D9AB-4ED4-8599-F16015430260}" destId="{31FC85F7-5D0E-4FE5-A558-C21B0871C343}" srcOrd="1" destOrd="0" presId="urn:microsoft.com/office/officeart/2005/8/layout/vList2"/>
    <dgm:cxn modelId="{2931867A-F051-48EC-86B6-6605B752089A}" type="presParOf" srcId="{C0A09FDE-D9AB-4ED4-8599-F16015430260}" destId="{02A10336-501C-4864-8094-4B7C2B52C6EA}" srcOrd="2" destOrd="0" presId="urn:microsoft.com/office/officeart/2005/8/layout/vList2"/>
    <dgm:cxn modelId="{6878EC96-BFFF-4589-90DA-BF45EE06F53A}" type="presParOf" srcId="{C0A09FDE-D9AB-4ED4-8599-F16015430260}" destId="{C6F8609D-2280-4135-9D46-89A7B1641F0E}" srcOrd="3" destOrd="0" presId="urn:microsoft.com/office/officeart/2005/8/layout/vList2"/>
    <dgm:cxn modelId="{AE939F5E-3CAF-42FA-9DD0-693CA9947256}" type="presParOf" srcId="{C0A09FDE-D9AB-4ED4-8599-F16015430260}" destId="{1ABA374C-F6C2-474D-81E2-366BB905357C}" srcOrd="4" destOrd="0" presId="urn:microsoft.com/office/officeart/2005/8/layout/vList2"/>
    <dgm:cxn modelId="{65B92AEA-58D5-466B-885B-21916EE4A890}" type="presParOf" srcId="{C0A09FDE-D9AB-4ED4-8599-F16015430260}" destId="{B80B5179-C161-4DA1-9B1B-4A8573D72DB2}" srcOrd="5" destOrd="0" presId="urn:microsoft.com/office/officeart/2005/8/layout/vList2"/>
    <dgm:cxn modelId="{B17E5364-84D4-438B-8F7A-55780B33749A}" type="presParOf" srcId="{C0A09FDE-D9AB-4ED4-8599-F16015430260}" destId="{D2721331-AC52-4783-9597-A05EBEB9F39D}" srcOrd="6" destOrd="0" presId="urn:microsoft.com/office/officeart/2005/8/layout/vList2"/>
    <dgm:cxn modelId="{3ACE296A-B065-4B06-B921-A520D76FA045}" type="presParOf" srcId="{C0A09FDE-D9AB-4ED4-8599-F16015430260}" destId="{21D14416-C74A-45ED-90C0-D0EE9AC7C7BD}" srcOrd="7" destOrd="0" presId="urn:microsoft.com/office/officeart/2005/8/layout/vList2"/>
    <dgm:cxn modelId="{7D7DF9AC-FB3C-4F11-80E0-288C772B88E5}" type="presParOf" srcId="{C0A09FDE-D9AB-4ED4-8599-F16015430260}" destId="{7C03D37D-04D3-44E3-AE27-DFD54ADAB128}" srcOrd="8" destOrd="0" presId="urn:microsoft.com/office/officeart/2005/8/layout/vList2"/>
    <dgm:cxn modelId="{F40782F9-B3A4-45A2-AFB7-E4AF92E603DF}" type="presParOf" srcId="{C0A09FDE-D9AB-4ED4-8599-F16015430260}" destId="{E39D5163-94EE-4562-9CB1-EBC14E850B39}" srcOrd="9" destOrd="0" presId="urn:microsoft.com/office/officeart/2005/8/layout/vList2"/>
    <dgm:cxn modelId="{32EDD7F7-2117-4C4B-90D0-7C66F47B648C}" type="presParOf" srcId="{C0A09FDE-D9AB-4ED4-8599-F16015430260}" destId="{B4D140DA-5AA0-4E23-8D85-A860C63C4984}" srcOrd="10" destOrd="0" presId="urn:microsoft.com/office/officeart/2005/8/layout/vList2"/>
    <dgm:cxn modelId="{80ECDE3D-B50C-44E3-8F28-198E35024E0B}" type="presParOf" srcId="{C0A09FDE-D9AB-4ED4-8599-F16015430260}" destId="{07447B50-24D3-4AF6-830B-5D3E832BE32F}" srcOrd="11" destOrd="0" presId="urn:microsoft.com/office/officeart/2005/8/layout/vList2"/>
    <dgm:cxn modelId="{1023A136-7CFB-461C-9893-06B09FC1DE50}" type="presParOf" srcId="{C0A09FDE-D9AB-4ED4-8599-F16015430260}" destId="{D9F9E205-0EAF-44B8-B116-FC5CD56E19B5}"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C5D5D2-9FBA-4D17-813E-B59C70821A7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sv-SE"/>
        </a:p>
      </dgm:t>
    </dgm:pt>
    <dgm:pt modelId="{17A7331B-7294-46CE-822E-DB6E5E1D4BD3}">
      <dgm:prSet/>
      <dgm:spPr/>
      <dgm:t>
        <a:bodyPr/>
        <a:lstStyle/>
        <a:p>
          <a:pPr algn="l"/>
          <a:r>
            <a:rPr lang="sv-SE" dirty="0"/>
            <a:t>Hitta gapen, dess orsaker och prioritera</a:t>
          </a:r>
        </a:p>
      </dgm:t>
    </dgm:pt>
    <dgm:pt modelId="{9FD61E3A-E15E-4F7A-BC46-EE5205EC89AD}" type="parTrans" cxnId="{A9B2DC72-85B3-45B3-836D-6FDAF5290A6F}">
      <dgm:prSet/>
      <dgm:spPr/>
      <dgm:t>
        <a:bodyPr/>
        <a:lstStyle/>
        <a:p>
          <a:pPr algn="l"/>
          <a:endParaRPr lang="sv-SE"/>
        </a:p>
      </dgm:t>
    </dgm:pt>
    <dgm:pt modelId="{5D699C79-09AA-470F-8E83-5EC074F6468D}" type="sibTrans" cxnId="{A9B2DC72-85B3-45B3-836D-6FDAF5290A6F}">
      <dgm:prSet/>
      <dgm:spPr/>
      <dgm:t>
        <a:bodyPr/>
        <a:lstStyle/>
        <a:p>
          <a:pPr algn="l"/>
          <a:endParaRPr lang="sv-SE"/>
        </a:p>
      </dgm:t>
    </dgm:pt>
    <dgm:pt modelId="{CD2462AF-18CB-47CE-B858-C8E4D894B47E}">
      <dgm:prSet/>
      <dgm:spPr/>
      <dgm:t>
        <a:bodyPr/>
        <a:lstStyle/>
        <a:p>
          <a:pPr algn="l"/>
          <a:r>
            <a:rPr lang="sv-SE" dirty="0"/>
            <a:t>Revidera och detaljera det framtida läget</a:t>
          </a:r>
        </a:p>
      </dgm:t>
    </dgm:pt>
    <dgm:pt modelId="{8D689BFA-1240-4666-AAE7-5D55AECF8C84}" type="parTrans" cxnId="{156FD2FE-4689-43D7-A898-4F6982693E86}">
      <dgm:prSet/>
      <dgm:spPr/>
      <dgm:t>
        <a:bodyPr/>
        <a:lstStyle/>
        <a:p>
          <a:pPr algn="l"/>
          <a:endParaRPr lang="sv-SE"/>
        </a:p>
      </dgm:t>
    </dgm:pt>
    <dgm:pt modelId="{7DD57533-E86E-4E7B-A6D7-2036F8F360D0}" type="sibTrans" cxnId="{156FD2FE-4689-43D7-A898-4F6982693E86}">
      <dgm:prSet/>
      <dgm:spPr/>
      <dgm:t>
        <a:bodyPr/>
        <a:lstStyle/>
        <a:p>
          <a:pPr algn="l"/>
          <a:endParaRPr lang="sv-SE"/>
        </a:p>
      </dgm:t>
    </dgm:pt>
    <dgm:pt modelId="{4AB8C881-49A0-4623-8FDB-5F7FFD7C0461}">
      <dgm:prSet/>
      <dgm:spPr>
        <a:solidFill>
          <a:schemeClr val="accent1">
            <a:lumMod val="60000"/>
            <a:lumOff val="40000"/>
          </a:schemeClr>
        </a:solidFill>
      </dgm:spPr>
      <dgm:t>
        <a:bodyPr/>
        <a:lstStyle/>
        <a:p>
          <a:pPr algn="l"/>
          <a:r>
            <a:rPr lang="sv-SE" i="1" dirty="0">
              <a:solidFill>
                <a:prstClr val="white"/>
              </a:solidFill>
              <a:latin typeface="Arial" panose="020B0604020202020204"/>
              <a:ea typeface="+mn-ea"/>
              <a:cs typeface="+mn-cs"/>
            </a:rPr>
            <a:t>Förändringsplanera, testa, följa upp…</a:t>
          </a:r>
          <a:endParaRPr lang="sv-SE" dirty="0"/>
        </a:p>
      </dgm:t>
    </dgm:pt>
    <dgm:pt modelId="{7B4EA416-B4FC-4FA3-B539-1A76031790D9}" type="parTrans" cxnId="{47E9D41C-1712-4415-8F22-F0A297A7E14C}">
      <dgm:prSet/>
      <dgm:spPr/>
      <dgm:t>
        <a:bodyPr/>
        <a:lstStyle/>
        <a:p>
          <a:pPr algn="l"/>
          <a:endParaRPr lang="sv-SE"/>
        </a:p>
      </dgm:t>
    </dgm:pt>
    <dgm:pt modelId="{0EE35453-319A-4015-94E9-F0FDA2930052}" type="sibTrans" cxnId="{47E9D41C-1712-4415-8F22-F0A297A7E14C}">
      <dgm:prSet/>
      <dgm:spPr/>
      <dgm:t>
        <a:bodyPr/>
        <a:lstStyle/>
        <a:p>
          <a:pPr algn="l"/>
          <a:endParaRPr lang="sv-SE"/>
        </a:p>
      </dgm:t>
    </dgm:pt>
    <dgm:pt modelId="{C5F14BCC-1B90-42FA-AE50-309B5C5915B5}">
      <dgm:prSet custT="1"/>
      <dgm:spPr/>
      <dgm:t>
        <a:bodyPr/>
        <a:lstStyle/>
        <a:p>
          <a:pPr algn="l"/>
          <a:r>
            <a:rPr lang="sv-SE" sz="1600" dirty="0"/>
            <a:t>Jämför nuläge med framtida läge och hitta gap, vad som orsakar dem och vilka som påverkar mest (och därför behöver prioriteras)</a:t>
          </a:r>
        </a:p>
      </dgm:t>
    </dgm:pt>
    <dgm:pt modelId="{7CC78EFF-EE98-48BE-9737-F3B0AECAF3AB}" type="parTrans" cxnId="{D938A327-FF4E-43A6-AE77-8E900AF6ACEE}">
      <dgm:prSet/>
      <dgm:spPr/>
      <dgm:t>
        <a:bodyPr/>
        <a:lstStyle/>
        <a:p>
          <a:pPr algn="l"/>
          <a:endParaRPr lang="sv-SE"/>
        </a:p>
      </dgm:t>
    </dgm:pt>
    <dgm:pt modelId="{2DA6C259-929F-4A8B-B1A3-C48D6FA0691C}" type="sibTrans" cxnId="{D938A327-FF4E-43A6-AE77-8E900AF6ACEE}">
      <dgm:prSet/>
      <dgm:spPr/>
      <dgm:t>
        <a:bodyPr/>
        <a:lstStyle/>
        <a:p>
          <a:pPr algn="l"/>
          <a:endParaRPr lang="sv-SE"/>
        </a:p>
      </dgm:t>
    </dgm:pt>
    <dgm:pt modelId="{8BC7AFF5-FC25-4C10-A107-011DD9934C27}">
      <dgm:prSet custT="1"/>
      <dgm:spPr/>
      <dgm:t>
        <a:bodyPr/>
        <a:lstStyle/>
        <a:p>
          <a:pPr algn="l"/>
          <a:r>
            <a:rPr lang="sv-SE" sz="1600" dirty="0"/>
            <a:t>Hitta och specificera aktiviteter som stänger gapen samt kriterier för vad som räknas som stängd</a:t>
          </a:r>
        </a:p>
      </dgm:t>
    </dgm:pt>
    <dgm:pt modelId="{4FC91B69-31EE-45A8-AE9B-B8EAD38A6A00}" type="parTrans" cxnId="{09200B5D-04A3-41E8-9A7F-62497EE4CB07}">
      <dgm:prSet/>
      <dgm:spPr/>
      <dgm:t>
        <a:bodyPr/>
        <a:lstStyle/>
        <a:p>
          <a:pPr algn="l"/>
          <a:endParaRPr lang="sv-SE"/>
        </a:p>
      </dgm:t>
    </dgm:pt>
    <dgm:pt modelId="{01D47B7B-4BAB-421F-85CD-BD6FC7A90180}" type="sibTrans" cxnId="{09200B5D-04A3-41E8-9A7F-62497EE4CB07}">
      <dgm:prSet/>
      <dgm:spPr/>
      <dgm:t>
        <a:bodyPr/>
        <a:lstStyle/>
        <a:p>
          <a:pPr algn="l"/>
          <a:endParaRPr lang="sv-SE"/>
        </a:p>
      </dgm:t>
    </dgm:pt>
    <dgm:pt modelId="{437B2F58-FBA5-444A-B1A3-2B03A62600B8}">
      <dgm:prSet custT="1"/>
      <dgm:spPr/>
      <dgm:t>
        <a:bodyPr/>
        <a:lstStyle/>
        <a:p>
          <a:pPr algn="l"/>
          <a:r>
            <a:rPr lang="sv-SE" sz="1600" i="1" dirty="0"/>
            <a:t>Vid behov testa lösningar, implementera lösningar som stänger gapen och följa upp att de får </a:t>
          </a:r>
          <a:r>
            <a:rPr lang="sv-SE" sz="1600" i="1"/>
            <a:t>avsedd effekt</a:t>
          </a:r>
          <a:endParaRPr lang="sv-SE" sz="1600" i="1" dirty="0"/>
        </a:p>
      </dgm:t>
    </dgm:pt>
    <dgm:pt modelId="{8D851432-951E-4ED2-B51A-07C9C122F907}" type="parTrans" cxnId="{5974BC65-F874-4BE9-AFD7-32C405B46FA0}">
      <dgm:prSet/>
      <dgm:spPr/>
      <dgm:t>
        <a:bodyPr/>
        <a:lstStyle/>
        <a:p>
          <a:pPr algn="l"/>
          <a:endParaRPr lang="sv-SE"/>
        </a:p>
      </dgm:t>
    </dgm:pt>
    <dgm:pt modelId="{15637ECF-B104-44A6-8A45-721B7E130994}" type="sibTrans" cxnId="{5974BC65-F874-4BE9-AFD7-32C405B46FA0}">
      <dgm:prSet/>
      <dgm:spPr/>
      <dgm:t>
        <a:bodyPr/>
        <a:lstStyle/>
        <a:p>
          <a:pPr algn="l"/>
          <a:endParaRPr lang="sv-SE"/>
        </a:p>
      </dgm:t>
    </dgm:pt>
    <dgm:pt modelId="{01E6D9BF-7C6A-499F-BAAB-AB31F7F54F58}">
      <dgm:prSet custT="1"/>
      <dgm:spPr/>
      <dgm:t>
        <a:bodyPr/>
        <a:lstStyle/>
        <a:p>
          <a:pPr algn="l"/>
          <a:r>
            <a:rPr lang="sv-SE" sz="1600" dirty="0"/>
            <a:t>Beskriv och specificera hur det ser ut idag (process, data </a:t>
          </a:r>
          <a:r>
            <a:rPr lang="sv-SE" sz="1600" dirty="0" err="1"/>
            <a:t>etc</a:t>
          </a:r>
          <a:r>
            <a:rPr lang="sv-SE" sz="1600" dirty="0"/>
            <a:t>)</a:t>
          </a:r>
        </a:p>
      </dgm:t>
    </dgm:pt>
    <dgm:pt modelId="{1B397BBE-EFCC-4B90-8CE7-836385207DB7}" type="parTrans" cxnId="{0739B8B9-8BA5-4E9A-82D5-B86BA102893C}">
      <dgm:prSet/>
      <dgm:spPr/>
      <dgm:t>
        <a:bodyPr/>
        <a:lstStyle/>
        <a:p>
          <a:pPr algn="l"/>
          <a:endParaRPr lang="sv-SE"/>
        </a:p>
      </dgm:t>
    </dgm:pt>
    <dgm:pt modelId="{CDFBDF0D-86B4-439E-90F7-C231B55A735B}" type="sibTrans" cxnId="{0739B8B9-8BA5-4E9A-82D5-B86BA102893C}">
      <dgm:prSet/>
      <dgm:spPr/>
      <dgm:t>
        <a:bodyPr/>
        <a:lstStyle/>
        <a:p>
          <a:pPr algn="l"/>
          <a:endParaRPr lang="sv-SE"/>
        </a:p>
      </dgm:t>
    </dgm:pt>
    <dgm:pt modelId="{881DD288-1278-4F5B-8470-424C765A8F3A}">
      <dgm:prSet/>
      <dgm:spPr>
        <a:solidFill>
          <a:schemeClr val="accent1">
            <a:lumMod val="50000"/>
          </a:schemeClr>
        </a:solidFill>
      </dgm:spPr>
      <dgm:t>
        <a:bodyPr/>
        <a:lstStyle/>
        <a:p>
          <a:pPr algn="l"/>
          <a:r>
            <a:rPr lang="sv-SE" dirty="0"/>
            <a:t>Beskriv det framtida läget</a:t>
          </a:r>
        </a:p>
      </dgm:t>
    </dgm:pt>
    <dgm:pt modelId="{FD9178DF-A5B8-4FD9-9FCB-CE22790FA7BB}" type="parTrans" cxnId="{E8959B10-7CFD-485C-8DF8-EC10C34804E7}">
      <dgm:prSet/>
      <dgm:spPr/>
      <dgm:t>
        <a:bodyPr/>
        <a:lstStyle/>
        <a:p>
          <a:pPr algn="l"/>
          <a:endParaRPr lang="sv-SE"/>
        </a:p>
      </dgm:t>
    </dgm:pt>
    <dgm:pt modelId="{D540E143-9649-490F-8DEC-1BCFA58C5285}" type="sibTrans" cxnId="{E8959B10-7CFD-485C-8DF8-EC10C34804E7}">
      <dgm:prSet/>
      <dgm:spPr/>
      <dgm:t>
        <a:bodyPr/>
        <a:lstStyle/>
        <a:p>
          <a:pPr algn="l"/>
          <a:endParaRPr lang="sv-SE"/>
        </a:p>
      </dgm:t>
    </dgm:pt>
    <dgm:pt modelId="{720EC74A-DC5D-4640-B1E4-F8B648641ACA}">
      <dgm:prSet custT="1"/>
      <dgm:spPr/>
      <dgm:t>
        <a:bodyPr/>
        <a:lstStyle/>
        <a:p>
          <a:pPr algn="l"/>
          <a:r>
            <a:rPr lang="sv-SE" sz="1600"/>
            <a:t>Beskriv och begränsa vad som ska analyseras i gapanalysen och varför</a:t>
          </a:r>
          <a:endParaRPr lang="sv-SE" sz="1600" dirty="0"/>
        </a:p>
      </dgm:t>
    </dgm:pt>
    <dgm:pt modelId="{2797F346-831D-4E0B-8433-1FBE3467B287}" type="parTrans" cxnId="{217476F3-DD6F-4190-B117-AE4FF4F2D40B}">
      <dgm:prSet/>
      <dgm:spPr/>
      <dgm:t>
        <a:bodyPr/>
        <a:lstStyle/>
        <a:p>
          <a:pPr algn="l"/>
          <a:endParaRPr lang="sv-SE"/>
        </a:p>
      </dgm:t>
    </dgm:pt>
    <dgm:pt modelId="{D33FCCFC-DDB9-4E5C-840B-6F616CC5D723}" type="sibTrans" cxnId="{217476F3-DD6F-4190-B117-AE4FF4F2D40B}">
      <dgm:prSet/>
      <dgm:spPr/>
      <dgm:t>
        <a:bodyPr/>
        <a:lstStyle/>
        <a:p>
          <a:pPr algn="l"/>
          <a:endParaRPr lang="sv-SE"/>
        </a:p>
      </dgm:t>
    </dgm:pt>
    <dgm:pt modelId="{581B123B-9DE6-4E91-A389-9328AA8EDFD7}">
      <dgm:prSet/>
      <dgm:spPr/>
      <dgm:t>
        <a:bodyPr/>
        <a:lstStyle/>
        <a:p>
          <a:pPr algn="l"/>
          <a:r>
            <a:rPr lang="sv-SE" dirty="0"/>
            <a:t>Analysera nuläget</a:t>
          </a:r>
        </a:p>
      </dgm:t>
    </dgm:pt>
    <dgm:pt modelId="{5CFE0C84-300D-49D0-8B47-E041B626A4CF}" type="parTrans" cxnId="{DF4DA3BA-58DC-4A23-9B4B-9DDA6FC4E157}">
      <dgm:prSet/>
      <dgm:spPr/>
      <dgm:t>
        <a:bodyPr/>
        <a:lstStyle/>
        <a:p>
          <a:pPr algn="l"/>
          <a:endParaRPr lang="sv-SE"/>
        </a:p>
      </dgm:t>
    </dgm:pt>
    <dgm:pt modelId="{217F8308-C8D8-464A-B971-4ECC4D0B8910}" type="sibTrans" cxnId="{DF4DA3BA-58DC-4A23-9B4B-9DDA6FC4E157}">
      <dgm:prSet/>
      <dgm:spPr/>
      <dgm:t>
        <a:bodyPr/>
        <a:lstStyle/>
        <a:p>
          <a:pPr algn="l"/>
          <a:endParaRPr lang="sv-SE"/>
        </a:p>
      </dgm:t>
    </dgm:pt>
    <dgm:pt modelId="{DCD65164-BFB0-40F7-8645-332171D669A8}">
      <dgm:prSet custT="1"/>
      <dgm:spPr>
        <a:solidFill>
          <a:srgbClr val="307C8E">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0960" tIns="30480" rIns="60960" bIns="30480" numCol="1" spcCol="1270" anchor="ctr" anchorCtr="0"/>
        <a:lstStyle/>
        <a:p>
          <a:pPr marL="0" lvl="0" indent="0" algn="l" defTabSz="711200">
            <a:lnSpc>
              <a:spcPct val="90000"/>
            </a:lnSpc>
            <a:spcBef>
              <a:spcPct val="0"/>
            </a:spcBef>
            <a:spcAft>
              <a:spcPct val="35000"/>
            </a:spcAft>
            <a:buNone/>
          </a:pPr>
          <a:r>
            <a:rPr lang="sv-SE" sz="1800" kern="1200" dirty="0">
              <a:solidFill>
                <a:prstClr val="white"/>
              </a:solidFill>
              <a:latin typeface="Arial" panose="020B0604020202020204"/>
              <a:ea typeface="+mn-ea"/>
              <a:cs typeface="+mn-cs"/>
            </a:rPr>
            <a:t>Planera</a:t>
          </a:r>
          <a:endParaRPr lang="sv-SE" sz="1600" kern="1200" dirty="0">
            <a:solidFill>
              <a:prstClr val="white"/>
            </a:solidFill>
            <a:latin typeface="Arial" panose="020B0604020202020204"/>
            <a:ea typeface="+mn-ea"/>
            <a:cs typeface="+mn-cs"/>
          </a:endParaRPr>
        </a:p>
      </dgm:t>
    </dgm:pt>
    <dgm:pt modelId="{CA66D95E-F4D9-436D-8779-43E14536399E}" type="parTrans" cxnId="{DD535C3E-8893-4D01-A001-587747D58D2C}">
      <dgm:prSet/>
      <dgm:spPr/>
      <dgm:t>
        <a:bodyPr/>
        <a:lstStyle/>
        <a:p>
          <a:pPr algn="l"/>
          <a:endParaRPr lang="sv-SE"/>
        </a:p>
      </dgm:t>
    </dgm:pt>
    <dgm:pt modelId="{2AF4C873-38D0-4170-A879-2288D3C50F51}" type="sibTrans" cxnId="{DD535C3E-8893-4D01-A001-587747D58D2C}">
      <dgm:prSet/>
      <dgm:spPr/>
      <dgm:t>
        <a:bodyPr/>
        <a:lstStyle/>
        <a:p>
          <a:pPr algn="l"/>
          <a:endParaRPr lang="sv-SE"/>
        </a:p>
      </dgm:t>
    </dgm:pt>
    <dgm:pt modelId="{C44E7564-E3DB-45D8-828A-42B9AA270254}">
      <dgm:prSet custT="1"/>
      <dgm:spPr/>
      <dgm:t>
        <a:bodyPr/>
        <a:lstStyle/>
        <a:p>
          <a:pPr algn="l"/>
          <a:r>
            <a:rPr lang="sv-SE" sz="1600" dirty="0"/>
            <a:t>Uppdatera och förfina det framtida läget med kunskap från orsaksanalysen</a:t>
          </a:r>
        </a:p>
      </dgm:t>
    </dgm:pt>
    <dgm:pt modelId="{E042575C-5EB4-4F09-9582-C7DCD5D3D038}" type="parTrans" cxnId="{E560C1EB-E141-4A80-9C69-848CF56E3E9D}">
      <dgm:prSet/>
      <dgm:spPr/>
      <dgm:t>
        <a:bodyPr/>
        <a:lstStyle/>
        <a:p>
          <a:pPr algn="l"/>
          <a:endParaRPr lang="sv-SE"/>
        </a:p>
      </dgm:t>
    </dgm:pt>
    <dgm:pt modelId="{61F9A90C-B4D5-43AC-A58B-B0D4838AC7C8}" type="sibTrans" cxnId="{E560C1EB-E141-4A80-9C69-848CF56E3E9D}">
      <dgm:prSet/>
      <dgm:spPr/>
      <dgm:t>
        <a:bodyPr/>
        <a:lstStyle/>
        <a:p>
          <a:pPr algn="l"/>
          <a:endParaRPr lang="sv-SE"/>
        </a:p>
      </dgm:t>
    </dgm:pt>
    <dgm:pt modelId="{95C77AC9-36A3-4B06-AAFE-754B96EEF8C8}">
      <dgm:prSet/>
      <dgm:spPr/>
      <dgm:t>
        <a:bodyPr/>
        <a:lstStyle/>
        <a:p>
          <a:pPr algn="l"/>
          <a:r>
            <a:rPr lang="sv-SE"/>
            <a:t>Avgränsa </a:t>
          </a:r>
          <a:r>
            <a:rPr lang="sv-SE" dirty="0"/>
            <a:t>gapanalysen</a:t>
          </a:r>
        </a:p>
      </dgm:t>
    </dgm:pt>
    <dgm:pt modelId="{1BD6942E-AB32-4C82-AFBF-15525A10B1F6}" type="parTrans" cxnId="{01AEE7D4-B77A-4553-BFD7-42F3BA343F29}">
      <dgm:prSet/>
      <dgm:spPr/>
      <dgm:t>
        <a:bodyPr/>
        <a:lstStyle/>
        <a:p>
          <a:pPr algn="l"/>
          <a:endParaRPr lang="sv-SE"/>
        </a:p>
      </dgm:t>
    </dgm:pt>
    <dgm:pt modelId="{661CE7CF-5EF8-43BF-BB3D-C537A92611A9}" type="sibTrans" cxnId="{01AEE7D4-B77A-4553-BFD7-42F3BA343F29}">
      <dgm:prSet/>
      <dgm:spPr/>
      <dgm:t>
        <a:bodyPr/>
        <a:lstStyle/>
        <a:p>
          <a:pPr algn="l"/>
          <a:endParaRPr lang="sv-SE"/>
        </a:p>
      </dgm:t>
    </dgm:pt>
    <dgm:pt modelId="{D840F64C-7F4C-4BE7-ABD8-15772DCFF072}">
      <dgm:prSet/>
      <dgm:spPr/>
      <dgm:t>
        <a:bodyPr/>
        <a:lstStyle/>
        <a:p>
          <a:pPr algn="l"/>
          <a:r>
            <a:rPr lang="sv-SE"/>
            <a:t>Beskriv och specificera (process, mål, roller etc) det som ska uppnås. </a:t>
          </a:r>
          <a:endParaRPr lang="sv-SE" dirty="0"/>
        </a:p>
      </dgm:t>
    </dgm:pt>
    <dgm:pt modelId="{838F7FE3-DDB9-452A-B9E0-BD70A058DA8E}" type="parTrans" cxnId="{79E48362-3123-4A39-A7DA-2F9D7D26C042}">
      <dgm:prSet/>
      <dgm:spPr/>
      <dgm:t>
        <a:bodyPr/>
        <a:lstStyle/>
        <a:p>
          <a:pPr algn="l"/>
          <a:endParaRPr lang="sv-SE"/>
        </a:p>
      </dgm:t>
    </dgm:pt>
    <dgm:pt modelId="{965B0868-DA69-4A51-8F29-04F103B275A5}" type="sibTrans" cxnId="{79E48362-3123-4A39-A7DA-2F9D7D26C042}">
      <dgm:prSet/>
      <dgm:spPr/>
      <dgm:t>
        <a:bodyPr/>
        <a:lstStyle/>
        <a:p>
          <a:pPr algn="l"/>
          <a:endParaRPr lang="sv-SE"/>
        </a:p>
      </dgm:t>
    </dgm:pt>
    <dgm:pt modelId="{74DFD49F-723D-4899-935E-22C38E06C288}" type="pres">
      <dgm:prSet presAssocID="{0EC5D5D2-9FBA-4D17-813E-B59C70821A78}" presName="Name0" presStyleCnt="0">
        <dgm:presLayoutVars>
          <dgm:dir/>
          <dgm:animLvl val="lvl"/>
          <dgm:resizeHandles val="exact"/>
        </dgm:presLayoutVars>
      </dgm:prSet>
      <dgm:spPr/>
    </dgm:pt>
    <dgm:pt modelId="{0FFCCBB2-4C24-43D0-8414-A69093C9771E}" type="pres">
      <dgm:prSet presAssocID="{881DD288-1278-4F5B-8470-424C765A8F3A}" presName="linNode" presStyleCnt="0"/>
      <dgm:spPr/>
    </dgm:pt>
    <dgm:pt modelId="{B0F0652A-9765-4C15-9282-10793D33BE10}" type="pres">
      <dgm:prSet presAssocID="{881DD288-1278-4F5B-8470-424C765A8F3A}" presName="parentText" presStyleLbl="node1" presStyleIdx="0" presStyleCnt="7">
        <dgm:presLayoutVars>
          <dgm:chMax val="1"/>
          <dgm:bulletEnabled val="1"/>
        </dgm:presLayoutVars>
      </dgm:prSet>
      <dgm:spPr/>
    </dgm:pt>
    <dgm:pt modelId="{AB785FBE-F04C-4FB8-8689-5D4A67F78CB9}" type="pres">
      <dgm:prSet presAssocID="{881DD288-1278-4F5B-8470-424C765A8F3A}" presName="descendantText" presStyleLbl="alignAccFollowNode1" presStyleIdx="0" presStyleCnt="7">
        <dgm:presLayoutVars>
          <dgm:bulletEnabled val="1"/>
        </dgm:presLayoutVars>
      </dgm:prSet>
      <dgm:spPr/>
    </dgm:pt>
    <dgm:pt modelId="{211C1533-0E89-4F89-8627-405579E4FCFD}" type="pres">
      <dgm:prSet presAssocID="{D540E143-9649-490F-8DEC-1BCFA58C5285}" presName="sp" presStyleCnt="0"/>
      <dgm:spPr/>
    </dgm:pt>
    <dgm:pt modelId="{E5EFDF4D-A160-44E3-AC3B-1D8178A4F550}" type="pres">
      <dgm:prSet presAssocID="{95C77AC9-36A3-4B06-AAFE-754B96EEF8C8}" presName="linNode" presStyleCnt="0"/>
      <dgm:spPr/>
    </dgm:pt>
    <dgm:pt modelId="{31853A45-C091-45B5-9F27-C34C3EF2F35F}" type="pres">
      <dgm:prSet presAssocID="{95C77AC9-36A3-4B06-AAFE-754B96EEF8C8}" presName="parentText" presStyleLbl="node1" presStyleIdx="1" presStyleCnt="7">
        <dgm:presLayoutVars>
          <dgm:chMax val="1"/>
          <dgm:bulletEnabled val="1"/>
        </dgm:presLayoutVars>
      </dgm:prSet>
      <dgm:spPr/>
    </dgm:pt>
    <dgm:pt modelId="{351A707F-23FE-449A-BBBD-022C445ED0A7}" type="pres">
      <dgm:prSet presAssocID="{95C77AC9-36A3-4B06-AAFE-754B96EEF8C8}" presName="descendantText" presStyleLbl="alignAccFollowNode1" presStyleIdx="1" presStyleCnt="7">
        <dgm:presLayoutVars>
          <dgm:bulletEnabled val="1"/>
        </dgm:presLayoutVars>
      </dgm:prSet>
      <dgm:spPr/>
    </dgm:pt>
    <dgm:pt modelId="{5ED097E2-C3A9-41C5-81C7-FBD196766845}" type="pres">
      <dgm:prSet presAssocID="{661CE7CF-5EF8-43BF-BB3D-C537A92611A9}" presName="sp" presStyleCnt="0"/>
      <dgm:spPr/>
    </dgm:pt>
    <dgm:pt modelId="{C3D49477-83C8-4C4D-8980-5003FD3DBD3D}" type="pres">
      <dgm:prSet presAssocID="{581B123B-9DE6-4E91-A389-9328AA8EDFD7}" presName="linNode" presStyleCnt="0"/>
      <dgm:spPr/>
    </dgm:pt>
    <dgm:pt modelId="{AC4083CF-0F62-489F-A992-7D6691D1F0BD}" type="pres">
      <dgm:prSet presAssocID="{581B123B-9DE6-4E91-A389-9328AA8EDFD7}" presName="parentText" presStyleLbl="node1" presStyleIdx="2" presStyleCnt="7">
        <dgm:presLayoutVars>
          <dgm:chMax val="1"/>
          <dgm:bulletEnabled val="1"/>
        </dgm:presLayoutVars>
      </dgm:prSet>
      <dgm:spPr/>
    </dgm:pt>
    <dgm:pt modelId="{E3F7499F-8823-4B24-BDE5-2C3131CF5E37}" type="pres">
      <dgm:prSet presAssocID="{581B123B-9DE6-4E91-A389-9328AA8EDFD7}" presName="descendantText" presStyleLbl="alignAccFollowNode1" presStyleIdx="2" presStyleCnt="7">
        <dgm:presLayoutVars>
          <dgm:bulletEnabled val="1"/>
        </dgm:presLayoutVars>
      </dgm:prSet>
      <dgm:spPr/>
    </dgm:pt>
    <dgm:pt modelId="{E17507EF-EF2D-4BB4-9E79-B2B9BE12FE65}" type="pres">
      <dgm:prSet presAssocID="{217F8308-C8D8-464A-B971-4ECC4D0B8910}" presName="sp" presStyleCnt="0"/>
      <dgm:spPr/>
    </dgm:pt>
    <dgm:pt modelId="{DC62252A-DAAA-42C8-945D-BC27441B0ADF}" type="pres">
      <dgm:prSet presAssocID="{17A7331B-7294-46CE-822E-DB6E5E1D4BD3}" presName="linNode" presStyleCnt="0"/>
      <dgm:spPr/>
    </dgm:pt>
    <dgm:pt modelId="{3C8E1000-2A43-46F6-8C56-84C553A2B575}" type="pres">
      <dgm:prSet presAssocID="{17A7331B-7294-46CE-822E-DB6E5E1D4BD3}" presName="parentText" presStyleLbl="node1" presStyleIdx="3" presStyleCnt="7">
        <dgm:presLayoutVars>
          <dgm:chMax val="1"/>
          <dgm:bulletEnabled val="1"/>
        </dgm:presLayoutVars>
      </dgm:prSet>
      <dgm:spPr/>
    </dgm:pt>
    <dgm:pt modelId="{0A1F55E6-4A14-4B6D-97B9-E20D3D5944B6}" type="pres">
      <dgm:prSet presAssocID="{17A7331B-7294-46CE-822E-DB6E5E1D4BD3}" presName="descendantText" presStyleLbl="alignAccFollowNode1" presStyleIdx="3" presStyleCnt="7">
        <dgm:presLayoutVars>
          <dgm:bulletEnabled val="1"/>
        </dgm:presLayoutVars>
      </dgm:prSet>
      <dgm:spPr/>
    </dgm:pt>
    <dgm:pt modelId="{274B8C2B-9121-48BA-8D78-54B700167E8E}" type="pres">
      <dgm:prSet presAssocID="{5D699C79-09AA-470F-8E83-5EC074F6468D}" presName="sp" presStyleCnt="0"/>
      <dgm:spPr/>
    </dgm:pt>
    <dgm:pt modelId="{D9E6C7AF-65E5-428B-8B15-41FB9C5456E6}" type="pres">
      <dgm:prSet presAssocID="{CD2462AF-18CB-47CE-B858-C8E4D894B47E}" presName="linNode" presStyleCnt="0"/>
      <dgm:spPr/>
    </dgm:pt>
    <dgm:pt modelId="{CF3CD7E0-9896-4D7D-AC65-F52F99DF01F7}" type="pres">
      <dgm:prSet presAssocID="{CD2462AF-18CB-47CE-B858-C8E4D894B47E}" presName="parentText" presStyleLbl="node1" presStyleIdx="4" presStyleCnt="7">
        <dgm:presLayoutVars>
          <dgm:chMax val="1"/>
          <dgm:bulletEnabled val="1"/>
        </dgm:presLayoutVars>
      </dgm:prSet>
      <dgm:spPr/>
    </dgm:pt>
    <dgm:pt modelId="{6841F55D-C17A-407A-9881-CB7A773D821F}" type="pres">
      <dgm:prSet presAssocID="{CD2462AF-18CB-47CE-B858-C8E4D894B47E}" presName="descendantText" presStyleLbl="alignAccFollowNode1" presStyleIdx="4" presStyleCnt="7">
        <dgm:presLayoutVars>
          <dgm:bulletEnabled val="1"/>
        </dgm:presLayoutVars>
      </dgm:prSet>
      <dgm:spPr/>
    </dgm:pt>
    <dgm:pt modelId="{D17E547D-9BC0-414F-886D-BE92A4EF05EA}" type="pres">
      <dgm:prSet presAssocID="{7DD57533-E86E-4E7B-A6D7-2036F8F360D0}" presName="sp" presStyleCnt="0"/>
      <dgm:spPr/>
    </dgm:pt>
    <dgm:pt modelId="{98BA595B-2A4B-4A13-B839-A6E57B8295EB}" type="pres">
      <dgm:prSet presAssocID="{DCD65164-BFB0-40F7-8645-332171D669A8}" presName="linNode" presStyleCnt="0"/>
      <dgm:spPr/>
    </dgm:pt>
    <dgm:pt modelId="{F8EFC380-2E8D-4BB4-BB62-437A5C56510A}" type="pres">
      <dgm:prSet presAssocID="{DCD65164-BFB0-40F7-8645-332171D669A8}" presName="parentText" presStyleLbl="node1" presStyleIdx="5" presStyleCnt="7">
        <dgm:presLayoutVars>
          <dgm:chMax val="1"/>
          <dgm:bulletEnabled val="1"/>
        </dgm:presLayoutVars>
      </dgm:prSet>
      <dgm:spPr>
        <a:xfrm>
          <a:off x="0" y="2845619"/>
          <a:ext cx="3950208" cy="541988"/>
        </a:xfrm>
        <a:prstGeom prst="roundRect">
          <a:avLst/>
        </a:prstGeom>
      </dgm:spPr>
    </dgm:pt>
    <dgm:pt modelId="{7C0A3C9E-32E2-4C64-A44C-C77E66736525}" type="pres">
      <dgm:prSet presAssocID="{DCD65164-BFB0-40F7-8645-332171D669A8}" presName="descendantText" presStyleLbl="alignAccFollowNode1" presStyleIdx="5" presStyleCnt="7">
        <dgm:presLayoutVars>
          <dgm:bulletEnabled val="1"/>
        </dgm:presLayoutVars>
      </dgm:prSet>
      <dgm:spPr/>
    </dgm:pt>
    <dgm:pt modelId="{5C051C11-2BCA-4546-8073-CA058E881612}" type="pres">
      <dgm:prSet presAssocID="{2AF4C873-38D0-4170-A879-2288D3C50F51}" presName="sp" presStyleCnt="0"/>
      <dgm:spPr/>
    </dgm:pt>
    <dgm:pt modelId="{F1AD783A-3853-404E-A959-58939A1FA00C}" type="pres">
      <dgm:prSet presAssocID="{4AB8C881-49A0-4623-8FDB-5F7FFD7C0461}" presName="linNode" presStyleCnt="0"/>
      <dgm:spPr/>
    </dgm:pt>
    <dgm:pt modelId="{9F9F0514-811F-43CF-90AB-3C3A39702DB2}" type="pres">
      <dgm:prSet presAssocID="{4AB8C881-49A0-4623-8FDB-5F7FFD7C0461}" presName="parentText" presStyleLbl="node1" presStyleIdx="6" presStyleCnt="7">
        <dgm:presLayoutVars>
          <dgm:chMax val="1"/>
          <dgm:bulletEnabled val="1"/>
        </dgm:presLayoutVars>
      </dgm:prSet>
      <dgm:spPr/>
    </dgm:pt>
    <dgm:pt modelId="{B67304E6-0FC8-4D22-869C-2385BC984646}" type="pres">
      <dgm:prSet presAssocID="{4AB8C881-49A0-4623-8FDB-5F7FFD7C0461}" presName="descendantText" presStyleLbl="alignAccFollowNode1" presStyleIdx="6" presStyleCnt="7">
        <dgm:presLayoutVars>
          <dgm:bulletEnabled val="1"/>
        </dgm:presLayoutVars>
      </dgm:prSet>
      <dgm:spPr/>
    </dgm:pt>
  </dgm:ptLst>
  <dgm:cxnLst>
    <dgm:cxn modelId="{E8959B10-7CFD-485C-8DF8-EC10C34804E7}" srcId="{0EC5D5D2-9FBA-4D17-813E-B59C70821A78}" destId="{881DD288-1278-4F5B-8470-424C765A8F3A}" srcOrd="0" destOrd="0" parTransId="{FD9178DF-A5B8-4FD9-9FCB-CE22790FA7BB}" sibTransId="{D540E143-9649-490F-8DEC-1BCFA58C5285}"/>
    <dgm:cxn modelId="{7D8B6616-5AC9-4BD1-9F2E-4255B286E140}" type="presOf" srcId="{881DD288-1278-4F5B-8470-424C765A8F3A}" destId="{B0F0652A-9765-4C15-9282-10793D33BE10}" srcOrd="0" destOrd="0" presId="urn:microsoft.com/office/officeart/2005/8/layout/vList5"/>
    <dgm:cxn modelId="{47E9D41C-1712-4415-8F22-F0A297A7E14C}" srcId="{0EC5D5D2-9FBA-4D17-813E-B59C70821A78}" destId="{4AB8C881-49A0-4623-8FDB-5F7FFD7C0461}" srcOrd="6" destOrd="0" parTransId="{7B4EA416-B4FC-4FA3-B539-1A76031790D9}" sibTransId="{0EE35453-319A-4015-94E9-F0FDA2930052}"/>
    <dgm:cxn modelId="{EC9AD022-D2A5-48C8-95B4-47782BF37CD0}" type="presOf" srcId="{437B2F58-FBA5-444A-B1A3-2B03A62600B8}" destId="{B67304E6-0FC8-4D22-869C-2385BC984646}" srcOrd="0" destOrd="0" presId="urn:microsoft.com/office/officeart/2005/8/layout/vList5"/>
    <dgm:cxn modelId="{D938A327-FF4E-43A6-AE77-8E900AF6ACEE}" srcId="{17A7331B-7294-46CE-822E-DB6E5E1D4BD3}" destId="{C5F14BCC-1B90-42FA-AE50-309B5C5915B5}" srcOrd="0" destOrd="0" parTransId="{7CC78EFF-EE98-48BE-9737-F3B0AECAF3AB}" sibTransId="{2DA6C259-929F-4A8B-B1A3-C48D6FA0691C}"/>
    <dgm:cxn modelId="{C96E1336-7F02-4BEC-9612-9BC5BEA55876}" type="presOf" srcId="{0EC5D5D2-9FBA-4D17-813E-B59C70821A78}" destId="{74DFD49F-723D-4899-935E-22C38E06C288}" srcOrd="0" destOrd="0" presId="urn:microsoft.com/office/officeart/2005/8/layout/vList5"/>
    <dgm:cxn modelId="{DD535C3E-8893-4D01-A001-587747D58D2C}" srcId="{0EC5D5D2-9FBA-4D17-813E-B59C70821A78}" destId="{DCD65164-BFB0-40F7-8645-332171D669A8}" srcOrd="5" destOrd="0" parTransId="{CA66D95E-F4D9-436D-8779-43E14536399E}" sibTransId="{2AF4C873-38D0-4170-A879-2288D3C50F51}"/>
    <dgm:cxn modelId="{09200B5D-04A3-41E8-9A7F-62497EE4CB07}" srcId="{DCD65164-BFB0-40F7-8645-332171D669A8}" destId="{8BC7AFF5-FC25-4C10-A107-011DD9934C27}" srcOrd="0" destOrd="0" parTransId="{4FC91B69-31EE-45A8-AE9B-B8EAD38A6A00}" sibTransId="{01D47B7B-4BAB-421F-85CD-BD6FC7A90180}"/>
    <dgm:cxn modelId="{D06D325F-FADC-4368-A8E9-4910D2C8D78C}" type="presOf" srcId="{C44E7564-E3DB-45D8-828A-42B9AA270254}" destId="{6841F55D-C17A-407A-9881-CB7A773D821F}" srcOrd="0" destOrd="0" presId="urn:microsoft.com/office/officeart/2005/8/layout/vList5"/>
    <dgm:cxn modelId="{DCC09060-2632-4077-AC80-01A58A448C35}" type="presOf" srcId="{95C77AC9-36A3-4B06-AAFE-754B96EEF8C8}" destId="{31853A45-C091-45B5-9F27-C34C3EF2F35F}" srcOrd="0" destOrd="0" presId="urn:microsoft.com/office/officeart/2005/8/layout/vList5"/>
    <dgm:cxn modelId="{79E48362-3123-4A39-A7DA-2F9D7D26C042}" srcId="{881DD288-1278-4F5B-8470-424C765A8F3A}" destId="{D840F64C-7F4C-4BE7-ABD8-15772DCFF072}" srcOrd="0" destOrd="0" parTransId="{838F7FE3-DDB9-452A-B9E0-BD70A058DA8E}" sibTransId="{965B0868-DA69-4A51-8F29-04F103B275A5}"/>
    <dgm:cxn modelId="{A9E09E65-2F9B-4E4D-8CB5-57B11352A467}" type="presOf" srcId="{C5F14BCC-1B90-42FA-AE50-309B5C5915B5}" destId="{0A1F55E6-4A14-4B6D-97B9-E20D3D5944B6}" srcOrd="0" destOrd="0" presId="urn:microsoft.com/office/officeart/2005/8/layout/vList5"/>
    <dgm:cxn modelId="{5974BC65-F874-4BE9-AFD7-32C405B46FA0}" srcId="{4AB8C881-49A0-4623-8FDB-5F7FFD7C0461}" destId="{437B2F58-FBA5-444A-B1A3-2B03A62600B8}" srcOrd="0" destOrd="0" parTransId="{8D851432-951E-4ED2-B51A-07C9C122F907}" sibTransId="{15637ECF-B104-44A6-8A45-721B7E130994}"/>
    <dgm:cxn modelId="{BE2C1747-38E3-49E9-A730-305220E50581}" type="presOf" srcId="{01E6D9BF-7C6A-499F-BAAB-AB31F7F54F58}" destId="{E3F7499F-8823-4B24-BDE5-2C3131CF5E37}" srcOrd="0" destOrd="0" presId="urn:microsoft.com/office/officeart/2005/8/layout/vList5"/>
    <dgm:cxn modelId="{A9B2DC72-85B3-45B3-836D-6FDAF5290A6F}" srcId="{0EC5D5D2-9FBA-4D17-813E-B59C70821A78}" destId="{17A7331B-7294-46CE-822E-DB6E5E1D4BD3}" srcOrd="3" destOrd="0" parTransId="{9FD61E3A-E15E-4F7A-BC46-EE5205EC89AD}" sibTransId="{5D699C79-09AA-470F-8E83-5EC074F6468D}"/>
    <dgm:cxn modelId="{46D4EB85-215E-4B98-8FCE-E78517276267}" type="presOf" srcId="{581B123B-9DE6-4E91-A389-9328AA8EDFD7}" destId="{AC4083CF-0F62-489F-A992-7D6691D1F0BD}" srcOrd="0" destOrd="0" presId="urn:microsoft.com/office/officeart/2005/8/layout/vList5"/>
    <dgm:cxn modelId="{845A04AE-CA99-44F7-B0E5-D1CA62ECED99}" type="presOf" srcId="{D840F64C-7F4C-4BE7-ABD8-15772DCFF072}" destId="{AB785FBE-F04C-4FB8-8689-5D4A67F78CB9}" srcOrd="0" destOrd="0" presId="urn:microsoft.com/office/officeart/2005/8/layout/vList5"/>
    <dgm:cxn modelId="{0BF065AE-9006-46B2-9F5D-FF0C62B35471}" type="presOf" srcId="{720EC74A-DC5D-4640-B1E4-F8B648641ACA}" destId="{351A707F-23FE-449A-BBBD-022C445ED0A7}" srcOrd="0" destOrd="0" presId="urn:microsoft.com/office/officeart/2005/8/layout/vList5"/>
    <dgm:cxn modelId="{979D5FB3-4BC1-4929-98CA-F9498845C48E}" type="presOf" srcId="{CD2462AF-18CB-47CE-B858-C8E4D894B47E}" destId="{CF3CD7E0-9896-4D7D-AC65-F52F99DF01F7}" srcOrd="0" destOrd="0" presId="urn:microsoft.com/office/officeart/2005/8/layout/vList5"/>
    <dgm:cxn modelId="{0739B8B9-8BA5-4E9A-82D5-B86BA102893C}" srcId="{581B123B-9DE6-4E91-A389-9328AA8EDFD7}" destId="{01E6D9BF-7C6A-499F-BAAB-AB31F7F54F58}" srcOrd="0" destOrd="0" parTransId="{1B397BBE-EFCC-4B90-8CE7-836385207DB7}" sibTransId="{CDFBDF0D-86B4-439E-90F7-C231B55A735B}"/>
    <dgm:cxn modelId="{DF4DA3BA-58DC-4A23-9B4B-9DDA6FC4E157}" srcId="{0EC5D5D2-9FBA-4D17-813E-B59C70821A78}" destId="{581B123B-9DE6-4E91-A389-9328AA8EDFD7}" srcOrd="2" destOrd="0" parTransId="{5CFE0C84-300D-49D0-8B47-E041B626A4CF}" sibTransId="{217F8308-C8D8-464A-B971-4ECC4D0B8910}"/>
    <dgm:cxn modelId="{55B4AEC8-3FAF-42BB-8441-8D3AF011B1B1}" type="presOf" srcId="{4AB8C881-49A0-4623-8FDB-5F7FFD7C0461}" destId="{9F9F0514-811F-43CF-90AB-3C3A39702DB2}" srcOrd="0" destOrd="0" presId="urn:microsoft.com/office/officeart/2005/8/layout/vList5"/>
    <dgm:cxn modelId="{01AEE7D4-B77A-4553-BFD7-42F3BA343F29}" srcId="{0EC5D5D2-9FBA-4D17-813E-B59C70821A78}" destId="{95C77AC9-36A3-4B06-AAFE-754B96EEF8C8}" srcOrd="1" destOrd="0" parTransId="{1BD6942E-AB32-4C82-AFBF-15525A10B1F6}" sibTransId="{661CE7CF-5EF8-43BF-BB3D-C537A92611A9}"/>
    <dgm:cxn modelId="{7F89E3D5-111F-4957-BFD3-53DFF02F3888}" type="presOf" srcId="{8BC7AFF5-FC25-4C10-A107-011DD9934C27}" destId="{7C0A3C9E-32E2-4C64-A44C-C77E66736525}" srcOrd="0" destOrd="0" presId="urn:microsoft.com/office/officeart/2005/8/layout/vList5"/>
    <dgm:cxn modelId="{5EA1ABD6-8266-4CD4-81DA-65D802BB64A8}" type="presOf" srcId="{DCD65164-BFB0-40F7-8645-332171D669A8}" destId="{F8EFC380-2E8D-4BB4-BB62-437A5C56510A}" srcOrd="0" destOrd="0" presId="urn:microsoft.com/office/officeart/2005/8/layout/vList5"/>
    <dgm:cxn modelId="{E16A9AD9-0A61-4F82-8339-017B66007024}" type="presOf" srcId="{17A7331B-7294-46CE-822E-DB6E5E1D4BD3}" destId="{3C8E1000-2A43-46F6-8C56-84C553A2B575}" srcOrd="0" destOrd="0" presId="urn:microsoft.com/office/officeart/2005/8/layout/vList5"/>
    <dgm:cxn modelId="{E560C1EB-E141-4A80-9C69-848CF56E3E9D}" srcId="{CD2462AF-18CB-47CE-B858-C8E4D894B47E}" destId="{C44E7564-E3DB-45D8-828A-42B9AA270254}" srcOrd="0" destOrd="0" parTransId="{E042575C-5EB4-4F09-9582-C7DCD5D3D038}" sibTransId="{61F9A90C-B4D5-43AC-A58B-B0D4838AC7C8}"/>
    <dgm:cxn modelId="{217476F3-DD6F-4190-B117-AE4FF4F2D40B}" srcId="{95C77AC9-36A3-4B06-AAFE-754B96EEF8C8}" destId="{720EC74A-DC5D-4640-B1E4-F8B648641ACA}" srcOrd="0" destOrd="0" parTransId="{2797F346-831D-4E0B-8433-1FBE3467B287}" sibTransId="{D33FCCFC-DDB9-4E5C-840B-6F616CC5D723}"/>
    <dgm:cxn modelId="{156FD2FE-4689-43D7-A898-4F6982693E86}" srcId="{0EC5D5D2-9FBA-4D17-813E-B59C70821A78}" destId="{CD2462AF-18CB-47CE-B858-C8E4D894B47E}" srcOrd="4" destOrd="0" parTransId="{8D689BFA-1240-4666-AAE7-5D55AECF8C84}" sibTransId="{7DD57533-E86E-4E7B-A6D7-2036F8F360D0}"/>
    <dgm:cxn modelId="{82DD44BD-E0DC-463A-9C93-35893CA9B293}" type="presParOf" srcId="{74DFD49F-723D-4899-935E-22C38E06C288}" destId="{0FFCCBB2-4C24-43D0-8414-A69093C9771E}" srcOrd="0" destOrd="0" presId="urn:microsoft.com/office/officeart/2005/8/layout/vList5"/>
    <dgm:cxn modelId="{9B56DDF6-2F4A-4CE1-8A02-621F1A620A5E}" type="presParOf" srcId="{0FFCCBB2-4C24-43D0-8414-A69093C9771E}" destId="{B0F0652A-9765-4C15-9282-10793D33BE10}" srcOrd="0" destOrd="0" presId="urn:microsoft.com/office/officeart/2005/8/layout/vList5"/>
    <dgm:cxn modelId="{E7263E06-32B3-43FB-ADAD-228FBC788F6A}" type="presParOf" srcId="{0FFCCBB2-4C24-43D0-8414-A69093C9771E}" destId="{AB785FBE-F04C-4FB8-8689-5D4A67F78CB9}" srcOrd="1" destOrd="0" presId="urn:microsoft.com/office/officeart/2005/8/layout/vList5"/>
    <dgm:cxn modelId="{5367AB56-A414-495B-86E9-B0194BFCC522}" type="presParOf" srcId="{74DFD49F-723D-4899-935E-22C38E06C288}" destId="{211C1533-0E89-4F89-8627-405579E4FCFD}" srcOrd="1" destOrd="0" presId="urn:microsoft.com/office/officeart/2005/8/layout/vList5"/>
    <dgm:cxn modelId="{DDBE6123-F919-4D89-B1B7-96BE92F37DA6}" type="presParOf" srcId="{74DFD49F-723D-4899-935E-22C38E06C288}" destId="{E5EFDF4D-A160-44E3-AC3B-1D8178A4F550}" srcOrd="2" destOrd="0" presId="urn:microsoft.com/office/officeart/2005/8/layout/vList5"/>
    <dgm:cxn modelId="{39F95B45-CA05-4208-8571-355686D39D70}" type="presParOf" srcId="{E5EFDF4D-A160-44E3-AC3B-1D8178A4F550}" destId="{31853A45-C091-45B5-9F27-C34C3EF2F35F}" srcOrd="0" destOrd="0" presId="urn:microsoft.com/office/officeart/2005/8/layout/vList5"/>
    <dgm:cxn modelId="{ADC6792C-CA97-4000-868E-50039CEB296C}" type="presParOf" srcId="{E5EFDF4D-A160-44E3-AC3B-1D8178A4F550}" destId="{351A707F-23FE-449A-BBBD-022C445ED0A7}" srcOrd="1" destOrd="0" presId="urn:microsoft.com/office/officeart/2005/8/layout/vList5"/>
    <dgm:cxn modelId="{02A9E7BA-0DE7-4BBB-A8D4-EB9AC33F3C70}" type="presParOf" srcId="{74DFD49F-723D-4899-935E-22C38E06C288}" destId="{5ED097E2-C3A9-41C5-81C7-FBD196766845}" srcOrd="3" destOrd="0" presId="urn:microsoft.com/office/officeart/2005/8/layout/vList5"/>
    <dgm:cxn modelId="{EB8AAB82-933F-48E0-94F5-4097169A14CD}" type="presParOf" srcId="{74DFD49F-723D-4899-935E-22C38E06C288}" destId="{C3D49477-83C8-4C4D-8980-5003FD3DBD3D}" srcOrd="4" destOrd="0" presId="urn:microsoft.com/office/officeart/2005/8/layout/vList5"/>
    <dgm:cxn modelId="{404817EB-B2E6-4952-B8D5-D29A0ACEAB80}" type="presParOf" srcId="{C3D49477-83C8-4C4D-8980-5003FD3DBD3D}" destId="{AC4083CF-0F62-489F-A992-7D6691D1F0BD}" srcOrd="0" destOrd="0" presId="urn:microsoft.com/office/officeart/2005/8/layout/vList5"/>
    <dgm:cxn modelId="{31A306F2-4180-4109-AC2F-FA4928241E27}" type="presParOf" srcId="{C3D49477-83C8-4C4D-8980-5003FD3DBD3D}" destId="{E3F7499F-8823-4B24-BDE5-2C3131CF5E37}" srcOrd="1" destOrd="0" presId="urn:microsoft.com/office/officeart/2005/8/layout/vList5"/>
    <dgm:cxn modelId="{797A14C0-823C-4419-85D2-D89CF61F92D4}" type="presParOf" srcId="{74DFD49F-723D-4899-935E-22C38E06C288}" destId="{E17507EF-EF2D-4BB4-9E79-B2B9BE12FE65}" srcOrd="5" destOrd="0" presId="urn:microsoft.com/office/officeart/2005/8/layout/vList5"/>
    <dgm:cxn modelId="{56B8EB06-0931-49D1-80AB-4C08E82B1121}" type="presParOf" srcId="{74DFD49F-723D-4899-935E-22C38E06C288}" destId="{DC62252A-DAAA-42C8-945D-BC27441B0ADF}" srcOrd="6" destOrd="0" presId="urn:microsoft.com/office/officeart/2005/8/layout/vList5"/>
    <dgm:cxn modelId="{401FE57F-9F25-446B-B3C1-6342B6EB588B}" type="presParOf" srcId="{DC62252A-DAAA-42C8-945D-BC27441B0ADF}" destId="{3C8E1000-2A43-46F6-8C56-84C553A2B575}" srcOrd="0" destOrd="0" presId="urn:microsoft.com/office/officeart/2005/8/layout/vList5"/>
    <dgm:cxn modelId="{58C22990-CCF6-4944-A51C-AE6B868EBD22}" type="presParOf" srcId="{DC62252A-DAAA-42C8-945D-BC27441B0ADF}" destId="{0A1F55E6-4A14-4B6D-97B9-E20D3D5944B6}" srcOrd="1" destOrd="0" presId="urn:microsoft.com/office/officeart/2005/8/layout/vList5"/>
    <dgm:cxn modelId="{2D77046F-F8FD-46D0-BD68-F8A5966C856A}" type="presParOf" srcId="{74DFD49F-723D-4899-935E-22C38E06C288}" destId="{274B8C2B-9121-48BA-8D78-54B700167E8E}" srcOrd="7" destOrd="0" presId="urn:microsoft.com/office/officeart/2005/8/layout/vList5"/>
    <dgm:cxn modelId="{3A131104-B9CF-435F-AE9F-DD5691AA8AB5}" type="presParOf" srcId="{74DFD49F-723D-4899-935E-22C38E06C288}" destId="{D9E6C7AF-65E5-428B-8B15-41FB9C5456E6}" srcOrd="8" destOrd="0" presId="urn:microsoft.com/office/officeart/2005/8/layout/vList5"/>
    <dgm:cxn modelId="{086A29A0-C9E0-4ACD-9FBE-72913B2F3443}" type="presParOf" srcId="{D9E6C7AF-65E5-428B-8B15-41FB9C5456E6}" destId="{CF3CD7E0-9896-4D7D-AC65-F52F99DF01F7}" srcOrd="0" destOrd="0" presId="urn:microsoft.com/office/officeart/2005/8/layout/vList5"/>
    <dgm:cxn modelId="{A9FAC487-62D4-45D6-B23A-35B2638705B1}" type="presParOf" srcId="{D9E6C7AF-65E5-428B-8B15-41FB9C5456E6}" destId="{6841F55D-C17A-407A-9881-CB7A773D821F}" srcOrd="1" destOrd="0" presId="urn:microsoft.com/office/officeart/2005/8/layout/vList5"/>
    <dgm:cxn modelId="{E2DD1CAB-0F3D-41BB-9C59-11C58BAC61D9}" type="presParOf" srcId="{74DFD49F-723D-4899-935E-22C38E06C288}" destId="{D17E547D-9BC0-414F-886D-BE92A4EF05EA}" srcOrd="9" destOrd="0" presId="urn:microsoft.com/office/officeart/2005/8/layout/vList5"/>
    <dgm:cxn modelId="{3A8E9AD4-D3AA-4D34-81D7-7699BC259AC3}" type="presParOf" srcId="{74DFD49F-723D-4899-935E-22C38E06C288}" destId="{98BA595B-2A4B-4A13-B839-A6E57B8295EB}" srcOrd="10" destOrd="0" presId="urn:microsoft.com/office/officeart/2005/8/layout/vList5"/>
    <dgm:cxn modelId="{F79119BB-9AD1-4309-AE31-08E34BE48B08}" type="presParOf" srcId="{98BA595B-2A4B-4A13-B839-A6E57B8295EB}" destId="{F8EFC380-2E8D-4BB4-BB62-437A5C56510A}" srcOrd="0" destOrd="0" presId="urn:microsoft.com/office/officeart/2005/8/layout/vList5"/>
    <dgm:cxn modelId="{531F05A1-0F35-4CBF-A257-60229047D159}" type="presParOf" srcId="{98BA595B-2A4B-4A13-B839-A6E57B8295EB}" destId="{7C0A3C9E-32E2-4C64-A44C-C77E66736525}" srcOrd="1" destOrd="0" presId="urn:microsoft.com/office/officeart/2005/8/layout/vList5"/>
    <dgm:cxn modelId="{07BD46B8-FB75-4CD3-87BB-A1FEDB76E19A}" type="presParOf" srcId="{74DFD49F-723D-4899-935E-22C38E06C288}" destId="{5C051C11-2BCA-4546-8073-CA058E881612}" srcOrd="11" destOrd="0" presId="urn:microsoft.com/office/officeart/2005/8/layout/vList5"/>
    <dgm:cxn modelId="{D3F64F35-BD43-43E7-97B6-4F01BE6DA0EB}" type="presParOf" srcId="{74DFD49F-723D-4899-935E-22C38E06C288}" destId="{F1AD783A-3853-404E-A959-58939A1FA00C}" srcOrd="12" destOrd="0" presId="urn:microsoft.com/office/officeart/2005/8/layout/vList5"/>
    <dgm:cxn modelId="{47E4E6FC-F4EC-4ABC-9FC4-D978D6BE8049}" type="presParOf" srcId="{F1AD783A-3853-404E-A959-58939A1FA00C}" destId="{9F9F0514-811F-43CF-90AB-3C3A39702DB2}" srcOrd="0" destOrd="0" presId="urn:microsoft.com/office/officeart/2005/8/layout/vList5"/>
    <dgm:cxn modelId="{BE974968-0FA1-46D3-842D-912392F910A2}" type="presParOf" srcId="{F1AD783A-3853-404E-A959-58939A1FA00C}" destId="{B67304E6-0FC8-4D22-869C-2385BC98464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495134-3CFA-4C00-BABB-7DC97167C50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sv-SE"/>
        </a:p>
      </dgm:t>
    </dgm:pt>
    <dgm:pt modelId="{7D52646D-745E-4368-B2BE-2C550B7977A7}">
      <dgm:prSet custT="1"/>
      <dgm:spPr/>
      <dgm:t>
        <a:bodyPr/>
        <a:lstStyle/>
        <a:p>
          <a:r>
            <a:rPr lang="sv-SE" sz="2000" dirty="0"/>
            <a:t>Rita upp det nya och nuvarande (ex en process) med samma beskrivningssätt</a:t>
          </a:r>
        </a:p>
      </dgm:t>
    </dgm:pt>
    <dgm:pt modelId="{5C29ACB4-E32D-4FD5-AB0E-4140712E1FCC}" type="parTrans" cxnId="{F5BFEB72-8130-47EE-BD09-58386DE2A70C}">
      <dgm:prSet/>
      <dgm:spPr/>
      <dgm:t>
        <a:bodyPr/>
        <a:lstStyle/>
        <a:p>
          <a:endParaRPr lang="sv-SE"/>
        </a:p>
      </dgm:t>
    </dgm:pt>
    <dgm:pt modelId="{A3E60CB4-DB70-4293-BC5F-13ED99B11FD6}" type="sibTrans" cxnId="{F5BFEB72-8130-47EE-BD09-58386DE2A70C}">
      <dgm:prSet/>
      <dgm:spPr/>
      <dgm:t>
        <a:bodyPr/>
        <a:lstStyle/>
        <a:p>
          <a:endParaRPr lang="sv-SE"/>
        </a:p>
      </dgm:t>
    </dgm:pt>
    <dgm:pt modelId="{AA8F80DB-292F-4D29-9F8C-DD7E41EB8B71}">
      <dgm:prSet custT="1"/>
      <dgm:spPr/>
      <dgm:t>
        <a:bodyPr/>
        <a:lstStyle/>
        <a:p>
          <a:r>
            <a:rPr lang="sv-SE" sz="2000" dirty="0"/>
            <a:t>Jämför. Hitta skillnader.</a:t>
          </a:r>
        </a:p>
      </dgm:t>
    </dgm:pt>
    <dgm:pt modelId="{74E8E01E-EB57-400B-B779-C7D0F224C147}" type="parTrans" cxnId="{E8B4804E-55B9-4DA5-B47E-B1C56C661D02}">
      <dgm:prSet/>
      <dgm:spPr/>
      <dgm:t>
        <a:bodyPr/>
        <a:lstStyle/>
        <a:p>
          <a:endParaRPr lang="sv-SE"/>
        </a:p>
      </dgm:t>
    </dgm:pt>
    <dgm:pt modelId="{445BB5FD-437B-4BD6-AB3F-2F0C26E388A3}" type="sibTrans" cxnId="{E8B4804E-55B9-4DA5-B47E-B1C56C661D02}">
      <dgm:prSet/>
      <dgm:spPr/>
      <dgm:t>
        <a:bodyPr/>
        <a:lstStyle/>
        <a:p>
          <a:endParaRPr lang="sv-SE"/>
        </a:p>
      </dgm:t>
    </dgm:pt>
    <dgm:pt modelId="{F3EDEBB3-2B4E-4042-82EF-43D69D182FCC}">
      <dgm:prSet/>
      <dgm:spPr/>
      <dgm:t>
        <a:bodyPr/>
        <a:lstStyle/>
        <a:p>
          <a:r>
            <a:rPr lang="sv-SE"/>
            <a:t>Sortera skillnader efter</a:t>
          </a:r>
        </a:p>
      </dgm:t>
    </dgm:pt>
    <dgm:pt modelId="{8F1DCE1B-3D4D-4BBF-84CC-E05893B79DCC}" type="parTrans" cxnId="{2CAEAFF8-53C4-4E0C-94BB-D4246D81089B}">
      <dgm:prSet/>
      <dgm:spPr/>
      <dgm:t>
        <a:bodyPr/>
        <a:lstStyle/>
        <a:p>
          <a:endParaRPr lang="sv-SE"/>
        </a:p>
      </dgm:t>
    </dgm:pt>
    <dgm:pt modelId="{A2D0DBA1-C110-4AEC-B0A8-6A81B1B45476}" type="sibTrans" cxnId="{2CAEAFF8-53C4-4E0C-94BB-D4246D81089B}">
      <dgm:prSet/>
      <dgm:spPr/>
      <dgm:t>
        <a:bodyPr/>
        <a:lstStyle/>
        <a:p>
          <a:endParaRPr lang="sv-SE"/>
        </a:p>
      </dgm:t>
    </dgm:pt>
    <dgm:pt modelId="{752298D1-6CF3-4546-B02C-BCE749D31F54}">
      <dgm:prSet/>
      <dgm:spPr/>
      <dgm:t>
        <a:bodyPr/>
        <a:lstStyle/>
        <a:p>
          <a:r>
            <a:rPr lang="sv-SE"/>
            <a:t>Vad kan vi påverka?</a:t>
          </a:r>
        </a:p>
      </dgm:t>
    </dgm:pt>
    <dgm:pt modelId="{242ED91A-788C-4724-98A5-F19749D8AFF3}" type="parTrans" cxnId="{F28588E9-F911-401B-81E6-CD2C2ED6E95C}">
      <dgm:prSet/>
      <dgm:spPr/>
      <dgm:t>
        <a:bodyPr/>
        <a:lstStyle/>
        <a:p>
          <a:endParaRPr lang="sv-SE"/>
        </a:p>
      </dgm:t>
    </dgm:pt>
    <dgm:pt modelId="{A055AF57-5C23-4571-B798-536FAAC355D1}" type="sibTrans" cxnId="{F28588E9-F911-401B-81E6-CD2C2ED6E95C}">
      <dgm:prSet/>
      <dgm:spPr/>
      <dgm:t>
        <a:bodyPr/>
        <a:lstStyle/>
        <a:p>
          <a:endParaRPr lang="sv-SE"/>
        </a:p>
      </dgm:t>
    </dgm:pt>
    <dgm:pt modelId="{E1A4D40D-6A8E-4C9D-B41A-49A14AA3D243}">
      <dgm:prSet/>
      <dgm:spPr/>
      <dgm:t>
        <a:bodyPr/>
        <a:lstStyle/>
        <a:p>
          <a:r>
            <a:rPr lang="sv-SE"/>
            <a:t>Vad behöver vi mer information om?</a:t>
          </a:r>
        </a:p>
      </dgm:t>
    </dgm:pt>
    <dgm:pt modelId="{27B6907C-926A-459B-B0E0-6FD8F4BC507C}" type="parTrans" cxnId="{3D417D7E-7910-45CE-AFB7-A562BC7F410B}">
      <dgm:prSet/>
      <dgm:spPr/>
      <dgm:t>
        <a:bodyPr/>
        <a:lstStyle/>
        <a:p>
          <a:endParaRPr lang="sv-SE"/>
        </a:p>
      </dgm:t>
    </dgm:pt>
    <dgm:pt modelId="{61829A01-7890-4A52-9A02-42DCDAD23520}" type="sibTrans" cxnId="{3D417D7E-7910-45CE-AFB7-A562BC7F410B}">
      <dgm:prSet/>
      <dgm:spPr/>
      <dgm:t>
        <a:bodyPr/>
        <a:lstStyle/>
        <a:p>
          <a:endParaRPr lang="sv-SE"/>
        </a:p>
      </dgm:t>
    </dgm:pt>
    <dgm:pt modelId="{D5ACD3E8-357D-4582-B38B-AC717FB7A827}">
      <dgm:prSet/>
      <dgm:spPr/>
      <dgm:t>
        <a:bodyPr/>
        <a:lstStyle/>
        <a:p>
          <a:r>
            <a:rPr lang="sv-SE"/>
            <a:t>Vad behöver vi eskalera?</a:t>
          </a:r>
        </a:p>
      </dgm:t>
    </dgm:pt>
    <dgm:pt modelId="{3DCA8B14-35A5-44AC-8028-322FA12D010A}" type="parTrans" cxnId="{51087BC3-339C-4618-B746-7CC26690AE42}">
      <dgm:prSet/>
      <dgm:spPr/>
      <dgm:t>
        <a:bodyPr/>
        <a:lstStyle/>
        <a:p>
          <a:endParaRPr lang="sv-SE"/>
        </a:p>
      </dgm:t>
    </dgm:pt>
    <dgm:pt modelId="{E66D92B4-BEAD-4A83-A36A-8604CE4F7E13}" type="sibTrans" cxnId="{51087BC3-339C-4618-B746-7CC26690AE42}">
      <dgm:prSet/>
      <dgm:spPr/>
      <dgm:t>
        <a:bodyPr/>
        <a:lstStyle/>
        <a:p>
          <a:endParaRPr lang="sv-SE"/>
        </a:p>
      </dgm:t>
    </dgm:pt>
    <dgm:pt modelId="{2779CEA1-FEC1-49FE-ADE3-14BB5D55AD6B}">
      <dgm:prSet custT="1"/>
      <dgm:spPr/>
      <dgm:t>
        <a:bodyPr/>
        <a:lstStyle/>
        <a:p>
          <a:r>
            <a:rPr lang="sv-SE" sz="2000" dirty="0"/>
            <a:t>Hitta aktiviteter som stänger gapen och utse ägare till dessa aktiviteter</a:t>
          </a:r>
        </a:p>
      </dgm:t>
    </dgm:pt>
    <dgm:pt modelId="{01444567-9364-4821-A46A-C843BD76E2F9}" type="parTrans" cxnId="{F48D4947-F4D3-4461-A78E-C5B78563BC24}">
      <dgm:prSet/>
      <dgm:spPr/>
      <dgm:t>
        <a:bodyPr/>
        <a:lstStyle/>
        <a:p>
          <a:endParaRPr lang="sv-SE"/>
        </a:p>
      </dgm:t>
    </dgm:pt>
    <dgm:pt modelId="{BE03196D-8683-4DE8-9703-097F682C9DA9}" type="sibTrans" cxnId="{F48D4947-F4D3-4461-A78E-C5B78563BC24}">
      <dgm:prSet/>
      <dgm:spPr/>
      <dgm:t>
        <a:bodyPr/>
        <a:lstStyle/>
        <a:p>
          <a:endParaRPr lang="sv-SE"/>
        </a:p>
      </dgm:t>
    </dgm:pt>
    <dgm:pt modelId="{E2E2BC42-CEB8-4156-A5B3-B4267A13B49E}" type="pres">
      <dgm:prSet presAssocID="{B2495134-3CFA-4C00-BABB-7DC97167C501}" presName="Name0" presStyleCnt="0">
        <dgm:presLayoutVars>
          <dgm:dir/>
          <dgm:animLvl val="lvl"/>
          <dgm:resizeHandles val="exact"/>
        </dgm:presLayoutVars>
      </dgm:prSet>
      <dgm:spPr/>
    </dgm:pt>
    <dgm:pt modelId="{E64856B0-15FF-4887-B186-DDC9B00E2CF5}" type="pres">
      <dgm:prSet presAssocID="{2779CEA1-FEC1-49FE-ADE3-14BB5D55AD6B}" presName="boxAndChildren" presStyleCnt="0"/>
      <dgm:spPr/>
    </dgm:pt>
    <dgm:pt modelId="{7CBCDBC2-5411-4CF7-8DC9-E3112FD2F1F8}" type="pres">
      <dgm:prSet presAssocID="{2779CEA1-FEC1-49FE-ADE3-14BB5D55AD6B}" presName="parentTextBox" presStyleLbl="node1" presStyleIdx="0" presStyleCnt="4"/>
      <dgm:spPr/>
    </dgm:pt>
    <dgm:pt modelId="{7D390D31-3E48-44DD-BF01-29024C1D07EF}" type="pres">
      <dgm:prSet presAssocID="{A2D0DBA1-C110-4AEC-B0A8-6A81B1B45476}" presName="sp" presStyleCnt="0"/>
      <dgm:spPr/>
    </dgm:pt>
    <dgm:pt modelId="{D2EB7845-2E12-481F-BFA7-D47DFF8C78DB}" type="pres">
      <dgm:prSet presAssocID="{F3EDEBB3-2B4E-4042-82EF-43D69D182FCC}" presName="arrowAndChildren" presStyleCnt="0"/>
      <dgm:spPr/>
    </dgm:pt>
    <dgm:pt modelId="{B43DC2BC-904E-4BC3-8618-AECFAD988DBB}" type="pres">
      <dgm:prSet presAssocID="{F3EDEBB3-2B4E-4042-82EF-43D69D182FCC}" presName="parentTextArrow" presStyleLbl="node1" presStyleIdx="0" presStyleCnt="4"/>
      <dgm:spPr/>
    </dgm:pt>
    <dgm:pt modelId="{E7911423-5636-4065-8304-896911ECCC61}" type="pres">
      <dgm:prSet presAssocID="{F3EDEBB3-2B4E-4042-82EF-43D69D182FCC}" presName="arrow" presStyleLbl="node1" presStyleIdx="1" presStyleCnt="4"/>
      <dgm:spPr/>
    </dgm:pt>
    <dgm:pt modelId="{F7AF6010-6291-4FAA-9420-41AD89DC4A0A}" type="pres">
      <dgm:prSet presAssocID="{F3EDEBB3-2B4E-4042-82EF-43D69D182FCC}" presName="descendantArrow" presStyleCnt="0"/>
      <dgm:spPr/>
    </dgm:pt>
    <dgm:pt modelId="{A755D499-FD95-4F30-A2CA-C8A0D447E430}" type="pres">
      <dgm:prSet presAssocID="{752298D1-6CF3-4546-B02C-BCE749D31F54}" presName="childTextArrow" presStyleLbl="fgAccFollowNode1" presStyleIdx="0" presStyleCnt="3">
        <dgm:presLayoutVars>
          <dgm:bulletEnabled val="1"/>
        </dgm:presLayoutVars>
      </dgm:prSet>
      <dgm:spPr/>
    </dgm:pt>
    <dgm:pt modelId="{632D45CC-CEFA-4168-9440-080C1CF56A1A}" type="pres">
      <dgm:prSet presAssocID="{E1A4D40D-6A8E-4C9D-B41A-49A14AA3D243}" presName="childTextArrow" presStyleLbl="fgAccFollowNode1" presStyleIdx="1" presStyleCnt="3">
        <dgm:presLayoutVars>
          <dgm:bulletEnabled val="1"/>
        </dgm:presLayoutVars>
      </dgm:prSet>
      <dgm:spPr/>
    </dgm:pt>
    <dgm:pt modelId="{0DF9C57E-1AFD-4BAD-9208-37D545D6E4C5}" type="pres">
      <dgm:prSet presAssocID="{D5ACD3E8-357D-4582-B38B-AC717FB7A827}" presName="childTextArrow" presStyleLbl="fgAccFollowNode1" presStyleIdx="2" presStyleCnt="3">
        <dgm:presLayoutVars>
          <dgm:bulletEnabled val="1"/>
        </dgm:presLayoutVars>
      </dgm:prSet>
      <dgm:spPr/>
    </dgm:pt>
    <dgm:pt modelId="{14295BF5-CC0E-476D-8736-8E94B736FFB7}" type="pres">
      <dgm:prSet presAssocID="{445BB5FD-437B-4BD6-AB3F-2F0C26E388A3}" presName="sp" presStyleCnt="0"/>
      <dgm:spPr/>
    </dgm:pt>
    <dgm:pt modelId="{83DB4D8F-A195-452D-8BC7-F58C98C82BF7}" type="pres">
      <dgm:prSet presAssocID="{AA8F80DB-292F-4D29-9F8C-DD7E41EB8B71}" presName="arrowAndChildren" presStyleCnt="0"/>
      <dgm:spPr/>
    </dgm:pt>
    <dgm:pt modelId="{79AF1E53-06F3-4471-86C4-7A0270F76497}" type="pres">
      <dgm:prSet presAssocID="{AA8F80DB-292F-4D29-9F8C-DD7E41EB8B71}" presName="parentTextArrow" presStyleLbl="node1" presStyleIdx="2" presStyleCnt="4"/>
      <dgm:spPr/>
    </dgm:pt>
    <dgm:pt modelId="{03C9E3DC-886B-4362-ADE2-FA121D7FB2EF}" type="pres">
      <dgm:prSet presAssocID="{A3E60CB4-DB70-4293-BC5F-13ED99B11FD6}" presName="sp" presStyleCnt="0"/>
      <dgm:spPr/>
    </dgm:pt>
    <dgm:pt modelId="{28B834B7-F967-4C2C-ABC5-56897D3624C4}" type="pres">
      <dgm:prSet presAssocID="{7D52646D-745E-4368-B2BE-2C550B7977A7}" presName="arrowAndChildren" presStyleCnt="0"/>
      <dgm:spPr/>
    </dgm:pt>
    <dgm:pt modelId="{F2A73558-A403-411C-A384-EFAE78DC3E3C}" type="pres">
      <dgm:prSet presAssocID="{7D52646D-745E-4368-B2BE-2C550B7977A7}" presName="parentTextArrow" presStyleLbl="node1" presStyleIdx="3" presStyleCnt="4"/>
      <dgm:spPr/>
    </dgm:pt>
  </dgm:ptLst>
  <dgm:cxnLst>
    <dgm:cxn modelId="{67AA3B02-CA77-4A28-ADC5-4B5CFE0E107D}" type="presOf" srcId="{B2495134-3CFA-4C00-BABB-7DC97167C501}" destId="{E2E2BC42-CEB8-4156-A5B3-B4267A13B49E}" srcOrd="0" destOrd="0" presId="urn:microsoft.com/office/officeart/2005/8/layout/process4"/>
    <dgm:cxn modelId="{7E906010-179B-4B0C-9A2F-41AD1469AC42}" type="presOf" srcId="{2779CEA1-FEC1-49FE-ADE3-14BB5D55AD6B}" destId="{7CBCDBC2-5411-4CF7-8DC9-E3112FD2F1F8}" srcOrd="0" destOrd="0" presId="urn:microsoft.com/office/officeart/2005/8/layout/process4"/>
    <dgm:cxn modelId="{79BE8241-D882-45A8-9C47-4A1F847A1B1F}" type="presOf" srcId="{F3EDEBB3-2B4E-4042-82EF-43D69D182FCC}" destId="{E7911423-5636-4065-8304-896911ECCC61}" srcOrd="1" destOrd="0" presId="urn:microsoft.com/office/officeart/2005/8/layout/process4"/>
    <dgm:cxn modelId="{3A275646-ADFE-472D-89A3-8F50C388226D}" type="presOf" srcId="{E1A4D40D-6A8E-4C9D-B41A-49A14AA3D243}" destId="{632D45CC-CEFA-4168-9440-080C1CF56A1A}" srcOrd="0" destOrd="0" presId="urn:microsoft.com/office/officeart/2005/8/layout/process4"/>
    <dgm:cxn modelId="{F48D4947-F4D3-4461-A78E-C5B78563BC24}" srcId="{B2495134-3CFA-4C00-BABB-7DC97167C501}" destId="{2779CEA1-FEC1-49FE-ADE3-14BB5D55AD6B}" srcOrd="3" destOrd="0" parTransId="{01444567-9364-4821-A46A-C843BD76E2F9}" sibTransId="{BE03196D-8683-4DE8-9703-097F682C9DA9}"/>
    <dgm:cxn modelId="{5ACAFA48-63BF-4668-8632-8D9362E2C13F}" type="presOf" srcId="{752298D1-6CF3-4546-B02C-BCE749D31F54}" destId="{A755D499-FD95-4F30-A2CA-C8A0D447E430}" srcOrd="0" destOrd="0" presId="urn:microsoft.com/office/officeart/2005/8/layout/process4"/>
    <dgm:cxn modelId="{E8B4804E-55B9-4DA5-B47E-B1C56C661D02}" srcId="{B2495134-3CFA-4C00-BABB-7DC97167C501}" destId="{AA8F80DB-292F-4D29-9F8C-DD7E41EB8B71}" srcOrd="1" destOrd="0" parTransId="{74E8E01E-EB57-400B-B779-C7D0F224C147}" sibTransId="{445BB5FD-437B-4BD6-AB3F-2F0C26E388A3}"/>
    <dgm:cxn modelId="{F5BFEB72-8130-47EE-BD09-58386DE2A70C}" srcId="{B2495134-3CFA-4C00-BABB-7DC97167C501}" destId="{7D52646D-745E-4368-B2BE-2C550B7977A7}" srcOrd="0" destOrd="0" parTransId="{5C29ACB4-E32D-4FD5-AB0E-4140712E1FCC}" sibTransId="{A3E60CB4-DB70-4293-BC5F-13ED99B11FD6}"/>
    <dgm:cxn modelId="{3D417D7E-7910-45CE-AFB7-A562BC7F410B}" srcId="{F3EDEBB3-2B4E-4042-82EF-43D69D182FCC}" destId="{E1A4D40D-6A8E-4C9D-B41A-49A14AA3D243}" srcOrd="1" destOrd="0" parTransId="{27B6907C-926A-459B-B0E0-6FD8F4BC507C}" sibTransId="{61829A01-7890-4A52-9A02-42DCDAD23520}"/>
    <dgm:cxn modelId="{449F49BF-F2AC-4CAB-9085-AECF12F43E65}" type="presOf" srcId="{AA8F80DB-292F-4D29-9F8C-DD7E41EB8B71}" destId="{79AF1E53-06F3-4471-86C4-7A0270F76497}" srcOrd="0" destOrd="0" presId="urn:microsoft.com/office/officeart/2005/8/layout/process4"/>
    <dgm:cxn modelId="{51087BC3-339C-4618-B746-7CC26690AE42}" srcId="{F3EDEBB3-2B4E-4042-82EF-43D69D182FCC}" destId="{D5ACD3E8-357D-4582-B38B-AC717FB7A827}" srcOrd="2" destOrd="0" parTransId="{3DCA8B14-35A5-44AC-8028-322FA12D010A}" sibTransId="{E66D92B4-BEAD-4A83-A36A-8604CE4F7E13}"/>
    <dgm:cxn modelId="{9E59F9C8-9B61-4C0E-8987-9949EE340796}" type="presOf" srcId="{F3EDEBB3-2B4E-4042-82EF-43D69D182FCC}" destId="{B43DC2BC-904E-4BC3-8618-AECFAD988DBB}" srcOrd="0" destOrd="0" presId="urn:microsoft.com/office/officeart/2005/8/layout/process4"/>
    <dgm:cxn modelId="{E13FCFD9-7795-4AEA-9B18-B84A7BF058DE}" type="presOf" srcId="{D5ACD3E8-357D-4582-B38B-AC717FB7A827}" destId="{0DF9C57E-1AFD-4BAD-9208-37D545D6E4C5}" srcOrd="0" destOrd="0" presId="urn:microsoft.com/office/officeart/2005/8/layout/process4"/>
    <dgm:cxn modelId="{F28588E9-F911-401B-81E6-CD2C2ED6E95C}" srcId="{F3EDEBB3-2B4E-4042-82EF-43D69D182FCC}" destId="{752298D1-6CF3-4546-B02C-BCE749D31F54}" srcOrd="0" destOrd="0" parTransId="{242ED91A-788C-4724-98A5-F19749D8AFF3}" sibTransId="{A055AF57-5C23-4571-B798-536FAAC355D1}"/>
    <dgm:cxn modelId="{D9B451EC-C11D-4D8B-A919-B06B7D637816}" type="presOf" srcId="{7D52646D-745E-4368-B2BE-2C550B7977A7}" destId="{F2A73558-A403-411C-A384-EFAE78DC3E3C}" srcOrd="0" destOrd="0" presId="urn:microsoft.com/office/officeart/2005/8/layout/process4"/>
    <dgm:cxn modelId="{2CAEAFF8-53C4-4E0C-94BB-D4246D81089B}" srcId="{B2495134-3CFA-4C00-BABB-7DC97167C501}" destId="{F3EDEBB3-2B4E-4042-82EF-43D69D182FCC}" srcOrd="2" destOrd="0" parTransId="{8F1DCE1B-3D4D-4BBF-84CC-E05893B79DCC}" sibTransId="{A2D0DBA1-C110-4AEC-B0A8-6A81B1B45476}"/>
    <dgm:cxn modelId="{4C284C89-B760-442A-BD80-1872CA567F2C}" type="presParOf" srcId="{E2E2BC42-CEB8-4156-A5B3-B4267A13B49E}" destId="{E64856B0-15FF-4887-B186-DDC9B00E2CF5}" srcOrd="0" destOrd="0" presId="urn:microsoft.com/office/officeart/2005/8/layout/process4"/>
    <dgm:cxn modelId="{8A3C67E8-8463-42BA-BDF8-04D759F17904}" type="presParOf" srcId="{E64856B0-15FF-4887-B186-DDC9B00E2CF5}" destId="{7CBCDBC2-5411-4CF7-8DC9-E3112FD2F1F8}" srcOrd="0" destOrd="0" presId="urn:microsoft.com/office/officeart/2005/8/layout/process4"/>
    <dgm:cxn modelId="{13AEAA10-A59F-4697-B1C6-472A7AA279C5}" type="presParOf" srcId="{E2E2BC42-CEB8-4156-A5B3-B4267A13B49E}" destId="{7D390D31-3E48-44DD-BF01-29024C1D07EF}" srcOrd="1" destOrd="0" presId="urn:microsoft.com/office/officeart/2005/8/layout/process4"/>
    <dgm:cxn modelId="{E7507954-F4FD-4AE8-80EF-0829012553C8}" type="presParOf" srcId="{E2E2BC42-CEB8-4156-A5B3-B4267A13B49E}" destId="{D2EB7845-2E12-481F-BFA7-D47DFF8C78DB}" srcOrd="2" destOrd="0" presId="urn:microsoft.com/office/officeart/2005/8/layout/process4"/>
    <dgm:cxn modelId="{9B0AA80C-D3E4-46C2-88A5-4D0EEF5B6C1E}" type="presParOf" srcId="{D2EB7845-2E12-481F-BFA7-D47DFF8C78DB}" destId="{B43DC2BC-904E-4BC3-8618-AECFAD988DBB}" srcOrd="0" destOrd="0" presId="urn:microsoft.com/office/officeart/2005/8/layout/process4"/>
    <dgm:cxn modelId="{7C8EAC7C-D16A-4C2B-A1DC-1AABB027EB37}" type="presParOf" srcId="{D2EB7845-2E12-481F-BFA7-D47DFF8C78DB}" destId="{E7911423-5636-4065-8304-896911ECCC61}" srcOrd="1" destOrd="0" presId="urn:microsoft.com/office/officeart/2005/8/layout/process4"/>
    <dgm:cxn modelId="{53B495C7-11D5-42F1-AD2C-FB595654E52F}" type="presParOf" srcId="{D2EB7845-2E12-481F-BFA7-D47DFF8C78DB}" destId="{F7AF6010-6291-4FAA-9420-41AD89DC4A0A}" srcOrd="2" destOrd="0" presId="urn:microsoft.com/office/officeart/2005/8/layout/process4"/>
    <dgm:cxn modelId="{475B2A11-481F-4C49-951B-4BCF02D7D02C}" type="presParOf" srcId="{F7AF6010-6291-4FAA-9420-41AD89DC4A0A}" destId="{A755D499-FD95-4F30-A2CA-C8A0D447E430}" srcOrd="0" destOrd="0" presId="urn:microsoft.com/office/officeart/2005/8/layout/process4"/>
    <dgm:cxn modelId="{F72E4C87-C9B2-47A3-8D9A-C9DF4BEF92F8}" type="presParOf" srcId="{F7AF6010-6291-4FAA-9420-41AD89DC4A0A}" destId="{632D45CC-CEFA-4168-9440-080C1CF56A1A}" srcOrd="1" destOrd="0" presId="urn:microsoft.com/office/officeart/2005/8/layout/process4"/>
    <dgm:cxn modelId="{ECA60825-12A6-4169-8C34-4437D98E0030}" type="presParOf" srcId="{F7AF6010-6291-4FAA-9420-41AD89DC4A0A}" destId="{0DF9C57E-1AFD-4BAD-9208-37D545D6E4C5}" srcOrd="2" destOrd="0" presId="urn:microsoft.com/office/officeart/2005/8/layout/process4"/>
    <dgm:cxn modelId="{A02ABD1E-9707-4339-9F0F-689589346E87}" type="presParOf" srcId="{E2E2BC42-CEB8-4156-A5B3-B4267A13B49E}" destId="{14295BF5-CC0E-476D-8736-8E94B736FFB7}" srcOrd="3" destOrd="0" presId="urn:microsoft.com/office/officeart/2005/8/layout/process4"/>
    <dgm:cxn modelId="{27A33701-FADE-49C7-9CEA-7BA7B34D91E2}" type="presParOf" srcId="{E2E2BC42-CEB8-4156-A5B3-B4267A13B49E}" destId="{83DB4D8F-A195-452D-8BC7-F58C98C82BF7}" srcOrd="4" destOrd="0" presId="urn:microsoft.com/office/officeart/2005/8/layout/process4"/>
    <dgm:cxn modelId="{10E1F3D6-C620-40D5-8BBE-6F8496F9ABC8}" type="presParOf" srcId="{83DB4D8F-A195-452D-8BC7-F58C98C82BF7}" destId="{79AF1E53-06F3-4471-86C4-7A0270F76497}" srcOrd="0" destOrd="0" presId="urn:microsoft.com/office/officeart/2005/8/layout/process4"/>
    <dgm:cxn modelId="{19005F9E-2188-4F83-9BE4-4E425A1EBC2B}" type="presParOf" srcId="{E2E2BC42-CEB8-4156-A5B3-B4267A13B49E}" destId="{03C9E3DC-886B-4362-ADE2-FA121D7FB2EF}" srcOrd="5" destOrd="0" presId="urn:microsoft.com/office/officeart/2005/8/layout/process4"/>
    <dgm:cxn modelId="{FFEE5265-DA8A-4ED6-9DD8-FD616EDAC48E}" type="presParOf" srcId="{E2E2BC42-CEB8-4156-A5B3-B4267A13B49E}" destId="{28B834B7-F967-4C2C-ABC5-56897D3624C4}" srcOrd="6" destOrd="0" presId="urn:microsoft.com/office/officeart/2005/8/layout/process4"/>
    <dgm:cxn modelId="{99EEAD77-145B-4182-BA1C-6B13E3EFB027}" type="presParOf" srcId="{28B834B7-F967-4C2C-ABC5-56897D3624C4}" destId="{F2A73558-A403-411C-A384-EFAE78DC3E3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301F72-63BD-4E9D-AC41-C2FA6C9011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sv-SE"/>
        </a:p>
      </dgm:t>
    </dgm:pt>
    <dgm:pt modelId="{7AA711AF-BA49-4D35-ACC4-F6F7503D8A2E}">
      <dgm:prSet/>
      <dgm:spPr/>
      <dgm:t>
        <a:bodyPr/>
        <a:lstStyle/>
        <a:p>
          <a:r>
            <a:rPr lang="sv-SE" dirty="0"/>
            <a:t>A3 förbättrings-metodik</a:t>
          </a:r>
        </a:p>
      </dgm:t>
    </dgm:pt>
    <dgm:pt modelId="{853C46E8-45EC-4D35-81ED-287770E5E5D6}" type="parTrans" cxnId="{DE77F5DA-1B70-470E-AC18-592726CF2E85}">
      <dgm:prSet/>
      <dgm:spPr/>
      <dgm:t>
        <a:bodyPr/>
        <a:lstStyle/>
        <a:p>
          <a:endParaRPr lang="sv-SE"/>
        </a:p>
      </dgm:t>
    </dgm:pt>
    <dgm:pt modelId="{C70C1369-61D8-4055-9F9A-1DD0D704115E}" type="sibTrans" cxnId="{DE77F5DA-1B70-470E-AC18-592726CF2E85}">
      <dgm:prSet/>
      <dgm:spPr/>
      <dgm:t>
        <a:bodyPr/>
        <a:lstStyle/>
        <a:p>
          <a:endParaRPr lang="sv-SE"/>
        </a:p>
      </dgm:t>
    </dgm:pt>
    <dgm:pt modelId="{C137F2F8-6A86-4D7C-91CD-2F6922B79F9E}">
      <dgm:prSet/>
      <dgm:spPr/>
      <dgm:t>
        <a:bodyPr/>
        <a:lstStyle/>
        <a:p>
          <a:r>
            <a:rPr lang="sv-SE" dirty="0"/>
            <a:t>A3 metodiken har använts i över 10 år på Region Skåne och är basen i den förbättringsledarutbildning som hundratals medarbetare gått. Den utgår från en systematisk och faktadriven metodik för att hitta orsaker och inte bara symtom</a:t>
          </a:r>
        </a:p>
        <a:p>
          <a:r>
            <a:rPr lang="sv-SE" dirty="0"/>
            <a:t>A3 bygger i grunden på DMAIC, världens mest använda problemlösningsmetodik</a:t>
          </a:r>
        </a:p>
      </dgm:t>
    </dgm:pt>
    <dgm:pt modelId="{90F28EE8-B539-4951-AED4-C33656AAEC3C}" type="parTrans" cxnId="{DE540CEC-5985-4D7C-BA7C-62792641DF54}">
      <dgm:prSet/>
      <dgm:spPr/>
      <dgm:t>
        <a:bodyPr/>
        <a:lstStyle/>
        <a:p>
          <a:endParaRPr lang="sv-SE"/>
        </a:p>
      </dgm:t>
    </dgm:pt>
    <dgm:pt modelId="{A11CC037-53E1-4CD1-8887-0C38A5398B8E}" type="sibTrans" cxnId="{DE540CEC-5985-4D7C-BA7C-62792641DF54}">
      <dgm:prSet/>
      <dgm:spPr/>
      <dgm:t>
        <a:bodyPr/>
        <a:lstStyle/>
        <a:p>
          <a:endParaRPr lang="sv-SE"/>
        </a:p>
      </dgm:t>
    </dgm:pt>
    <dgm:pt modelId="{6EBEB321-BC0F-429F-B1BF-0DD0269AE884}">
      <dgm:prSet/>
      <dgm:spPr/>
      <dgm:t>
        <a:bodyPr/>
        <a:lstStyle/>
        <a:p>
          <a:r>
            <a:rPr lang="sv-SE" dirty="0"/>
            <a:t>Förändrings-ledning</a:t>
          </a:r>
        </a:p>
      </dgm:t>
    </dgm:pt>
    <dgm:pt modelId="{5EEA90CD-CDCE-4569-B9C1-67186CB77B0A}" type="parTrans" cxnId="{B9C8E524-15B7-4860-8155-8E924446ABBF}">
      <dgm:prSet/>
      <dgm:spPr/>
      <dgm:t>
        <a:bodyPr/>
        <a:lstStyle/>
        <a:p>
          <a:endParaRPr lang="sv-SE"/>
        </a:p>
      </dgm:t>
    </dgm:pt>
    <dgm:pt modelId="{58AFE366-D5E9-45AE-965A-C96F1004C0B9}" type="sibTrans" cxnId="{B9C8E524-15B7-4860-8155-8E924446ABBF}">
      <dgm:prSet/>
      <dgm:spPr/>
      <dgm:t>
        <a:bodyPr/>
        <a:lstStyle/>
        <a:p>
          <a:endParaRPr lang="sv-SE"/>
        </a:p>
      </dgm:t>
    </dgm:pt>
    <dgm:pt modelId="{D3B8BCB2-6727-4B50-A73A-5AD74FEEC3A8}">
      <dgm:prSet/>
      <dgm:spPr/>
      <dgm:t>
        <a:bodyPr/>
        <a:lstStyle/>
        <a:p>
          <a:r>
            <a:rPr lang="sv-SE" dirty="0"/>
            <a:t>Region Skånes förändringsmetodik och speciellt förändringsplanerings- verktygen är viktiga för att bedöma omfattningen och svårigheterna med de beteendeförändringar kan uppstå</a:t>
          </a:r>
        </a:p>
        <a:p>
          <a:r>
            <a:rPr lang="sv-SE" dirty="0"/>
            <a:t>Förändringsplaneringen använder sig av </a:t>
          </a:r>
          <a:r>
            <a:rPr lang="sv-SE" dirty="0" err="1"/>
            <a:t>Kotters</a:t>
          </a:r>
          <a:r>
            <a:rPr lang="sv-SE" dirty="0"/>
            <a:t> framgångsfaktorer, det kanske vanligaste stödet i förändringsarbete, och som också är basen i ”</a:t>
          </a:r>
          <a:r>
            <a:rPr lang="sv-SE" dirty="0" err="1"/>
            <a:t>Wallbreaker</a:t>
          </a:r>
          <a:r>
            <a:rPr lang="sv-SE" dirty="0"/>
            <a:t>” som ca 1500 chefer och medarbetar genomgått</a:t>
          </a:r>
        </a:p>
      </dgm:t>
    </dgm:pt>
    <dgm:pt modelId="{B0A840D1-D400-49D6-96E0-05426EF28FCE}" type="parTrans" cxnId="{A80E9F52-60FE-43A0-AE33-41143A18C13F}">
      <dgm:prSet/>
      <dgm:spPr/>
      <dgm:t>
        <a:bodyPr/>
        <a:lstStyle/>
        <a:p>
          <a:endParaRPr lang="sv-SE"/>
        </a:p>
      </dgm:t>
    </dgm:pt>
    <dgm:pt modelId="{528F72DF-7B34-4616-9300-4226CD492B11}" type="sibTrans" cxnId="{A80E9F52-60FE-43A0-AE33-41143A18C13F}">
      <dgm:prSet/>
      <dgm:spPr/>
      <dgm:t>
        <a:bodyPr/>
        <a:lstStyle/>
        <a:p>
          <a:endParaRPr lang="sv-SE"/>
        </a:p>
      </dgm:t>
    </dgm:pt>
    <dgm:pt modelId="{CB27BF97-E5B9-4E85-898C-F10A358F2EF6}" type="pres">
      <dgm:prSet presAssocID="{C5301F72-63BD-4E9D-AC41-C2FA6C9011D0}" presName="vert0" presStyleCnt="0">
        <dgm:presLayoutVars>
          <dgm:dir/>
          <dgm:animOne val="branch"/>
          <dgm:animLvl val="lvl"/>
        </dgm:presLayoutVars>
      </dgm:prSet>
      <dgm:spPr/>
    </dgm:pt>
    <dgm:pt modelId="{A97A5FAC-EB12-4E3A-9263-0257223FC17A}" type="pres">
      <dgm:prSet presAssocID="{7AA711AF-BA49-4D35-ACC4-F6F7503D8A2E}" presName="thickLine" presStyleLbl="alignNode1" presStyleIdx="0" presStyleCnt="2"/>
      <dgm:spPr/>
    </dgm:pt>
    <dgm:pt modelId="{A2E6A4FB-6F5E-4336-8173-701F25F49B0F}" type="pres">
      <dgm:prSet presAssocID="{7AA711AF-BA49-4D35-ACC4-F6F7503D8A2E}" presName="horz1" presStyleCnt="0"/>
      <dgm:spPr/>
    </dgm:pt>
    <dgm:pt modelId="{09C56FAF-F941-47F0-8221-2CF2CBECCB7C}" type="pres">
      <dgm:prSet presAssocID="{7AA711AF-BA49-4D35-ACC4-F6F7503D8A2E}" presName="tx1" presStyleLbl="revTx" presStyleIdx="0" presStyleCnt="4"/>
      <dgm:spPr/>
    </dgm:pt>
    <dgm:pt modelId="{782CA487-E391-469D-8176-DBD7853724D3}" type="pres">
      <dgm:prSet presAssocID="{7AA711AF-BA49-4D35-ACC4-F6F7503D8A2E}" presName="vert1" presStyleCnt="0"/>
      <dgm:spPr/>
    </dgm:pt>
    <dgm:pt modelId="{3AE6FE59-0FC9-4E73-A31D-F3FC6DF5C3C6}" type="pres">
      <dgm:prSet presAssocID="{C137F2F8-6A86-4D7C-91CD-2F6922B79F9E}" presName="vertSpace2a" presStyleCnt="0"/>
      <dgm:spPr/>
    </dgm:pt>
    <dgm:pt modelId="{F92A69E7-6E6D-4E1C-9C48-AFEE12E0ACC0}" type="pres">
      <dgm:prSet presAssocID="{C137F2F8-6A86-4D7C-91CD-2F6922B79F9E}" presName="horz2" presStyleCnt="0"/>
      <dgm:spPr/>
    </dgm:pt>
    <dgm:pt modelId="{68A3BF11-C39C-4177-B7CB-D1725A4D3F03}" type="pres">
      <dgm:prSet presAssocID="{C137F2F8-6A86-4D7C-91CD-2F6922B79F9E}" presName="horzSpace2" presStyleCnt="0"/>
      <dgm:spPr/>
    </dgm:pt>
    <dgm:pt modelId="{8156B60B-310C-46BD-B70F-19845CA25A72}" type="pres">
      <dgm:prSet presAssocID="{C137F2F8-6A86-4D7C-91CD-2F6922B79F9E}" presName="tx2" presStyleLbl="revTx" presStyleIdx="1" presStyleCnt="4"/>
      <dgm:spPr/>
    </dgm:pt>
    <dgm:pt modelId="{52C92959-B6FC-4A58-ABA4-F753C3F49B77}" type="pres">
      <dgm:prSet presAssocID="{C137F2F8-6A86-4D7C-91CD-2F6922B79F9E}" presName="vert2" presStyleCnt="0"/>
      <dgm:spPr/>
    </dgm:pt>
    <dgm:pt modelId="{70E083B3-77CB-45E3-84EE-D204A4C78FB0}" type="pres">
      <dgm:prSet presAssocID="{C137F2F8-6A86-4D7C-91CD-2F6922B79F9E}" presName="thinLine2b" presStyleLbl="callout" presStyleIdx="0" presStyleCnt="2"/>
      <dgm:spPr/>
    </dgm:pt>
    <dgm:pt modelId="{1F4B97A9-C378-48EC-BBCA-2779AB619D20}" type="pres">
      <dgm:prSet presAssocID="{C137F2F8-6A86-4D7C-91CD-2F6922B79F9E}" presName="vertSpace2b" presStyleCnt="0"/>
      <dgm:spPr/>
    </dgm:pt>
    <dgm:pt modelId="{19067D0F-4DB3-49E9-8594-0C4B82457FE0}" type="pres">
      <dgm:prSet presAssocID="{6EBEB321-BC0F-429F-B1BF-0DD0269AE884}" presName="thickLine" presStyleLbl="alignNode1" presStyleIdx="1" presStyleCnt="2"/>
      <dgm:spPr/>
    </dgm:pt>
    <dgm:pt modelId="{D422F6E4-CDE4-4031-872B-9C62331CEB74}" type="pres">
      <dgm:prSet presAssocID="{6EBEB321-BC0F-429F-B1BF-0DD0269AE884}" presName="horz1" presStyleCnt="0"/>
      <dgm:spPr/>
    </dgm:pt>
    <dgm:pt modelId="{E8FA3DE4-F211-4FE1-A170-FCDD8893E59D}" type="pres">
      <dgm:prSet presAssocID="{6EBEB321-BC0F-429F-B1BF-0DD0269AE884}" presName="tx1" presStyleLbl="revTx" presStyleIdx="2" presStyleCnt="4"/>
      <dgm:spPr/>
    </dgm:pt>
    <dgm:pt modelId="{B8EC8774-B62F-46F8-8EBB-B87492C4CE61}" type="pres">
      <dgm:prSet presAssocID="{6EBEB321-BC0F-429F-B1BF-0DD0269AE884}" presName="vert1" presStyleCnt="0"/>
      <dgm:spPr/>
    </dgm:pt>
    <dgm:pt modelId="{509B5CA1-6A2E-4D48-A941-95F40C046383}" type="pres">
      <dgm:prSet presAssocID="{D3B8BCB2-6727-4B50-A73A-5AD74FEEC3A8}" presName="vertSpace2a" presStyleCnt="0"/>
      <dgm:spPr/>
    </dgm:pt>
    <dgm:pt modelId="{F52DCC0C-5373-439A-A4DA-31C47F7F88D7}" type="pres">
      <dgm:prSet presAssocID="{D3B8BCB2-6727-4B50-A73A-5AD74FEEC3A8}" presName="horz2" presStyleCnt="0"/>
      <dgm:spPr/>
    </dgm:pt>
    <dgm:pt modelId="{9DBEAE81-F5F6-4072-B765-C3E18291C0F1}" type="pres">
      <dgm:prSet presAssocID="{D3B8BCB2-6727-4B50-A73A-5AD74FEEC3A8}" presName="horzSpace2" presStyleCnt="0"/>
      <dgm:spPr/>
    </dgm:pt>
    <dgm:pt modelId="{E6974A27-CD34-4E36-B0C4-4AE127DDB5D8}" type="pres">
      <dgm:prSet presAssocID="{D3B8BCB2-6727-4B50-A73A-5AD74FEEC3A8}" presName="tx2" presStyleLbl="revTx" presStyleIdx="3" presStyleCnt="4"/>
      <dgm:spPr/>
    </dgm:pt>
    <dgm:pt modelId="{9555034D-EEA0-4531-AD80-645185F2E135}" type="pres">
      <dgm:prSet presAssocID="{D3B8BCB2-6727-4B50-A73A-5AD74FEEC3A8}" presName="vert2" presStyleCnt="0"/>
      <dgm:spPr/>
    </dgm:pt>
    <dgm:pt modelId="{F3442C00-DED4-4807-A4DA-4664C3BA6E0A}" type="pres">
      <dgm:prSet presAssocID="{D3B8BCB2-6727-4B50-A73A-5AD74FEEC3A8}" presName="thinLine2b" presStyleLbl="callout" presStyleIdx="1" presStyleCnt="2"/>
      <dgm:spPr/>
    </dgm:pt>
    <dgm:pt modelId="{E784D39B-C3DF-4317-A3F7-C52B479BBBAC}" type="pres">
      <dgm:prSet presAssocID="{D3B8BCB2-6727-4B50-A73A-5AD74FEEC3A8}" presName="vertSpace2b" presStyleCnt="0"/>
      <dgm:spPr/>
    </dgm:pt>
  </dgm:ptLst>
  <dgm:cxnLst>
    <dgm:cxn modelId="{B9C8E524-15B7-4860-8155-8E924446ABBF}" srcId="{C5301F72-63BD-4E9D-AC41-C2FA6C9011D0}" destId="{6EBEB321-BC0F-429F-B1BF-0DD0269AE884}" srcOrd="1" destOrd="0" parTransId="{5EEA90CD-CDCE-4569-B9C1-67186CB77B0A}" sibTransId="{58AFE366-D5E9-45AE-965A-C96F1004C0B9}"/>
    <dgm:cxn modelId="{31569F65-385C-4455-9191-4F3F6A96C659}" type="presOf" srcId="{6EBEB321-BC0F-429F-B1BF-0DD0269AE884}" destId="{E8FA3DE4-F211-4FE1-A170-FCDD8893E59D}" srcOrd="0" destOrd="0" presId="urn:microsoft.com/office/officeart/2008/layout/LinedList"/>
    <dgm:cxn modelId="{A80E9F52-60FE-43A0-AE33-41143A18C13F}" srcId="{6EBEB321-BC0F-429F-B1BF-0DD0269AE884}" destId="{D3B8BCB2-6727-4B50-A73A-5AD74FEEC3A8}" srcOrd="0" destOrd="0" parTransId="{B0A840D1-D400-49D6-96E0-05426EF28FCE}" sibTransId="{528F72DF-7B34-4616-9300-4226CD492B11}"/>
    <dgm:cxn modelId="{10592C8A-02B1-4724-9291-5AE5168246CF}" type="presOf" srcId="{C137F2F8-6A86-4D7C-91CD-2F6922B79F9E}" destId="{8156B60B-310C-46BD-B70F-19845CA25A72}" srcOrd="0" destOrd="0" presId="urn:microsoft.com/office/officeart/2008/layout/LinedList"/>
    <dgm:cxn modelId="{E47CA18B-179B-449F-BB20-EAF38D4DBAF3}" type="presOf" srcId="{D3B8BCB2-6727-4B50-A73A-5AD74FEEC3A8}" destId="{E6974A27-CD34-4E36-B0C4-4AE127DDB5D8}" srcOrd="0" destOrd="0" presId="urn:microsoft.com/office/officeart/2008/layout/LinedList"/>
    <dgm:cxn modelId="{29156AC9-627A-4AA5-A55D-5B95B9CC6BE7}" type="presOf" srcId="{C5301F72-63BD-4E9D-AC41-C2FA6C9011D0}" destId="{CB27BF97-E5B9-4E85-898C-F10A358F2EF6}" srcOrd="0" destOrd="0" presId="urn:microsoft.com/office/officeart/2008/layout/LinedList"/>
    <dgm:cxn modelId="{DE77F5DA-1B70-470E-AC18-592726CF2E85}" srcId="{C5301F72-63BD-4E9D-AC41-C2FA6C9011D0}" destId="{7AA711AF-BA49-4D35-ACC4-F6F7503D8A2E}" srcOrd="0" destOrd="0" parTransId="{853C46E8-45EC-4D35-81ED-287770E5E5D6}" sibTransId="{C70C1369-61D8-4055-9F9A-1DD0D704115E}"/>
    <dgm:cxn modelId="{C6A184DF-0B17-472A-9F36-84567F2A6572}" type="presOf" srcId="{7AA711AF-BA49-4D35-ACC4-F6F7503D8A2E}" destId="{09C56FAF-F941-47F0-8221-2CF2CBECCB7C}" srcOrd="0" destOrd="0" presId="urn:microsoft.com/office/officeart/2008/layout/LinedList"/>
    <dgm:cxn modelId="{DE540CEC-5985-4D7C-BA7C-62792641DF54}" srcId="{7AA711AF-BA49-4D35-ACC4-F6F7503D8A2E}" destId="{C137F2F8-6A86-4D7C-91CD-2F6922B79F9E}" srcOrd="0" destOrd="0" parTransId="{90F28EE8-B539-4951-AED4-C33656AAEC3C}" sibTransId="{A11CC037-53E1-4CD1-8887-0C38A5398B8E}"/>
    <dgm:cxn modelId="{0639AA06-0876-449D-9CE4-92123A826272}" type="presParOf" srcId="{CB27BF97-E5B9-4E85-898C-F10A358F2EF6}" destId="{A97A5FAC-EB12-4E3A-9263-0257223FC17A}" srcOrd="0" destOrd="0" presId="urn:microsoft.com/office/officeart/2008/layout/LinedList"/>
    <dgm:cxn modelId="{79A7475F-F85C-45EE-AADD-D1418FDFBACF}" type="presParOf" srcId="{CB27BF97-E5B9-4E85-898C-F10A358F2EF6}" destId="{A2E6A4FB-6F5E-4336-8173-701F25F49B0F}" srcOrd="1" destOrd="0" presId="urn:microsoft.com/office/officeart/2008/layout/LinedList"/>
    <dgm:cxn modelId="{CF19C94A-E705-4C99-AB76-DD897AC20B9E}" type="presParOf" srcId="{A2E6A4FB-6F5E-4336-8173-701F25F49B0F}" destId="{09C56FAF-F941-47F0-8221-2CF2CBECCB7C}" srcOrd="0" destOrd="0" presId="urn:microsoft.com/office/officeart/2008/layout/LinedList"/>
    <dgm:cxn modelId="{17C9DFD7-47DF-41C3-9175-CC72487661BF}" type="presParOf" srcId="{A2E6A4FB-6F5E-4336-8173-701F25F49B0F}" destId="{782CA487-E391-469D-8176-DBD7853724D3}" srcOrd="1" destOrd="0" presId="urn:microsoft.com/office/officeart/2008/layout/LinedList"/>
    <dgm:cxn modelId="{63AB0D30-CC2E-4328-BB8E-6710700C85CC}" type="presParOf" srcId="{782CA487-E391-469D-8176-DBD7853724D3}" destId="{3AE6FE59-0FC9-4E73-A31D-F3FC6DF5C3C6}" srcOrd="0" destOrd="0" presId="urn:microsoft.com/office/officeart/2008/layout/LinedList"/>
    <dgm:cxn modelId="{04A16C82-E26F-44E0-89A7-EB06E02FE139}" type="presParOf" srcId="{782CA487-E391-469D-8176-DBD7853724D3}" destId="{F92A69E7-6E6D-4E1C-9C48-AFEE12E0ACC0}" srcOrd="1" destOrd="0" presId="urn:microsoft.com/office/officeart/2008/layout/LinedList"/>
    <dgm:cxn modelId="{3BAEEC0D-DD05-461A-8069-4EC952A71860}" type="presParOf" srcId="{F92A69E7-6E6D-4E1C-9C48-AFEE12E0ACC0}" destId="{68A3BF11-C39C-4177-B7CB-D1725A4D3F03}" srcOrd="0" destOrd="0" presId="urn:microsoft.com/office/officeart/2008/layout/LinedList"/>
    <dgm:cxn modelId="{A335DCE4-E7B2-41B1-8075-A81A97513FBB}" type="presParOf" srcId="{F92A69E7-6E6D-4E1C-9C48-AFEE12E0ACC0}" destId="{8156B60B-310C-46BD-B70F-19845CA25A72}" srcOrd="1" destOrd="0" presId="urn:microsoft.com/office/officeart/2008/layout/LinedList"/>
    <dgm:cxn modelId="{F8249669-56D5-48D6-84C1-0D266CE4102D}" type="presParOf" srcId="{F92A69E7-6E6D-4E1C-9C48-AFEE12E0ACC0}" destId="{52C92959-B6FC-4A58-ABA4-F753C3F49B77}" srcOrd="2" destOrd="0" presId="urn:microsoft.com/office/officeart/2008/layout/LinedList"/>
    <dgm:cxn modelId="{BD360A59-1FB5-445D-A558-CE54B2B82155}" type="presParOf" srcId="{782CA487-E391-469D-8176-DBD7853724D3}" destId="{70E083B3-77CB-45E3-84EE-D204A4C78FB0}" srcOrd="2" destOrd="0" presId="urn:microsoft.com/office/officeart/2008/layout/LinedList"/>
    <dgm:cxn modelId="{323C154D-18C9-42D8-A4D5-E720B24DA6E1}" type="presParOf" srcId="{782CA487-E391-469D-8176-DBD7853724D3}" destId="{1F4B97A9-C378-48EC-BBCA-2779AB619D20}" srcOrd="3" destOrd="0" presId="urn:microsoft.com/office/officeart/2008/layout/LinedList"/>
    <dgm:cxn modelId="{0C730F23-6484-48E2-96D7-E971551F154A}" type="presParOf" srcId="{CB27BF97-E5B9-4E85-898C-F10A358F2EF6}" destId="{19067D0F-4DB3-49E9-8594-0C4B82457FE0}" srcOrd="2" destOrd="0" presId="urn:microsoft.com/office/officeart/2008/layout/LinedList"/>
    <dgm:cxn modelId="{47EF95AA-5908-470E-82CF-12FBBC72EF86}" type="presParOf" srcId="{CB27BF97-E5B9-4E85-898C-F10A358F2EF6}" destId="{D422F6E4-CDE4-4031-872B-9C62331CEB74}" srcOrd="3" destOrd="0" presId="urn:microsoft.com/office/officeart/2008/layout/LinedList"/>
    <dgm:cxn modelId="{A96A7E70-A919-4974-9667-E7B2B292A53A}" type="presParOf" srcId="{D422F6E4-CDE4-4031-872B-9C62331CEB74}" destId="{E8FA3DE4-F211-4FE1-A170-FCDD8893E59D}" srcOrd="0" destOrd="0" presId="urn:microsoft.com/office/officeart/2008/layout/LinedList"/>
    <dgm:cxn modelId="{FF134E9E-7F80-4AB5-8994-BDE0B8DC1BFC}" type="presParOf" srcId="{D422F6E4-CDE4-4031-872B-9C62331CEB74}" destId="{B8EC8774-B62F-46F8-8EBB-B87492C4CE61}" srcOrd="1" destOrd="0" presId="urn:microsoft.com/office/officeart/2008/layout/LinedList"/>
    <dgm:cxn modelId="{BF172E47-3FB1-47F2-A53F-09F483A6BA97}" type="presParOf" srcId="{B8EC8774-B62F-46F8-8EBB-B87492C4CE61}" destId="{509B5CA1-6A2E-4D48-A941-95F40C046383}" srcOrd="0" destOrd="0" presId="urn:microsoft.com/office/officeart/2008/layout/LinedList"/>
    <dgm:cxn modelId="{9813F762-620C-474D-81E1-602707512D49}" type="presParOf" srcId="{B8EC8774-B62F-46F8-8EBB-B87492C4CE61}" destId="{F52DCC0C-5373-439A-A4DA-31C47F7F88D7}" srcOrd="1" destOrd="0" presId="urn:microsoft.com/office/officeart/2008/layout/LinedList"/>
    <dgm:cxn modelId="{805D52CB-3064-48E6-928F-4F02ECF0C218}" type="presParOf" srcId="{F52DCC0C-5373-439A-A4DA-31C47F7F88D7}" destId="{9DBEAE81-F5F6-4072-B765-C3E18291C0F1}" srcOrd="0" destOrd="0" presId="urn:microsoft.com/office/officeart/2008/layout/LinedList"/>
    <dgm:cxn modelId="{48D9C254-C034-4468-8839-952A110C7292}" type="presParOf" srcId="{F52DCC0C-5373-439A-A4DA-31C47F7F88D7}" destId="{E6974A27-CD34-4E36-B0C4-4AE127DDB5D8}" srcOrd="1" destOrd="0" presId="urn:microsoft.com/office/officeart/2008/layout/LinedList"/>
    <dgm:cxn modelId="{2207D4E0-CC5D-45A9-B643-368128AABE1B}" type="presParOf" srcId="{F52DCC0C-5373-439A-A4DA-31C47F7F88D7}" destId="{9555034D-EEA0-4531-AD80-645185F2E135}" srcOrd="2" destOrd="0" presId="urn:microsoft.com/office/officeart/2008/layout/LinedList"/>
    <dgm:cxn modelId="{6FB14BA2-BA92-43CD-AD55-E714FBF858FD}" type="presParOf" srcId="{B8EC8774-B62F-46F8-8EBB-B87492C4CE61}" destId="{F3442C00-DED4-4807-A4DA-4664C3BA6E0A}" srcOrd="2" destOrd="0" presId="urn:microsoft.com/office/officeart/2008/layout/LinedList"/>
    <dgm:cxn modelId="{571A9E5F-CEAF-42DC-9A0D-BD2A29088AF2}" type="presParOf" srcId="{B8EC8774-B62F-46F8-8EBB-B87492C4CE61}" destId="{E784D39B-C3DF-4317-A3F7-C52B479BBBAC}"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22A41-3DF5-45BF-B54E-302DDBD298A4}">
      <dsp:nvSpPr>
        <dsp:cNvPr id="0" name=""/>
        <dsp:cNvSpPr/>
      </dsp:nvSpPr>
      <dsp:spPr>
        <a:xfrm>
          <a:off x="0" y="180561"/>
          <a:ext cx="5686097" cy="53820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sv-SE" sz="2300" kern="1200" dirty="0"/>
            <a:t>Beskriv det framtida läget</a:t>
          </a:r>
        </a:p>
      </dsp:txBody>
      <dsp:txXfrm>
        <a:off x="26273" y="206834"/>
        <a:ext cx="5633551" cy="485654"/>
      </dsp:txXfrm>
    </dsp:sp>
    <dsp:sp modelId="{02A10336-501C-4864-8094-4B7C2B52C6EA}">
      <dsp:nvSpPr>
        <dsp:cNvPr id="0" name=""/>
        <dsp:cNvSpPr/>
      </dsp:nvSpPr>
      <dsp:spPr>
        <a:xfrm>
          <a:off x="0" y="785001"/>
          <a:ext cx="5686097" cy="53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sv-SE" sz="2300" kern="1200"/>
            <a:t>Avgränsa </a:t>
          </a:r>
          <a:r>
            <a:rPr lang="sv-SE" sz="2300" kern="1200" dirty="0"/>
            <a:t>gapanalysen</a:t>
          </a:r>
        </a:p>
      </dsp:txBody>
      <dsp:txXfrm>
        <a:off x="26273" y="811274"/>
        <a:ext cx="5633551" cy="485654"/>
      </dsp:txXfrm>
    </dsp:sp>
    <dsp:sp modelId="{1ABA374C-F6C2-474D-81E2-366BB905357C}">
      <dsp:nvSpPr>
        <dsp:cNvPr id="0" name=""/>
        <dsp:cNvSpPr/>
      </dsp:nvSpPr>
      <dsp:spPr>
        <a:xfrm>
          <a:off x="0" y="1389441"/>
          <a:ext cx="5686097" cy="53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sv-SE" sz="2300" kern="1200" dirty="0"/>
            <a:t>Analysera nuläget</a:t>
          </a:r>
        </a:p>
      </dsp:txBody>
      <dsp:txXfrm>
        <a:off x="26273" y="1415714"/>
        <a:ext cx="5633551" cy="485654"/>
      </dsp:txXfrm>
    </dsp:sp>
    <dsp:sp modelId="{D2721331-AC52-4783-9597-A05EBEB9F39D}">
      <dsp:nvSpPr>
        <dsp:cNvPr id="0" name=""/>
        <dsp:cNvSpPr/>
      </dsp:nvSpPr>
      <dsp:spPr>
        <a:xfrm>
          <a:off x="0" y="1993881"/>
          <a:ext cx="5686097" cy="53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sv-SE" sz="2300" kern="1200" dirty="0"/>
            <a:t>Hitta gapen, dess orsaker och prioritera</a:t>
          </a:r>
        </a:p>
      </dsp:txBody>
      <dsp:txXfrm>
        <a:off x="26273" y="2020154"/>
        <a:ext cx="5633551" cy="485654"/>
      </dsp:txXfrm>
    </dsp:sp>
    <dsp:sp modelId="{7C03D37D-04D3-44E3-AE27-DFD54ADAB128}">
      <dsp:nvSpPr>
        <dsp:cNvPr id="0" name=""/>
        <dsp:cNvSpPr/>
      </dsp:nvSpPr>
      <dsp:spPr>
        <a:xfrm>
          <a:off x="0" y="2598321"/>
          <a:ext cx="5686097" cy="538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sv-SE" sz="2300" kern="1200" dirty="0"/>
            <a:t>Revidera och detaljera det framtida läget</a:t>
          </a:r>
        </a:p>
      </dsp:txBody>
      <dsp:txXfrm>
        <a:off x="26273" y="2624594"/>
        <a:ext cx="5633551" cy="485654"/>
      </dsp:txXfrm>
    </dsp:sp>
    <dsp:sp modelId="{B4D140DA-5AA0-4E23-8D85-A860C63C4984}">
      <dsp:nvSpPr>
        <dsp:cNvPr id="0" name=""/>
        <dsp:cNvSpPr/>
      </dsp:nvSpPr>
      <dsp:spPr>
        <a:xfrm>
          <a:off x="0" y="3202761"/>
          <a:ext cx="5686097" cy="538200"/>
        </a:xfrm>
        <a:prstGeom prst="roundRect">
          <a:avLst/>
        </a:prstGeom>
        <a:solidFill>
          <a:srgbClr val="307C8E">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sv-SE" sz="2300" kern="1200" dirty="0">
              <a:solidFill>
                <a:prstClr val="white"/>
              </a:solidFill>
              <a:latin typeface="Arial" panose="020B0604020202020204"/>
              <a:ea typeface="+mn-ea"/>
              <a:cs typeface="+mn-cs"/>
            </a:rPr>
            <a:t>Planera</a:t>
          </a:r>
        </a:p>
      </dsp:txBody>
      <dsp:txXfrm>
        <a:off x="26273" y="3229034"/>
        <a:ext cx="5633551" cy="485654"/>
      </dsp:txXfrm>
    </dsp:sp>
    <dsp:sp modelId="{D9F9E205-0EAF-44B8-B116-FC5CD56E19B5}">
      <dsp:nvSpPr>
        <dsp:cNvPr id="0" name=""/>
        <dsp:cNvSpPr/>
      </dsp:nvSpPr>
      <dsp:spPr>
        <a:xfrm>
          <a:off x="0" y="3807201"/>
          <a:ext cx="5686097" cy="538200"/>
        </a:xfrm>
        <a:prstGeom prst="roundRect">
          <a:avLst/>
        </a:prstGeom>
        <a:solidFill>
          <a:schemeClr val="accent1">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sv-SE" sz="2300" i="1" kern="1200" dirty="0">
              <a:solidFill>
                <a:prstClr val="white"/>
              </a:solidFill>
              <a:latin typeface="Arial" panose="020B0604020202020204"/>
              <a:ea typeface="+mn-ea"/>
              <a:cs typeface="+mn-cs"/>
            </a:rPr>
            <a:t>Förändringsplanera, testa, följa upp…</a:t>
          </a:r>
        </a:p>
      </dsp:txBody>
      <dsp:txXfrm>
        <a:off x="26273" y="3833474"/>
        <a:ext cx="5633551" cy="485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85FBE-F04C-4FB8-8689-5D4A67F78CB9}">
      <dsp:nvSpPr>
        <dsp:cNvPr id="0" name=""/>
        <dsp:cNvSpPr/>
      </dsp:nvSpPr>
      <dsp:spPr>
        <a:xfrm rot="5400000">
          <a:off x="7213548" y="-3200964"/>
          <a:ext cx="495911" cy="70225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sv-SE" sz="1700" kern="1200"/>
            <a:t>Beskriv och specificera (process, mål, roller etc) det som ska uppnås. </a:t>
          </a:r>
          <a:endParaRPr lang="sv-SE" sz="1700" kern="1200" dirty="0"/>
        </a:p>
      </dsp:txBody>
      <dsp:txXfrm rot="-5400000">
        <a:off x="3950208" y="86584"/>
        <a:ext cx="6998384" cy="447495"/>
      </dsp:txXfrm>
    </dsp:sp>
    <dsp:sp modelId="{B0F0652A-9765-4C15-9282-10793D33BE10}">
      <dsp:nvSpPr>
        <dsp:cNvPr id="0" name=""/>
        <dsp:cNvSpPr/>
      </dsp:nvSpPr>
      <dsp:spPr>
        <a:xfrm>
          <a:off x="0" y="386"/>
          <a:ext cx="3950208" cy="619888"/>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sv-SE" sz="1800" kern="1200" dirty="0"/>
            <a:t>Beskriv det framtida läget</a:t>
          </a:r>
        </a:p>
      </dsp:txBody>
      <dsp:txXfrm>
        <a:off x="30260" y="30646"/>
        <a:ext cx="3889688" cy="559368"/>
      </dsp:txXfrm>
    </dsp:sp>
    <dsp:sp modelId="{351A707F-23FE-449A-BBBD-022C445ED0A7}">
      <dsp:nvSpPr>
        <dsp:cNvPr id="0" name=""/>
        <dsp:cNvSpPr/>
      </dsp:nvSpPr>
      <dsp:spPr>
        <a:xfrm rot="5400000">
          <a:off x="7213548" y="-2550081"/>
          <a:ext cx="495911" cy="70225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11200">
            <a:lnSpc>
              <a:spcPct val="90000"/>
            </a:lnSpc>
            <a:spcBef>
              <a:spcPct val="0"/>
            </a:spcBef>
            <a:spcAft>
              <a:spcPct val="15000"/>
            </a:spcAft>
            <a:buChar char="•"/>
          </a:pPr>
          <a:r>
            <a:rPr lang="sv-SE" sz="1600" kern="1200"/>
            <a:t>Beskriv och begränsa vad som ska analyseras i gapanalysen och varför</a:t>
          </a:r>
          <a:endParaRPr lang="sv-SE" sz="1600" kern="1200" dirty="0"/>
        </a:p>
      </dsp:txBody>
      <dsp:txXfrm rot="-5400000">
        <a:off x="3950208" y="737467"/>
        <a:ext cx="6998384" cy="447495"/>
      </dsp:txXfrm>
    </dsp:sp>
    <dsp:sp modelId="{31853A45-C091-45B5-9F27-C34C3EF2F35F}">
      <dsp:nvSpPr>
        <dsp:cNvPr id="0" name=""/>
        <dsp:cNvSpPr/>
      </dsp:nvSpPr>
      <dsp:spPr>
        <a:xfrm>
          <a:off x="0" y="651270"/>
          <a:ext cx="3950208" cy="6198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sv-SE" sz="1800" kern="1200"/>
            <a:t>Avgränsa </a:t>
          </a:r>
          <a:r>
            <a:rPr lang="sv-SE" sz="1800" kern="1200" dirty="0"/>
            <a:t>gapanalysen</a:t>
          </a:r>
        </a:p>
      </dsp:txBody>
      <dsp:txXfrm>
        <a:off x="30260" y="681530"/>
        <a:ext cx="3889688" cy="559368"/>
      </dsp:txXfrm>
    </dsp:sp>
    <dsp:sp modelId="{E3F7499F-8823-4B24-BDE5-2C3131CF5E37}">
      <dsp:nvSpPr>
        <dsp:cNvPr id="0" name=""/>
        <dsp:cNvSpPr/>
      </dsp:nvSpPr>
      <dsp:spPr>
        <a:xfrm rot="5400000">
          <a:off x="7213548" y="-1899197"/>
          <a:ext cx="495911" cy="70225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11200">
            <a:lnSpc>
              <a:spcPct val="90000"/>
            </a:lnSpc>
            <a:spcBef>
              <a:spcPct val="0"/>
            </a:spcBef>
            <a:spcAft>
              <a:spcPct val="15000"/>
            </a:spcAft>
            <a:buChar char="•"/>
          </a:pPr>
          <a:r>
            <a:rPr lang="sv-SE" sz="1600" kern="1200" dirty="0"/>
            <a:t>Beskriv och specificera hur det ser ut idag (process, data </a:t>
          </a:r>
          <a:r>
            <a:rPr lang="sv-SE" sz="1600" kern="1200" dirty="0" err="1"/>
            <a:t>etc</a:t>
          </a:r>
          <a:r>
            <a:rPr lang="sv-SE" sz="1600" kern="1200" dirty="0"/>
            <a:t>)</a:t>
          </a:r>
        </a:p>
      </dsp:txBody>
      <dsp:txXfrm rot="-5400000">
        <a:off x="3950208" y="1388351"/>
        <a:ext cx="6998384" cy="447495"/>
      </dsp:txXfrm>
    </dsp:sp>
    <dsp:sp modelId="{AC4083CF-0F62-489F-A992-7D6691D1F0BD}">
      <dsp:nvSpPr>
        <dsp:cNvPr id="0" name=""/>
        <dsp:cNvSpPr/>
      </dsp:nvSpPr>
      <dsp:spPr>
        <a:xfrm>
          <a:off x="0" y="1302153"/>
          <a:ext cx="3950208" cy="6198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sv-SE" sz="1800" kern="1200" dirty="0"/>
            <a:t>Analysera nuläget</a:t>
          </a:r>
        </a:p>
      </dsp:txBody>
      <dsp:txXfrm>
        <a:off x="30260" y="1332413"/>
        <a:ext cx="3889688" cy="559368"/>
      </dsp:txXfrm>
    </dsp:sp>
    <dsp:sp modelId="{0A1F55E6-4A14-4B6D-97B9-E20D3D5944B6}">
      <dsp:nvSpPr>
        <dsp:cNvPr id="0" name=""/>
        <dsp:cNvSpPr/>
      </dsp:nvSpPr>
      <dsp:spPr>
        <a:xfrm rot="5400000">
          <a:off x="7213548" y="-1248314"/>
          <a:ext cx="495911" cy="70225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11200">
            <a:lnSpc>
              <a:spcPct val="90000"/>
            </a:lnSpc>
            <a:spcBef>
              <a:spcPct val="0"/>
            </a:spcBef>
            <a:spcAft>
              <a:spcPct val="15000"/>
            </a:spcAft>
            <a:buChar char="•"/>
          </a:pPr>
          <a:r>
            <a:rPr lang="sv-SE" sz="1600" kern="1200" dirty="0"/>
            <a:t>Jämför nuläge med framtida läge och hitta gap, vad som orsakar dem och vilka som påverkar mest (och därför behöver prioriteras)</a:t>
          </a:r>
        </a:p>
      </dsp:txBody>
      <dsp:txXfrm rot="-5400000">
        <a:off x="3950208" y="2039234"/>
        <a:ext cx="6998384" cy="447495"/>
      </dsp:txXfrm>
    </dsp:sp>
    <dsp:sp modelId="{3C8E1000-2A43-46F6-8C56-84C553A2B575}">
      <dsp:nvSpPr>
        <dsp:cNvPr id="0" name=""/>
        <dsp:cNvSpPr/>
      </dsp:nvSpPr>
      <dsp:spPr>
        <a:xfrm>
          <a:off x="0" y="1953037"/>
          <a:ext cx="3950208" cy="6198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sv-SE" sz="1800" kern="1200" dirty="0"/>
            <a:t>Hitta gapen, dess orsaker och prioritera</a:t>
          </a:r>
        </a:p>
      </dsp:txBody>
      <dsp:txXfrm>
        <a:off x="30260" y="1983297"/>
        <a:ext cx="3889688" cy="559368"/>
      </dsp:txXfrm>
    </dsp:sp>
    <dsp:sp modelId="{6841F55D-C17A-407A-9881-CB7A773D821F}">
      <dsp:nvSpPr>
        <dsp:cNvPr id="0" name=""/>
        <dsp:cNvSpPr/>
      </dsp:nvSpPr>
      <dsp:spPr>
        <a:xfrm rot="5400000">
          <a:off x="7213548" y="-597431"/>
          <a:ext cx="495911" cy="70225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11200">
            <a:lnSpc>
              <a:spcPct val="90000"/>
            </a:lnSpc>
            <a:spcBef>
              <a:spcPct val="0"/>
            </a:spcBef>
            <a:spcAft>
              <a:spcPct val="15000"/>
            </a:spcAft>
            <a:buChar char="•"/>
          </a:pPr>
          <a:r>
            <a:rPr lang="sv-SE" sz="1600" kern="1200" dirty="0"/>
            <a:t>Uppdatera och förfina det framtida läget med kunskap från orsaksanalysen</a:t>
          </a:r>
        </a:p>
      </dsp:txBody>
      <dsp:txXfrm rot="-5400000">
        <a:off x="3950208" y="2690117"/>
        <a:ext cx="6998384" cy="447495"/>
      </dsp:txXfrm>
    </dsp:sp>
    <dsp:sp modelId="{CF3CD7E0-9896-4D7D-AC65-F52F99DF01F7}">
      <dsp:nvSpPr>
        <dsp:cNvPr id="0" name=""/>
        <dsp:cNvSpPr/>
      </dsp:nvSpPr>
      <dsp:spPr>
        <a:xfrm>
          <a:off x="0" y="2603920"/>
          <a:ext cx="3950208" cy="6198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sv-SE" sz="1800" kern="1200" dirty="0"/>
            <a:t>Revidera och detaljera det framtida läget</a:t>
          </a:r>
        </a:p>
      </dsp:txBody>
      <dsp:txXfrm>
        <a:off x="30260" y="2634180"/>
        <a:ext cx="3889688" cy="559368"/>
      </dsp:txXfrm>
    </dsp:sp>
    <dsp:sp modelId="{7C0A3C9E-32E2-4C64-A44C-C77E66736525}">
      <dsp:nvSpPr>
        <dsp:cNvPr id="0" name=""/>
        <dsp:cNvSpPr/>
      </dsp:nvSpPr>
      <dsp:spPr>
        <a:xfrm rot="5400000">
          <a:off x="7213548" y="53452"/>
          <a:ext cx="495911" cy="70225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11200">
            <a:lnSpc>
              <a:spcPct val="90000"/>
            </a:lnSpc>
            <a:spcBef>
              <a:spcPct val="0"/>
            </a:spcBef>
            <a:spcAft>
              <a:spcPct val="15000"/>
            </a:spcAft>
            <a:buChar char="•"/>
          </a:pPr>
          <a:r>
            <a:rPr lang="sv-SE" sz="1600" kern="1200" dirty="0"/>
            <a:t>Hitta och specificera aktiviteter som stänger gapen samt kriterier för vad som räknas som stängd</a:t>
          </a:r>
        </a:p>
      </dsp:txBody>
      <dsp:txXfrm rot="-5400000">
        <a:off x="3950208" y="3341000"/>
        <a:ext cx="6998384" cy="447495"/>
      </dsp:txXfrm>
    </dsp:sp>
    <dsp:sp modelId="{F8EFC380-2E8D-4BB4-BB62-437A5C56510A}">
      <dsp:nvSpPr>
        <dsp:cNvPr id="0" name=""/>
        <dsp:cNvSpPr/>
      </dsp:nvSpPr>
      <dsp:spPr>
        <a:xfrm>
          <a:off x="0" y="3254803"/>
          <a:ext cx="3950208" cy="619888"/>
        </a:xfrm>
        <a:prstGeom prst="roundRect">
          <a:avLst/>
        </a:prstGeom>
        <a:solidFill>
          <a:srgbClr val="307C8E">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a:lnSpc>
              <a:spcPct val="90000"/>
            </a:lnSpc>
            <a:spcBef>
              <a:spcPct val="0"/>
            </a:spcBef>
            <a:spcAft>
              <a:spcPct val="35000"/>
            </a:spcAft>
            <a:buNone/>
          </a:pPr>
          <a:r>
            <a:rPr lang="sv-SE" sz="1800" kern="1200" dirty="0">
              <a:solidFill>
                <a:prstClr val="white"/>
              </a:solidFill>
              <a:latin typeface="Arial" panose="020B0604020202020204"/>
              <a:ea typeface="+mn-ea"/>
              <a:cs typeface="+mn-cs"/>
            </a:rPr>
            <a:t>Planera</a:t>
          </a:r>
          <a:endParaRPr lang="sv-SE" sz="1600" kern="1200" dirty="0">
            <a:solidFill>
              <a:prstClr val="white"/>
            </a:solidFill>
            <a:latin typeface="Arial" panose="020B0604020202020204"/>
            <a:ea typeface="+mn-ea"/>
            <a:cs typeface="+mn-cs"/>
          </a:endParaRPr>
        </a:p>
      </dsp:txBody>
      <dsp:txXfrm>
        <a:off x="30260" y="3285063"/>
        <a:ext cx="3889688" cy="559368"/>
      </dsp:txXfrm>
    </dsp:sp>
    <dsp:sp modelId="{B67304E6-0FC8-4D22-869C-2385BC984646}">
      <dsp:nvSpPr>
        <dsp:cNvPr id="0" name=""/>
        <dsp:cNvSpPr/>
      </dsp:nvSpPr>
      <dsp:spPr>
        <a:xfrm rot="5400000">
          <a:off x="7213548" y="704335"/>
          <a:ext cx="495911" cy="70225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11200">
            <a:lnSpc>
              <a:spcPct val="90000"/>
            </a:lnSpc>
            <a:spcBef>
              <a:spcPct val="0"/>
            </a:spcBef>
            <a:spcAft>
              <a:spcPct val="15000"/>
            </a:spcAft>
            <a:buChar char="•"/>
          </a:pPr>
          <a:r>
            <a:rPr lang="sv-SE" sz="1600" i="1" kern="1200" dirty="0"/>
            <a:t>Vid behov testa lösningar, implementera lösningar som stänger gapen och följa upp att de får </a:t>
          </a:r>
          <a:r>
            <a:rPr lang="sv-SE" sz="1600" i="1" kern="1200"/>
            <a:t>avsedd effekt</a:t>
          </a:r>
          <a:endParaRPr lang="sv-SE" sz="1600" i="1" kern="1200" dirty="0"/>
        </a:p>
      </dsp:txBody>
      <dsp:txXfrm rot="-5400000">
        <a:off x="3950208" y="3991883"/>
        <a:ext cx="6998384" cy="447495"/>
      </dsp:txXfrm>
    </dsp:sp>
    <dsp:sp modelId="{9F9F0514-811F-43CF-90AB-3C3A39702DB2}">
      <dsp:nvSpPr>
        <dsp:cNvPr id="0" name=""/>
        <dsp:cNvSpPr/>
      </dsp:nvSpPr>
      <dsp:spPr>
        <a:xfrm>
          <a:off x="0" y="3905687"/>
          <a:ext cx="3950208" cy="619888"/>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sv-SE" sz="1800" i="1" kern="1200" dirty="0">
              <a:solidFill>
                <a:prstClr val="white"/>
              </a:solidFill>
              <a:latin typeface="Arial" panose="020B0604020202020204"/>
              <a:ea typeface="+mn-ea"/>
              <a:cs typeface="+mn-cs"/>
            </a:rPr>
            <a:t>Förändringsplanera, testa, följa upp…</a:t>
          </a:r>
          <a:endParaRPr lang="sv-SE" sz="1800" kern="1200" dirty="0"/>
        </a:p>
      </dsp:txBody>
      <dsp:txXfrm>
        <a:off x="30260" y="3935947"/>
        <a:ext cx="3889688" cy="5593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CDBC2-5411-4CF7-8DC9-E3112FD2F1F8}">
      <dsp:nvSpPr>
        <dsp:cNvPr id="0" name=""/>
        <dsp:cNvSpPr/>
      </dsp:nvSpPr>
      <dsp:spPr>
        <a:xfrm>
          <a:off x="0" y="3712270"/>
          <a:ext cx="9733280" cy="8121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v-SE" sz="2000" kern="1200" dirty="0"/>
            <a:t>Hitta aktiviteter som stänger gapen och utse ägare till dessa aktiviteter</a:t>
          </a:r>
        </a:p>
      </dsp:txBody>
      <dsp:txXfrm>
        <a:off x="0" y="3712270"/>
        <a:ext cx="9733280" cy="812154"/>
      </dsp:txXfrm>
    </dsp:sp>
    <dsp:sp modelId="{E7911423-5636-4065-8304-896911ECCC61}">
      <dsp:nvSpPr>
        <dsp:cNvPr id="0" name=""/>
        <dsp:cNvSpPr/>
      </dsp:nvSpPr>
      <dsp:spPr>
        <a:xfrm rot="10800000">
          <a:off x="0" y="2475359"/>
          <a:ext cx="9733280" cy="124909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sv-SE" sz="1600" kern="1200"/>
            <a:t>Sortera skillnader efter</a:t>
          </a:r>
        </a:p>
      </dsp:txBody>
      <dsp:txXfrm rot="-10800000">
        <a:off x="0" y="2475359"/>
        <a:ext cx="9733280" cy="438431"/>
      </dsp:txXfrm>
    </dsp:sp>
    <dsp:sp modelId="{A755D499-FD95-4F30-A2CA-C8A0D447E430}">
      <dsp:nvSpPr>
        <dsp:cNvPr id="0" name=""/>
        <dsp:cNvSpPr/>
      </dsp:nvSpPr>
      <dsp:spPr>
        <a:xfrm>
          <a:off x="4752" y="2913791"/>
          <a:ext cx="3241258" cy="3734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sv-SE" sz="1400" kern="1200"/>
            <a:t>Vad kan vi påverka?</a:t>
          </a:r>
        </a:p>
      </dsp:txBody>
      <dsp:txXfrm>
        <a:off x="4752" y="2913791"/>
        <a:ext cx="3241258" cy="373478"/>
      </dsp:txXfrm>
    </dsp:sp>
    <dsp:sp modelId="{632D45CC-CEFA-4168-9440-080C1CF56A1A}">
      <dsp:nvSpPr>
        <dsp:cNvPr id="0" name=""/>
        <dsp:cNvSpPr/>
      </dsp:nvSpPr>
      <dsp:spPr>
        <a:xfrm>
          <a:off x="3246010" y="2913791"/>
          <a:ext cx="3241258" cy="3734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sv-SE" sz="1400" kern="1200"/>
            <a:t>Vad behöver vi mer information om?</a:t>
          </a:r>
        </a:p>
      </dsp:txBody>
      <dsp:txXfrm>
        <a:off x="3246010" y="2913791"/>
        <a:ext cx="3241258" cy="373478"/>
      </dsp:txXfrm>
    </dsp:sp>
    <dsp:sp modelId="{0DF9C57E-1AFD-4BAD-9208-37D545D6E4C5}">
      <dsp:nvSpPr>
        <dsp:cNvPr id="0" name=""/>
        <dsp:cNvSpPr/>
      </dsp:nvSpPr>
      <dsp:spPr>
        <a:xfrm>
          <a:off x="6487269" y="2913791"/>
          <a:ext cx="3241258" cy="3734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sv-SE" sz="1400" kern="1200"/>
            <a:t>Vad behöver vi eskalera?</a:t>
          </a:r>
        </a:p>
      </dsp:txBody>
      <dsp:txXfrm>
        <a:off x="6487269" y="2913791"/>
        <a:ext cx="3241258" cy="373478"/>
      </dsp:txXfrm>
    </dsp:sp>
    <dsp:sp modelId="{79AF1E53-06F3-4471-86C4-7A0270F76497}">
      <dsp:nvSpPr>
        <dsp:cNvPr id="0" name=""/>
        <dsp:cNvSpPr/>
      </dsp:nvSpPr>
      <dsp:spPr>
        <a:xfrm rot="10800000">
          <a:off x="0" y="1238449"/>
          <a:ext cx="9733280" cy="124909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v-SE" sz="2000" kern="1200" dirty="0"/>
            <a:t>Jämför. Hitta skillnader.</a:t>
          </a:r>
        </a:p>
      </dsp:txBody>
      <dsp:txXfrm rot="10800000">
        <a:off x="0" y="1238449"/>
        <a:ext cx="9733280" cy="811623"/>
      </dsp:txXfrm>
    </dsp:sp>
    <dsp:sp modelId="{F2A73558-A403-411C-A384-EFAE78DC3E3C}">
      <dsp:nvSpPr>
        <dsp:cNvPr id="0" name=""/>
        <dsp:cNvSpPr/>
      </dsp:nvSpPr>
      <dsp:spPr>
        <a:xfrm rot="10800000">
          <a:off x="0" y="1538"/>
          <a:ext cx="9733280" cy="124909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v-SE" sz="2000" kern="1200" dirty="0"/>
            <a:t>Rita upp det nya och nuvarande (ex en process) med samma beskrivningssätt</a:t>
          </a:r>
        </a:p>
      </dsp:txBody>
      <dsp:txXfrm rot="10800000">
        <a:off x="0" y="1538"/>
        <a:ext cx="9733280" cy="8116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A5FAC-EB12-4E3A-9263-0257223FC17A}">
      <dsp:nvSpPr>
        <dsp:cNvPr id="0" name=""/>
        <dsp:cNvSpPr/>
      </dsp:nvSpPr>
      <dsp:spPr>
        <a:xfrm>
          <a:off x="0" y="0"/>
          <a:ext cx="1097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C56FAF-F941-47F0-8221-2CF2CBECCB7C}">
      <dsp:nvSpPr>
        <dsp:cNvPr id="0" name=""/>
        <dsp:cNvSpPr/>
      </dsp:nvSpPr>
      <dsp:spPr>
        <a:xfrm>
          <a:off x="0" y="0"/>
          <a:ext cx="219456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sv-SE" sz="2700" kern="1200" dirty="0"/>
            <a:t>A3 förbättrings-metodik</a:t>
          </a:r>
        </a:p>
      </dsp:txBody>
      <dsp:txXfrm>
        <a:off x="0" y="0"/>
        <a:ext cx="2194560" cy="2262981"/>
      </dsp:txXfrm>
    </dsp:sp>
    <dsp:sp modelId="{8156B60B-310C-46BD-B70F-19845CA25A72}">
      <dsp:nvSpPr>
        <dsp:cNvPr id="0" name=""/>
        <dsp:cNvSpPr/>
      </dsp:nvSpPr>
      <dsp:spPr>
        <a:xfrm>
          <a:off x="2359152" y="102762"/>
          <a:ext cx="8613648" cy="205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sv-SE" sz="2100" kern="1200" dirty="0"/>
            <a:t>A3 metodiken har använts i över 10 år på Region Skåne och är basen i den förbättringsledarutbildning som hundratals medarbetare gått. Den utgår från en systematisk och faktadriven metodik för att hitta orsaker och inte bara symtom</a:t>
          </a:r>
        </a:p>
        <a:p>
          <a:pPr marL="0" lvl="0" indent="0" algn="l" defTabSz="933450">
            <a:lnSpc>
              <a:spcPct val="90000"/>
            </a:lnSpc>
            <a:spcBef>
              <a:spcPct val="0"/>
            </a:spcBef>
            <a:spcAft>
              <a:spcPct val="35000"/>
            </a:spcAft>
            <a:buNone/>
          </a:pPr>
          <a:r>
            <a:rPr lang="sv-SE" sz="2100" kern="1200" dirty="0"/>
            <a:t>A3 bygger i grunden på DMAIC, världens mest använda problemlösningsmetodik</a:t>
          </a:r>
        </a:p>
      </dsp:txBody>
      <dsp:txXfrm>
        <a:off x="2359152" y="102762"/>
        <a:ext cx="8613648" cy="2055246"/>
      </dsp:txXfrm>
    </dsp:sp>
    <dsp:sp modelId="{70E083B3-77CB-45E3-84EE-D204A4C78FB0}">
      <dsp:nvSpPr>
        <dsp:cNvPr id="0" name=""/>
        <dsp:cNvSpPr/>
      </dsp:nvSpPr>
      <dsp:spPr>
        <a:xfrm>
          <a:off x="2194560" y="2158009"/>
          <a:ext cx="87782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067D0F-4DB3-49E9-8594-0C4B82457FE0}">
      <dsp:nvSpPr>
        <dsp:cNvPr id="0" name=""/>
        <dsp:cNvSpPr/>
      </dsp:nvSpPr>
      <dsp:spPr>
        <a:xfrm>
          <a:off x="0" y="2262981"/>
          <a:ext cx="1097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FA3DE4-F211-4FE1-A170-FCDD8893E59D}">
      <dsp:nvSpPr>
        <dsp:cNvPr id="0" name=""/>
        <dsp:cNvSpPr/>
      </dsp:nvSpPr>
      <dsp:spPr>
        <a:xfrm>
          <a:off x="0" y="2262981"/>
          <a:ext cx="219456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sv-SE" sz="2700" kern="1200" dirty="0"/>
            <a:t>Förändrings-ledning</a:t>
          </a:r>
        </a:p>
      </dsp:txBody>
      <dsp:txXfrm>
        <a:off x="0" y="2262981"/>
        <a:ext cx="2194560" cy="2262981"/>
      </dsp:txXfrm>
    </dsp:sp>
    <dsp:sp modelId="{E6974A27-CD34-4E36-B0C4-4AE127DDB5D8}">
      <dsp:nvSpPr>
        <dsp:cNvPr id="0" name=""/>
        <dsp:cNvSpPr/>
      </dsp:nvSpPr>
      <dsp:spPr>
        <a:xfrm>
          <a:off x="2359152" y="2365743"/>
          <a:ext cx="8613648" cy="205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sv-SE" sz="2100" kern="1200" dirty="0"/>
            <a:t>Region Skånes förändringsmetodik och speciellt förändringsplanerings- verktygen är viktiga för att bedöma omfattningen och svårigheterna med de beteendeförändringar kan uppstå</a:t>
          </a:r>
        </a:p>
        <a:p>
          <a:pPr marL="0" lvl="0" indent="0" algn="l" defTabSz="933450">
            <a:lnSpc>
              <a:spcPct val="90000"/>
            </a:lnSpc>
            <a:spcBef>
              <a:spcPct val="0"/>
            </a:spcBef>
            <a:spcAft>
              <a:spcPct val="35000"/>
            </a:spcAft>
            <a:buNone/>
          </a:pPr>
          <a:r>
            <a:rPr lang="sv-SE" sz="2100" kern="1200" dirty="0"/>
            <a:t>Förändringsplaneringen använder sig av </a:t>
          </a:r>
          <a:r>
            <a:rPr lang="sv-SE" sz="2100" kern="1200" dirty="0" err="1"/>
            <a:t>Kotters</a:t>
          </a:r>
          <a:r>
            <a:rPr lang="sv-SE" sz="2100" kern="1200" dirty="0"/>
            <a:t> framgångsfaktorer, det kanske vanligaste stödet i förändringsarbete, och som också är basen i ”</a:t>
          </a:r>
          <a:r>
            <a:rPr lang="sv-SE" sz="2100" kern="1200" dirty="0" err="1"/>
            <a:t>Wallbreaker</a:t>
          </a:r>
          <a:r>
            <a:rPr lang="sv-SE" sz="2100" kern="1200" dirty="0"/>
            <a:t>” som ca 1500 chefer och medarbetar genomgått</a:t>
          </a:r>
        </a:p>
      </dsp:txBody>
      <dsp:txXfrm>
        <a:off x="2359152" y="2365743"/>
        <a:ext cx="8613648" cy="2055246"/>
      </dsp:txXfrm>
    </dsp:sp>
    <dsp:sp modelId="{F3442C00-DED4-4807-A4DA-4664C3BA6E0A}">
      <dsp:nvSpPr>
        <dsp:cNvPr id="0" name=""/>
        <dsp:cNvSpPr/>
      </dsp:nvSpPr>
      <dsp:spPr>
        <a:xfrm>
          <a:off x="2194560" y="4420990"/>
          <a:ext cx="87782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A8C22-5C14-4D9E-9C8D-A62002DAE1C1}" type="datetimeFigureOut">
              <a:rPr lang="sv-SE" smtClean="0"/>
              <a:t>2024-06-14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023B7-EBEE-4CFB-AD8E-6E57A2237E5C}" type="slidenum">
              <a:rPr lang="sv-SE" smtClean="0"/>
              <a:t>‹#›</a:t>
            </a:fld>
            <a:endParaRPr lang="sv-SE"/>
          </a:p>
        </p:txBody>
      </p:sp>
    </p:spTree>
    <p:extLst>
      <p:ext uri="{BB962C8B-B14F-4D97-AF65-F5344CB8AC3E}">
        <p14:creationId xmlns:p14="http://schemas.microsoft.com/office/powerpoint/2010/main" val="3600343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800" dirty="0"/>
              <a:t>(inte nödvändigt att förklara i detalj men processen grovt: Är vi överens? Hur påverkas vi? Vem påverkas? Vad är </a:t>
            </a:r>
            <a:r>
              <a:rPr lang="sv-SE" sz="1800" dirty="0" err="1"/>
              <a:t>prio</a:t>
            </a:r>
            <a:r>
              <a:rPr lang="sv-SE" sz="1800" dirty="0"/>
              <a:t>? Vad blir planen? Check på </a:t>
            </a:r>
            <a:r>
              <a:rPr lang="sv-SE" sz="1800" dirty="0" err="1"/>
              <a:t>frmagångsfaktorer</a:t>
            </a:r>
            <a:r>
              <a:rPr lang="sv-SE" sz="1800"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8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800" dirty="0"/>
              <a:t>Detaljer: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800" dirty="0"/>
              <a:t>Varför förändring och till vad?</a:t>
            </a:r>
          </a:p>
          <a:p>
            <a:pPr marL="0" indent="0">
              <a:buNone/>
            </a:pPr>
            <a:r>
              <a:rPr lang="sv-SE" sz="1800" b="1" dirty="0"/>
              <a:t>Vi är klara när:</a:t>
            </a:r>
          </a:p>
          <a:p>
            <a:pPr marL="360363" lvl="1" indent="-277813">
              <a:buFont typeface="Wingdings" panose="05000000000000000000" pitchFamily="2" charset="2"/>
              <a:buChar char="q"/>
            </a:pPr>
            <a:r>
              <a:rPr lang="sv-SE" sz="1600" i="1" dirty="0"/>
              <a:t>Vi förstår varför, syfte och slutmål </a:t>
            </a:r>
          </a:p>
          <a:p>
            <a:pPr marL="360363" lvl="1" indent="-277813">
              <a:buFont typeface="Wingdings" panose="05000000000000000000" pitchFamily="2" charset="2"/>
              <a:buChar char="q"/>
            </a:pPr>
            <a:r>
              <a:rPr lang="sv-SE" sz="1600" i="1" dirty="0"/>
              <a:t>Vi vet vad vi förändrar (och inte förändrar)</a:t>
            </a:r>
          </a:p>
          <a:p>
            <a:pPr marL="360363" lvl="1" indent="-277813">
              <a:buFont typeface="Wingdings" panose="05000000000000000000" pitchFamily="2" charset="2"/>
              <a:buChar char="q"/>
            </a:pPr>
            <a:r>
              <a:rPr lang="sv-SE" sz="1600" i="1" dirty="0"/>
              <a:t>Vi har sett att de som leder har </a:t>
            </a:r>
          </a:p>
          <a:p>
            <a:pPr marL="0" lvl="0" indent="0">
              <a:buFont typeface="Wingdings" panose="05000000000000000000" pitchFamily="2" charset="2"/>
              <a:buNone/>
            </a:pPr>
            <a:r>
              <a:rPr lang="sv-SE" sz="1200" dirty="0"/>
              <a:t>Vad innebär detta för oss?</a:t>
            </a:r>
          </a:p>
          <a:p>
            <a:pPr marL="82550" lvl="1" indent="0">
              <a:buNone/>
            </a:pPr>
            <a:r>
              <a:rPr lang="sv-SE" sz="1600" b="1" dirty="0"/>
              <a:t>Vi är klara när:</a:t>
            </a:r>
            <a:endParaRPr lang="sv-SE" sz="1600" i="1" dirty="0"/>
          </a:p>
          <a:p>
            <a:pPr marL="360363" lvl="1" indent="-277813">
              <a:buFont typeface="Wingdings" panose="05000000000000000000" pitchFamily="2" charset="2"/>
              <a:buChar char="q"/>
            </a:pPr>
            <a:r>
              <a:rPr lang="sv-SE" sz="1600" i="1" dirty="0"/>
              <a:t>Vi vet våra styrkor och utmaningar</a:t>
            </a:r>
          </a:p>
          <a:p>
            <a:pPr marL="360363" lvl="1" indent="-277813">
              <a:buFont typeface="Wingdings" panose="05000000000000000000" pitchFamily="2" charset="2"/>
              <a:buChar char="q"/>
            </a:pPr>
            <a:r>
              <a:rPr lang="sv-SE" sz="1600" i="1" dirty="0"/>
              <a:t>Vi har aktiviteter som förstärker styrkor och motverkar </a:t>
            </a:r>
          </a:p>
          <a:p>
            <a:pPr marL="0" lvl="0" indent="0">
              <a:buFont typeface="Wingdings" panose="05000000000000000000" pitchFamily="2" charset="2"/>
              <a:buNone/>
            </a:pPr>
            <a:r>
              <a:rPr lang="sv-SE" sz="1200" dirty="0"/>
              <a:t>Vem berörs av förändringen?</a:t>
            </a:r>
          </a:p>
          <a:p>
            <a:pPr marL="0" indent="0">
              <a:buNone/>
            </a:pPr>
            <a:r>
              <a:rPr lang="sv-SE" sz="1800" b="1" dirty="0"/>
              <a:t>Vi är klara när:</a:t>
            </a:r>
          </a:p>
          <a:p>
            <a:pPr marL="360363" lvl="1" indent="-277813">
              <a:buFont typeface="Wingdings" panose="05000000000000000000" pitchFamily="2" charset="2"/>
              <a:buChar char="q"/>
            </a:pPr>
            <a:r>
              <a:rPr lang="sv-SE" sz="1600" i="1" dirty="0"/>
              <a:t>Vi vet vem som berörs </a:t>
            </a:r>
          </a:p>
          <a:p>
            <a:pPr marL="360363" lvl="1" indent="-277813">
              <a:buFont typeface="Wingdings" panose="05000000000000000000" pitchFamily="2" charset="2"/>
              <a:buChar char="q"/>
            </a:pPr>
            <a:r>
              <a:rPr lang="sv-SE" sz="1600" i="1" dirty="0"/>
              <a:t>Vi har hittat nyckelpersonerna</a:t>
            </a:r>
          </a:p>
          <a:p>
            <a:pPr marL="360363" lvl="1" indent="-277813">
              <a:buFont typeface="Wingdings" panose="05000000000000000000" pitchFamily="2" charset="2"/>
              <a:buChar char="q"/>
            </a:pPr>
            <a:r>
              <a:rPr lang="sv-SE" sz="1600" i="1" dirty="0"/>
              <a:t>Vi har bedömt deras påverkan och inställning till förändringen</a:t>
            </a:r>
          </a:p>
          <a:p>
            <a:pPr marL="360363" lvl="1" indent="-277813">
              <a:buFont typeface="Wingdings" panose="05000000000000000000" pitchFamily="2" charset="2"/>
              <a:buChar char="q"/>
            </a:pPr>
            <a:r>
              <a:rPr lang="sv-SE" sz="1600" i="1" dirty="0"/>
              <a:t>Vi har anpassat aktiviteter till respektive grupp</a:t>
            </a:r>
          </a:p>
          <a:p>
            <a:pPr marL="0" indent="0">
              <a:buNone/>
            </a:pPr>
            <a:r>
              <a:rPr lang="sv-SE" sz="1600" dirty="0"/>
              <a:t>Vilka är våra prioriterade aktiviteter?</a:t>
            </a:r>
            <a:r>
              <a:rPr lang="sv-SE" sz="1800" b="1" dirty="0"/>
              <a:t> </a:t>
            </a:r>
          </a:p>
          <a:p>
            <a:pPr marL="0" indent="0">
              <a:buNone/>
            </a:pPr>
            <a:r>
              <a:rPr lang="sv-SE" sz="1800" b="1" dirty="0"/>
              <a:t>Vi är klara när:</a:t>
            </a:r>
          </a:p>
          <a:p>
            <a:pPr marL="360363" lvl="1" indent="-277813">
              <a:buFont typeface="Wingdings" panose="05000000000000000000" pitchFamily="2" charset="2"/>
              <a:buChar char="q"/>
            </a:pPr>
            <a:r>
              <a:rPr lang="sv-SE" sz="1600" i="1" dirty="0"/>
              <a:t>Vi har bedömt vad som är effektivast och har en prioritering </a:t>
            </a:r>
          </a:p>
          <a:p>
            <a:pPr marL="360363" lvl="1" indent="-277813">
              <a:buFont typeface="Wingdings" panose="05000000000000000000" pitchFamily="2" charset="2"/>
              <a:buChar char="q"/>
            </a:pPr>
            <a:r>
              <a:rPr lang="sv-SE" sz="1600" i="1" dirty="0"/>
              <a:t>Vi vet vad som bör göras först</a:t>
            </a:r>
          </a:p>
          <a:p>
            <a:pPr marL="82550" lvl="1" indent="0">
              <a:buFont typeface="Wingdings" panose="05000000000000000000" pitchFamily="2" charset="2"/>
              <a:buNone/>
            </a:pPr>
            <a:r>
              <a:rPr lang="sv-SE" sz="1600" dirty="0"/>
              <a:t>Vad blir vår förändringsplan?</a:t>
            </a:r>
            <a:endParaRPr lang="sv-SE" sz="1600" i="1" dirty="0"/>
          </a:p>
          <a:p>
            <a:pPr marL="0" indent="0">
              <a:buNone/>
            </a:pPr>
            <a:r>
              <a:rPr lang="sv-SE" sz="1800" b="1" dirty="0"/>
              <a:t>Vi är klara när:</a:t>
            </a:r>
          </a:p>
          <a:p>
            <a:pPr marL="360363" lvl="1" indent="-277813">
              <a:buFont typeface="Wingdings" panose="05000000000000000000" pitchFamily="2" charset="2"/>
              <a:buChar char="q"/>
            </a:pPr>
            <a:r>
              <a:rPr lang="sv-SE" sz="1600" i="1" dirty="0"/>
              <a:t>Vi har en realistisk plan som tar oss till slutmålet och som hänger ihop</a:t>
            </a:r>
          </a:p>
          <a:p>
            <a:pPr marL="360363" lvl="1" indent="-277813">
              <a:buFont typeface="Wingdings" panose="05000000000000000000" pitchFamily="2" charset="2"/>
              <a:buChar char="q"/>
            </a:pPr>
            <a:r>
              <a:rPr lang="sv-SE" sz="1600" i="1" dirty="0"/>
              <a:t>Vi har aktiviteter som är tidsatta och har ett utpekat ansvar </a:t>
            </a:r>
            <a:endParaRPr lang="sv-SE" sz="1600" i="0" dirty="0"/>
          </a:p>
          <a:p>
            <a:pPr marL="0" lvl="0" indent="0">
              <a:buFont typeface="Wingdings" panose="05000000000000000000" pitchFamily="2" charset="2"/>
              <a:buNone/>
            </a:pPr>
            <a:r>
              <a:rPr lang="sv-SE" sz="1600" dirty="0"/>
              <a:t>Har vi säkrat framgångsfaktorerna?</a:t>
            </a:r>
            <a:endParaRPr lang="sv-SE" sz="1600" i="1" dirty="0"/>
          </a:p>
          <a:p>
            <a:pPr marL="0" indent="0">
              <a:buFontTx/>
              <a:buNone/>
            </a:pPr>
            <a:r>
              <a:rPr lang="sv-SE" sz="1800" b="1" kern="0" dirty="0"/>
              <a:t>Vi är klara när:</a:t>
            </a:r>
          </a:p>
          <a:p>
            <a:pPr marL="360363" lvl="1" indent="-277813">
              <a:buFont typeface="Wingdings" panose="05000000000000000000" pitchFamily="2" charset="2"/>
              <a:buChar char="q"/>
            </a:pPr>
            <a:r>
              <a:rPr lang="sv-SE" sz="1600" i="1" kern="0" dirty="0"/>
              <a:t>Vi har en plan som säkrar alla framgångsfaktorerna</a:t>
            </a:r>
          </a:p>
          <a:p>
            <a:pPr marL="360363" lvl="1" indent="-277813">
              <a:buFont typeface="Wingdings" panose="05000000000000000000" pitchFamily="2" charset="2"/>
              <a:buChar char="q"/>
            </a:pPr>
            <a:r>
              <a:rPr lang="sv-SE" sz="1600" i="1" kern="0" dirty="0"/>
              <a:t>Vi har ansvariga och datum för alla utestående punkter från denna workshop</a:t>
            </a:r>
          </a:p>
          <a:p>
            <a:pPr marL="0" lvl="0" indent="0">
              <a:buFont typeface="Wingdings" panose="05000000000000000000" pitchFamily="2" charset="2"/>
              <a:buNone/>
            </a:pPr>
            <a:endParaRPr lang="sv-SE" dirty="0"/>
          </a:p>
        </p:txBody>
      </p:sp>
      <p:sp>
        <p:nvSpPr>
          <p:cNvPr id="4" name="Platshållare för bildnummer 3"/>
          <p:cNvSpPr>
            <a:spLocks noGrp="1"/>
          </p:cNvSpPr>
          <p:nvPr>
            <p:ph type="sldNum" sz="quarter" idx="10"/>
          </p:nvPr>
        </p:nvSpPr>
        <p:spPr/>
        <p:txBody>
          <a:bodyPr/>
          <a:lstStyle/>
          <a:p>
            <a:pPr>
              <a:defRPr/>
            </a:pPr>
            <a:fld id="{B1BF5E35-0CD6-4D01-8E8D-A31FF9510064}" type="slidenum">
              <a:rPr lang="sv-SE" altLang="sv-SE" smtClean="0"/>
              <a:pPr>
                <a:defRPr/>
              </a:pPr>
              <a:t>11</a:t>
            </a:fld>
            <a:endParaRPr lang="sv-SE" altLang="sv-SE"/>
          </a:p>
        </p:txBody>
      </p:sp>
    </p:spTree>
    <p:extLst>
      <p:ext uri="{BB962C8B-B14F-4D97-AF65-F5344CB8AC3E}">
        <p14:creationId xmlns:p14="http://schemas.microsoft.com/office/powerpoint/2010/main" val="3693155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5DE81B6C-57E3-A940-92C3-110294C5356B}" type="slidenum">
              <a:rPr lang="sv-SE" smtClean="0"/>
              <a:pPr>
                <a:defRPr/>
              </a:pPr>
              <a:t>12</a:t>
            </a:fld>
            <a:endParaRPr lang="sv-SE"/>
          </a:p>
        </p:txBody>
      </p:sp>
    </p:spTree>
    <p:extLst>
      <p:ext uri="{BB962C8B-B14F-4D97-AF65-F5344CB8AC3E}">
        <p14:creationId xmlns:p14="http://schemas.microsoft.com/office/powerpoint/2010/main" val="3628119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5DE81B6C-57E3-A940-92C3-110294C5356B}" type="slidenum">
              <a:rPr lang="sv-SE" smtClean="0"/>
              <a:pPr>
                <a:defRPr/>
              </a:pPr>
              <a:t>14</a:t>
            </a:fld>
            <a:endParaRPr lang="sv-SE"/>
          </a:p>
        </p:txBody>
      </p:sp>
    </p:spTree>
    <p:extLst>
      <p:ext uri="{BB962C8B-B14F-4D97-AF65-F5344CB8AC3E}">
        <p14:creationId xmlns:p14="http://schemas.microsoft.com/office/powerpoint/2010/main" val="1746093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dirty="0"/>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mall för rubrikformat</a:t>
            </a:r>
            <a:endParaRPr lang="en-US" dirty="0"/>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dirty="0"/>
              <a:t>Klicka på bildikonen och infoga bild, den fyller ut platshållaren med rundat hörn</a:t>
            </a:r>
            <a:endParaRPr lang="en-US" dirty="0"/>
          </a:p>
        </p:txBody>
      </p:sp>
    </p:spTree>
    <p:extLst>
      <p:ext uri="{BB962C8B-B14F-4D97-AF65-F5344CB8AC3E}">
        <p14:creationId xmlns:p14="http://schemas.microsoft.com/office/powerpoint/2010/main" val="351990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dirty="0"/>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684189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5652440-C592-4A93-8685-C39895AE5F28}"/>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3" name="Platshållare för sidfot 2">
            <a:extLst>
              <a:ext uri="{FF2B5EF4-FFF2-40B4-BE49-F238E27FC236}">
                <a16:creationId xmlns:a16="http://schemas.microsoft.com/office/drawing/2014/main" id="{DFD48E40-3050-4C22-9774-9FCE32204BE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F3786E9-BBDD-431B-94DD-E3718E997FFE}"/>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20431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360000"/>
            <a:ext cx="6947669" cy="617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nSpc>
                <a:spcPct val="180000"/>
              </a:lnSpc>
              <a:buFontTx/>
              <a:buNone/>
              <a:defRPr sz="2000"/>
            </a:lvl1pPr>
          </a:lstStyle>
          <a:p>
            <a:r>
              <a:rPr lang="sv-SE" dirty="0"/>
              <a:t>Klicka på ikonen för att lägga till en bild, den fyller </a:t>
            </a:r>
            <a:br>
              <a:rPr lang="sv-SE" dirty="0"/>
            </a:br>
            <a:r>
              <a:rPr lang="sv-SE" dirty="0"/>
              <a:t>ut 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p:nvPr>
        </p:nvSpPr>
        <p:spPr>
          <a:xfrm>
            <a:off x="609600" y="1972919"/>
            <a:ext cx="3932237" cy="4262781"/>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5887BAF-EE00-4485-8F3B-9963DB69C339}"/>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6" name="Platshållare för sidfot 5">
            <a:extLst>
              <a:ext uri="{FF2B5EF4-FFF2-40B4-BE49-F238E27FC236}">
                <a16:creationId xmlns:a16="http://schemas.microsoft.com/office/drawing/2014/main" id="{C88BDE05-485E-4AB9-B501-0D51D70E5D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8D94035-9302-4429-B749-DC9613F50DB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985582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8EF10-607E-443F-9A2B-8E0CCA88DDA4}"/>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21D38C20-00FE-457A-BE28-DF515DC716F9}"/>
              </a:ext>
            </a:extLst>
          </p:cNvPr>
          <p:cNvSpPr>
            <a:spLocks noGrp="1"/>
          </p:cNvSpPr>
          <p:nvPr>
            <p:ph idx="1"/>
          </p:nvPr>
        </p:nvSpPr>
        <p:spPr>
          <a:xfrm>
            <a:off x="4904893" y="360000"/>
            <a:ext cx="5997150" cy="5186271"/>
          </a:xfrm>
        </p:spPr>
        <p:txBody>
          <a:bodyPr/>
          <a:lstStyle>
            <a:lvl1pPr>
              <a:lnSpc>
                <a:spcPct val="110000"/>
              </a:lnSpc>
              <a:spcBef>
                <a:spcPts val="1600"/>
              </a:spcBef>
              <a:defRPr sz="3200"/>
            </a:lvl1pPr>
            <a:lvl2pPr>
              <a:lnSpc>
                <a:spcPct val="110000"/>
              </a:lnSpc>
              <a:spcBef>
                <a:spcPts val="1000"/>
              </a:spcBef>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text 3">
            <a:extLst>
              <a:ext uri="{FF2B5EF4-FFF2-40B4-BE49-F238E27FC236}">
                <a16:creationId xmlns:a16="http://schemas.microsoft.com/office/drawing/2014/main" id="{9411AA42-BF89-4282-B410-A24FF3FD62E0}"/>
              </a:ext>
            </a:extLst>
          </p:cNvPr>
          <p:cNvSpPr>
            <a:spLocks noGrp="1"/>
          </p:cNvSpPr>
          <p:nvPr>
            <p:ph type="body" sz="half" idx="2"/>
          </p:nvPr>
        </p:nvSpPr>
        <p:spPr>
          <a:xfrm>
            <a:off x="609600" y="1972920"/>
            <a:ext cx="3932237" cy="3573352"/>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92E6BC3-D697-4291-AD7F-D9344F72EE10}"/>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6" name="Platshållare för sidfot 5">
            <a:extLst>
              <a:ext uri="{FF2B5EF4-FFF2-40B4-BE49-F238E27FC236}">
                <a16:creationId xmlns:a16="http://schemas.microsoft.com/office/drawing/2014/main" id="{1CE3CC86-22E2-427D-ABE9-662DB6754D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2A25E17-3393-4F80-B950-DA398AE31309}"/>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575183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F462B-7C8A-4EC2-9A86-754718BC7D02}"/>
              </a:ext>
            </a:extLst>
          </p:cNvPr>
          <p:cNvSpPr>
            <a:spLocks noGrp="1"/>
          </p:cNvSpPr>
          <p:nvPr>
            <p:ph type="title"/>
          </p:nvPr>
        </p:nvSpPr>
        <p:spPr/>
        <p:txBody>
          <a:bodyPr/>
          <a:lstStyle/>
          <a:p>
            <a:r>
              <a:rPr lang="sv-SE"/>
              <a:t>Klicka här för att ändra mall för rubrikformat</a:t>
            </a:r>
            <a:endParaRPr lang="en-US" dirty="0"/>
          </a:p>
        </p:txBody>
      </p:sp>
      <p:sp>
        <p:nvSpPr>
          <p:cNvPr id="3" name="Platshållare för lodrät text 2">
            <a:extLst>
              <a:ext uri="{FF2B5EF4-FFF2-40B4-BE49-F238E27FC236}">
                <a16:creationId xmlns:a16="http://schemas.microsoft.com/office/drawing/2014/main" id="{A21A1C40-F691-4CC5-83A6-5B0A1689B7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datum 3">
            <a:extLst>
              <a:ext uri="{FF2B5EF4-FFF2-40B4-BE49-F238E27FC236}">
                <a16:creationId xmlns:a16="http://schemas.microsoft.com/office/drawing/2014/main" id="{6187DD35-D714-4303-964A-38DDA8D022A4}"/>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6E4A3F55-60A9-43F9-B11A-500A9EBBC0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B3C420-137E-419B-A4B1-6D7DDA032FDB}"/>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003246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19ED1B-8FA7-4CA8-8308-66D786E373F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Platshållare för lodrät text 2">
            <a:extLst>
              <a:ext uri="{FF2B5EF4-FFF2-40B4-BE49-F238E27FC236}">
                <a16:creationId xmlns:a16="http://schemas.microsoft.com/office/drawing/2014/main" id="{BDD152F3-FF17-474D-A5EA-0456353B6C2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datum 3">
            <a:extLst>
              <a:ext uri="{FF2B5EF4-FFF2-40B4-BE49-F238E27FC236}">
                <a16:creationId xmlns:a16="http://schemas.microsoft.com/office/drawing/2014/main" id="{C71A49F8-BA16-414D-8C48-95EA85431E89}"/>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B7DC6E67-21EC-4BD6-A546-4175E072BD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22F75D8-00D5-4A7F-84FF-AE4D46287B2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884331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6643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bild Invertera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dirty="0"/>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pic>
        <p:nvPicPr>
          <p:cNvPr id="8" name="Bildobjekt 7">
            <a:extLst>
              <a:ext uri="{FF2B5EF4-FFF2-40B4-BE49-F238E27FC236}">
                <a16:creationId xmlns:a16="http://schemas.microsoft.com/office/drawing/2014/main" id="{5841A27E-EBFD-43BF-902B-FBFCD1869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9" y="584834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67960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Hav">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03336492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0" y="1709738"/>
            <a:ext cx="10515600" cy="2852737"/>
          </a:xfrm>
        </p:spPr>
        <p:txBody>
          <a:bodyPr anchor="b"/>
          <a:lstStyle>
            <a:lvl1pPr>
              <a:defRPr sz="5000">
                <a:solidFill>
                  <a:schemeClr val="tx2"/>
                </a:solidFill>
              </a:defRPr>
            </a:lvl1pPr>
          </a:lstStyle>
          <a:p>
            <a:r>
              <a:rPr lang="sv-SE"/>
              <a:t>Klicka här för att ändra mall för rubrikformat</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p:txBody>
          <a:bodyPr/>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0683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p:nvPr>
        </p:nvSpPr>
        <p:spPr>
          <a:xfrm>
            <a:off x="609600" y="360000"/>
            <a:ext cx="10972800" cy="1143000"/>
          </a:xfrm>
        </p:spPr>
        <p:txBody>
          <a:bodyPr/>
          <a:lstStyle/>
          <a:p>
            <a:r>
              <a:rPr lang="sv-SE"/>
              <a:t>Klicka här för att ändra mall för rubrikformat</a:t>
            </a:r>
            <a:endParaRPr lang="en-US" dirty="0"/>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p:nvPr>
        </p:nvSpPr>
        <p:spPr>
          <a:xfrm>
            <a:off x="609600" y="15494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p:nvPr>
        </p:nvSpPr>
        <p:spPr>
          <a:xfrm>
            <a:off x="609600" y="2505075"/>
            <a:ext cx="5157787"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p:nvPr>
        </p:nvSpPr>
        <p:spPr>
          <a:xfrm>
            <a:off x="6382650" y="15494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p:nvPr>
        </p:nvSpPr>
        <p:spPr>
          <a:xfrm>
            <a:off x="6399212" y="2505074"/>
            <a:ext cx="5183188"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Platshållare för datum 6">
            <a:extLst>
              <a:ext uri="{FF2B5EF4-FFF2-40B4-BE49-F238E27FC236}">
                <a16:creationId xmlns:a16="http://schemas.microsoft.com/office/drawing/2014/main" id="{C1B20FEC-AC6C-4185-9558-FF62052651D4}"/>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8" name="Platshållare för sidfot 7">
            <a:extLst>
              <a:ext uri="{FF2B5EF4-FFF2-40B4-BE49-F238E27FC236}">
                <a16:creationId xmlns:a16="http://schemas.microsoft.com/office/drawing/2014/main" id="{C32B6478-60E6-4DB5-8AD9-C74836F556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66DAE3-5F86-48E0-A3B9-18884EA4F6F3}"/>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91789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dirty="0"/>
              <a:t>Klicka på bildikonen och infoga bild, den fyller ut platshållaren med rundat hörn</a:t>
            </a:r>
            <a:endParaRPr lang="en-US" dirty="0"/>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dirty="0"/>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2024-06-14</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8218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1143000"/>
          </a:xfrm>
          <a:prstGeom prst="rect">
            <a:avLst/>
          </a:prstGeom>
        </p:spPr>
        <p:txBody>
          <a:bodyPr vert="horz" lIns="91440" tIns="45720" rIns="91440" bIns="45720" rtlCol="0" anchor="t" anchorCtr="0">
            <a:noAutofit/>
          </a:bodyPr>
          <a:lstStyle/>
          <a:p>
            <a:r>
              <a:rPr lang="en-US" dirty="0"/>
              <a:t>Klicka här för att ändra mall för rubrikformat</a:t>
            </a:r>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20"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dirty="0"/>
              <a:t>Klicka här för att ändra format på bakgrundstexten</a:t>
            </a:r>
          </a:p>
          <a:p>
            <a:pPr lvl="1"/>
            <a:r>
              <a:rPr lang="en-US" dirty="0"/>
              <a:t>Nivå två</a:t>
            </a:r>
          </a:p>
          <a:p>
            <a:pPr lvl="2"/>
            <a:r>
              <a:rPr lang="en-US" dirty="0"/>
              <a:t>Nivå tre</a:t>
            </a:r>
          </a:p>
          <a:p>
            <a:pPr lvl="3"/>
            <a:r>
              <a:rPr lang="en-US" dirty="0"/>
              <a:t>Nivå fyra</a:t>
            </a:r>
          </a:p>
          <a:p>
            <a:pPr lvl="4"/>
            <a:r>
              <a:rPr lang="en-US" dirty="0"/>
              <a:t>Nivå fem</a:t>
            </a:r>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1E74-C129-49CC-A8E9-55F17C697E65}" type="datetimeFigureOut">
              <a:rPr lang="sv-SE" smtClean="0"/>
              <a:t>2024-06-14</a:t>
            </a:fld>
            <a:endParaRPr lang="sv-SE"/>
          </a:p>
        </p:txBody>
      </p:sp>
      <p:sp>
        <p:nvSpPr>
          <p:cNvPr id="5" name="Platshållare för sidfot 4">
            <a:extLst>
              <a:ext uri="{FF2B5EF4-FFF2-40B4-BE49-F238E27FC236}">
                <a16:creationId xmlns:a16="http://schemas.microsoft.com/office/drawing/2014/main" id="{AA75777A-8889-41C5-9B21-1D01DDBB0F41}"/>
              </a:ext>
            </a:extLst>
          </p:cNvPr>
          <p:cNvSpPr>
            <a:spLocks noGrp="1"/>
          </p:cNvSpPr>
          <p:nvPr>
            <p:ph type="ftr" sz="quarter" idx="3"/>
          </p:nvPr>
        </p:nvSpPr>
        <p:spPr>
          <a:xfrm>
            <a:off x="1669775" y="6525320"/>
            <a:ext cx="93676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77" r:id="rId4"/>
    <p:sldLayoutId id="2147483676"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8" r:id="rId18"/>
  </p:sldLayoutIdLst>
  <p:txStyles>
    <p:title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kvalitetsutveckling@skane.s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s://vardgivare.skane.se/kompetens-utveckling/kvalitetsutveckling/" TargetMode="Externa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vardgivare.skane.se/kompetens-utveckling/kvalitetsutveckling/forandringsledning/" TargetMode="External"/><Relationship Id="rId2" Type="http://schemas.openxmlformats.org/officeDocument/2006/relationships/hyperlink" Target="https://vardgivare.skane.se/kompetens-utveckling/kvalitetsutveckling/forbattringslednin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vardgivare.skane.se/kompetens-utveckling/kvalitetsutveckling/forbattringsledning/" TargetMode="External"/><Relationship Id="rId2" Type="http://schemas.openxmlformats.org/officeDocument/2006/relationships/hyperlink" Target="https://vardgivare.skane.se/kompetens-utveckling/kvalitetsutveckling/verktyg-och-mallar/" TargetMode="External"/><Relationship Id="rId1" Type="http://schemas.openxmlformats.org/officeDocument/2006/relationships/slideLayout" Target="../slideLayouts/slideLayout3.xml"/><Relationship Id="rId4" Type="http://schemas.openxmlformats.org/officeDocument/2006/relationships/hyperlink" Target="https://vardgivare.skane.se/kompetens-utveckling/kvalitetsutveckling/forandringsledn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vardgivare.skane.se/kompetens-utveckling/kvalitetsutveckling/" TargetMode="External"/><Relationship Id="rId2" Type="http://schemas.openxmlformats.org/officeDocument/2006/relationships/hyperlink" Target="mailto:kvalitetsutveckling@skane.se" TargetMode="External"/><Relationship Id="rId1" Type="http://schemas.openxmlformats.org/officeDocument/2006/relationships/slideLayout" Target="../slideLayouts/slideLayout10.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B4AB70-C4FB-4E59-9946-0F44BE9414B1}"/>
              </a:ext>
            </a:extLst>
          </p:cNvPr>
          <p:cNvSpPr>
            <a:spLocks noGrp="1"/>
          </p:cNvSpPr>
          <p:nvPr>
            <p:ph type="ctrTitle"/>
          </p:nvPr>
        </p:nvSpPr>
        <p:spPr/>
        <p:txBody>
          <a:bodyPr/>
          <a:lstStyle/>
          <a:p>
            <a:r>
              <a:rPr lang="sv-SE" dirty="0">
                <a:solidFill>
                  <a:schemeClr val="accent1"/>
                </a:solidFill>
              </a:rPr>
              <a:t>Gapanalys</a:t>
            </a:r>
          </a:p>
        </p:txBody>
      </p:sp>
      <p:sp>
        <p:nvSpPr>
          <p:cNvPr id="3" name="Underrubrik 2">
            <a:extLst>
              <a:ext uri="{FF2B5EF4-FFF2-40B4-BE49-F238E27FC236}">
                <a16:creationId xmlns:a16="http://schemas.microsoft.com/office/drawing/2014/main" id="{C6560FF4-1697-441F-8FEF-3B8E45E2795D}"/>
              </a:ext>
            </a:extLst>
          </p:cNvPr>
          <p:cNvSpPr>
            <a:spLocks noGrp="1"/>
          </p:cNvSpPr>
          <p:nvPr>
            <p:ph type="subTitle" idx="1"/>
          </p:nvPr>
        </p:nvSpPr>
        <p:spPr/>
        <p:txBody>
          <a:bodyPr/>
          <a:lstStyle/>
          <a:p>
            <a:r>
              <a:rPr lang="sv-SE" sz="2400" dirty="0">
                <a:solidFill>
                  <a:schemeClr val="accent1"/>
                </a:solidFill>
              </a:rPr>
              <a:t>Att analysera skillnader mellan nuläge och ett önskat framtida läge, och utifrån detta hitta åtgärder och aktiviteter som stänger dem. Vi gör detta med hjälp av Region Skånes förbättrings- och förändringsmodeller </a:t>
            </a:r>
          </a:p>
          <a:p>
            <a:endParaRPr lang="sv-SE" sz="2400" dirty="0">
              <a:solidFill>
                <a:schemeClr val="accent1"/>
              </a:solidFill>
            </a:endParaRPr>
          </a:p>
          <a:p>
            <a:pPr algn="l"/>
            <a:r>
              <a:rPr lang="sv-SE" sz="2000" dirty="0">
                <a:solidFill>
                  <a:schemeClr val="accent1"/>
                </a:solidFill>
              </a:rPr>
              <a:t>Enheten för </a:t>
            </a:r>
            <a:r>
              <a:rPr lang="sv-SE" sz="2000" dirty="0">
                <a:solidFill>
                  <a:schemeClr val="accent1"/>
                </a:solidFill>
                <a:hlinkClick r:id="rId2">
                  <a:extLst>
                    <a:ext uri="{A12FA001-AC4F-418D-AE19-62706E023703}">
                      <ahyp:hlinkClr xmlns:ahyp="http://schemas.microsoft.com/office/drawing/2018/hyperlinkcolor" val="tx"/>
                    </a:ext>
                  </a:extLst>
                </a:hlinkClick>
              </a:rPr>
              <a:t>Kvalitetsutveckling</a:t>
            </a:r>
            <a:r>
              <a:rPr lang="sv-SE" sz="2000" dirty="0">
                <a:solidFill>
                  <a:schemeClr val="accent1"/>
                </a:solidFill>
              </a:rPr>
              <a:t>, Koncernkontoret</a:t>
            </a:r>
          </a:p>
        </p:txBody>
      </p:sp>
      <p:grpSp>
        <p:nvGrpSpPr>
          <p:cNvPr id="7" name="Grupp 6" descr="Logotyp för Region Skåne">
            <a:extLst>
              <a:ext uri="{FF2B5EF4-FFF2-40B4-BE49-F238E27FC236}">
                <a16:creationId xmlns:a16="http://schemas.microsoft.com/office/drawing/2014/main" id="{91745122-F1F4-406D-9915-564572F96D66}"/>
              </a:ext>
            </a:extLst>
          </p:cNvPr>
          <p:cNvGrpSpPr/>
          <p:nvPr/>
        </p:nvGrpSpPr>
        <p:grpSpPr>
          <a:xfrm>
            <a:off x="11032836" y="5830454"/>
            <a:ext cx="949036" cy="894773"/>
            <a:chOff x="11032836" y="5830454"/>
            <a:chExt cx="949036" cy="894773"/>
          </a:xfrm>
        </p:grpSpPr>
        <p:sp>
          <p:nvSpPr>
            <p:cNvPr id="5" name="Ellips 4">
              <a:extLst>
                <a:ext uri="{FF2B5EF4-FFF2-40B4-BE49-F238E27FC236}">
                  <a16:creationId xmlns:a16="http://schemas.microsoft.com/office/drawing/2014/main" id="{3ECB80DB-3FDA-4623-8036-F3FCA8671E06}"/>
                </a:ext>
              </a:extLst>
            </p:cNvPr>
            <p:cNvSpPr/>
            <p:nvPr/>
          </p:nvSpPr>
          <p:spPr>
            <a:xfrm>
              <a:off x="11032836" y="5830454"/>
              <a:ext cx="949036" cy="8947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1"/>
                </a:solidFill>
              </a:endParaRPr>
            </a:p>
          </p:txBody>
        </p:sp>
        <p:pic>
          <p:nvPicPr>
            <p:cNvPr id="4" name="Bildobjekt 3">
              <a:extLst>
                <a:ext uri="{FF2B5EF4-FFF2-40B4-BE49-F238E27FC236}">
                  <a16:creationId xmlns:a16="http://schemas.microsoft.com/office/drawing/2014/main" id="{35749E1A-28CA-42F2-B71A-7D8DF071C13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9" y="5848346"/>
              <a:ext cx="746613" cy="691200"/>
            </a:xfrm>
            <a:prstGeom prst="rect">
              <a:avLst/>
            </a:prstGeom>
          </p:spPr>
        </p:pic>
      </p:grpSp>
    </p:spTree>
    <p:extLst>
      <p:ext uri="{BB962C8B-B14F-4D97-AF65-F5344CB8AC3E}">
        <p14:creationId xmlns:p14="http://schemas.microsoft.com/office/powerpoint/2010/main" val="994539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03D2F2-3187-B390-7435-BB2457BB2FCA}"/>
              </a:ext>
            </a:extLst>
          </p:cNvPr>
          <p:cNvSpPr>
            <a:spLocks noGrp="1"/>
          </p:cNvSpPr>
          <p:nvPr>
            <p:ph type="title"/>
          </p:nvPr>
        </p:nvSpPr>
        <p:spPr/>
        <p:txBody>
          <a:bodyPr/>
          <a:lstStyle/>
          <a:p>
            <a:r>
              <a:rPr lang="sv-SE" dirty="0"/>
              <a:t>Region Skånes modeller och verktyg</a:t>
            </a:r>
          </a:p>
        </p:txBody>
      </p:sp>
      <p:graphicFrame>
        <p:nvGraphicFramePr>
          <p:cNvPr id="4" name="Platshållare för innehåll 3">
            <a:extLst>
              <a:ext uri="{FF2B5EF4-FFF2-40B4-BE49-F238E27FC236}">
                <a16:creationId xmlns:a16="http://schemas.microsoft.com/office/drawing/2014/main" id="{6ECD777A-3687-8C33-4BD6-515785316CDE}"/>
              </a:ext>
            </a:extLst>
          </p:cNvPr>
          <p:cNvGraphicFramePr>
            <a:graphicFrameLocks noGrp="1"/>
          </p:cNvGraphicFramePr>
          <p:nvPr>
            <p:ph idx="1"/>
            <p:extLst>
              <p:ext uri="{D42A27DB-BD31-4B8C-83A1-F6EECF244321}">
                <p14:modId xmlns:p14="http://schemas.microsoft.com/office/powerpoint/2010/main" val="648860409"/>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ruta 8">
            <a:extLst>
              <a:ext uri="{FF2B5EF4-FFF2-40B4-BE49-F238E27FC236}">
                <a16:creationId xmlns:a16="http://schemas.microsoft.com/office/drawing/2014/main" id="{87FB0E93-375E-D19B-0989-291B6167CB12}"/>
              </a:ext>
            </a:extLst>
          </p:cNvPr>
          <p:cNvSpPr txBox="1"/>
          <p:nvPr/>
        </p:nvSpPr>
        <p:spPr>
          <a:xfrm>
            <a:off x="609600" y="6223365"/>
            <a:ext cx="11897360" cy="369332"/>
          </a:xfrm>
          <a:prstGeom prst="rect">
            <a:avLst/>
          </a:prstGeom>
          <a:noFill/>
        </p:spPr>
        <p:txBody>
          <a:bodyPr wrap="square">
            <a:spAutoFit/>
          </a:bodyPr>
          <a:lstStyle/>
          <a:p>
            <a:r>
              <a:rPr lang="sv-SE" dirty="0"/>
              <a:t>Du hittar allt material på vårdgivare i Skåne</a:t>
            </a:r>
            <a:r>
              <a:rPr lang="sv-SE" sz="1400" dirty="0"/>
              <a:t>: </a:t>
            </a:r>
            <a:r>
              <a:rPr lang="sv-SE" sz="1400" dirty="0">
                <a:hlinkClick r:id="rId7"/>
              </a:rPr>
              <a:t>https://vardgivare.skane.se/kompetens-utveckling/kvalitetsutveckling/</a:t>
            </a:r>
            <a:r>
              <a:rPr lang="sv-SE" sz="1400" dirty="0"/>
              <a:t> </a:t>
            </a:r>
            <a:endParaRPr lang="sv-SE" dirty="0"/>
          </a:p>
        </p:txBody>
      </p:sp>
    </p:spTree>
    <p:extLst>
      <p:ext uri="{BB962C8B-B14F-4D97-AF65-F5344CB8AC3E}">
        <p14:creationId xmlns:p14="http://schemas.microsoft.com/office/powerpoint/2010/main" val="1175034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86CECEF2-255A-0D06-E24E-95E3A727DFD0}"/>
              </a:ext>
            </a:extLst>
          </p:cNvPr>
          <p:cNvPicPr>
            <a:picLocks noChangeAspect="1"/>
          </p:cNvPicPr>
          <p:nvPr/>
        </p:nvPicPr>
        <p:blipFill>
          <a:blip r:embed="rId3"/>
          <a:stretch>
            <a:fillRect/>
          </a:stretch>
        </p:blipFill>
        <p:spPr>
          <a:xfrm>
            <a:off x="8332583" y="533194"/>
            <a:ext cx="3644971" cy="2050296"/>
          </a:xfrm>
          <a:prstGeom prst="rect">
            <a:avLst/>
          </a:prstGeom>
        </p:spPr>
      </p:pic>
      <p:sp>
        <p:nvSpPr>
          <p:cNvPr id="40" name="Bågformad 39"/>
          <p:cNvSpPr/>
          <p:nvPr/>
        </p:nvSpPr>
        <p:spPr bwMode="auto">
          <a:xfrm rot="4715822">
            <a:off x="1824634" y="1409664"/>
            <a:ext cx="5447742" cy="5447742"/>
          </a:xfrm>
          <a:prstGeom prst="circularArrow">
            <a:avLst>
              <a:gd name="adj1" fmla="val 12500"/>
              <a:gd name="adj2" fmla="val 1142319"/>
              <a:gd name="adj3" fmla="val 20457681"/>
              <a:gd name="adj4" fmla="val 443713"/>
              <a:gd name="adj5" fmla="val 125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sp>
        <p:nvSpPr>
          <p:cNvPr id="2" name="Rubrik 1"/>
          <p:cNvSpPr>
            <a:spLocks noGrp="1"/>
          </p:cNvSpPr>
          <p:nvPr>
            <p:ph type="title"/>
          </p:nvPr>
        </p:nvSpPr>
        <p:spPr/>
        <p:txBody>
          <a:bodyPr/>
          <a:lstStyle/>
          <a:p>
            <a:r>
              <a:rPr lang="sv-SE" dirty="0"/>
              <a:t>Att </a:t>
            </a:r>
            <a:r>
              <a:rPr lang="sv-SE"/>
              <a:t>analysera förändringsbehov</a:t>
            </a:r>
            <a:endParaRPr lang="sv-SE" dirty="0"/>
          </a:p>
        </p:txBody>
      </p:sp>
      <p:sp>
        <p:nvSpPr>
          <p:cNvPr id="3" name="Platshållare för innehåll 2"/>
          <p:cNvSpPr>
            <a:spLocks noGrp="1"/>
          </p:cNvSpPr>
          <p:nvPr>
            <p:ph sz="half" idx="1"/>
          </p:nvPr>
        </p:nvSpPr>
        <p:spPr>
          <a:xfrm>
            <a:off x="1564885" y="2491361"/>
            <a:ext cx="3887875" cy="432000"/>
          </a:xfrm>
          <a:solidFill>
            <a:srgbClr val="FFFF00"/>
          </a:solidFill>
          <a:ln>
            <a:solidFill>
              <a:schemeClr val="accent1"/>
            </a:solidFill>
          </a:ln>
        </p:spPr>
        <p:txBody>
          <a:bodyPr/>
          <a:lstStyle/>
          <a:p>
            <a:pPr marL="0" indent="0">
              <a:buNone/>
            </a:pPr>
            <a:r>
              <a:rPr lang="sv-SE" sz="2000" dirty="0"/>
              <a:t>C. Vem berörs av förändringen?</a:t>
            </a:r>
          </a:p>
        </p:txBody>
      </p:sp>
      <p:sp>
        <p:nvSpPr>
          <p:cNvPr id="5" name="Platshållare för innehåll 4"/>
          <p:cNvSpPr>
            <a:spLocks noGrp="1"/>
          </p:cNvSpPr>
          <p:nvPr>
            <p:ph sz="half" idx="2"/>
          </p:nvPr>
        </p:nvSpPr>
        <p:spPr>
          <a:xfrm>
            <a:off x="5653853" y="3093352"/>
            <a:ext cx="4206576" cy="432000"/>
          </a:xfrm>
          <a:solidFill>
            <a:srgbClr val="00B0F0"/>
          </a:solidFill>
          <a:ln>
            <a:solidFill>
              <a:schemeClr val="accent1"/>
            </a:solidFill>
          </a:ln>
        </p:spPr>
        <p:txBody>
          <a:bodyPr/>
          <a:lstStyle/>
          <a:p>
            <a:pPr marL="0" indent="0">
              <a:buNone/>
            </a:pPr>
            <a:r>
              <a:rPr lang="sv-SE" sz="2000" dirty="0"/>
              <a:t>E. Vad blir vår förändringsplan?</a:t>
            </a:r>
          </a:p>
          <a:p>
            <a:endParaRPr lang="sv-SE" sz="2000" dirty="0"/>
          </a:p>
        </p:txBody>
      </p:sp>
      <p:sp>
        <p:nvSpPr>
          <p:cNvPr id="7" name="Platshållare för innehåll 2"/>
          <p:cNvSpPr txBox="1">
            <a:spLocks/>
          </p:cNvSpPr>
          <p:nvPr/>
        </p:nvSpPr>
        <p:spPr>
          <a:xfrm>
            <a:off x="1339869" y="4923056"/>
            <a:ext cx="4392488" cy="432000"/>
          </a:xfrm>
          <a:prstGeom prst="rect">
            <a:avLst/>
          </a:prstGeom>
          <a:solidFill>
            <a:srgbClr val="FF0000"/>
          </a:solidFill>
          <a:ln>
            <a:solidFill>
              <a:schemeClr val="accent1"/>
            </a:solidFill>
          </a:ln>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4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18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18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457200" indent="-457200">
              <a:buAutoNum type="alphaUcPeriod"/>
            </a:pPr>
            <a:r>
              <a:rPr lang="sv-SE" sz="2000" kern="0" dirty="0"/>
              <a:t>Varför förändring och till vad?</a:t>
            </a:r>
          </a:p>
        </p:txBody>
      </p:sp>
      <p:sp>
        <p:nvSpPr>
          <p:cNvPr id="8" name="Platshållare för innehåll 2"/>
          <p:cNvSpPr txBox="1">
            <a:spLocks/>
          </p:cNvSpPr>
          <p:nvPr/>
        </p:nvSpPr>
        <p:spPr>
          <a:xfrm>
            <a:off x="1237675" y="3610335"/>
            <a:ext cx="3828742" cy="431869"/>
          </a:xfrm>
          <a:prstGeom prst="rect">
            <a:avLst/>
          </a:prstGeom>
          <a:solidFill>
            <a:srgbClr val="FFC000"/>
          </a:solidFill>
          <a:ln>
            <a:solidFill>
              <a:schemeClr val="accent1"/>
            </a:solidFill>
          </a:ln>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4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18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18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0" indent="0">
              <a:buNone/>
            </a:pPr>
            <a:r>
              <a:rPr lang="sv-SE" sz="2000" kern="0" dirty="0"/>
              <a:t>B. Vad innebär detta för oss?</a:t>
            </a:r>
          </a:p>
        </p:txBody>
      </p:sp>
      <p:sp>
        <p:nvSpPr>
          <p:cNvPr id="9" name="Platshållare för innehåll 4"/>
          <p:cNvSpPr txBox="1">
            <a:spLocks/>
          </p:cNvSpPr>
          <p:nvPr/>
        </p:nvSpPr>
        <p:spPr>
          <a:xfrm>
            <a:off x="5362703" y="4286167"/>
            <a:ext cx="4497726" cy="432000"/>
          </a:xfrm>
          <a:prstGeom prst="rect">
            <a:avLst/>
          </a:prstGeom>
          <a:solidFill>
            <a:srgbClr val="B482DA"/>
          </a:solidFill>
          <a:ln>
            <a:solidFill>
              <a:schemeClr val="accent1"/>
            </a:solidFill>
          </a:ln>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4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18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18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0" indent="0">
              <a:buNone/>
            </a:pPr>
            <a:r>
              <a:rPr lang="sv-SE" sz="2000" kern="0" dirty="0"/>
              <a:t>F. Har vi säkrat framgångsfaktorerna?</a:t>
            </a:r>
          </a:p>
        </p:txBody>
      </p:sp>
      <p:sp>
        <p:nvSpPr>
          <p:cNvPr id="10" name="Platshållare för innehåll 4"/>
          <p:cNvSpPr txBox="1">
            <a:spLocks/>
          </p:cNvSpPr>
          <p:nvPr/>
        </p:nvSpPr>
        <p:spPr>
          <a:xfrm>
            <a:off x="3773618" y="1594053"/>
            <a:ext cx="4612703" cy="432000"/>
          </a:xfrm>
          <a:prstGeom prst="rect">
            <a:avLst/>
          </a:prstGeom>
          <a:solidFill>
            <a:srgbClr val="92D050"/>
          </a:solidFill>
          <a:ln>
            <a:solidFill>
              <a:schemeClr val="accent1"/>
            </a:solidFill>
          </a:ln>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4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18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18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0" indent="0">
              <a:buNone/>
            </a:pPr>
            <a:r>
              <a:rPr lang="sv-SE" sz="2000" kern="0" dirty="0"/>
              <a:t>D. Vilka är våra prioriterade aktiviteter?</a:t>
            </a:r>
          </a:p>
        </p:txBody>
      </p:sp>
      <p:pic>
        <p:nvPicPr>
          <p:cNvPr id="4" name="Bildobjekt 3">
            <a:extLst>
              <a:ext uri="{FF2B5EF4-FFF2-40B4-BE49-F238E27FC236}">
                <a16:creationId xmlns:a16="http://schemas.microsoft.com/office/drawing/2014/main" id="{62F8525E-14C7-42F9-AACD-4A0B1774D4C3}"/>
              </a:ext>
            </a:extLst>
          </p:cNvPr>
          <p:cNvPicPr>
            <a:picLocks noChangeAspect="1"/>
          </p:cNvPicPr>
          <p:nvPr/>
        </p:nvPicPr>
        <p:blipFill>
          <a:blip r:embed="rId4"/>
          <a:stretch>
            <a:fillRect/>
          </a:stretch>
        </p:blipFill>
        <p:spPr>
          <a:xfrm>
            <a:off x="6812458" y="5698963"/>
            <a:ext cx="3673329" cy="722842"/>
          </a:xfrm>
          <a:prstGeom prst="rect">
            <a:avLst/>
          </a:prstGeom>
        </p:spPr>
      </p:pic>
      <p:sp>
        <p:nvSpPr>
          <p:cNvPr id="6" name="Ellips 5" descr="Mål med hel fyllning">
            <a:extLst>
              <a:ext uri="{FF2B5EF4-FFF2-40B4-BE49-F238E27FC236}">
                <a16:creationId xmlns:a16="http://schemas.microsoft.com/office/drawing/2014/main" id="{85F159D1-075F-C530-B37A-FD7170B7BAE8}"/>
              </a:ext>
            </a:extLst>
          </p:cNvPr>
          <p:cNvSpPr/>
          <p:nvPr/>
        </p:nvSpPr>
        <p:spPr bwMode="auto">
          <a:xfrm>
            <a:off x="1113446" y="4589835"/>
            <a:ext cx="452846" cy="461554"/>
          </a:xfrm>
          <a:prstGeom prst="ellipse">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sp>
        <p:nvSpPr>
          <p:cNvPr id="11" name="Pil: uppåt 10">
            <a:extLst>
              <a:ext uri="{FF2B5EF4-FFF2-40B4-BE49-F238E27FC236}">
                <a16:creationId xmlns:a16="http://schemas.microsoft.com/office/drawing/2014/main" id="{00B86CEB-3BE7-AED6-92E2-5DC43F3D88B5}"/>
              </a:ext>
            </a:extLst>
          </p:cNvPr>
          <p:cNvSpPr/>
          <p:nvPr/>
        </p:nvSpPr>
        <p:spPr>
          <a:xfrm>
            <a:off x="7203440" y="6391137"/>
            <a:ext cx="182880" cy="3036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ruta 13">
            <a:extLst>
              <a:ext uri="{FF2B5EF4-FFF2-40B4-BE49-F238E27FC236}">
                <a16:creationId xmlns:a16="http://schemas.microsoft.com/office/drawing/2014/main" id="{ADB4CBB2-2767-FE15-2E92-C0AB31D54217}"/>
              </a:ext>
            </a:extLst>
          </p:cNvPr>
          <p:cNvSpPr txBox="1"/>
          <p:nvPr/>
        </p:nvSpPr>
        <p:spPr>
          <a:xfrm>
            <a:off x="8813041" y="2482112"/>
            <a:ext cx="3241041" cy="461665"/>
          </a:xfrm>
          <a:prstGeom prst="rect">
            <a:avLst/>
          </a:prstGeom>
          <a:noFill/>
        </p:spPr>
        <p:txBody>
          <a:bodyPr wrap="square" rtlCol="0">
            <a:spAutoFit/>
          </a:bodyPr>
          <a:lstStyle/>
          <a:p>
            <a:pPr algn="ctr"/>
            <a:r>
              <a:rPr lang="sv-SE" sz="1200" i="1" dirty="0"/>
              <a:t>Region Skånes  förändringsplanering i form av en ”dialogkarta”</a:t>
            </a:r>
          </a:p>
        </p:txBody>
      </p:sp>
      <p:pic>
        <p:nvPicPr>
          <p:cNvPr id="15" name="Bildobjekt 14">
            <a:extLst>
              <a:ext uri="{FF2B5EF4-FFF2-40B4-BE49-F238E27FC236}">
                <a16:creationId xmlns:a16="http://schemas.microsoft.com/office/drawing/2014/main" id="{96AA4030-E670-B185-75A3-C1F90BFAB6EA}"/>
              </a:ext>
            </a:extLst>
          </p:cNvPr>
          <p:cNvPicPr>
            <a:picLocks noChangeAspect="1"/>
          </p:cNvPicPr>
          <p:nvPr/>
        </p:nvPicPr>
        <p:blipFill>
          <a:blip r:embed="rId7"/>
          <a:stretch>
            <a:fillRect/>
          </a:stretch>
        </p:blipFill>
        <p:spPr>
          <a:xfrm>
            <a:off x="491677" y="5492227"/>
            <a:ext cx="2160083" cy="1344667"/>
          </a:xfrm>
          <a:prstGeom prst="rect">
            <a:avLst/>
          </a:prstGeom>
        </p:spPr>
      </p:pic>
      <p:sp>
        <p:nvSpPr>
          <p:cNvPr id="12" name="Rektangel 11">
            <a:extLst>
              <a:ext uri="{FF2B5EF4-FFF2-40B4-BE49-F238E27FC236}">
                <a16:creationId xmlns:a16="http://schemas.microsoft.com/office/drawing/2014/main" id="{DBF060B1-57B3-0390-2099-7919D07AFB32}"/>
              </a:ext>
            </a:extLst>
          </p:cNvPr>
          <p:cNvSpPr/>
          <p:nvPr/>
        </p:nvSpPr>
        <p:spPr>
          <a:xfrm>
            <a:off x="491677" y="5569260"/>
            <a:ext cx="2039733" cy="872114"/>
          </a:xfrm>
          <a:prstGeom prst="rect">
            <a:avLst/>
          </a:prstGeom>
          <a:solidFill>
            <a:srgbClr val="FFFFFF">
              <a:alpha val="41961"/>
            </a:srgbClr>
          </a:solidFill>
          <a:ln>
            <a:noFill/>
          </a:ln>
        </p:spPr>
        <p:style>
          <a:lnRef idx="2">
            <a:schemeClr val="accent1"/>
          </a:lnRef>
          <a:fillRef idx="1">
            <a:schemeClr val="lt1"/>
          </a:fillRef>
          <a:effectRef idx="0">
            <a:schemeClr val="accent1"/>
          </a:effectRef>
          <a:fontRef idx="minor">
            <a:schemeClr val="dk1"/>
          </a:fontRef>
        </p:style>
        <p:txBody>
          <a:bodyPr rtlCol="0" anchor="t"/>
          <a:lstStyle/>
          <a:p>
            <a:pPr algn="ctr"/>
            <a:r>
              <a:rPr lang="sv-SE" i="1" dirty="0"/>
              <a:t>Svaret på A kan (och ska!) hämtas ur gapanalys eller A3:an!</a:t>
            </a:r>
          </a:p>
        </p:txBody>
      </p:sp>
    </p:spTree>
    <p:extLst>
      <p:ext uri="{BB962C8B-B14F-4D97-AF65-F5344CB8AC3E}">
        <p14:creationId xmlns:p14="http://schemas.microsoft.com/office/powerpoint/2010/main" val="118534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F3FEAC9-B3B6-4BC6-B9DF-2BF2176FED00}"/>
              </a:ext>
            </a:extLst>
          </p:cNvPr>
          <p:cNvPicPr>
            <a:picLocks noChangeAspect="1"/>
          </p:cNvPicPr>
          <p:nvPr/>
        </p:nvPicPr>
        <p:blipFill>
          <a:blip r:embed="rId3"/>
          <a:stretch>
            <a:fillRect/>
          </a:stretch>
        </p:blipFill>
        <p:spPr>
          <a:xfrm>
            <a:off x="505400" y="867809"/>
            <a:ext cx="9308454" cy="5794579"/>
          </a:xfrm>
          <a:prstGeom prst="rect">
            <a:avLst/>
          </a:prstGeom>
        </p:spPr>
      </p:pic>
      <p:sp>
        <p:nvSpPr>
          <p:cNvPr id="4" name="Rektangel 3">
            <a:extLst>
              <a:ext uri="{FF2B5EF4-FFF2-40B4-BE49-F238E27FC236}">
                <a16:creationId xmlns:a16="http://schemas.microsoft.com/office/drawing/2014/main" id="{4C78CCB1-DCC2-4079-9076-216FD085E906}"/>
              </a:ext>
            </a:extLst>
          </p:cNvPr>
          <p:cNvSpPr/>
          <p:nvPr/>
        </p:nvSpPr>
        <p:spPr>
          <a:xfrm>
            <a:off x="1253717" y="544023"/>
            <a:ext cx="2300630" cy="369332"/>
          </a:xfrm>
          <a:prstGeom prst="rect">
            <a:avLst/>
          </a:prstGeom>
        </p:spPr>
        <p:txBody>
          <a:bodyPr wrap="none">
            <a:spAutoFit/>
          </a:bodyPr>
          <a:lstStyle/>
          <a:p>
            <a:r>
              <a:rPr lang="sv-SE" dirty="0">
                <a:sym typeface="Wingdings" panose="05000000000000000000" pitchFamily="2" charset="2"/>
              </a:rPr>
              <a:t>Nuvarande situation </a:t>
            </a:r>
            <a:endParaRPr lang="sv-SE" dirty="0"/>
          </a:p>
        </p:txBody>
      </p:sp>
      <p:sp>
        <p:nvSpPr>
          <p:cNvPr id="27" name="Rektangel 26">
            <a:extLst>
              <a:ext uri="{FF2B5EF4-FFF2-40B4-BE49-F238E27FC236}">
                <a16:creationId xmlns:a16="http://schemas.microsoft.com/office/drawing/2014/main" id="{9DF730C3-B721-4CA8-BBE2-974E080B38EF}"/>
              </a:ext>
            </a:extLst>
          </p:cNvPr>
          <p:cNvSpPr/>
          <p:nvPr/>
        </p:nvSpPr>
        <p:spPr>
          <a:xfrm>
            <a:off x="5932425" y="539117"/>
            <a:ext cx="2018501" cy="369332"/>
          </a:xfrm>
          <a:prstGeom prst="rect">
            <a:avLst/>
          </a:prstGeom>
        </p:spPr>
        <p:txBody>
          <a:bodyPr wrap="none">
            <a:spAutoFit/>
          </a:bodyPr>
          <a:lstStyle/>
          <a:p>
            <a:r>
              <a:rPr lang="sv-SE" dirty="0">
                <a:sym typeface="Wingdings" panose="05000000000000000000" pitchFamily="2" charset="2"/>
              </a:rPr>
              <a:t>Framtida situation</a:t>
            </a:r>
            <a:endParaRPr lang="sv-SE" dirty="0"/>
          </a:p>
        </p:txBody>
      </p:sp>
      <p:sp>
        <p:nvSpPr>
          <p:cNvPr id="5" name="Rektangel 4">
            <a:extLst>
              <a:ext uri="{FF2B5EF4-FFF2-40B4-BE49-F238E27FC236}">
                <a16:creationId xmlns:a16="http://schemas.microsoft.com/office/drawing/2014/main" id="{2BD67F67-343F-B4EF-7054-773EB68895CC}"/>
              </a:ext>
            </a:extLst>
          </p:cNvPr>
          <p:cNvSpPr/>
          <p:nvPr/>
        </p:nvSpPr>
        <p:spPr>
          <a:xfrm>
            <a:off x="4724400" y="1256168"/>
            <a:ext cx="4826000" cy="31323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sv-SE" sz="1600" dirty="0"/>
              <a:t>1. Framtida läge - Vad måste vi åstadkomma</a:t>
            </a:r>
          </a:p>
        </p:txBody>
      </p:sp>
      <p:sp>
        <p:nvSpPr>
          <p:cNvPr id="7" name="Rektangel 6">
            <a:extLst>
              <a:ext uri="{FF2B5EF4-FFF2-40B4-BE49-F238E27FC236}">
                <a16:creationId xmlns:a16="http://schemas.microsoft.com/office/drawing/2014/main" id="{6E2B5E2B-2499-1F23-4A32-20D92441EB44}"/>
              </a:ext>
            </a:extLst>
          </p:cNvPr>
          <p:cNvSpPr/>
          <p:nvPr/>
        </p:nvSpPr>
        <p:spPr>
          <a:xfrm>
            <a:off x="620697" y="1265587"/>
            <a:ext cx="3780820" cy="9946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sv-SE" sz="1600" dirty="0"/>
              <a:t>2. Vad är avgränsningen av analysen? Vad är problemet? Vilka vinster/ effekter/ nyttor vill vi uppnå och för vem?</a:t>
            </a:r>
          </a:p>
        </p:txBody>
      </p:sp>
      <p:sp>
        <p:nvSpPr>
          <p:cNvPr id="10" name="Rektangel 9">
            <a:extLst>
              <a:ext uri="{FF2B5EF4-FFF2-40B4-BE49-F238E27FC236}">
                <a16:creationId xmlns:a16="http://schemas.microsoft.com/office/drawing/2014/main" id="{653FC559-149A-D180-9FBD-AA417D5C1744}"/>
              </a:ext>
            </a:extLst>
          </p:cNvPr>
          <p:cNvSpPr/>
          <p:nvPr/>
        </p:nvSpPr>
        <p:spPr>
          <a:xfrm>
            <a:off x="618460" y="5285869"/>
            <a:ext cx="3780820" cy="531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sv-SE" sz="1600" dirty="0"/>
              <a:t>4. Vad är grundorsakerna till hindren?</a:t>
            </a:r>
          </a:p>
        </p:txBody>
      </p:sp>
      <p:sp>
        <p:nvSpPr>
          <p:cNvPr id="11" name="Rektangel 10">
            <a:extLst>
              <a:ext uri="{FF2B5EF4-FFF2-40B4-BE49-F238E27FC236}">
                <a16:creationId xmlns:a16="http://schemas.microsoft.com/office/drawing/2014/main" id="{19158A3B-54FA-18AB-BF3F-A65B8403030E}"/>
              </a:ext>
            </a:extLst>
          </p:cNvPr>
          <p:cNvSpPr/>
          <p:nvPr/>
        </p:nvSpPr>
        <p:spPr>
          <a:xfrm>
            <a:off x="4724399" y="1733797"/>
            <a:ext cx="4825999" cy="5264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sv-SE" sz="1600" dirty="0"/>
              <a:t>5. Förfinat börläge och mål, ex tidsatt och rimlighetskollat för att bli accepterat</a:t>
            </a:r>
          </a:p>
        </p:txBody>
      </p:sp>
      <p:sp>
        <p:nvSpPr>
          <p:cNvPr id="12" name="Rektangel 11">
            <a:extLst>
              <a:ext uri="{FF2B5EF4-FFF2-40B4-BE49-F238E27FC236}">
                <a16:creationId xmlns:a16="http://schemas.microsoft.com/office/drawing/2014/main" id="{6A97346C-C6AB-A003-37B4-121829B6B7C4}"/>
              </a:ext>
            </a:extLst>
          </p:cNvPr>
          <p:cNvSpPr/>
          <p:nvPr/>
        </p:nvSpPr>
        <p:spPr>
          <a:xfrm>
            <a:off x="4724400" y="3153001"/>
            <a:ext cx="3780820" cy="531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sv-SE" sz="1600" dirty="0"/>
              <a:t>6. Vilka aktiviteter behöver vi göra och vad vill vi testa för nya lösningar?</a:t>
            </a:r>
          </a:p>
        </p:txBody>
      </p:sp>
      <p:sp>
        <p:nvSpPr>
          <p:cNvPr id="13" name="Rektangel 12">
            <a:extLst>
              <a:ext uri="{FF2B5EF4-FFF2-40B4-BE49-F238E27FC236}">
                <a16:creationId xmlns:a16="http://schemas.microsoft.com/office/drawing/2014/main" id="{CBB6B6F1-671C-0597-47B3-C0C3012F8F1E}"/>
              </a:ext>
            </a:extLst>
          </p:cNvPr>
          <p:cNvSpPr/>
          <p:nvPr/>
        </p:nvSpPr>
        <p:spPr>
          <a:xfrm>
            <a:off x="4724400" y="4754849"/>
            <a:ext cx="3780820" cy="531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sv-SE" sz="1600" dirty="0"/>
              <a:t>7. Beslut om införande. Har vi rätt lösning eller behöver vi fler test?</a:t>
            </a:r>
          </a:p>
        </p:txBody>
      </p:sp>
      <p:sp>
        <p:nvSpPr>
          <p:cNvPr id="14" name="Rektangel 13">
            <a:extLst>
              <a:ext uri="{FF2B5EF4-FFF2-40B4-BE49-F238E27FC236}">
                <a16:creationId xmlns:a16="http://schemas.microsoft.com/office/drawing/2014/main" id="{29450710-8419-94F7-6A7A-1803FCCED9E6}"/>
              </a:ext>
            </a:extLst>
          </p:cNvPr>
          <p:cNvSpPr/>
          <p:nvPr/>
        </p:nvSpPr>
        <p:spPr>
          <a:xfrm>
            <a:off x="4724400" y="5825677"/>
            <a:ext cx="4604024" cy="531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sv-SE" sz="1600" dirty="0"/>
              <a:t>8. Hur och vem som ska följa upp </a:t>
            </a:r>
            <a:r>
              <a:rPr lang="sv-SE" sz="1600" dirty="0" err="1"/>
              <a:t>respektiver</a:t>
            </a:r>
            <a:r>
              <a:rPr lang="sv-SE" sz="1600" dirty="0"/>
              <a:t> hantera ändringar i vald lösning?</a:t>
            </a:r>
          </a:p>
        </p:txBody>
      </p:sp>
      <p:sp>
        <p:nvSpPr>
          <p:cNvPr id="17" name="Pil: nedåt 16">
            <a:extLst>
              <a:ext uri="{FF2B5EF4-FFF2-40B4-BE49-F238E27FC236}">
                <a16:creationId xmlns:a16="http://schemas.microsoft.com/office/drawing/2014/main" id="{C4745F45-4CEC-3348-2D09-E4A223B7DC00}"/>
              </a:ext>
            </a:extLst>
          </p:cNvPr>
          <p:cNvSpPr/>
          <p:nvPr/>
        </p:nvSpPr>
        <p:spPr>
          <a:xfrm>
            <a:off x="1319680" y="3448588"/>
            <a:ext cx="331890" cy="18471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Pil: nedåt 17">
            <a:extLst>
              <a:ext uri="{FF2B5EF4-FFF2-40B4-BE49-F238E27FC236}">
                <a16:creationId xmlns:a16="http://schemas.microsoft.com/office/drawing/2014/main" id="{6E60D56F-B11D-0A2C-4D6F-4D2F266012B7}"/>
              </a:ext>
            </a:extLst>
          </p:cNvPr>
          <p:cNvSpPr/>
          <p:nvPr/>
        </p:nvSpPr>
        <p:spPr>
          <a:xfrm>
            <a:off x="6397415" y="2264816"/>
            <a:ext cx="325115" cy="8881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Pil: nedåt 18">
            <a:extLst>
              <a:ext uri="{FF2B5EF4-FFF2-40B4-BE49-F238E27FC236}">
                <a16:creationId xmlns:a16="http://schemas.microsoft.com/office/drawing/2014/main" id="{DE0F5E51-E288-A13C-04A8-9919D66DC3E0}"/>
              </a:ext>
            </a:extLst>
          </p:cNvPr>
          <p:cNvSpPr/>
          <p:nvPr/>
        </p:nvSpPr>
        <p:spPr>
          <a:xfrm>
            <a:off x="6390639" y="3674819"/>
            <a:ext cx="338665" cy="10789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Pil: nedåt 19">
            <a:extLst>
              <a:ext uri="{FF2B5EF4-FFF2-40B4-BE49-F238E27FC236}">
                <a16:creationId xmlns:a16="http://schemas.microsoft.com/office/drawing/2014/main" id="{CE4E4C14-8C5D-D5A0-B935-E1D9278BFBE7}"/>
              </a:ext>
            </a:extLst>
          </p:cNvPr>
          <p:cNvSpPr/>
          <p:nvPr/>
        </p:nvSpPr>
        <p:spPr>
          <a:xfrm>
            <a:off x="6400015" y="5276665"/>
            <a:ext cx="322515" cy="549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69206C3A-B6BA-D71E-C77D-7BB5CF4E149C}"/>
              </a:ext>
            </a:extLst>
          </p:cNvPr>
          <p:cNvSpPr/>
          <p:nvPr/>
        </p:nvSpPr>
        <p:spPr>
          <a:xfrm>
            <a:off x="9283884" y="4753800"/>
            <a:ext cx="2613476" cy="5310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sv-SE" sz="1600" dirty="0"/>
              <a:t>Förändringsledning </a:t>
            </a:r>
            <a:br>
              <a:rPr lang="sv-SE" sz="1600" dirty="0"/>
            </a:br>
            <a:r>
              <a:rPr lang="sv-SE" sz="1600" dirty="0"/>
              <a:t>(se nästa sida)</a:t>
            </a:r>
          </a:p>
        </p:txBody>
      </p:sp>
      <p:sp>
        <p:nvSpPr>
          <p:cNvPr id="28" name="Rektangel 27">
            <a:extLst>
              <a:ext uri="{FF2B5EF4-FFF2-40B4-BE49-F238E27FC236}">
                <a16:creationId xmlns:a16="http://schemas.microsoft.com/office/drawing/2014/main" id="{35C86703-6218-1FAE-7E54-08EA2B40976B}"/>
              </a:ext>
            </a:extLst>
          </p:cNvPr>
          <p:cNvSpPr/>
          <p:nvPr/>
        </p:nvSpPr>
        <p:spPr>
          <a:xfrm>
            <a:off x="9328424" y="3163490"/>
            <a:ext cx="2613476" cy="531020"/>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r>
              <a:rPr lang="sv-SE" sz="1600" dirty="0"/>
              <a:t>Ev. förändringsledning av test</a:t>
            </a:r>
          </a:p>
        </p:txBody>
      </p:sp>
      <p:pic>
        <p:nvPicPr>
          <p:cNvPr id="42" name="Bildobjekt 41">
            <a:extLst>
              <a:ext uri="{FF2B5EF4-FFF2-40B4-BE49-F238E27FC236}">
                <a16:creationId xmlns:a16="http://schemas.microsoft.com/office/drawing/2014/main" id="{05B076F7-BF9F-FA15-ADB5-D66CF496772A}"/>
              </a:ext>
            </a:extLst>
          </p:cNvPr>
          <p:cNvPicPr>
            <a:picLocks noChangeAspect="1"/>
          </p:cNvPicPr>
          <p:nvPr/>
        </p:nvPicPr>
        <p:blipFill>
          <a:blip r:embed="rId4"/>
          <a:stretch>
            <a:fillRect/>
          </a:stretch>
        </p:blipFill>
        <p:spPr>
          <a:xfrm>
            <a:off x="10797137" y="4212943"/>
            <a:ext cx="1365911" cy="747787"/>
          </a:xfrm>
          <a:prstGeom prst="rect">
            <a:avLst/>
          </a:prstGeom>
        </p:spPr>
      </p:pic>
      <p:sp>
        <p:nvSpPr>
          <p:cNvPr id="43" name="Pil: nedåt 42">
            <a:extLst>
              <a:ext uri="{FF2B5EF4-FFF2-40B4-BE49-F238E27FC236}">
                <a16:creationId xmlns:a16="http://schemas.microsoft.com/office/drawing/2014/main" id="{809A046E-7C83-7AD7-B36C-E74BA1F7E9A6}"/>
              </a:ext>
            </a:extLst>
          </p:cNvPr>
          <p:cNvSpPr/>
          <p:nvPr/>
        </p:nvSpPr>
        <p:spPr>
          <a:xfrm rot="12955766">
            <a:off x="3568486" y="1926399"/>
            <a:ext cx="323217" cy="35889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970357D3-15AC-23AA-C65B-10DCBCF641C1}"/>
              </a:ext>
            </a:extLst>
          </p:cNvPr>
          <p:cNvSpPr/>
          <p:nvPr/>
        </p:nvSpPr>
        <p:spPr>
          <a:xfrm>
            <a:off x="618460" y="2897978"/>
            <a:ext cx="3780820" cy="119954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sv-SE" sz="1600" dirty="0"/>
              <a:t>3. Vad är nuläget (med avseende på gapet)? Ex hur presterar, jobbar, organiserar vi oss idag med avseende på det framtida läge vi vill nå? Vad hindrar oss att nå dit?</a:t>
            </a:r>
          </a:p>
        </p:txBody>
      </p:sp>
      <p:sp>
        <p:nvSpPr>
          <p:cNvPr id="3" name="Pil: nedåt 2">
            <a:extLst>
              <a:ext uri="{FF2B5EF4-FFF2-40B4-BE49-F238E27FC236}">
                <a16:creationId xmlns:a16="http://schemas.microsoft.com/office/drawing/2014/main" id="{D5049868-17B5-F5F8-203A-358E8A1C4817}"/>
              </a:ext>
            </a:extLst>
          </p:cNvPr>
          <p:cNvSpPr/>
          <p:nvPr/>
        </p:nvSpPr>
        <p:spPr>
          <a:xfrm>
            <a:off x="1343438" y="2123376"/>
            <a:ext cx="310509" cy="715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Pil: nedåt 20">
            <a:extLst>
              <a:ext uri="{FF2B5EF4-FFF2-40B4-BE49-F238E27FC236}">
                <a16:creationId xmlns:a16="http://schemas.microsoft.com/office/drawing/2014/main" id="{CCC30B90-D554-A46C-747D-69C5B991CD61}"/>
              </a:ext>
            </a:extLst>
          </p:cNvPr>
          <p:cNvSpPr/>
          <p:nvPr/>
        </p:nvSpPr>
        <p:spPr>
          <a:xfrm rot="5400000">
            <a:off x="4309668" y="1124983"/>
            <a:ext cx="313234" cy="581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3DB744B1-52F5-60B1-B7CF-ECCD4C100F41}"/>
              </a:ext>
            </a:extLst>
          </p:cNvPr>
          <p:cNvSpPr txBox="1"/>
          <p:nvPr/>
        </p:nvSpPr>
        <p:spPr>
          <a:xfrm>
            <a:off x="437146" y="51158"/>
            <a:ext cx="10241014" cy="461665"/>
          </a:xfrm>
          <a:prstGeom prst="rect">
            <a:avLst/>
          </a:prstGeom>
          <a:noFill/>
        </p:spPr>
        <p:txBody>
          <a:bodyPr wrap="square">
            <a:spAutoFit/>
          </a:bodyPr>
          <a:lstStyle/>
          <a:p>
            <a:r>
              <a:rPr lang="sv-SE" sz="2400" b="1" dirty="0"/>
              <a:t>Arbetsgång gapanalys i en A3 då det framtida läget redan finns</a:t>
            </a:r>
          </a:p>
        </p:txBody>
      </p:sp>
      <p:sp>
        <p:nvSpPr>
          <p:cNvPr id="15" name="Pil: cirkelformad 14">
            <a:extLst>
              <a:ext uri="{FF2B5EF4-FFF2-40B4-BE49-F238E27FC236}">
                <a16:creationId xmlns:a16="http://schemas.microsoft.com/office/drawing/2014/main" id="{5144F83E-9728-B933-C5CF-809722E6CD82}"/>
              </a:ext>
            </a:extLst>
          </p:cNvPr>
          <p:cNvSpPr/>
          <p:nvPr/>
        </p:nvSpPr>
        <p:spPr>
          <a:xfrm rot="10800000">
            <a:off x="8457716" y="2959014"/>
            <a:ext cx="914400" cy="918994"/>
          </a:xfrm>
          <a:prstGeom prst="circularArrow">
            <a:avLst>
              <a:gd name="adj1" fmla="val 12500"/>
              <a:gd name="adj2" fmla="val 1142319"/>
              <a:gd name="adj3" fmla="val 20457681"/>
              <a:gd name="adj4" fmla="val 505042"/>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6" name="Pil: cirkelformad 15">
            <a:extLst>
              <a:ext uri="{FF2B5EF4-FFF2-40B4-BE49-F238E27FC236}">
                <a16:creationId xmlns:a16="http://schemas.microsoft.com/office/drawing/2014/main" id="{CCE27285-44D1-CB73-FFC6-D7357D8A421D}"/>
              </a:ext>
            </a:extLst>
          </p:cNvPr>
          <p:cNvSpPr/>
          <p:nvPr/>
        </p:nvSpPr>
        <p:spPr>
          <a:xfrm rot="10800000">
            <a:off x="8423520" y="4537166"/>
            <a:ext cx="914400" cy="918994"/>
          </a:xfrm>
          <a:prstGeom prst="circularArrow">
            <a:avLst>
              <a:gd name="adj1" fmla="val 12500"/>
              <a:gd name="adj2" fmla="val 1142319"/>
              <a:gd name="adj3" fmla="val 20457681"/>
              <a:gd name="adj4" fmla="val 505042"/>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Tree>
    <p:extLst>
      <p:ext uri="{BB962C8B-B14F-4D97-AF65-F5344CB8AC3E}">
        <p14:creationId xmlns:p14="http://schemas.microsoft.com/office/powerpoint/2010/main" val="60662918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9C079-C61D-1D00-1222-98E9621AD545}"/>
              </a:ext>
            </a:extLst>
          </p:cNvPr>
          <p:cNvSpPr>
            <a:spLocks noGrp="1"/>
          </p:cNvSpPr>
          <p:nvPr>
            <p:ph type="title"/>
          </p:nvPr>
        </p:nvSpPr>
        <p:spPr/>
        <p:txBody>
          <a:bodyPr/>
          <a:lstStyle/>
          <a:p>
            <a:r>
              <a:rPr lang="sv-SE" dirty="0"/>
              <a:t>Vid mer djupgående gapanalys:</a:t>
            </a:r>
          </a:p>
        </p:txBody>
      </p:sp>
      <p:sp>
        <p:nvSpPr>
          <p:cNvPr id="6" name="Platshållare för innehåll 5">
            <a:extLst>
              <a:ext uri="{FF2B5EF4-FFF2-40B4-BE49-F238E27FC236}">
                <a16:creationId xmlns:a16="http://schemas.microsoft.com/office/drawing/2014/main" id="{429555D1-5CF9-5AF8-D8B6-D708324C4332}"/>
              </a:ext>
            </a:extLst>
          </p:cNvPr>
          <p:cNvSpPr>
            <a:spLocks noGrp="1"/>
          </p:cNvSpPr>
          <p:nvPr>
            <p:ph sz="half" idx="1"/>
          </p:nvPr>
        </p:nvSpPr>
        <p:spPr/>
        <p:txBody>
          <a:bodyPr/>
          <a:lstStyle/>
          <a:p>
            <a:r>
              <a:rPr lang="sv-SE" sz="2000" dirty="0"/>
              <a:t>Vid stora eller komplexa kan vi bryta ner brytas ner i flera A3 (se nästa sida)</a:t>
            </a:r>
          </a:p>
          <a:p>
            <a:r>
              <a:rPr lang="sv-SE" sz="2000" dirty="0"/>
              <a:t>Ibland är framtida läget redan helt bestämt, men målen ska alltid testas mot ”SMART” efter analysen.</a:t>
            </a:r>
          </a:p>
          <a:p>
            <a:r>
              <a:rPr lang="sv-SE" sz="2000" dirty="0"/>
              <a:t>Gapanalysen kan visa att vi behöver modifiera det framtida läget</a:t>
            </a:r>
          </a:p>
          <a:p>
            <a:r>
              <a:rPr lang="sv-SE" sz="2000" dirty="0"/>
              <a:t>Gapanalys är ofta ett viktig verktyg i en förstudie</a:t>
            </a:r>
          </a:p>
        </p:txBody>
      </p:sp>
      <p:sp>
        <p:nvSpPr>
          <p:cNvPr id="4" name="Platshållare för innehåll 3">
            <a:extLst>
              <a:ext uri="{FF2B5EF4-FFF2-40B4-BE49-F238E27FC236}">
                <a16:creationId xmlns:a16="http://schemas.microsoft.com/office/drawing/2014/main" id="{E6F2572B-C6FC-7E88-2675-7D3512596398}"/>
              </a:ext>
            </a:extLst>
          </p:cNvPr>
          <p:cNvSpPr>
            <a:spLocks noGrp="1"/>
          </p:cNvSpPr>
          <p:nvPr>
            <p:ph sz="half" idx="2"/>
          </p:nvPr>
        </p:nvSpPr>
        <p:spPr/>
        <p:txBody>
          <a:bodyPr/>
          <a:lstStyle/>
          <a:p>
            <a:r>
              <a:rPr lang="sv-SE" sz="2000" dirty="0"/>
              <a:t>Förändringsanalys bör vara en del av gapanalysen då ett stort gap kan kräva omfattande förändringsarbete..</a:t>
            </a:r>
          </a:p>
          <a:p>
            <a:r>
              <a:rPr lang="sv-SE" sz="2000" dirty="0"/>
              <a:t>Preliminär förändringsplanering kan därför behöva göras som del av analysen. </a:t>
            </a:r>
          </a:p>
          <a:p>
            <a:r>
              <a:rPr lang="sv-SE" sz="2000" dirty="0"/>
              <a:t>Vissa test kan behöva förändrings-</a:t>
            </a:r>
            <a:br>
              <a:rPr lang="sv-SE" sz="2000" dirty="0"/>
            </a:br>
            <a:r>
              <a:rPr lang="sv-SE" sz="2000" dirty="0"/>
              <a:t>ledas i sig om de kräver förändringar i beteende eller behöver prioriteras.</a:t>
            </a:r>
          </a:p>
        </p:txBody>
      </p:sp>
    </p:spTree>
    <p:extLst>
      <p:ext uri="{BB962C8B-B14F-4D97-AF65-F5344CB8AC3E}">
        <p14:creationId xmlns:p14="http://schemas.microsoft.com/office/powerpoint/2010/main" val="1526532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ubrik 1">
            <a:extLst>
              <a:ext uri="{FF2B5EF4-FFF2-40B4-BE49-F238E27FC236}">
                <a16:creationId xmlns:a16="http://schemas.microsoft.com/office/drawing/2014/main" id="{269EF605-A579-4D60-BF9A-20F9E36AD352}"/>
              </a:ext>
            </a:extLst>
          </p:cNvPr>
          <p:cNvSpPr>
            <a:spLocks noGrp="1"/>
          </p:cNvSpPr>
          <p:nvPr>
            <p:ph type="title"/>
          </p:nvPr>
        </p:nvSpPr>
        <p:spPr>
          <a:xfrm>
            <a:off x="335276" y="-26551"/>
            <a:ext cx="9337043" cy="780685"/>
          </a:xfrm>
        </p:spPr>
        <p:txBody>
          <a:bodyPr/>
          <a:lstStyle/>
          <a:p>
            <a:r>
              <a:rPr lang="sv-SE" sz="3200" dirty="0"/>
              <a:t>Många gap =&gt; ibland lättare med flera A3!</a:t>
            </a:r>
            <a:endParaRPr lang="sv-SE" sz="3200" dirty="0">
              <a:solidFill>
                <a:srgbClr val="FF0000"/>
              </a:solidFill>
            </a:endParaRPr>
          </a:p>
        </p:txBody>
      </p:sp>
      <p:sp>
        <p:nvSpPr>
          <p:cNvPr id="43" name="Rektangel 42">
            <a:extLst>
              <a:ext uri="{FF2B5EF4-FFF2-40B4-BE49-F238E27FC236}">
                <a16:creationId xmlns:a16="http://schemas.microsoft.com/office/drawing/2014/main" id="{A82E4EB3-CE02-3F91-3FF0-19E887704FCB}"/>
              </a:ext>
            </a:extLst>
          </p:cNvPr>
          <p:cNvSpPr/>
          <p:nvPr/>
        </p:nvSpPr>
        <p:spPr>
          <a:xfrm>
            <a:off x="5679439" y="1344426"/>
            <a:ext cx="3992880" cy="3159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v-SE" sz="1600" dirty="0"/>
              <a:t>0. Framtida läge</a:t>
            </a:r>
          </a:p>
        </p:txBody>
      </p:sp>
      <p:cxnSp>
        <p:nvCxnSpPr>
          <p:cNvPr id="45" name="Rak pilkoppling 44">
            <a:extLst>
              <a:ext uri="{FF2B5EF4-FFF2-40B4-BE49-F238E27FC236}">
                <a16:creationId xmlns:a16="http://schemas.microsoft.com/office/drawing/2014/main" id="{E164C224-5037-87E1-C970-A0809A16291C}"/>
              </a:ext>
            </a:extLst>
          </p:cNvPr>
          <p:cNvCxnSpPr>
            <a:cxnSpLocks/>
            <a:stCxn id="43" idx="2"/>
          </p:cNvCxnSpPr>
          <p:nvPr/>
        </p:nvCxnSpPr>
        <p:spPr>
          <a:xfrm flipH="1">
            <a:off x="4166623" y="1660384"/>
            <a:ext cx="3509256" cy="648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Rak pilkoppling 45">
            <a:extLst>
              <a:ext uri="{FF2B5EF4-FFF2-40B4-BE49-F238E27FC236}">
                <a16:creationId xmlns:a16="http://schemas.microsoft.com/office/drawing/2014/main" id="{6013CA71-2851-7EFF-D679-C564ACAB6BD8}"/>
              </a:ext>
            </a:extLst>
          </p:cNvPr>
          <p:cNvCxnSpPr>
            <a:cxnSpLocks/>
            <a:stCxn id="43" idx="2"/>
          </p:cNvCxnSpPr>
          <p:nvPr/>
        </p:nvCxnSpPr>
        <p:spPr>
          <a:xfrm flipH="1">
            <a:off x="5920027" y="1660384"/>
            <a:ext cx="1755852" cy="1319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Rak pilkoppling 48">
            <a:extLst>
              <a:ext uri="{FF2B5EF4-FFF2-40B4-BE49-F238E27FC236}">
                <a16:creationId xmlns:a16="http://schemas.microsoft.com/office/drawing/2014/main" id="{9BE45F6D-FB0C-E8BC-C716-C95AA64DA4E0}"/>
              </a:ext>
            </a:extLst>
          </p:cNvPr>
          <p:cNvCxnSpPr>
            <a:cxnSpLocks/>
            <a:stCxn id="43" idx="2"/>
          </p:cNvCxnSpPr>
          <p:nvPr/>
        </p:nvCxnSpPr>
        <p:spPr>
          <a:xfrm flipH="1">
            <a:off x="7548244" y="1660384"/>
            <a:ext cx="127635" cy="2043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9" name="Bildobjekt 28">
            <a:extLst>
              <a:ext uri="{FF2B5EF4-FFF2-40B4-BE49-F238E27FC236}">
                <a16:creationId xmlns:a16="http://schemas.microsoft.com/office/drawing/2014/main" id="{890D9D42-0FC1-4442-7E9D-0EDB15D1F462}"/>
              </a:ext>
            </a:extLst>
          </p:cNvPr>
          <p:cNvPicPr>
            <a:picLocks noChangeAspect="1"/>
          </p:cNvPicPr>
          <p:nvPr/>
        </p:nvPicPr>
        <p:blipFill>
          <a:blip r:embed="rId3"/>
          <a:stretch>
            <a:fillRect/>
          </a:stretch>
        </p:blipFill>
        <p:spPr>
          <a:xfrm>
            <a:off x="937287" y="1991245"/>
            <a:ext cx="3741911" cy="1976637"/>
          </a:xfrm>
          <a:prstGeom prst="rect">
            <a:avLst/>
          </a:prstGeom>
        </p:spPr>
      </p:pic>
      <p:pic>
        <p:nvPicPr>
          <p:cNvPr id="30" name="Bildobjekt 29">
            <a:extLst>
              <a:ext uri="{FF2B5EF4-FFF2-40B4-BE49-F238E27FC236}">
                <a16:creationId xmlns:a16="http://schemas.microsoft.com/office/drawing/2014/main" id="{66859604-8A8C-8D1F-1048-561EFBE8D212}"/>
              </a:ext>
            </a:extLst>
          </p:cNvPr>
          <p:cNvPicPr>
            <a:picLocks noChangeAspect="1"/>
          </p:cNvPicPr>
          <p:nvPr/>
        </p:nvPicPr>
        <p:blipFill>
          <a:blip r:embed="rId3"/>
          <a:stretch>
            <a:fillRect/>
          </a:stretch>
        </p:blipFill>
        <p:spPr>
          <a:xfrm>
            <a:off x="3018878" y="2979563"/>
            <a:ext cx="3741911" cy="1976637"/>
          </a:xfrm>
          <a:prstGeom prst="rect">
            <a:avLst/>
          </a:prstGeom>
        </p:spPr>
      </p:pic>
      <p:pic>
        <p:nvPicPr>
          <p:cNvPr id="31" name="Bildobjekt 30">
            <a:extLst>
              <a:ext uri="{FF2B5EF4-FFF2-40B4-BE49-F238E27FC236}">
                <a16:creationId xmlns:a16="http://schemas.microsoft.com/office/drawing/2014/main" id="{01FBC09F-E7BC-E82C-F3EF-3580068B31F9}"/>
              </a:ext>
            </a:extLst>
          </p:cNvPr>
          <p:cNvPicPr>
            <a:picLocks noChangeAspect="1"/>
          </p:cNvPicPr>
          <p:nvPr/>
        </p:nvPicPr>
        <p:blipFill>
          <a:blip r:embed="rId3"/>
          <a:stretch>
            <a:fillRect/>
          </a:stretch>
        </p:blipFill>
        <p:spPr>
          <a:xfrm>
            <a:off x="5538558" y="3792363"/>
            <a:ext cx="3741911" cy="1976637"/>
          </a:xfrm>
          <a:prstGeom prst="rect">
            <a:avLst/>
          </a:prstGeom>
        </p:spPr>
      </p:pic>
    </p:spTree>
    <p:extLst>
      <p:ext uri="{BB962C8B-B14F-4D97-AF65-F5344CB8AC3E}">
        <p14:creationId xmlns:p14="http://schemas.microsoft.com/office/powerpoint/2010/main" val="170039582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7733E0-592B-46A0-8AC3-981D7F85D311}"/>
              </a:ext>
            </a:extLst>
          </p:cNvPr>
          <p:cNvSpPr>
            <a:spLocks noGrp="1"/>
          </p:cNvSpPr>
          <p:nvPr>
            <p:ph type="title"/>
          </p:nvPr>
        </p:nvSpPr>
        <p:spPr/>
        <p:txBody>
          <a:bodyPr/>
          <a:lstStyle/>
          <a:p>
            <a:r>
              <a:rPr lang="sv-SE" dirty="0"/>
              <a:t>Gapanalys, vad är det?</a:t>
            </a:r>
          </a:p>
        </p:txBody>
      </p:sp>
      <p:sp>
        <p:nvSpPr>
          <p:cNvPr id="3" name="Platshållare för innehåll 2">
            <a:extLst>
              <a:ext uri="{FF2B5EF4-FFF2-40B4-BE49-F238E27FC236}">
                <a16:creationId xmlns:a16="http://schemas.microsoft.com/office/drawing/2014/main" id="{FBD00971-997B-446A-87A3-E0F0F78B929B}"/>
              </a:ext>
            </a:extLst>
          </p:cNvPr>
          <p:cNvSpPr>
            <a:spLocks noGrp="1"/>
          </p:cNvSpPr>
          <p:nvPr>
            <p:ph idx="1"/>
          </p:nvPr>
        </p:nvSpPr>
        <p:spPr/>
        <p:txBody>
          <a:bodyPr/>
          <a:lstStyle/>
          <a:p>
            <a:r>
              <a:rPr lang="sv-SE" sz="1800" dirty="0"/>
              <a:t>I detta dokument menar vi med gapanalysarbetet att analysera och föreslå hur gapet kan stängas för en skillnad mellan ett nu- och ett framtida, önskat läge där vi vill eller måste vara. Detta kan vara mer eller mindre bestämt, vi kan vilja nå en ny nivå efter ha gjort nationella jämförelser, nya strategiska mål, osv. Det kan också vara styrt, exempelvis att införa ett nytt systemstöd med nya förutbestämda arbetsflöden eller ett nytt standardiserat arbetssätt baserad på nationellt eller regionalt beslutade riktlinjer.</a:t>
            </a:r>
          </a:p>
          <a:p>
            <a:r>
              <a:rPr lang="sv-SE" sz="1800" dirty="0"/>
              <a:t>I förbättringskunskap är ett gap att se som ett ”problem”, dvs att något inte är som det borde vara och att detta är ett problem för någon. Därför kan vi använda delar av problemlösningsmetodik för att hitta och stänga gap. Region Skåne har en väl beprövad </a:t>
            </a:r>
            <a:r>
              <a:rPr lang="sv-SE" sz="1800" dirty="0">
                <a:hlinkClick r:id="rId2"/>
              </a:rPr>
              <a:t>förbättrings-</a:t>
            </a:r>
            <a:r>
              <a:rPr lang="sv-SE" sz="1800" dirty="0"/>
              <a:t>metodik, kallad ”A3”, för detta.</a:t>
            </a:r>
          </a:p>
          <a:p>
            <a:r>
              <a:rPr lang="sv-SE" sz="1800" dirty="0"/>
              <a:t>Det man kommer fram till som måste göras, innebär oftast att organisationer, medarbetare, kunder eller patienter behöver ändra sitt arbetssätt, beteende eller roller vilket innebär att man behöver stödja detta på ett systematiskt sätt. Region Skåne har väl beprövade modeller och verktyg för </a:t>
            </a:r>
            <a:r>
              <a:rPr lang="sv-SE" sz="1800" dirty="0">
                <a:hlinkClick r:id="rId3"/>
              </a:rPr>
              <a:t>förändringsledning</a:t>
            </a:r>
            <a:r>
              <a:rPr lang="sv-SE" sz="1800" dirty="0"/>
              <a:t>. Dessa passar utmärkt för att bedöma, planera och genomföra förändringar kopplade till en gapanalys.</a:t>
            </a:r>
          </a:p>
          <a:p>
            <a:r>
              <a:rPr lang="sv-SE" sz="1800" dirty="0"/>
              <a:t>För mer information, se Handboken för gapanalys i Region Skåne</a:t>
            </a:r>
          </a:p>
          <a:p>
            <a:pPr marL="0" indent="0">
              <a:buNone/>
            </a:pPr>
            <a:endParaRPr lang="sv-SE" sz="1800" dirty="0"/>
          </a:p>
        </p:txBody>
      </p:sp>
    </p:spTree>
    <p:extLst>
      <p:ext uri="{BB962C8B-B14F-4D97-AF65-F5344CB8AC3E}">
        <p14:creationId xmlns:p14="http://schemas.microsoft.com/office/powerpoint/2010/main" val="1718190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64A1A0E-7124-1173-F658-421EC9B782C0}"/>
              </a:ext>
            </a:extLst>
          </p:cNvPr>
          <p:cNvSpPr>
            <a:spLocks noGrp="1"/>
          </p:cNvSpPr>
          <p:nvPr>
            <p:ph type="title"/>
          </p:nvPr>
        </p:nvSpPr>
        <p:spPr/>
        <p:txBody>
          <a:bodyPr/>
          <a:lstStyle/>
          <a:p>
            <a:r>
              <a:rPr lang="sv-SE" dirty="0"/>
              <a:t>Innehåll i en gapanalys</a:t>
            </a:r>
          </a:p>
        </p:txBody>
      </p:sp>
      <p:graphicFrame>
        <p:nvGraphicFramePr>
          <p:cNvPr id="4" name="Platshållare för innehåll 3">
            <a:extLst>
              <a:ext uri="{FF2B5EF4-FFF2-40B4-BE49-F238E27FC236}">
                <a16:creationId xmlns:a16="http://schemas.microsoft.com/office/drawing/2014/main" id="{CEFC8CE8-4E70-C100-E02F-C028B39F1662}"/>
              </a:ext>
            </a:extLst>
          </p:cNvPr>
          <p:cNvGraphicFramePr>
            <a:graphicFrameLocks noGrp="1"/>
          </p:cNvGraphicFramePr>
          <p:nvPr>
            <p:ph idx="1"/>
            <p:extLst>
              <p:ext uri="{D42A27DB-BD31-4B8C-83A1-F6EECF244321}">
                <p14:modId xmlns:p14="http://schemas.microsoft.com/office/powerpoint/2010/main" val="1318067231"/>
              </p:ext>
            </p:extLst>
          </p:nvPr>
        </p:nvGraphicFramePr>
        <p:xfrm>
          <a:off x="609600" y="1600200"/>
          <a:ext cx="568609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Höger klammerparentes 1">
            <a:extLst>
              <a:ext uri="{FF2B5EF4-FFF2-40B4-BE49-F238E27FC236}">
                <a16:creationId xmlns:a16="http://schemas.microsoft.com/office/drawing/2014/main" id="{C6374CE0-5F79-3D11-A81C-ABB59A95F96E}"/>
              </a:ext>
            </a:extLst>
          </p:cNvPr>
          <p:cNvSpPr/>
          <p:nvPr/>
        </p:nvSpPr>
        <p:spPr>
          <a:xfrm>
            <a:off x="7336221" y="2301766"/>
            <a:ext cx="325821" cy="3062714"/>
          </a:xfrm>
          <a:prstGeom prst="rightBrace">
            <a:avLst>
              <a:gd name="adj1" fmla="val 76075"/>
              <a:gd name="adj2" fmla="val 4870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sv-SE"/>
          </a:p>
        </p:txBody>
      </p:sp>
      <p:sp>
        <p:nvSpPr>
          <p:cNvPr id="6" name="textruta 5">
            <a:extLst>
              <a:ext uri="{FF2B5EF4-FFF2-40B4-BE49-F238E27FC236}">
                <a16:creationId xmlns:a16="http://schemas.microsoft.com/office/drawing/2014/main" id="{9C84BDB7-E9BA-70F2-242E-92675C809DFF}"/>
              </a:ext>
            </a:extLst>
          </p:cNvPr>
          <p:cNvSpPr txBox="1"/>
          <p:nvPr/>
        </p:nvSpPr>
        <p:spPr>
          <a:xfrm>
            <a:off x="7935893" y="3577786"/>
            <a:ext cx="2185214" cy="369332"/>
          </a:xfrm>
          <a:prstGeom prst="rect">
            <a:avLst/>
          </a:prstGeom>
          <a:noFill/>
        </p:spPr>
        <p:txBody>
          <a:bodyPr wrap="none" rtlCol="0">
            <a:spAutoFit/>
          </a:bodyPr>
          <a:lstStyle/>
          <a:p>
            <a:r>
              <a:rPr lang="sv-SE" dirty="0"/>
              <a:t>Själva gapanalysen</a:t>
            </a:r>
          </a:p>
        </p:txBody>
      </p:sp>
      <p:sp>
        <p:nvSpPr>
          <p:cNvPr id="8" name="textruta 7">
            <a:extLst>
              <a:ext uri="{FF2B5EF4-FFF2-40B4-BE49-F238E27FC236}">
                <a16:creationId xmlns:a16="http://schemas.microsoft.com/office/drawing/2014/main" id="{74487FE5-2113-6440-2B7E-51EB12A3CF46}"/>
              </a:ext>
            </a:extLst>
          </p:cNvPr>
          <p:cNvSpPr txBox="1"/>
          <p:nvPr/>
        </p:nvSpPr>
        <p:spPr>
          <a:xfrm>
            <a:off x="7813973" y="5400720"/>
            <a:ext cx="3057247" cy="646331"/>
          </a:xfrm>
          <a:prstGeom prst="rect">
            <a:avLst/>
          </a:prstGeom>
          <a:noFill/>
        </p:spPr>
        <p:txBody>
          <a:bodyPr wrap="none" rtlCol="0">
            <a:spAutoFit/>
          </a:bodyPr>
          <a:lstStyle/>
          <a:p>
            <a:r>
              <a:rPr lang="sv-SE" dirty="0"/>
              <a:t>Att stänga gapet </a:t>
            </a:r>
            <a:br>
              <a:rPr lang="sv-SE" dirty="0"/>
            </a:br>
            <a:r>
              <a:rPr lang="sv-SE" dirty="0"/>
              <a:t>(oftast utanför gapanalysen)</a:t>
            </a:r>
          </a:p>
        </p:txBody>
      </p:sp>
      <p:sp>
        <p:nvSpPr>
          <p:cNvPr id="10" name="textruta 9">
            <a:extLst>
              <a:ext uri="{FF2B5EF4-FFF2-40B4-BE49-F238E27FC236}">
                <a16:creationId xmlns:a16="http://schemas.microsoft.com/office/drawing/2014/main" id="{B39E4AE3-F670-20C4-0077-347E7C35526E}"/>
              </a:ext>
            </a:extLst>
          </p:cNvPr>
          <p:cNvSpPr txBox="1"/>
          <p:nvPr/>
        </p:nvSpPr>
        <p:spPr>
          <a:xfrm>
            <a:off x="7813973" y="1754853"/>
            <a:ext cx="4108817" cy="369332"/>
          </a:xfrm>
          <a:prstGeom prst="rect">
            <a:avLst/>
          </a:prstGeom>
          <a:noFill/>
        </p:spPr>
        <p:txBody>
          <a:bodyPr wrap="none" rtlCol="0">
            <a:spAutoFit/>
          </a:bodyPr>
          <a:lstStyle/>
          <a:p>
            <a:r>
              <a:rPr lang="sv-SE" dirty="0"/>
              <a:t>Det som skapar behovet av gapanalys</a:t>
            </a:r>
          </a:p>
        </p:txBody>
      </p:sp>
      <p:sp>
        <p:nvSpPr>
          <p:cNvPr id="11" name="Höger klammerparentes 10">
            <a:extLst>
              <a:ext uri="{FF2B5EF4-FFF2-40B4-BE49-F238E27FC236}">
                <a16:creationId xmlns:a16="http://schemas.microsoft.com/office/drawing/2014/main" id="{2D149EE3-F91B-F6AF-53D4-69B69C5570BE}"/>
              </a:ext>
            </a:extLst>
          </p:cNvPr>
          <p:cNvSpPr/>
          <p:nvPr/>
        </p:nvSpPr>
        <p:spPr>
          <a:xfrm>
            <a:off x="7336220" y="1714966"/>
            <a:ext cx="325821" cy="550560"/>
          </a:xfrm>
          <a:prstGeom prst="rightBrace">
            <a:avLst>
              <a:gd name="adj1" fmla="val 34700"/>
              <a:gd name="adj2" fmla="val 4870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sv-SE"/>
          </a:p>
        </p:txBody>
      </p:sp>
      <p:sp>
        <p:nvSpPr>
          <p:cNvPr id="5" name="Höger klammerparentes 4">
            <a:extLst>
              <a:ext uri="{FF2B5EF4-FFF2-40B4-BE49-F238E27FC236}">
                <a16:creationId xmlns:a16="http://schemas.microsoft.com/office/drawing/2014/main" id="{960DA148-BBA3-B9FE-10F8-9536472FFD8C}"/>
              </a:ext>
            </a:extLst>
          </p:cNvPr>
          <p:cNvSpPr/>
          <p:nvPr/>
        </p:nvSpPr>
        <p:spPr>
          <a:xfrm>
            <a:off x="7336220" y="5400720"/>
            <a:ext cx="325821" cy="550560"/>
          </a:xfrm>
          <a:prstGeom prst="rightBrace">
            <a:avLst>
              <a:gd name="adj1" fmla="val 34700"/>
              <a:gd name="adj2" fmla="val 4870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2725520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64A1A0E-7124-1173-F658-421EC9B782C0}"/>
              </a:ext>
            </a:extLst>
          </p:cNvPr>
          <p:cNvSpPr>
            <a:spLocks noGrp="1"/>
          </p:cNvSpPr>
          <p:nvPr>
            <p:ph type="title"/>
          </p:nvPr>
        </p:nvSpPr>
        <p:spPr/>
        <p:txBody>
          <a:bodyPr/>
          <a:lstStyle/>
          <a:p>
            <a:r>
              <a:rPr lang="sv-SE" dirty="0"/>
              <a:t>Arbetsgång</a:t>
            </a:r>
          </a:p>
        </p:txBody>
      </p:sp>
      <p:graphicFrame>
        <p:nvGraphicFramePr>
          <p:cNvPr id="4" name="Platshållare för innehåll 3">
            <a:extLst>
              <a:ext uri="{FF2B5EF4-FFF2-40B4-BE49-F238E27FC236}">
                <a16:creationId xmlns:a16="http://schemas.microsoft.com/office/drawing/2014/main" id="{CEFC8CE8-4E70-C100-E02F-C028B39F1662}"/>
              </a:ext>
            </a:extLst>
          </p:cNvPr>
          <p:cNvGraphicFramePr>
            <a:graphicFrameLocks noGrp="1"/>
          </p:cNvGraphicFramePr>
          <p:nvPr>
            <p:ph idx="1"/>
            <p:extLst>
              <p:ext uri="{D42A27DB-BD31-4B8C-83A1-F6EECF244321}">
                <p14:modId xmlns:p14="http://schemas.microsoft.com/office/powerpoint/2010/main" val="3781763546"/>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335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78D485-ACA4-2000-7080-F16F913E8F48}"/>
              </a:ext>
            </a:extLst>
          </p:cNvPr>
          <p:cNvSpPr>
            <a:spLocks noGrp="1"/>
          </p:cNvSpPr>
          <p:nvPr>
            <p:ph type="title"/>
          </p:nvPr>
        </p:nvSpPr>
        <p:spPr/>
        <p:txBody>
          <a:bodyPr/>
          <a:lstStyle/>
          <a:p>
            <a:r>
              <a:rPr lang="sv-SE" dirty="0"/>
              <a:t>Tips på arbetsgång:</a:t>
            </a:r>
          </a:p>
        </p:txBody>
      </p:sp>
      <p:graphicFrame>
        <p:nvGraphicFramePr>
          <p:cNvPr id="4" name="Platshållare för innehåll 3">
            <a:extLst>
              <a:ext uri="{FF2B5EF4-FFF2-40B4-BE49-F238E27FC236}">
                <a16:creationId xmlns:a16="http://schemas.microsoft.com/office/drawing/2014/main" id="{BB1FBE6E-F595-19AE-11FA-92AFEF5CC2AD}"/>
              </a:ext>
            </a:extLst>
          </p:cNvPr>
          <p:cNvGraphicFramePr>
            <a:graphicFrameLocks noGrp="1"/>
          </p:cNvGraphicFramePr>
          <p:nvPr>
            <p:ph idx="1"/>
            <p:extLst>
              <p:ext uri="{D42A27DB-BD31-4B8C-83A1-F6EECF244321}">
                <p14:modId xmlns:p14="http://schemas.microsoft.com/office/powerpoint/2010/main" val="4035657965"/>
              </p:ext>
            </p:extLst>
          </p:nvPr>
        </p:nvGraphicFramePr>
        <p:xfrm>
          <a:off x="609600" y="1600201"/>
          <a:ext cx="973328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6258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8B20C7-5AD2-B752-5977-D40F027A7335}"/>
              </a:ext>
            </a:extLst>
          </p:cNvPr>
          <p:cNvSpPr>
            <a:spLocks noGrp="1"/>
          </p:cNvSpPr>
          <p:nvPr>
            <p:ph type="title"/>
          </p:nvPr>
        </p:nvSpPr>
        <p:spPr/>
        <p:txBody>
          <a:bodyPr/>
          <a:lstStyle/>
          <a:p>
            <a:r>
              <a:rPr lang="sv-SE" dirty="0"/>
              <a:t>Dokumentationen för en gapanalys</a:t>
            </a:r>
          </a:p>
        </p:txBody>
      </p:sp>
      <p:sp>
        <p:nvSpPr>
          <p:cNvPr id="5" name="Platshållare för text 4">
            <a:extLst>
              <a:ext uri="{FF2B5EF4-FFF2-40B4-BE49-F238E27FC236}">
                <a16:creationId xmlns:a16="http://schemas.microsoft.com/office/drawing/2014/main" id="{0FF3DBD4-231B-AE20-600A-192BE715FEBB}"/>
              </a:ext>
            </a:extLst>
          </p:cNvPr>
          <p:cNvSpPr>
            <a:spLocks noGrp="1"/>
          </p:cNvSpPr>
          <p:nvPr>
            <p:ph type="body" idx="1"/>
          </p:nvPr>
        </p:nvSpPr>
        <p:spPr/>
        <p:txBody>
          <a:bodyPr/>
          <a:lstStyle/>
          <a:p>
            <a:r>
              <a:rPr lang="sv-SE" dirty="0"/>
              <a:t>Dokumentationen för en gapanalys bör innehålla: </a:t>
            </a:r>
          </a:p>
        </p:txBody>
      </p:sp>
      <p:sp>
        <p:nvSpPr>
          <p:cNvPr id="3" name="Platshållare för innehåll 2">
            <a:extLst>
              <a:ext uri="{FF2B5EF4-FFF2-40B4-BE49-F238E27FC236}">
                <a16:creationId xmlns:a16="http://schemas.microsoft.com/office/drawing/2014/main" id="{C64636C8-3C8E-FBFF-E31F-F66C6970B7B2}"/>
              </a:ext>
            </a:extLst>
          </p:cNvPr>
          <p:cNvSpPr>
            <a:spLocks noGrp="1"/>
          </p:cNvSpPr>
          <p:nvPr>
            <p:ph sz="half" idx="2"/>
          </p:nvPr>
        </p:nvSpPr>
        <p:spPr/>
        <p:txBody>
          <a:bodyPr/>
          <a:lstStyle/>
          <a:p>
            <a:r>
              <a:rPr lang="sv-SE" sz="2000" dirty="0"/>
              <a:t>Gap, deras tänkbara orsaker och vilka av dem som påverkar möjligheten att nå det framtida läget mest</a:t>
            </a:r>
          </a:p>
          <a:p>
            <a:r>
              <a:rPr lang="sv-SE" sz="2000" dirty="0"/>
              <a:t>Visualisering av gap och data t.ex. i flödesschema och diagram (med aktuella siffror kopplat till indikatorerna)</a:t>
            </a:r>
          </a:p>
          <a:p>
            <a:r>
              <a:rPr lang="sv-SE" sz="2000" dirty="0"/>
              <a:t>Arbetsgruppens föreslagna prioritering av gap och åtgärdsförslag</a:t>
            </a:r>
          </a:p>
          <a:p>
            <a:r>
              <a:rPr lang="sv-SE" sz="2000" dirty="0"/>
              <a:t>Uppskattning av förändringsinsatsen som krävs att ta sig från nu- till framtida läge</a:t>
            </a:r>
          </a:p>
          <a:p>
            <a:endParaRPr lang="sv-SE" sz="2000" dirty="0"/>
          </a:p>
        </p:txBody>
      </p:sp>
      <p:sp>
        <p:nvSpPr>
          <p:cNvPr id="6" name="Platshållare för text 5">
            <a:extLst>
              <a:ext uri="{FF2B5EF4-FFF2-40B4-BE49-F238E27FC236}">
                <a16:creationId xmlns:a16="http://schemas.microsoft.com/office/drawing/2014/main" id="{FD31A229-480D-E4C1-6D2C-23982EEAC889}"/>
              </a:ext>
            </a:extLst>
          </p:cNvPr>
          <p:cNvSpPr>
            <a:spLocks noGrp="1"/>
          </p:cNvSpPr>
          <p:nvPr>
            <p:ph type="body" sz="quarter" idx="3"/>
          </p:nvPr>
        </p:nvSpPr>
        <p:spPr/>
        <p:txBody>
          <a:bodyPr/>
          <a:lstStyle/>
          <a:p>
            <a:r>
              <a:rPr lang="sv-SE" sz="2400" dirty="0"/>
              <a:t>Samt vid behov:</a:t>
            </a:r>
          </a:p>
        </p:txBody>
      </p:sp>
      <p:sp>
        <p:nvSpPr>
          <p:cNvPr id="4" name="Platshållare för innehåll 3">
            <a:extLst>
              <a:ext uri="{FF2B5EF4-FFF2-40B4-BE49-F238E27FC236}">
                <a16:creationId xmlns:a16="http://schemas.microsoft.com/office/drawing/2014/main" id="{5413FC7D-2912-B034-466D-858C7663FBFD}"/>
              </a:ext>
            </a:extLst>
          </p:cNvPr>
          <p:cNvSpPr>
            <a:spLocks noGrp="1"/>
          </p:cNvSpPr>
          <p:nvPr>
            <p:ph sz="quarter" idx="4"/>
          </p:nvPr>
        </p:nvSpPr>
        <p:spPr/>
        <p:txBody>
          <a:bodyPr/>
          <a:lstStyle/>
          <a:p>
            <a:r>
              <a:rPr lang="sv-SE" sz="2000" dirty="0"/>
              <a:t>Detaljerad förändringsplan</a:t>
            </a:r>
          </a:p>
          <a:p>
            <a:r>
              <a:rPr lang="sv-SE" sz="2000" dirty="0"/>
              <a:t>Kommunikationsplan</a:t>
            </a:r>
          </a:p>
          <a:p>
            <a:r>
              <a:rPr lang="sv-SE" sz="2000" dirty="0"/>
              <a:t>Projektdirektiv</a:t>
            </a:r>
          </a:p>
          <a:p>
            <a:r>
              <a:rPr lang="sv-SE" sz="2000" dirty="0"/>
              <a:t>Nyttokalkyl/effekthemtagning</a:t>
            </a:r>
          </a:p>
        </p:txBody>
      </p:sp>
      <p:pic>
        <p:nvPicPr>
          <p:cNvPr id="10" name="Bild 9" descr="Väg (två stift med en stig) med hel fyllning">
            <a:extLst>
              <a:ext uri="{FF2B5EF4-FFF2-40B4-BE49-F238E27FC236}">
                <a16:creationId xmlns:a16="http://schemas.microsoft.com/office/drawing/2014/main" id="{8A6209AF-11D3-7613-A778-63D41A37D4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2991" y="4729950"/>
            <a:ext cx="762026" cy="762026"/>
          </a:xfrm>
          <a:prstGeom prst="rect">
            <a:avLst/>
          </a:prstGeom>
        </p:spPr>
      </p:pic>
      <p:sp>
        <p:nvSpPr>
          <p:cNvPr id="13" name="textruta 12">
            <a:extLst>
              <a:ext uri="{FF2B5EF4-FFF2-40B4-BE49-F238E27FC236}">
                <a16:creationId xmlns:a16="http://schemas.microsoft.com/office/drawing/2014/main" id="{79574094-A4D2-C107-2889-6A1A4F0EED93}"/>
              </a:ext>
            </a:extLst>
          </p:cNvPr>
          <p:cNvSpPr txBox="1"/>
          <p:nvPr/>
        </p:nvSpPr>
        <p:spPr>
          <a:xfrm>
            <a:off x="6195848" y="5675093"/>
            <a:ext cx="4736312" cy="1015663"/>
          </a:xfrm>
          <a:prstGeom prst="rect">
            <a:avLst/>
          </a:prstGeom>
          <a:noFill/>
        </p:spPr>
        <p:txBody>
          <a:bodyPr wrap="square">
            <a:spAutoFit/>
          </a:bodyPr>
          <a:lstStyle/>
          <a:p>
            <a:r>
              <a:rPr lang="sv-SE" sz="2000" i="1" dirty="0"/>
              <a:t>OBS! Vid mindre gapanalyser, kan enbart A3:an räcka som dokumentation. Se bilaga!</a:t>
            </a:r>
          </a:p>
        </p:txBody>
      </p:sp>
    </p:spTree>
    <p:extLst>
      <p:ext uri="{BB962C8B-B14F-4D97-AF65-F5344CB8AC3E}">
        <p14:creationId xmlns:p14="http://schemas.microsoft.com/office/powerpoint/2010/main" val="3471562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8DB023-92B9-8908-FE61-ACD7126D0BE8}"/>
              </a:ext>
            </a:extLst>
          </p:cNvPr>
          <p:cNvSpPr>
            <a:spLocks noGrp="1"/>
          </p:cNvSpPr>
          <p:nvPr>
            <p:ph type="title"/>
          </p:nvPr>
        </p:nvSpPr>
        <p:spPr/>
        <p:txBody>
          <a:bodyPr/>
          <a:lstStyle/>
          <a:p>
            <a:r>
              <a:rPr lang="sv-SE" dirty="0"/>
              <a:t>Resurser</a:t>
            </a:r>
          </a:p>
        </p:txBody>
      </p:sp>
      <p:sp>
        <p:nvSpPr>
          <p:cNvPr id="3" name="Platshållare för innehåll 2">
            <a:extLst>
              <a:ext uri="{FF2B5EF4-FFF2-40B4-BE49-F238E27FC236}">
                <a16:creationId xmlns:a16="http://schemas.microsoft.com/office/drawing/2014/main" id="{8CD22631-EA86-2A52-152B-D3F2EFA4D846}"/>
              </a:ext>
            </a:extLst>
          </p:cNvPr>
          <p:cNvSpPr>
            <a:spLocks noGrp="1"/>
          </p:cNvSpPr>
          <p:nvPr>
            <p:ph idx="1"/>
          </p:nvPr>
        </p:nvSpPr>
        <p:spPr/>
        <p:txBody>
          <a:bodyPr/>
          <a:lstStyle/>
          <a:p>
            <a:r>
              <a:rPr lang="sv-SE" sz="2400" dirty="0"/>
              <a:t>Gapanalys: </a:t>
            </a:r>
            <a:r>
              <a:rPr lang="sv-SE" sz="2400" dirty="0">
                <a:hlinkClick r:id="rId2"/>
              </a:rPr>
              <a:t>https://vardgivare.skane.se/kompetens-utveckling/kvalitetsutveckling/verktyg-och-mallar/</a:t>
            </a:r>
            <a:r>
              <a:rPr lang="sv-SE" sz="2400" dirty="0"/>
              <a:t> </a:t>
            </a:r>
          </a:p>
          <a:p>
            <a:pPr lvl="1"/>
            <a:r>
              <a:rPr lang="sv-SE" sz="2000" dirty="0"/>
              <a:t>Handbok</a:t>
            </a:r>
          </a:p>
          <a:p>
            <a:pPr lvl="1"/>
            <a:r>
              <a:rPr lang="sv-SE" sz="2000" dirty="0"/>
              <a:t>Översikt</a:t>
            </a:r>
          </a:p>
          <a:p>
            <a:pPr lvl="1"/>
            <a:r>
              <a:rPr lang="sv-SE" sz="2000" dirty="0"/>
              <a:t>Förslag till workshop	</a:t>
            </a:r>
          </a:p>
          <a:p>
            <a:r>
              <a:rPr lang="sv-SE" sz="2400"/>
              <a:t>A3</a:t>
            </a:r>
            <a:r>
              <a:rPr lang="sv-SE" sz="2400" dirty="0"/>
              <a:t>: </a:t>
            </a:r>
            <a:r>
              <a:rPr lang="sv-SE" sz="2400" dirty="0">
                <a:hlinkClick r:id="rId3"/>
              </a:rPr>
              <a:t>https://vardgivare.skane.se/kompetens-utveckling/kvalitetsutveckling/forbattringsledning/</a:t>
            </a:r>
            <a:r>
              <a:rPr lang="sv-SE" sz="2400" dirty="0"/>
              <a:t> </a:t>
            </a:r>
          </a:p>
          <a:p>
            <a:r>
              <a:rPr lang="sv-SE" sz="2400" dirty="0"/>
              <a:t>Förändringsledning: </a:t>
            </a:r>
            <a:r>
              <a:rPr lang="sv-SE" sz="2400" dirty="0">
                <a:hlinkClick r:id="rId4"/>
              </a:rPr>
              <a:t>https://vardgivare.skane.se/kompetens-utveckling/kvalitetsutveckling/forandringsledning/</a:t>
            </a:r>
            <a:r>
              <a:rPr lang="sv-SE" sz="2400" dirty="0"/>
              <a:t> </a:t>
            </a:r>
          </a:p>
        </p:txBody>
      </p:sp>
    </p:spTree>
    <p:extLst>
      <p:ext uri="{BB962C8B-B14F-4D97-AF65-F5344CB8AC3E}">
        <p14:creationId xmlns:p14="http://schemas.microsoft.com/office/powerpoint/2010/main" val="2241588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3407F19-7033-6704-E28B-690F2140DF2E}"/>
              </a:ext>
            </a:extLst>
          </p:cNvPr>
          <p:cNvSpPr>
            <a:spLocks noGrp="1"/>
          </p:cNvSpPr>
          <p:nvPr>
            <p:ph type="title"/>
          </p:nvPr>
        </p:nvSpPr>
        <p:spPr>
          <a:xfrm>
            <a:off x="609600" y="274638"/>
            <a:ext cx="5181600" cy="1143000"/>
          </a:xfrm>
        </p:spPr>
        <p:txBody>
          <a:bodyPr anchor="t">
            <a:normAutofit/>
          </a:bodyPr>
          <a:lstStyle/>
          <a:p>
            <a:r>
              <a:rPr lang="en-US" dirty="0"/>
              <a:t>För </a:t>
            </a:r>
            <a:r>
              <a:rPr lang="en-US" dirty="0" err="1"/>
              <a:t>mer</a:t>
            </a:r>
            <a:r>
              <a:rPr lang="en-US" dirty="0"/>
              <a:t> information:</a:t>
            </a:r>
          </a:p>
        </p:txBody>
      </p:sp>
      <p:sp>
        <p:nvSpPr>
          <p:cNvPr id="5" name="Platshållare för text 4">
            <a:extLst>
              <a:ext uri="{FF2B5EF4-FFF2-40B4-BE49-F238E27FC236}">
                <a16:creationId xmlns:a16="http://schemas.microsoft.com/office/drawing/2014/main" id="{BE800275-92E8-D8DF-2923-E76B90D4C050}"/>
              </a:ext>
            </a:extLst>
          </p:cNvPr>
          <p:cNvSpPr>
            <a:spLocks noGrp="1"/>
          </p:cNvSpPr>
          <p:nvPr>
            <p:ph sz="half" idx="1"/>
          </p:nvPr>
        </p:nvSpPr>
        <p:spPr>
          <a:xfrm>
            <a:off x="609600" y="1600201"/>
            <a:ext cx="5181600" cy="4525963"/>
          </a:xfrm>
        </p:spPr>
        <p:txBody>
          <a:bodyPr>
            <a:normAutofit/>
          </a:bodyPr>
          <a:lstStyle/>
          <a:p>
            <a:r>
              <a:rPr lang="sv-SE" sz="1800" dirty="0"/>
              <a:t>Kontakt: </a:t>
            </a:r>
            <a:r>
              <a:rPr lang="sv-SE" sz="1800" dirty="0">
                <a:hlinkClick r:id="rId2"/>
              </a:rPr>
              <a:t>kvalitetsutveckling@skane.se</a:t>
            </a:r>
            <a:r>
              <a:rPr lang="sv-SE" sz="1800" dirty="0"/>
              <a:t> </a:t>
            </a:r>
          </a:p>
          <a:p>
            <a:r>
              <a:rPr lang="sv-SE" sz="1800" dirty="0"/>
              <a:t>Hemsida: </a:t>
            </a:r>
            <a:r>
              <a:rPr lang="sv-SE" sz="1800" dirty="0">
                <a:hlinkClick r:id="rId3"/>
              </a:rPr>
              <a:t>Kvalitetsutveckling - Vårdgivare Skåne (skane.se)</a:t>
            </a:r>
            <a:endParaRPr lang="sv-SE" sz="1800" dirty="0"/>
          </a:p>
          <a:p>
            <a:endParaRPr lang="sv-SE" sz="1800" dirty="0"/>
          </a:p>
        </p:txBody>
      </p:sp>
      <p:pic>
        <p:nvPicPr>
          <p:cNvPr id="11" name="Platshållare för innehåll 10" descr="Vita pilar som målats på asfalten">
            <a:extLst>
              <a:ext uri="{FF2B5EF4-FFF2-40B4-BE49-F238E27FC236}">
                <a16:creationId xmlns:a16="http://schemas.microsoft.com/office/drawing/2014/main" id="{E3B60DB1-1333-267E-251E-0FFDD51B05CB}"/>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19966" r="20632"/>
          <a:stretch/>
        </p:blipFill>
        <p:spPr>
          <a:xfrm>
            <a:off x="5969000" y="10"/>
            <a:ext cx="5880100" cy="6557953"/>
          </a:xfrm>
          <a:noFill/>
        </p:spPr>
      </p:pic>
    </p:spTree>
    <p:extLst>
      <p:ext uri="{BB962C8B-B14F-4D97-AF65-F5344CB8AC3E}">
        <p14:creationId xmlns:p14="http://schemas.microsoft.com/office/powerpoint/2010/main" val="49345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4FF79B3-11F2-A10E-D350-9D0817FE2CD1}"/>
              </a:ext>
            </a:extLst>
          </p:cNvPr>
          <p:cNvSpPr>
            <a:spLocks noGrp="1"/>
          </p:cNvSpPr>
          <p:nvPr>
            <p:ph type="title"/>
          </p:nvPr>
        </p:nvSpPr>
        <p:spPr/>
        <p:txBody>
          <a:bodyPr/>
          <a:lstStyle/>
          <a:p>
            <a:r>
              <a:rPr lang="sv-SE" sz="4000" dirty="0"/>
              <a:t>Koppling till Region Skånes förbättrings- och förändringsmodeller</a:t>
            </a:r>
          </a:p>
        </p:txBody>
      </p:sp>
      <p:sp>
        <p:nvSpPr>
          <p:cNvPr id="5" name="Platshållare för text 4">
            <a:extLst>
              <a:ext uri="{FF2B5EF4-FFF2-40B4-BE49-F238E27FC236}">
                <a16:creationId xmlns:a16="http://schemas.microsoft.com/office/drawing/2014/main" id="{B6C3D575-15F0-9347-1F64-3069E1E5662F}"/>
              </a:ext>
            </a:extLst>
          </p:cNvPr>
          <p:cNvSpPr>
            <a:spLocks noGrp="1"/>
          </p:cNvSpPr>
          <p:nvPr>
            <p:ph type="body" idx="1"/>
          </p:nvPr>
        </p:nvSpPr>
        <p:spPr/>
        <p:txBody>
          <a:bodyPr/>
          <a:lstStyle/>
          <a:p>
            <a:pPr marL="342900" indent="-342900">
              <a:buFont typeface="Arial" panose="020B0604020202020204" pitchFamily="34" charset="0"/>
              <a:buChar char="•"/>
            </a:pPr>
            <a:r>
              <a:rPr lang="sv-SE" sz="1800" dirty="0"/>
              <a:t>En gapanalys kan krävas för att kunna planera och kommunicera en förändring. Storleken på gapet talar om förändringsinsatsen och ger en tydligare bild av vad vi ska börja, sluta och fortsätta göra</a:t>
            </a:r>
          </a:p>
          <a:p>
            <a:pPr marL="342900" indent="-342900">
              <a:buFont typeface="Arial" panose="020B0604020202020204" pitchFamily="34" charset="0"/>
              <a:buChar char="•"/>
            </a:pPr>
            <a:r>
              <a:rPr lang="sv-SE" sz="1800" dirty="0"/>
              <a:t>Den som kan förbättringsmetodik känner igen arbetsgången. A3-metodiken som Skåne använder kan användas för </a:t>
            </a:r>
            <a:r>
              <a:rPr lang="sv-SE" sz="1800" dirty="0" err="1"/>
              <a:t>gapaanalys</a:t>
            </a:r>
            <a:r>
              <a:rPr lang="sv-SE" sz="1800" dirty="0"/>
              <a:t>. På omvänt sätt kan en gapanalys behöva göras i ett förbättringsarbete som en del av nulägesbeskrivningen</a:t>
            </a:r>
          </a:p>
        </p:txBody>
      </p:sp>
      <p:sp>
        <p:nvSpPr>
          <p:cNvPr id="6" name="textruta 5">
            <a:extLst>
              <a:ext uri="{FF2B5EF4-FFF2-40B4-BE49-F238E27FC236}">
                <a16:creationId xmlns:a16="http://schemas.microsoft.com/office/drawing/2014/main" id="{460CB6FC-F913-CAA2-4FCB-CEC331B0FBC3}"/>
              </a:ext>
            </a:extLst>
          </p:cNvPr>
          <p:cNvSpPr txBox="1"/>
          <p:nvPr/>
        </p:nvSpPr>
        <p:spPr>
          <a:xfrm>
            <a:off x="9865360" y="203200"/>
            <a:ext cx="1723549" cy="707886"/>
          </a:xfrm>
          <a:prstGeom prst="rect">
            <a:avLst/>
          </a:prstGeom>
          <a:noFill/>
        </p:spPr>
        <p:txBody>
          <a:bodyPr wrap="none" rtlCol="0">
            <a:spAutoFit/>
          </a:bodyPr>
          <a:lstStyle/>
          <a:p>
            <a:r>
              <a:rPr lang="sv-SE" sz="4000" b="1" dirty="0">
                <a:solidFill>
                  <a:schemeClr val="tx2"/>
                </a:solidFill>
                <a:latin typeface="+mj-lt"/>
                <a:ea typeface="+mj-ea"/>
                <a:cs typeface="+mj-cs"/>
              </a:rPr>
              <a:t>Bilaga</a:t>
            </a:r>
          </a:p>
        </p:txBody>
      </p:sp>
    </p:spTree>
    <p:extLst>
      <p:ext uri="{BB962C8B-B14F-4D97-AF65-F5344CB8AC3E}">
        <p14:creationId xmlns:p14="http://schemas.microsoft.com/office/powerpoint/2010/main" val="1433192270"/>
      </p:ext>
    </p:extLst>
  </p:cSld>
  <p:clrMapOvr>
    <a:masterClrMapping/>
  </p:clrMapOvr>
</p:sld>
</file>

<file path=ppt/theme/theme1.xml><?xml version="1.0" encoding="utf-8"?>
<a:theme xmlns:a="http://schemas.openxmlformats.org/drawingml/2006/main" name="Region Skåne">
  <a:themeElements>
    <a:clrScheme name="Region Skåne Strand">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a:ea typeface=""/>
        <a:cs typeface=""/>
      </a:majorFont>
      <a:minorFont>
        <a:latin typeface="Arial" panose="020B0604020202020204"/>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mall" id="{6675D7FB-A762-4CDE-BF7B-64152D800FD0}" vid="{E26FCD0C-0120-43CA-8683-B32B54589D8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3847f6b-e50a-44c6-bdcb-724721dce95e" xsi:nil="true"/>
    <lcf76f155ced4ddcb4097134ff3c332f xmlns="6f608a4b-abf2-4dca-8b7f-7eb7b5db1c5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DE61F1C56114B48B192527767D91BFA" ma:contentTypeVersion="15" ma:contentTypeDescription="Skapa ett nytt dokument." ma:contentTypeScope="" ma:versionID="9ce92d86c86be463fcd162eb0a81ee76">
  <xsd:schema xmlns:xsd="http://www.w3.org/2001/XMLSchema" xmlns:xs="http://www.w3.org/2001/XMLSchema" xmlns:p="http://schemas.microsoft.com/office/2006/metadata/properties" xmlns:ns2="6f608a4b-abf2-4dca-8b7f-7eb7b5db1c50" xmlns:ns3="83847f6b-e50a-44c6-bdcb-724721dce95e" targetNamespace="http://schemas.microsoft.com/office/2006/metadata/properties" ma:root="true" ma:fieldsID="60da91dca92d4c786a15949e8d1f60f5" ns2:_="" ns3:_="">
    <xsd:import namespace="6f608a4b-abf2-4dca-8b7f-7eb7b5db1c50"/>
    <xsd:import namespace="83847f6b-e50a-44c6-bdcb-724721dce9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608a4b-abf2-4dca-8b7f-7eb7b5db1c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0712f857-838a-48cf-af71-0d5f19c87c4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847f6b-e50a-44c6-bdcb-724721dce95e" elementFormDefault="qualified">
    <xsd:import namespace="http://schemas.microsoft.com/office/2006/documentManagement/types"/>
    <xsd:import namespace="http://schemas.microsoft.com/office/infopath/2007/PartnerControls"/>
    <xsd:element name="SharedWithUsers" ma:index="1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at med information" ma:internalName="SharedWithDetails" ma:readOnly="true">
      <xsd:simpleType>
        <xsd:restriction base="dms:Note">
          <xsd:maxLength value="255"/>
        </xsd:restriction>
      </xsd:simpleType>
    </xsd:element>
    <xsd:element name="TaxCatchAll" ma:index="19" nillable="true" ma:displayName="Taxonomy Catch All Column" ma:hidden="true" ma:list="{5efbb1a0-dd41-4691-90a9-c945cb58c53d}" ma:internalName="TaxCatchAll" ma:showField="CatchAllData" ma:web="83847f6b-e50a-44c6-bdcb-724721dce9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7A8BC4-7446-4B5D-A0D1-4DDC60DB6794}">
  <ds:schemaRefs>
    <ds:schemaRef ds:uri="http://schemas.microsoft.com/office/2006/documentManagement/types"/>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purl.org/dc/terms/"/>
    <ds:schemaRef ds:uri="http://purl.org/dc/elements/1.1/"/>
    <ds:schemaRef ds:uri="83847f6b-e50a-44c6-bdcb-724721dce95e"/>
    <ds:schemaRef ds:uri="6f608a4b-abf2-4dca-8b7f-7eb7b5db1c50"/>
    <ds:schemaRef ds:uri="http://www.w3.org/XML/1998/namespace"/>
  </ds:schemaRefs>
</ds:datastoreItem>
</file>

<file path=customXml/itemProps2.xml><?xml version="1.0" encoding="utf-8"?>
<ds:datastoreItem xmlns:ds="http://schemas.openxmlformats.org/officeDocument/2006/customXml" ds:itemID="{9EBAD1F5-FBCF-4975-8F2F-B5A999178D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608a4b-abf2-4dca-8b7f-7eb7b5db1c50"/>
    <ds:schemaRef ds:uri="83847f6b-e50a-44c6-bdcb-724721dce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8A4B28-BDB9-481B-987C-EBAB33F49F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Presentationsmall</Template>
  <TotalTime>0</TotalTime>
  <Words>1484</Words>
  <Application>Microsoft Office PowerPoint</Application>
  <PresentationFormat>Bredbild</PresentationFormat>
  <Paragraphs>142</Paragraphs>
  <Slides>14</Slides>
  <Notes>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14</vt:i4>
      </vt:variant>
    </vt:vector>
  </HeadingPairs>
  <TitlesOfParts>
    <vt:vector size="18" baseType="lpstr">
      <vt:lpstr>Arial</vt:lpstr>
      <vt:lpstr>Calibri</vt:lpstr>
      <vt:lpstr>Wingdings</vt:lpstr>
      <vt:lpstr>Region Skåne</vt:lpstr>
      <vt:lpstr>Gapanalys</vt:lpstr>
      <vt:lpstr>Gapanalys, vad är det?</vt:lpstr>
      <vt:lpstr>Innehåll i en gapanalys</vt:lpstr>
      <vt:lpstr>Arbetsgång</vt:lpstr>
      <vt:lpstr>Tips på arbetsgång:</vt:lpstr>
      <vt:lpstr>Dokumentationen för en gapanalys</vt:lpstr>
      <vt:lpstr>Resurser</vt:lpstr>
      <vt:lpstr>För mer information:</vt:lpstr>
      <vt:lpstr>Koppling till Region Skånes förbättrings- och förändringsmodeller</vt:lpstr>
      <vt:lpstr>Region Skånes modeller och verktyg</vt:lpstr>
      <vt:lpstr>Att analysera förändringsbehov</vt:lpstr>
      <vt:lpstr>PowerPoint-presentation</vt:lpstr>
      <vt:lpstr>Vid mer djupgående gapanalys:</vt:lpstr>
      <vt:lpstr>Många gap =&gt; ibland lättare med flera A3!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Gapanalys</dc:title>
  <dc:creator>Augustinsson Magnus</dc:creator>
  <cp:lastModifiedBy>Augustinsson Magnus</cp:lastModifiedBy>
  <cp:revision>8</cp:revision>
  <dcterms:created xsi:type="dcterms:W3CDTF">2023-06-22T11:13:11Z</dcterms:created>
  <dcterms:modified xsi:type="dcterms:W3CDTF">2024-06-17T05:31:45Z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0x010100BDE61F1C56114B48B192527767D91BFA</vt:lpwstr>
  </property>
  <property fmtid="{D5CDD505-2E9C-101B-9397-08002B2CF9AE}" pid="3" name="MediaServiceImageTags">
    <vt:lpwstr/>
  </property>
</Properties>
</file>