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96" r:id="rId6"/>
    <p:sldMasterId id="2147483777" r:id="rId7"/>
  </p:sldMasterIdLst>
  <p:notesMasterIdLst>
    <p:notesMasterId r:id="rId42"/>
  </p:notesMasterIdLst>
  <p:sldIdLst>
    <p:sldId id="2147479679" r:id="rId8"/>
    <p:sldId id="2147479680" r:id="rId9"/>
    <p:sldId id="2147479681" r:id="rId10"/>
    <p:sldId id="2147479730" r:id="rId11"/>
    <p:sldId id="4381" r:id="rId12"/>
    <p:sldId id="4390" r:id="rId13"/>
    <p:sldId id="2147479732" r:id="rId14"/>
    <p:sldId id="2147479731" r:id="rId15"/>
    <p:sldId id="2147479696" r:id="rId16"/>
    <p:sldId id="2147479699" r:id="rId17"/>
    <p:sldId id="2147479701" r:id="rId18"/>
    <p:sldId id="2147479702" r:id="rId19"/>
    <p:sldId id="2147479703" r:id="rId20"/>
    <p:sldId id="2147479707" r:id="rId21"/>
    <p:sldId id="2147479704" r:id="rId22"/>
    <p:sldId id="2147479733" r:id="rId23"/>
    <p:sldId id="2147479711" r:id="rId24"/>
    <p:sldId id="2147479713" r:id="rId25"/>
    <p:sldId id="2147479714" r:id="rId26"/>
    <p:sldId id="2147479708" r:id="rId27"/>
    <p:sldId id="2147479717" r:id="rId28"/>
    <p:sldId id="2147479718" r:id="rId29"/>
    <p:sldId id="2147479734" r:id="rId30"/>
    <p:sldId id="2147479721" r:id="rId31"/>
    <p:sldId id="2147479722" r:id="rId32"/>
    <p:sldId id="2147479723" r:id="rId33"/>
    <p:sldId id="2147479724" r:id="rId34"/>
    <p:sldId id="2147479725" r:id="rId35"/>
    <p:sldId id="2147479735" r:id="rId36"/>
    <p:sldId id="2147479729" r:id="rId37"/>
    <p:sldId id="2147479728" r:id="rId38"/>
    <p:sldId id="2147479683" r:id="rId39"/>
    <p:sldId id="2147479684" r:id="rId40"/>
    <p:sldId id="2147479685" r:id="rId41"/>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8F62523D-AB5D-4FCE-A34F-486DAC8767A9}">
          <p14:sldIdLst>
            <p14:sldId id="2147479679"/>
            <p14:sldId id="2147479680"/>
            <p14:sldId id="2147479681"/>
            <p14:sldId id="2147479730"/>
            <p14:sldId id="4381"/>
            <p14:sldId id="4390"/>
            <p14:sldId id="2147479732"/>
            <p14:sldId id="2147479731"/>
            <p14:sldId id="2147479696"/>
            <p14:sldId id="2147479699"/>
            <p14:sldId id="2147479701"/>
            <p14:sldId id="2147479702"/>
            <p14:sldId id="2147479703"/>
            <p14:sldId id="2147479707"/>
            <p14:sldId id="2147479704"/>
            <p14:sldId id="2147479733"/>
            <p14:sldId id="2147479711"/>
            <p14:sldId id="2147479713"/>
            <p14:sldId id="2147479714"/>
            <p14:sldId id="2147479708"/>
            <p14:sldId id="2147479717"/>
            <p14:sldId id="2147479718"/>
            <p14:sldId id="2147479734"/>
            <p14:sldId id="2147479721"/>
            <p14:sldId id="2147479722"/>
            <p14:sldId id="2147479723"/>
            <p14:sldId id="2147479724"/>
            <p14:sldId id="2147479725"/>
          </p14:sldIdLst>
        </p14:section>
        <p14:section name="Appendix" id="{92A948E9-61B9-4C5A-9B15-640C7C952199}">
          <p14:sldIdLst>
            <p14:sldId id="2147479735"/>
            <p14:sldId id="2147479729"/>
            <p14:sldId id="2147479728"/>
            <p14:sldId id="2147479683"/>
            <p14:sldId id="2147479684"/>
            <p14:sldId id="2147479685"/>
          </p14:sldIdLst>
        </p14:section>
      </p14:sectionLst>
    </p:ext>
    <p:ext uri="{EFAFB233-063F-42B5-8137-9DF3F51BA10A}">
      <p15:sldGuideLst xmlns:p15="http://schemas.microsoft.com/office/powerpoint/2012/main">
        <p15:guide id="1" orient="horz" pos="1003" userDrawn="1">
          <p15:clr>
            <a:srgbClr val="A4A3A4"/>
          </p15:clr>
        </p15:guide>
        <p15:guide id="2" pos="69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DD3C1-A1C5-4971-82A3-57045589C105}" v="2" dt="2024-06-17T05:38:55.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23" autoAdjust="0"/>
  </p:normalViewPr>
  <p:slideViewPr>
    <p:cSldViewPr snapToGrid="0">
      <p:cViewPr varScale="1">
        <p:scale>
          <a:sx n="86" d="100"/>
          <a:sy n="86" d="100"/>
        </p:scale>
        <p:origin x="714" y="84"/>
      </p:cViewPr>
      <p:guideLst>
        <p:guide orient="horz" pos="1003"/>
        <p:guide pos="699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gustinsson Magnus" userId="c9ebf99c-6176-4890-8f93-ff7ff834145d" providerId="ADAL" clId="{25DDD3C1-A1C5-4971-82A3-57045589C105}"/>
    <pc:docChg chg="undo custSel addSld delSld modSld modSection">
      <pc:chgData name="Augustinsson Magnus" userId="c9ebf99c-6176-4890-8f93-ff7ff834145d" providerId="ADAL" clId="{25DDD3C1-A1C5-4971-82A3-57045589C105}" dt="2024-06-17T05:39:03.486" v="4" actId="47"/>
      <pc:docMkLst>
        <pc:docMk/>
      </pc:docMkLst>
      <pc:sldChg chg="addSp delSp mod">
        <pc:chgData name="Augustinsson Magnus" userId="c9ebf99c-6176-4890-8f93-ff7ff834145d" providerId="ADAL" clId="{25DDD3C1-A1C5-4971-82A3-57045589C105}" dt="2024-06-17T05:37:51.939" v="1" actId="22"/>
        <pc:sldMkLst>
          <pc:docMk/>
          <pc:sldMk cId="333388480" sldId="2147479725"/>
        </pc:sldMkLst>
        <pc:spChg chg="add del">
          <ac:chgData name="Augustinsson Magnus" userId="c9ebf99c-6176-4890-8f93-ff7ff834145d" providerId="ADAL" clId="{25DDD3C1-A1C5-4971-82A3-57045589C105}" dt="2024-06-17T05:37:51.939" v="1" actId="22"/>
          <ac:spMkLst>
            <pc:docMk/>
            <pc:sldMk cId="333388480" sldId="2147479725"/>
            <ac:spMk id="4" creationId="{E8176A13-7AD7-8309-DA0D-4D096D34B0E3}"/>
          </ac:spMkLst>
        </pc:spChg>
      </pc:sldChg>
      <pc:sldChg chg="addSp modSp new del">
        <pc:chgData name="Augustinsson Magnus" userId="c9ebf99c-6176-4890-8f93-ff7ff834145d" providerId="ADAL" clId="{25DDD3C1-A1C5-4971-82A3-57045589C105}" dt="2024-06-17T05:39:03.486" v="4" actId="47"/>
        <pc:sldMkLst>
          <pc:docMk/>
          <pc:sldMk cId="1007075494" sldId="2147479736"/>
        </pc:sldMkLst>
        <pc:picChg chg="add mod">
          <ac:chgData name="Augustinsson Magnus" userId="c9ebf99c-6176-4890-8f93-ff7ff834145d" providerId="ADAL" clId="{25DDD3C1-A1C5-4971-82A3-57045589C105}" dt="2024-06-17T05:38:39.031" v="3" actId="931"/>
          <ac:picMkLst>
            <pc:docMk/>
            <pc:sldMk cId="1007075494" sldId="2147479736"/>
            <ac:picMk id="5" creationId="{B42E9C5D-B335-124A-6316-B0A706190B8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5D5D2-9FBA-4D17-813E-B59C70821A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17A7331B-7294-46CE-822E-DB6E5E1D4BD3}">
      <dgm:prSet/>
      <dgm:spPr/>
      <dgm:t>
        <a:bodyPr/>
        <a:lstStyle/>
        <a:p>
          <a:pPr algn="l"/>
          <a:r>
            <a:rPr lang="sv-SE" dirty="0"/>
            <a:t>Hitta gapen, dess orsaker och prioritera</a:t>
          </a:r>
        </a:p>
      </dgm:t>
    </dgm:pt>
    <dgm:pt modelId="{9FD61E3A-E15E-4F7A-BC46-EE5205EC89AD}" type="parTrans" cxnId="{A9B2DC72-85B3-45B3-836D-6FDAF5290A6F}">
      <dgm:prSet/>
      <dgm:spPr/>
      <dgm:t>
        <a:bodyPr/>
        <a:lstStyle/>
        <a:p>
          <a:pPr algn="l"/>
          <a:endParaRPr lang="sv-SE"/>
        </a:p>
      </dgm:t>
    </dgm:pt>
    <dgm:pt modelId="{5D699C79-09AA-470F-8E83-5EC074F6468D}" type="sibTrans" cxnId="{A9B2DC72-85B3-45B3-836D-6FDAF5290A6F}">
      <dgm:prSet/>
      <dgm:spPr/>
      <dgm:t>
        <a:bodyPr/>
        <a:lstStyle/>
        <a:p>
          <a:pPr algn="l"/>
          <a:endParaRPr lang="sv-SE"/>
        </a:p>
      </dgm:t>
    </dgm:pt>
    <dgm:pt modelId="{CD2462AF-18CB-47CE-B858-C8E4D894B47E}">
      <dgm:prSet/>
      <dgm:spPr/>
      <dgm:t>
        <a:bodyPr/>
        <a:lstStyle/>
        <a:p>
          <a:pPr algn="l"/>
          <a:r>
            <a:rPr lang="sv-SE" dirty="0"/>
            <a:t>Revidera och detaljera det framtida läget</a:t>
          </a:r>
        </a:p>
      </dgm:t>
    </dgm:pt>
    <dgm:pt modelId="{8D689BFA-1240-4666-AAE7-5D55AECF8C84}" type="parTrans" cxnId="{156FD2FE-4689-43D7-A898-4F6982693E86}">
      <dgm:prSet/>
      <dgm:spPr/>
      <dgm:t>
        <a:bodyPr/>
        <a:lstStyle/>
        <a:p>
          <a:pPr algn="l"/>
          <a:endParaRPr lang="sv-SE"/>
        </a:p>
      </dgm:t>
    </dgm:pt>
    <dgm:pt modelId="{7DD57533-E86E-4E7B-A6D7-2036F8F360D0}" type="sibTrans" cxnId="{156FD2FE-4689-43D7-A898-4F6982693E86}">
      <dgm:prSet/>
      <dgm:spPr/>
      <dgm:t>
        <a:bodyPr/>
        <a:lstStyle/>
        <a:p>
          <a:pPr algn="l"/>
          <a:endParaRPr lang="sv-SE"/>
        </a:p>
      </dgm:t>
    </dgm:pt>
    <dgm:pt modelId="{881DD288-1278-4F5B-8470-424C765A8F3A}">
      <dgm:prSet/>
      <dgm:spPr>
        <a:solidFill>
          <a:schemeClr val="accent1">
            <a:lumMod val="50000"/>
          </a:schemeClr>
        </a:solidFill>
      </dgm:spPr>
      <dgm:t>
        <a:bodyPr/>
        <a:lstStyle/>
        <a:p>
          <a:pPr algn="l"/>
          <a:r>
            <a:rPr lang="sv-SE" dirty="0"/>
            <a:t>Beskriv det framtida läget</a:t>
          </a:r>
        </a:p>
      </dgm:t>
    </dgm:pt>
    <dgm:pt modelId="{FD9178DF-A5B8-4FD9-9FCB-CE22790FA7BB}" type="parTrans" cxnId="{E8959B10-7CFD-485C-8DF8-EC10C34804E7}">
      <dgm:prSet/>
      <dgm:spPr/>
      <dgm:t>
        <a:bodyPr/>
        <a:lstStyle/>
        <a:p>
          <a:pPr algn="l"/>
          <a:endParaRPr lang="sv-SE"/>
        </a:p>
      </dgm:t>
    </dgm:pt>
    <dgm:pt modelId="{D540E143-9649-490F-8DEC-1BCFA58C5285}" type="sibTrans" cxnId="{E8959B10-7CFD-485C-8DF8-EC10C34804E7}">
      <dgm:prSet/>
      <dgm:spPr/>
      <dgm:t>
        <a:bodyPr/>
        <a:lstStyle/>
        <a:p>
          <a:pPr algn="l"/>
          <a:endParaRPr lang="sv-SE"/>
        </a:p>
      </dgm:t>
    </dgm:pt>
    <dgm:pt modelId="{581B123B-9DE6-4E91-A389-9328AA8EDFD7}">
      <dgm:prSet/>
      <dgm:spPr/>
      <dgm:t>
        <a:bodyPr/>
        <a:lstStyle/>
        <a:p>
          <a:pPr algn="l"/>
          <a:r>
            <a:rPr lang="sv-SE" dirty="0"/>
            <a:t>Analysera nuläget</a:t>
          </a:r>
        </a:p>
      </dgm:t>
    </dgm:pt>
    <dgm:pt modelId="{5CFE0C84-300D-49D0-8B47-E041B626A4CF}" type="parTrans" cxnId="{DF4DA3BA-58DC-4A23-9B4B-9DDA6FC4E157}">
      <dgm:prSet/>
      <dgm:spPr/>
      <dgm:t>
        <a:bodyPr/>
        <a:lstStyle/>
        <a:p>
          <a:pPr algn="l"/>
          <a:endParaRPr lang="sv-SE"/>
        </a:p>
      </dgm:t>
    </dgm:pt>
    <dgm:pt modelId="{217F8308-C8D8-464A-B971-4ECC4D0B8910}" type="sibTrans" cxnId="{DF4DA3BA-58DC-4A23-9B4B-9DDA6FC4E157}">
      <dgm:prSet/>
      <dgm:spPr/>
      <dgm:t>
        <a:bodyPr/>
        <a:lstStyle/>
        <a:p>
          <a:pPr algn="l"/>
          <a:endParaRPr lang="sv-SE"/>
        </a:p>
      </dgm:t>
    </dgm:pt>
    <dgm:pt modelId="{DCD65164-BFB0-40F7-8645-332171D669A8}">
      <dgm:prSet custT="1"/>
      <dgm:spPr>
        <a:solidFill>
          <a:srgbClr val="307C8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87630" tIns="87630" rIns="87630" bIns="87630" numCol="1" spcCol="1270" anchor="ctr" anchorCtr="0"/>
        <a:lstStyle/>
        <a:p>
          <a:pPr marL="0" lvl="0" indent="0" algn="l" defTabSz="1022350">
            <a:lnSpc>
              <a:spcPct val="90000"/>
            </a:lnSpc>
            <a:spcBef>
              <a:spcPct val="0"/>
            </a:spcBef>
            <a:spcAft>
              <a:spcPct val="35000"/>
            </a:spcAft>
            <a:buNone/>
          </a:pPr>
          <a:r>
            <a:rPr lang="sv-SE" sz="2300" kern="1200" dirty="0">
              <a:solidFill>
                <a:prstClr val="white"/>
              </a:solidFill>
              <a:latin typeface="Arial" panose="020B0604020202020204"/>
              <a:ea typeface="+mn-ea"/>
              <a:cs typeface="+mn-cs"/>
            </a:rPr>
            <a:t>Planera</a:t>
          </a:r>
        </a:p>
      </dgm:t>
    </dgm:pt>
    <dgm:pt modelId="{CA66D95E-F4D9-436D-8779-43E14536399E}" type="parTrans" cxnId="{DD535C3E-8893-4D01-A001-587747D58D2C}">
      <dgm:prSet/>
      <dgm:spPr/>
      <dgm:t>
        <a:bodyPr/>
        <a:lstStyle/>
        <a:p>
          <a:pPr algn="l"/>
          <a:endParaRPr lang="sv-SE"/>
        </a:p>
      </dgm:t>
    </dgm:pt>
    <dgm:pt modelId="{2AF4C873-38D0-4170-A879-2288D3C50F51}" type="sibTrans" cxnId="{DD535C3E-8893-4D01-A001-587747D58D2C}">
      <dgm:prSet/>
      <dgm:spPr/>
      <dgm:t>
        <a:bodyPr/>
        <a:lstStyle/>
        <a:p>
          <a:pPr algn="l"/>
          <a:endParaRPr lang="sv-SE"/>
        </a:p>
      </dgm:t>
    </dgm:pt>
    <dgm:pt modelId="{95C77AC9-36A3-4B06-AAFE-754B96EEF8C8}">
      <dgm:prSet/>
      <dgm:spPr/>
      <dgm:t>
        <a:bodyPr/>
        <a:lstStyle/>
        <a:p>
          <a:pPr algn="l"/>
          <a:r>
            <a:rPr lang="sv-SE"/>
            <a:t>Avgränsa </a:t>
          </a:r>
          <a:r>
            <a:rPr lang="sv-SE" dirty="0"/>
            <a:t>gapanalysen</a:t>
          </a:r>
        </a:p>
      </dgm:t>
    </dgm:pt>
    <dgm:pt modelId="{1BD6942E-AB32-4C82-AFBF-15525A10B1F6}" type="parTrans" cxnId="{01AEE7D4-B77A-4553-BFD7-42F3BA343F29}">
      <dgm:prSet/>
      <dgm:spPr/>
      <dgm:t>
        <a:bodyPr/>
        <a:lstStyle/>
        <a:p>
          <a:pPr algn="l"/>
          <a:endParaRPr lang="sv-SE"/>
        </a:p>
      </dgm:t>
    </dgm:pt>
    <dgm:pt modelId="{661CE7CF-5EF8-43BF-BB3D-C537A92611A9}" type="sibTrans" cxnId="{01AEE7D4-B77A-4553-BFD7-42F3BA343F29}">
      <dgm:prSet/>
      <dgm:spPr/>
      <dgm:t>
        <a:bodyPr/>
        <a:lstStyle/>
        <a:p>
          <a:pPr algn="l"/>
          <a:endParaRPr lang="sv-SE"/>
        </a:p>
      </dgm:t>
    </dgm:pt>
    <dgm:pt modelId="{CA100619-94EB-4356-83EC-0250B3745A0A}">
      <dgm:prSet custT="1"/>
      <dgm:spPr>
        <a:solidFill>
          <a:schemeClr val="accent1">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87630" tIns="87630" rIns="87630" bIns="87630" numCol="1" spcCol="1270" anchor="ctr" anchorCtr="0"/>
        <a:lstStyle/>
        <a:p>
          <a:pPr marL="0" lvl="0" indent="0" algn="l" defTabSz="1022350">
            <a:lnSpc>
              <a:spcPct val="90000"/>
            </a:lnSpc>
            <a:spcBef>
              <a:spcPct val="0"/>
            </a:spcBef>
            <a:spcAft>
              <a:spcPct val="35000"/>
            </a:spcAft>
            <a:buNone/>
          </a:pPr>
          <a:r>
            <a:rPr lang="sv-SE" sz="2300" i="1" kern="1200" dirty="0">
              <a:solidFill>
                <a:prstClr val="white"/>
              </a:solidFill>
              <a:latin typeface="Arial" panose="020B0604020202020204"/>
              <a:ea typeface="+mn-ea"/>
              <a:cs typeface="+mn-cs"/>
            </a:rPr>
            <a:t>Förändringsplanera, testa, följa upp…</a:t>
          </a:r>
        </a:p>
      </dgm:t>
    </dgm:pt>
    <dgm:pt modelId="{7AC407CE-B835-4631-BD9C-42E2FF403735}" type="parTrans" cxnId="{E4D8ABA1-C2A0-47F4-94ED-9CE01A7494A5}">
      <dgm:prSet/>
      <dgm:spPr/>
      <dgm:t>
        <a:bodyPr/>
        <a:lstStyle/>
        <a:p>
          <a:endParaRPr lang="sv-SE"/>
        </a:p>
      </dgm:t>
    </dgm:pt>
    <dgm:pt modelId="{B053E851-FB1F-46D3-94DE-3833C2B34232}" type="sibTrans" cxnId="{E4D8ABA1-C2A0-47F4-94ED-9CE01A7494A5}">
      <dgm:prSet/>
      <dgm:spPr/>
      <dgm:t>
        <a:bodyPr/>
        <a:lstStyle/>
        <a:p>
          <a:endParaRPr lang="sv-SE"/>
        </a:p>
      </dgm:t>
    </dgm:pt>
    <dgm:pt modelId="{C0A09FDE-D9AB-4ED4-8599-F16015430260}" type="pres">
      <dgm:prSet presAssocID="{0EC5D5D2-9FBA-4D17-813E-B59C70821A78}" presName="linear" presStyleCnt="0">
        <dgm:presLayoutVars>
          <dgm:animLvl val="lvl"/>
          <dgm:resizeHandles val="exact"/>
        </dgm:presLayoutVars>
      </dgm:prSet>
      <dgm:spPr/>
    </dgm:pt>
    <dgm:pt modelId="{D6922A41-3DF5-45BF-B54E-302DDBD298A4}" type="pres">
      <dgm:prSet presAssocID="{881DD288-1278-4F5B-8470-424C765A8F3A}" presName="parentText" presStyleLbl="node1" presStyleIdx="0" presStyleCnt="7">
        <dgm:presLayoutVars>
          <dgm:chMax val="0"/>
          <dgm:bulletEnabled val="1"/>
        </dgm:presLayoutVars>
      </dgm:prSet>
      <dgm:spPr/>
    </dgm:pt>
    <dgm:pt modelId="{31FC85F7-5D0E-4FE5-A558-C21B0871C343}" type="pres">
      <dgm:prSet presAssocID="{D540E143-9649-490F-8DEC-1BCFA58C5285}" presName="spacer" presStyleCnt="0"/>
      <dgm:spPr/>
    </dgm:pt>
    <dgm:pt modelId="{02A10336-501C-4864-8094-4B7C2B52C6EA}" type="pres">
      <dgm:prSet presAssocID="{95C77AC9-36A3-4B06-AAFE-754B96EEF8C8}" presName="parentText" presStyleLbl="node1" presStyleIdx="1" presStyleCnt="7">
        <dgm:presLayoutVars>
          <dgm:chMax val="0"/>
          <dgm:bulletEnabled val="1"/>
        </dgm:presLayoutVars>
      </dgm:prSet>
      <dgm:spPr/>
    </dgm:pt>
    <dgm:pt modelId="{C6F8609D-2280-4135-9D46-89A7B1641F0E}" type="pres">
      <dgm:prSet presAssocID="{661CE7CF-5EF8-43BF-BB3D-C537A92611A9}" presName="spacer" presStyleCnt="0"/>
      <dgm:spPr/>
    </dgm:pt>
    <dgm:pt modelId="{1ABA374C-F6C2-474D-81E2-366BB905357C}" type="pres">
      <dgm:prSet presAssocID="{581B123B-9DE6-4E91-A389-9328AA8EDFD7}" presName="parentText" presStyleLbl="node1" presStyleIdx="2" presStyleCnt="7">
        <dgm:presLayoutVars>
          <dgm:chMax val="0"/>
          <dgm:bulletEnabled val="1"/>
        </dgm:presLayoutVars>
      </dgm:prSet>
      <dgm:spPr/>
    </dgm:pt>
    <dgm:pt modelId="{B80B5179-C161-4DA1-9B1B-4A8573D72DB2}" type="pres">
      <dgm:prSet presAssocID="{217F8308-C8D8-464A-B971-4ECC4D0B8910}" presName="spacer" presStyleCnt="0"/>
      <dgm:spPr/>
    </dgm:pt>
    <dgm:pt modelId="{D2721331-AC52-4783-9597-A05EBEB9F39D}" type="pres">
      <dgm:prSet presAssocID="{17A7331B-7294-46CE-822E-DB6E5E1D4BD3}" presName="parentText" presStyleLbl="node1" presStyleIdx="3" presStyleCnt="7">
        <dgm:presLayoutVars>
          <dgm:chMax val="0"/>
          <dgm:bulletEnabled val="1"/>
        </dgm:presLayoutVars>
      </dgm:prSet>
      <dgm:spPr/>
    </dgm:pt>
    <dgm:pt modelId="{21D14416-C74A-45ED-90C0-D0EE9AC7C7BD}" type="pres">
      <dgm:prSet presAssocID="{5D699C79-09AA-470F-8E83-5EC074F6468D}" presName="spacer" presStyleCnt="0"/>
      <dgm:spPr/>
    </dgm:pt>
    <dgm:pt modelId="{7C03D37D-04D3-44E3-AE27-DFD54ADAB128}" type="pres">
      <dgm:prSet presAssocID="{CD2462AF-18CB-47CE-B858-C8E4D894B47E}" presName="parentText" presStyleLbl="node1" presStyleIdx="4" presStyleCnt="7">
        <dgm:presLayoutVars>
          <dgm:chMax val="0"/>
          <dgm:bulletEnabled val="1"/>
        </dgm:presLayoutVars>
      </dgm:prSet>
      <dgm:spPr/>
    </dgm:pt>
    <dgm:pt modelId="{E39D5163-94EE-4562-9CB1-EBC14E850B39}" type="pres">
      <dgm:prSet presAssocID="{7DD57533-E86E-4E7B-A6D7-2036F8F360D0}" presName="spacer" presStyleCnt="0"/>
      <dgm:spPr/>
    </dgm:pt>
    <dgm:pt modelId="{B4D140DA-5AA0-4E23-8D85-A860C63C4984}" type="pres">
      <dgm:prSet presAssocID="{DCD65164-BFB0-40F7-8645-332171D669A8}" presName="parentText" presStyleLbl="node1" presStyleIdx="5" presStyleCnt="7">
        <dgm:presLayoutVars>
          <dgm:chMax val="0"/>
          <dgm:bulletEnabled val="1"/>
        </dgm:presLayoutVars>
      </dgm:prSet>
      <dgm:spPr>
        <a:xfrm>
          <a:off x="0" y="3504981"/>
          <a:ext cx="5686097" cy="538200"/>
        </a:xfrm>
        <a:prstGeom prst="roundRect">
          <a:avLst/>
        </a:prstGeom>
      </dgm:spPr>
    </dgm:pt>
    <dgm:pt modelId="{07447B50-24D3-4AF6-830B-5D3E832BE32F}" type="pres">
      <dgm:prSet presAssocID="{2AF4C873-38D0-4170-A879-2288D3C50F51}" presName="spacer" presStyleCnt="0"/>
      <dgm:spPr/>
    </dgm:pt>
    <dgm:pt modelId="{D9F9E205-0EAF-44B8-B116-FC5CD56E19B5}" type="pres">
      <dgm:prSet presAssocID="{CA100619-94EB-4356-83EC-0250B3745A0A}" presName="parentText" presStyleLbl="node1" presStyleIdx="6" presStyleCnt="7">
        <dgm:presLayoutVars>
          <dgm:chMax val="0"/>
          <dgm:bulletEnabled val="1"/>
        </dgm:presLayoutVars>
      </dgm:prSet>
      <dgm:spPr/>
    </dgm:pt>
  </dgm:ptLst>
  <dgm:cxnLst>
    <dgm:cxn modelId="{2789C700-0350-4202-A88D-5291B0BEC556}" type="presOf" srcId="{95C77AC9-36A3-4B06-AAFE-754B96EEF8C8}" destId="{02A10336-501C-4864-8094-4B7C2B52C6EA}" srcOrd="0" destOrd="0" presId="urn:microsoft.com/office/officeart/2005/8/layout/vList2"/>
    <dgm:cxn modelId="{E8959B10-7CFD-485C-8DF8-EC10C34804E7}" srcId="{0EC5D5D2-9FBA-4D17-813E-B59C70821A78}" destId="{881DD288-1278-4F5B-8470-424C765A8F3A}" srcOrd="0" destOrd="0" parTransId="{FD9178DF-A5B8-4FD9-9FCB-CE22790FA7BB}" sibTransId="{D540E143-9649-490F-8DEC-1BCFA58C5285}"/>
    <dgm:cxn modelId="{DD535C3E-8893-4D01-A001-587747D58D2C}" srcId="{0EC5D5D2-9FBA-4D17-813E-B59C70821A78}" destId="{DCD65164-BFB0-40F7-8645-332171D669A8}" srcOrd="5" destOrd="0" parTransId="{CA66D95E-F4D9-436D-8779-43E14536399E}" sibTransId="{2AF4C873-38D0-4170-A879-2288D3C50F51}"/>
    <dgm:cxn modelId="{F01DFA50-3E80-4354-8CCC-D253C44B7A33}" type="presOf" srcId="{17A7331B-7294-46CE-822E-DB6E5E1D4BD3}" destId="{D2721331-AC52-4783-9597-A05EBEB9F39D}" srcOrd="0" destOrd="0" presId="urn:microsoft.com/office/officeart/2005/8/layout/vList2"/>
    <dgm:cxn modelId="{A9B2DC72-85B3-45B3-836D-6FDAF5290A6F}" srcId="{0EC5D5D2-9FBA-4D17-813E-B59C70821A78}" destId="{17A7331B-7294-46CE-822E-DB6E5E1D4BD3}" srcOrd="3" destOrd="0" parTransId="{9FD61E3A-E15E-4F7A-BC46-EE5205EC89AD}" sibTransId="{5D699C79-09AA-470F-8E83-5EC074F6468D}"/>
    <dgm:cxn modelId="{74969D7D-A8A4-408F-8901-97EED1CFC6A6}" type="presOf" srcId="{0EC5D5D2-9FBA-4D17-813E-B59C70821A78}" destId="{C0A09FDE-D9AB-4ED4-8599-F16015430260}" srcOrd="0" destOrd="0" presId="urn:microsoft.com/office/officeart/2005/8/layout/vList2"/>
    <dgm:cxn modelId="{8E0B4597-BC2A-4CFB-9D71-6EE653A830E7}" type="presOf" srcId="{581B123B-9DE6-4E91-A389-9328AA8EDFD7}" destId="{1ABA374C-F6C2-474D-81E2-366BB905357C}" srcOrd="0" destOrd="0" presId="urn:microsoft.com/office/officeart/2005/8/layout/vList2"/>
    <dgm:cxn modelId="{E4D8ABA1-C2A0-47F4-94ED-9CE01A7494A5}" srcId="{0EC5D5D2-9FBA-4D17-813E-B59C70821A78}" destId="{CA100619-94EB-4356-83EC-0250B3745A0A}" srcOrd="6" destOrd="0" parTransId="{7AC407CE-B835-4631-BD9C-42E2FF403735}" sibTransId="{B053E851-FB1F-46D3-94DE-3833C2B34232}"/>
    <dgm:cxn modelId="{D41CA3B2-37EB-4EAF-81E7-CBEA2D9045B7}" type="presOf" srcId="{CA100619-94EB-4356-83EC-0250B3745A0A}" destId="{D9F9E205-0EAF-44B8-B116-FC5CD56E19B5}" srcOrd="0" destOrd="0" presId="urn:microsoft.com/office/officeart/2005/8/layout/vList2"/>
    <dgm:cxn modelId="{DF4DA3BA-58DC-4A23-9B4B-9DDA6FC4E157}" srcId="{0EC5D5D2-9FBA-4D17-813E-B59C70821A78}" destId="{581B123B-9DE6-4E91-A389-9328AA8EDFD7}" srcOrd="2" destOrd="0" parTransId="{5CFE0C84-300D-49D0-8B47-E041B626A4CF}" sibTransId="{217F8308-C8D8-464A-B971-4ECC4D0B8910}"/>
    <dgm:cxn modelId="{C09C3ACE-5F80-445D-B704-A7A2A52685D4}" type="presOf" srcId="{881DD288-1278-4F5B-8470-424C765A8F3A}" destId="{D6922A41-3DF5-45BF-B54E-302DDBD298A4}" srcOrd="0" destOrd="0" presId="urn:microsoft.com/office/officeart/2005/8/layout/vList2"/>
    <dgm:cxn modelId="{CE00DDCF-DAD9-4972-9343-87CFC42987EC}" type="presOf" srcId="{DCD65164-BFB0-40F7-8645-332171D669A8}" destId="{B4D140DA-5AA0-4E23-8D85-A860C63C4984}" srcOrd="0" destOrd="0" presId="urn:microsoft.com/office/officeart/2005/8/layout/vList2"/>
    <dgm:cxn modelId="{D80BB2D3-D40E-4529-A587-C95714EE18F4}" type="presOf" srcId="{CD2462AF-18CB-47CE-B858-C8E4D894B47E}" destId="{7C03D37D-04D3-44E3-AE27-DFD54ADAB128}" srcOrd="0" destOrd="0" presId="urn:microsoft.com/office/officeart/2005/8/layout/vList2"/>
    <dgm:cxn modelId="{01AEE7D4-B77A-4553-BFD7-42F3BA343F29}" srcId="{0EC5D5D2-9FBA-4D17-813E-B59C70821A78}" destId="{95C77AC9-36A3-4B06-AAFE-754B96EEF8C8}" srcOrd="1" destOrd="0" parTransId="{1BD6942E-AB32-4C82-AFBF-15525A10B1F6}" sibTransId="{661CE7CF-5EF8-43BF-BB3D-C537A92611A9}"/>
    <dgm:cxn modelId="{156FD2FE-4689-43D7-A898-4F6982693E86}" srcId="{0EC5D5D2-9FBA-4D17-813E-B59C70821A78}" destId="{CD2462AF-18CB-47CE-B858-C8E4D894B47E}" srcOrd="4" destOrd="0" parTransId="{8D689BFA-1240-4666-AAE7-5D55AECF8C84}" sibTransId="{7DD57533-E86E-4E7B-A6D7-2036F8F360D0}"/>
    <dgm:cxn modelId="{CD820CCF-FFA5-4FF0-B40D-4058A1EFE70A}" type="presParOf" srcId="{C0A09FDE-D9AB-4ED4-8599-F16015430260}" destId="{D6922A41-3DF5-45BF-B54E-302DDBD298A4}" srcOrd="0" destOrd="0" presId="urn:microsoft.com/office/officeart/2005/8/layout/vList2"/>
    <dgm:cxn modelId="{D82B7C87-9EC8-4DF7-9EAD-72DDBE567388}" type="presParOf" srcId="{C0A09FDE-D9AB-4ED4-8599-F16015430260}" destId="{31FC85F7-5D0E-4FE5-A558-C21B0871C343}" srcOrd="1" destOrd="0" presId="urn:microsoft.com/office/officeart/2005/8/layout/vList2"/>
    <dgm:cxn modelId="{2931867A-F051-48EC-86B6-6605B752089A}" type="presParOf" srcId="{C0A09FDE-D9AB-4ED4-8599-F16015430260}" destId="{02A10336-501C-4864-8094-4B7C2B52C6EA}" srcOrd="2" destOrd="0" presId="urn:microsoft.com/office/officeart/2005/8/layout/vList2"/>
    <dgm:cxn modelId="{6878EC96-BFFF-4589-90DA-BF45EE06F53A}" type="presParOf" srcId="{C0A09FDE-D9AB-4ED4-8599-F16015430260}" destId="{C6F8609D-2280-4135-9D46-89A7B1641F0E}" srcOrd="3" destOrd="0" presId="urn:microsoft.com/office/officeart/2005/8/layout/vList2"/>
    <dgm:cxn modelId="{AE939F5E-3CAF-42FA-9DD0-693CA9947256}" type="presParOf" srcId="{C0A09FDE-D9AB-4ED4-8599-F16015430260}" destId="{1ABA374C-F6C2-474D-81E2-366BB905357C}" srcOrd="4" destOrd="0" presId="urn:microsoft.com/office/officeart/2005/8/layout/vList2"/>
    <dgm:cxn modelId="{65B92AEA-58D5-466B-885B-21916EE4A890}" type="presParOf" srcId="{C0A09FDE-D9AB-4ED4-8599-F16015430260}" destId="{B80B5179-C161-4DA1-9B1B-4A8573D72DB2}" srcOrd="5" destOrd="0" presId="urn:microsoft.com/office/officeart/2005/8/layout/vList2"/>
    <dgm:cxn modelId="{B17E5364-84D4-438B-8F7A-55780B33749A}" type="presParOf" srcId="{C0A09FDE-D9AB-4ED4-8599-F16015430260}" destId="{D2721331-AC52-4783-9597-A05EBEB9F39D}" srcOrd="6" destOrd="0" presId="urn:microsoft.com/office/officeart/2005/8/layout/vList2"/>
    <dgm:cxn modelId="{3ACE296A-B065-4B06-B921-A520D76FA045}" type="presParOf" srcId="{C0A09FDE-D9AB-4ED4-8599-F16015430260}" destId="{21D14416-C74A-45ED-90C0-D0EE9AC7C7BD}" srcOrd="7" destOrd="0" presId="urn:microsoft.com/office/officeart/2005/8/layout/vList2"/>
    <dgm:cxn modelId="{7D7DF9AC-FB3C-4F11-80E0-288C772B88E5}" type="presParOf" srcId="{C0A09FDE-D9AB-4ED4-8599-F16015430260}" destId="{7C03D37D-04D3-44E3-AE27-DFD54ADAB128}" srcOrd="8" destOrd="0" presId="urn:microsoft.com/office/officeart/2005/8/layout/vList2"/>
    <dgm:cxn modelId="{F40782F9-B3A4-45A2-AFB7-E4AF92E603DF}" type="presParOf" srcId="{C0A09FDE-D9AB-4ED4-8599-F16015430260}" destId="{E39D5163-94EE-4562-9CB1-EBC14E850B39}" srcOrd="9" destOrd="0" presId="urn:microsoft.com/office/officeart/2005/8/layout/vList2"/>
    <dgm:cxn modelId="{32EDD7F7-2117-4C4B-90D0-7C66F47B648C}" type="presParOf" srcId="{C0A09FDE-D9AB-4ED4-8599-F16015430260}" destId="{B4D140DA-5AA0-4E23-8D85-A860C63C4984}" srcOrd="10" destOrd="0" presId="urn:microsoft.com/office/officeart/2005/8/layout/vList2"/>
    <dgm:cxn modelId="{80ECDE3D-B50C-44E3-8F28-198E35024E0B}" type="presParOf" srcId="{C0A09FDE-D9AB-4ED4-8599-F16015430260}" destId="{07447B50-24D3-4AF6-830B-5D3E832BE32F}" srcOrd="11" destOrd="0" presId="urn:microsoft.com/office/officeart/2005/8/layout/vList2"/>
    <dgm:cxn modelId="{1023A136-7CFB-461C-9893-06B09FC1DE50}" type="presParOf" srcId="{C0A09FDE-D9AB-4ED4-8599-F16015430260}" destId="{D9F9E205-0EAF-44B8-B116-FC5CD56E19B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5D5D2-9FBA-4D17-813E-B59C70821A7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v-SE"/>
        </a:p>
      </dgm:t>
    </dgm:pt>
    <dgm:pt modelId="{17A7331B-7294-46CE-822E-DB6E5E1D4BD3}">
      <dgm:prSet/>
      <dgm:spPr/>
      <dgm:t>
        <a:bodyPr/>
        <a:lstStyle/>
        <a:p>
          <a:pPr algn="l"/>
          <a:r>
            <a:rPr lang="sv-SE" dirty="0"/>
            <a:t>Hitta gapen, dess orsaker och prioritera</a:t>
          </a:r>
        </a:p>
      </dgm:t>
    </dgm:pt>
    <dgm:pt modelId="{9FD61E3A-E15E-4F7A-BC46-EE5205EC89AD}" type="parTrans" cxnId="{A9B2DC72-85B3-45B3-836D-6FDAF5290A6F}">
      <dgm:prSet/>
      <dgm:spPr/>
      <dgm:t>
        <a:bodyPr/>
        <a:lstStyle/>
        <a:p>
          <a:pPr algn="l"/>
          <a:endParaRPr lang="sv-SE"/>
        </a:p>
      </dgm:t>
    </dgm:pt>
    <dgm:pt modelId="{5D699C79-09AA-470F-8E83-5EC074F6468D}" type="sibTrans" cxnId="{A9B2DC72-85B3-45B3-836D-6FDAF5290A6F}">
      <dgm:prSet/>
      <dgm:spPr/>
      <dgm:t>
        <a:bodyPr/>
        <a:lstStyle/>
        <a:p>
          <a:pPr algn="l"/>
          <a:endParaRPr lang="sv-SE"/>
        </a:p>
      </dgm:t>
    </dgm:pt>
    <dgm:pt modelId="{CD2462AF-18CB-47CE-B858-C8E4D894B47E}">
      <dgm:prSet/>
      <dgm:spPr/>
      <dgm:t>
        <a:bodyPr/>
        <a:lstStyle/>
        <a:p>
          <a:pPr algn="l"/>
          <a:r>
            <a:rPr lang="sv-SE" dirty="0"/>
            <a:t>Revidera och detaljera det framtida läget</a:t>
          </a:r>
        </a:p>
      </dgm:t>
    </dgm:pt>
    <dgm:pt modelId="{8D689BFA-1240-4666-AAE7-5D55AECF8C84}" type="parTrans" cxnId="{156FD2FE-4689-43D7-A898-4F6982693E86}">
      <dgm:prSet/>
      <dgm:spPr/>
      <dgm:t>
        <a:bodyPr/>
        <a:lstStyle/>
        <a:p>
          <a:pPr algn="l"/>
          <a:endParaRPr lang="sv-SE"/>
        </a:p>
      </dgm:t>
    </dgm:pt>
    <dgm:pt modelId="{7DD57533-E86E-4E7B-A6D7-2036F8F360D0}" type="sibTrans" cxnId="{156FD2FE-4689-43D7-A898-4F6982693E86}">
      <dgm:prSet/>
      <dgm:spPr/>
      <dgm:t>
        <a:bodyPr/>
        <a:lstStyle/>
        <a:p>
          <a:pPr algn="l"/>
          <a:endParaRPr lang="sv-SE"/>
        </a:p>
      </dgm:t>
    </dgm:pt>
    <dgm:pt modelId="{4AB8C881-49A0-4623-8FDB-5F7FFD7C0461}">
      <dgm:prSet/>
      <dgm:spPr>
        <a:solidFill>
          <a:schemeClr val="accent1">
            <a:lumMod val="60000"/>
            <a:lumOff val="40000"/>
          </a:schemeClr>
        </a:solidFill>
      </dgm:spPr>
      <dgm:t>
        <a:bodyPr/>
        <a:lstStyle/>
        <a:p>
          <a:pPr algn="l"/>
          <a:r>
            <a:rPr lang="sv-SE" i="1" dirty="0">
              <a:solidFill>
                <a:prstClr val="white"/>
              </a:solidFill>
              <a:latin typeface="Arial" panose="020B0604020202020204"/>
              <a:ea typeface="+mn-ea"/>
              <a:cs typeface="+mn-cs"/>
            </a:rPr>
            <a:t>Förändringsplanera, testa, följa upp…</a:t>
          </a:r>
          <a:endParaRPr lang="sv-SE" dirty="0"/>
        </a:p>
      </dgm:t>
    </dgm:pt>
    <dgm:pt modelId="{7B4EA416-B4FC-4FA3-B539-1A76031790D9}" type="parTrans" cxnId="{47E9D41C-1712-4415-8F22-F0A297A7E14C}">
      <dgm:prSet/>
      <dgm:spPr/>
      <dgm:t>
        <a:bodyPr/>
        <a:lstStyle/>
        <a:p>
          <a:pPr algn="l"/>
          <a:endParaRPr lang="sv-SE"/>
        </a:p>
      </dgm:t>
    </dgm:pt>
    <dgm:pt modelId="{0EE35453-319A-4015-94E9-F0FDA2930052}" type="sibTrans" cxnId="{47E9D41C-1712-4415-8F22-F0A297A7E14C}">
      <dgm:prSet/>
      <dgm:spPr/>
      <dgm:t>
        <a:bodyPr/>
        <a:lstStyle/>
        <a:p>
          <a:pPr algn="l"/>
          <a:endParaRPr lang="sv-SE"/>
        </a:p>
      </dgm:t>
    </dgm:pt>
    <dgm:pt modelId="{C5F14BCC-1B90-42FA-AE50-309B5C5915B5}">
      <dgm:prSet custT="1"/>
      <dgm:spPr/>
      <dgm:t>
        <a:bodyPr/>
        <a:lstStyle/>
        <a:p>
          <a:pPr algn="l"/>
          <a:r>
            <a:rPr lang="sv-SE" sz="1600" dirty="0"/>
            <a:t>Jämför nuläge med framtida läge och hitta gap, vad som orsakar dem och vilka som påverkar mest (och därför behöver prioriteras)</a:t>
          </a:r>
        </a:p>
      </dgm:t>
    </dgm:pt>
    <dgm:pt modelId="{7CC78EFF-EE98-48BE-9737-F3B0AECAF3AB}" type="parTrans" cxnId="{D938A327-FF4E-43A6-AE77-8E900AF6ACEE}">
      <dgm:prSet/>
      <dgm:spPr/>
      <dgm:t>
        <a:bodyPr/>
        <a:lstStyle/>
        <a:p>
          <a:pPr algn="l"/>
          <a:endParaRPr lang="sv-SE"/>
        </a:p>
      </dgm:t>
    </dgm:pt>
    <dgm:pt modelId="{2DA6C259-929F-4A8B-B1A3-C48D6FA0691C}" type="sibTrans" cxnId="{D938A327-FF4E-43A6-AE77-8E900AF6ACEE}">
      <dgm:prSet/>
      <dgm:spPr/>
      <dgm:t>
        <a:bodyPr/>
        <a:lstStyle/>
        <a:p>
          <a:pPr algn="l"/>
          <a:endParaRPr lang="sv-SE"/>
        </a:p>
      </dgm:t>
    </dgm:pt>
    <dgm:pt modelId="{8BC7AFF5-FC25-4C10-A107-011DD9934C27}">
      <dgm:prSet custT="1"/>
      <dgm:spPr/>
      <dgm:t>
        <a:bodyPr/>
        <a:lstStyle/>
        <a:p>
          <a:pPr algn="l"/>
          <a:r>
            <a:rPr lang="sv-SE" sz="1600" dirty="0"/>
            <a:t>Hitta och specificera aktiviteter som stänger gapen samt kriterier för vad som räknas som stängd</a:t>
          </a:r>
        </a:p>
      </dgm:t>
    </dgm:pt>
    <dgm:pt modelId="{4FC91B69-31EE-45A8-AE9B-B8EAD38A6A00}" type="parTrans" cxnId="{09200B5D-04A3-41E8-9A7F-62497EE4CB07}">
      <dgm:prSet/>
      <dgm:spPr/>
      <dgm:t>
        <a:bodyPr/>
        <a:lstStyle/>
        <a:p>
          <a:pPr algn="l"/>
          <a:endParaRPr lang="sv-SE"/>
        </a:p>
      </dgm:t>
    </dgm:pt>
    <dgm:pt modelId="{01D47B7B-4BAB-421F-85CD-BD6FC7A90180}" type="sibTrans" cxnId="{09200B5D-04A3-41E8-9A7F-62497EE4CB07}">
      <dgm:prSet/>
      <dgm:spPr/>
      <dgm:t>
        <a:bodyPr/>
        <a:lstStyle/>
        <a:p>
          <a:pPr algn="l"/>
          <a:endParaRPr lang="sv-SE"/>
        </a:p>
      </dgm:t>
    </dgm:pt>
    <dgm:pt modelId="{437B2F58-FBA5-444A-B1A3-2B03A62600B8}">
      <dgm:prSet custT="1"/>
      <dgm:spPr/>
      <dgm:t>
        <a:bodyPr/>
        <a:lstStyle/>
        <a:p>
          <a:pPr algn="l"/>
          <a:r>
            <a:rPr lang="sv-SE" sz="1600" i="1" dirty="0"/>
            <a:t>Vid behov testa lösningar, implementera lösningar som stänger gapen och följa upp att de får </a:t>
          </a:r>
          <a:r>
            <a:rPr lang="sv-SE" sz="1600" i="1"/>
            <a:t>avsedd effekt</a:t>
          </a:r>
          <a:endParaRPr lang="sv-SE" sz="1600" i="1" dirty="0"/>
        </a:p>
      </dgm:t>
    </dgm:pt>
    <dgm:pt modelId="{8D851432-951E-4ED2-B51A-07C9C122F907}" type="parTrans" cxnId="{5974BC65-F874-4BE9-AFD7-32C405B46FA0}">
      <dgm:prSet/>
      <dgm:spPr/>
      <dgm:t>
        <a:bodyPr/>
        <a:lstStyle/>
        <a:p>
          <a:pPr algn="l"/>
          <a:endParaRPr lang="sv-SE"/>
        </a:p>
      </dgm:t>
    </dgm:pt>
    <dgm:pt modelId="{15637ECF-B104-44A6-8A45-721B7E130994}" type="sibTrans" cxnId="{5974BC65-F874-4BE9-AFD7-32C405B46FA0}">
      <dgm:prSet/>
      <dgm:spPr/>
      <dgm:t>
        <a:bodyPr/>
        <a:lstStyle/>
        <a:p>
          <a:pPr algn="l"/>
          <a:endParaRPr lang="sv-SE"/>
        </a:p>
      </dgm:t>
    </dgm:pt>
    <dgm:pt modelId="{01E6D9BF-7C6A-499F-BAAB-AB31F7F54F58}">
      <dgm:prSet custT="1"/>
      <dgm:spPr/>
      <dgm:t>
        <a:bodyPr/>
        <a:lstStyle/>
        <a:p>
          <a:pPr algn="l"/>
          <a:r>
            <a:rPr lang="sv-SE" sz="1600" dirty="0"/>
            <a:t>Beskriv och specificera hur det ser ut idag (process, data </a:t>
          </a:r>
          <a:r>
            <a:rPr lang="sv-SE" sz="1600" dirty="0" err="1"/>
            <a:t>etc</a:t>
          </a:r>
          <a:r>
            <a:rPr lang="sv-SE" sz="1600" dirty="0"/>
            <a:t>)</a:t>
          </a:r>
        </a:p>
      </dgm:t>
    </dgm:pt>
    <dgm:pt modelId="{1B397BBE-EFCC-4B90-8CE7-836385207DB7}" type="parTrans" cxnId="{0739B8B9-8BA5-4E9A-82D5-B86BA102893C}">
      <dgm:prSet/>
      <dgm:spPr/>
      <dgm:t>
        <a:bodyPr/>
        <a:lstStyle/>
        <a:p>
          <a:pPr algn="l"/>
          <a:endParaRPr lang="sv-SE"/>
        </a:p>
      </dgm:t>
    </dgm:pt>
    <dgm:pt modelId="{CDFBDF0D-86B4-439E-90F7-C231B55A735B}" type="sibTrans" cxnId="{0739B8B9-8BA5-4E9A-82D5-B86BA102893C}">
      <dgm:prSet/>
      <dgm:spPr/>
      <dgm:t>
        <a:bodyPr/>
        <a:lstStyle/>
        <a:p>
          <a:pPr algn="l"/>
          <a:endParaRPr lang="sv-SE"/>
        </a:p>
      </dgm:t>
    </dgm:pt>
    <dgm:pt modelId="{881DD288-1278-4F5B-8470-424C765A8F3A}">
      <dgm:prSet/>
      <dgm:spPr>
        <a:solidFill>
          <a:schemeClr val="accent1">
            <a:lumMod val="50000"/>
          </a:schemeClr>
        </a:solidFill>
      </dgm:spPr>
      <dgm:t>
        <a:bodyPr/>
        <a:lstStyle/>
        <a:p>
          <a:pPr algn="l"/>
          <a:r>
            <a:rPr lang="sv-SE" dirty="0"/>
            <a:t>Beskriv det framtida läget</a:t>
          </a:r>
        </a:p>
      </dgm:t>
    </dgm:pt>
    <dgm:pt modelId="{FD9178DF-A5B8-4FD9-9FCB-CE22790FA7BB}" type="parTrans" cxnId="{E8959B10-7CFD-485C-8DF8-EC10C34804E7}">
      <dgm:prSet/>
      <dgm:spPr/>
      <dgm:t>
        <a:bodyPr/>
        <a:lstStyle/>
        <a:p>
          <a:pPr algn="l"/>
          <a:endParaRPr lang="sv-SE"/>
        </a:p>
      </dgm:t>
    </dgm:pt>
    <dgm:pt modelId="{D540E143-9649-490F-8DEC-1BCFA58C5285}" type="sibTrans" cxnId="{E8959B10-7CFD-485C-8DF8-EC10C34804E7}">
      <dgm:prSet/>
      <dgm:spPr/>
      <dgm:t>
        <a:bodyPr/>
        <a:lstStyle/>
        <a:p>
          <a:pPr algn="l"/>
          <a:endParaRPr lang="sv-SE"/>
        </a:p>
      </dgm:t>
    </dgm:pt>
    <dgm:pt modelId="{720EC74A-DC5D-4640-B1E4-F8B648641ACA}">
      <dgm:prSet custT="1"/>
      <dgm:spPr/>
      <dgm:t>
        <a:bodyPr/>
        <a:lstStyle/>
        <a:p>
          <a:pPr algn="l"/>
          <a:r>
            <a:rPr lang="sv-SE" sz="1600"/>
            <a:t>Beskriv och begränsa vad som ska analyseras i gapanalysen och varför</a:t>
          </a:r>
          <a:endParaRPr lang="sv-SE" sz="1600" dirty="0"/>
        </a:p>
      </dgm:t>
    </dgm:pt>
    <dgm:pt modelId="{2797F346-831D-4E0B-8433-1FBE3467B287}" type="parTrans" cxnId="{217476F3-DD6F-4190-B117-AE4FF4F2D40B}">
      <dgm:prSet/>
      <dgm:spPr/>
      <dgm:t>
        <a:bodyPr/>
        <a:lstStyle/>
        <a:p>
          <a:pPr algn="l"/>
          <a:endParaRPr lang="sv-SE"/>
        </a:p>
      </dgm:t>
    </dgm:pt>
    <dgm:pt modelId="{D33FCCFC-DDB9-4E5C-840B-6F616CC5D723}" type="sibTrans" cxnId="{217476F3-DD6F-4190-B117-AE4FF4F2D40B}">
      <dgm:prSet/>
      <dgm:spPr/>
      <dgm:t>
        <a:bodyPr/>
        <a:lstStyle/>
        <a:p>
          <a:pPr algn="l"/>
          <a:endParaRPr lang="sv-SE"/>
        </a:p>
      </dgm:t>
    </dgm:pt>
    <dgm:pt modelId="{581B123B-9DE6-4E91-A389-9328AA8EDFD7}">
      <dgm:prSet/>
      <dgm:spPr/>
      <dgm:t>
        <a:bodyPr/>
        <a:lstStyle/>
        <a:p>
          <a:pPr algn="l"/>
          <a:r>
            <a:rPr lang="sv-SE" dirty="0"/>
            <a:t>Analysera nuläget</a:t>
          </a:r>
        </a:p>
      </dgm:t>
    </dgm:pt>
    <dgm:pt modelId="{5CFE0C84-300D-49D0-8B47-E041B626A4CF}" type="parTrans" cxnId="{DF4DA3BA-58DC-4A23-9B4B-9DDA6FC4E157}">
      <dgm:prSet/>
      <dgm:spPr/>
      <dgm:t>
        <a:bodyPr/>
        <a:lstStyle/>
        <a:p>
          <a:pPr algn="l"/>
          <a:endParaRPr lang="sv-SE"/>
        </a:p>
      </dgm:t>
    </dgm:pt>
    <dgm:pt modelId="{217F8308-C8D8-464A-B971-4ECC4D0B8910}" type="sibTrans" cxnId="{DF4DA3BA-58DC-4A23-9B4B-9DDA6FC4E157}">
      <dgm:prSet/>
      <dgm:spPr/>
      <dgm:t>
        <a:bodyPr/>
        <a:lstStyle/>
        <a:p>
          <a:pPr algn="l"/>
          <a:endParaRPr lang="sv-SE"/>
        </a:p>
      </dgm:t>
    </dgm:pt>
    <dgm:pt modelId="{DCD65164-BFB0-40F7-8645-332171D669A8}">
      <dgm:prSet custT="1"/>
      <dgm:spPr>
        <a:solidFill>
          <a:srgbClr val="307C8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0960" tIns="30480" rIns="60960" bIns="30480" numCol="1" spcCol="1270" anchor="ctr" anchorCtr="0"/>
        <a:lstStyle/>
        <a:p>
          <a:pPr marL="0" lvl="0" indent="0" algn="l" defTabSz="711200">
            <a:lnSpc>
              <a:spcPct val="90000"/>
            </a:lnSpc>
            <a:spcBef>
              <a:spcPct val="0"/>
            </a:spcBef>
            <a:spcAft>
              <a:spcPct val="35000"/>
            </a:spcAft>
            <a:buNone/>
          </a:pPr>
          <a:r>
            <a:rPr lang="sv-SE" sz="1800" kern="1200" dirty="0">
              <a:solidFill>
                <a:prstClr val="white"/>
              </a:solidFill>
              <a:latin typeface="Arial" panose="020B0604020202020204"/>
              <a:ea typeface="+mn-ea"/>
              <a:cs typeface="+mn-cs"/>
            </a:rPr>
            <a:t>Planera</a:t>
          </a:r>
          <a:endParaRPr lang="sv-SE" sz="1600" kern="1200" dirty="0">
            <a:solidFill>
              <a:prstClr val="white"/>
            </a:solidFill>
            <a:latin typeface="Arial" panose="020B0604020202020204"/>
            <a:ea typeface="+mn-ea"/>
            <a:cs typeface="+mn-cs"/>
          </a:endParaRPr>
        </a:p>
      </dgm:t>
    </dgm:pt>
    <dgm:pt modelId="{CA66D95E-F4D9-436D-8779-43E14536399E}" type="parTrans" cxnId="{DD535C3E-8893-4D01-A001-587747D58D2C}">
      <dgm:prSet/>
      <dgm:spPr/>
      <dgm:t>
        <a:bodyPr/>
        <a:lstStyle/>
        <a:p>
          <a:pPr algn="l"/>
          <a:endParaRPr lang="sv-SE"/>
        </a:p>
      </dgm:t>
    </dgm:pt>
    <dgm:pt modelId="{2AF4C873-38D0-4170-A879-2288D3C50F51}" type="sibTrans" cxnId="{DD535C3E-8893-4D01-A001-587747D58D2C}">
      <dgm:prSet/>
      <dgm:spPr/>
      <dgm:t>
        <a:bodyPr/>
        <a:lstStyle/>
        <a:p>
          <a:pPr algn="l"/>
          <a:endParaRPr lang="sv-SE"/>
        </a:p>
      </dgm:t>
    </dgm:pt>
    <dgm:pt modelId="{C44E7564-E3DB-45D8-828A-42B9AA270254}">
      <dgm:prSet custT="1"/>
      <dgm:spPr/>
      <dgm:t>
        <a:bodyPr/>
        <a:lstStyle/>
        <a:p>
          <a:pPr algn="l"/>
          <a:r>
            <a:rPr lang="sv-SE" sz="1600" dirty="0"/>
            <a:t>Uppdatera och förfina det framtida läget med kunskap från orsaksanalysen</a:t>
          </a:r>
        </a:p>
      </dgm:t>
    </dgm:pt>
    <dgm:pt modelId="{E042575C-5EB4-4F09-9582-C7DCD5D3D038}" type="parTrans" cxnId="{E560C1EB-E141-4A80-9C69-848CF56E3E9D}">
      <dgm:prSet/>
      <dgm:spPr/>
      <dgm:t>
        <a:bodyPr/>
        <a:lstStyle/>
        <a:p>
          <a:pPr algn="l"/>
          <a:endParaRPr lang="sv-SE"/>
        </a:p>
      </dgm:t>
    </dgm:pt>
    <dgm:pt modelId="{61F9A90C-B4D5-43AC-A58B-B0D4838AC7C8}" type="sibTrans" cxnId="{E560C1EB-E141-4A80-9C69-848CF56E3E9D}">
      <dgm:prSet/>
      <dgm:spPr/>
      <dgm:t>
        <a:bodyPr/>
        <a:lstStyle/>
        <a:p>
          <a:pPr algn="l"/>
          <a:endParaRPr lang="sv-SE"/>
        </a:p>
      </dgm:t>
    </dgm:pt>
    <dgm:pt modelId="{95C77AC9-36A3-4B06-AAFE-754B96EEF8C8}">
      <dgm:prSet/>
      <dgm:spPr/>
      <dgm:t>
        <a:bodyPr/>
        <a:lstStyle/>
        <a:p>
          <a:pPr algn="l"/>
          <a:r>
            <a:rPr lang="sv-SE"/>
            <a:t>Avgränsa </a:t>
          </a:r>
          <a:r>
            <a:rPr lang="sv-SE" dirty="0"/>
            <a:t>gapanalysen</a:t>
          </a:r>
        </a:p>
      </dgm:t>
    </dgm:pt>
    <dgm:pt modelId="{1BD6942E-AB32-4C82-AFBF-15525A10B1F6}" type="parTrans" cxnId="{01AEE7D4-B77A-4553-BFD7-42F3BA343F29}">
      <dgm:prSet/>
      <dgm:spPr/>
      <dgm:t>
        <a:bodyPr/>
        <a:lstStyle/>
        <a:p>
          <a:pPr algn="l"/>
          <a:endParaRPr lang="sv-SE"/>
        </a:p>
      </dgm:t>
    </dgm:pt>
    <dgm:pt modelId="{661CE7CF-5EF8-43BF-BB3D-C537A92611A9}" type="sibTrans" cxnId="{01AEE7D4-B77A-4553-BFD7-42F3BA343F29}">
      <dgm:prSet/>
      <dgm:spPr/>
      <dgm:t>
        <a:bodyPr/>
        <a:lstStyle/>
        <a:p>
          <a:pPr algn="l"/>
          <a:endParaRPr lang="sv-SE"/>
        </a:p>
      </dgm:t>
    </dgm:pt>
    <dgm:pt modelId="{D840F64C-7F4C-4BE7-ABD8-15772DCFF072}">
      <dgm:prSet/>
      <dgm:spPr/>
      <dgm:t>
        <a:bodyPr/>
        <a:lstStyle/>
        <a:p>
          <a:pPr algn="l"/>
          <a:r>
            <a:rPr lang="sv-SE" dirty="0"/>
            <a:t>Beskriv och specificera (process, mål, roller </a:t>
          </a:r>
          <a:r>
            <a:rPr lang="sv-SE" dirty="0" err="1"/>
            <a:t>etc</a:t>
          </a:r>
          <a:r>
            <a:rPr lang="sv-SE" dirty="0"/>
            <a:t>) det som ska uppnås. </a:t>
          </a:r>
        </a:p>
      </dgm:t>
    </dgm:pt>
    <dgm:pt modelId="{838F7FE3-DDB9-452A-B9E0-BD70A058DA8E}" type="parTrans" cxnId="{79E48362-3123-4A39-A7DA-2F9D7D26C042}">
      <dgm:prSet/>
      <dgm:spPr/>
      <dgm:t>
        <a:bodyPr/>
        <a:lstStyle/>
        <a:p>
          <a:pPr algn="l"/>
          <a:endParaRPr lang="sv-SE"/>
        </a:p>
      </dgm:t>
    </dgm:pt>
    <dgm:pt modelId="{965B0868-DA69-4A51-8F29-04F103B275A5}" type="sibTrans" cxnId="{79E48362-3123-4A39-A7DA-2F9D7D26C042}">
      <dgm:prSet/>
      <dgm:spPr/>
      <dgm:t>
        <a:bodyPr/>
        <a:lstStyle/>
        <a:p>
          <a:pPr algn="l"/>
          <a:endParaRPr lang="sv-SE"/>
        </a:p>
      </dgm:t>
    </dgm:pt>
    <dgm:pt modelId="{74DFD49F-723D-4899-935E-22C38E06C288}" type="pres">
      <dgm:prSet presAssocID="{0EC5D5D2-9FBA-4D17-813E-B59C70821A78}" presName="Name0" presStyleCnt="0">
        <dgm:presLayoutVars>
          <dgm:dir/>
          <dgm:animLvl val="lvl"/>
          <dgm:resizeHandles val="exact"/>
        </dgm:presLayoutVars>
      </dgm:prSet>
      <dgm:spPr/>
    </dgm:pt>
    <dgm:pt modelId="{0FFCCBB2-4C24-43D0-8414-A69093C9771E}" type="pres">
      <dgm:prSet presAssocID="{881DD288-1278-4F5B-8470-424C765A8F3A}" presName="linNode" presStyleCnt="0"/>
      <dgm:spPr/>
    </dgm:pt>
    <dgm:pt modelId="{B0F0652A-9765-4C15-9282-10793D33BE10}" type="pres">
      <dgm:prSet presAssocID="{881DD288-1278-4F5B-8470-424C765A8F3A}" presName="parentText" presStyleLbl="node1" presStyleIdx="0" presStyleCnt="7">
        <dgm:presLayoutVars>
          <dgm:chMax val="1"/>
          <dgm:bulletEnabled val="1"/>
        </dgm:presLayoutVars>
      </dgm:prSet>
      <dgm:spPr/>
    </dgm:pt>
    <dgm:pt modelId="{AB785FBE-F04C-4FB8-8689-5D4A67F78CB9}" type="pres">
      <dgm:prSet presAssocID="{881DD288-1278-4F5B-8470-424C765A8F3A}" presName="descendantText" presStyleLbl="alignAccFollowNode1" presStyleIdx="0" presStyleCnt="7">
        <dgm:presLayoutVars>
          <dgm:bulletEnabled val="1"/>
        </dgm:presLayoutVars>
      </dgm:prSet>
      <dgm:spPr/>
    </dgm:pt>
    <dgm:pt modelId="{211C1533-0E89-4F89-8627-405579E4FCFD}" type="pres">
      <dgm:prSet presAssocID="{D540E143-9649-490F-8DEC-1BCFA58C5285}" presName="sp" presStyleCnt="0"/>
      <dgm:spPr/>
    </dgm:pt>
    <dgm:pt modelId="{E5EFDF4D-A160-44E3-AC3B-1D8178A4F550}" type="pres">
      <dgm:prSet presAssocID="{95C77AC9-36A3-4B06-AAFE-754B96EEF8C8}" presName="linNode" presStyleCnt="0"/>
      <dgm:spPr/>
    </dgm:pt>
    <dgm:pt modelId="{31853A45-C091-45B5-9F27-C34C3EF2F35F}" type="pres">
      <dgm:prSet presAssocID="{95C77AC9-36A3-4B06-AAFE-754B96EEF8C8}" presName="parentText" presStyleLbl="node1" presStyleIdx="1" presStyleCnt="7">
        <dgm:presLayoutVars>
          <dgm:chMax val="1"/>
          <dgm:bulletEnabled val="1"/>
        </dgm:presLayoutVars>
      </dgm:prSet>
      <dgm:spPr/>
    </dgm:pt>
    <dgm:pt modelId="{351A707F-23FE-449A-BBBD-022C445ED0A7}" type="pres">
      <dgm:prSet presAssocID="{95C77AC9-36A3-4B06-AAFE-754B96EEF8C8}" presName="descendantText" presStyleLbl="alignAccFollowNode1" presStyleIdx="1" presStyleCnt="7">
        <dgm:presLayoutVars>
          <dgm:bulletEnabled val="1"/>
        </dgm:presLayoutVars>
      </dgm:prSet>
      <dgm:spPr/>
    </dgm:pt>
    <dgm:pt modelId="{5ED097E2-C3A9-41C5-81C7-FBD196766845}" type="pres">
      <dgm:prSet presAssocID="{661CE7CF-5EF8-43BF-BB3D-C537A92611A9}" presName="sp" presStyleCnt="0"/>
      <dgm:spPr/>
    </dgm:pt>
    <dgm:pt modelId="{C3D49477-83C8-4C4D-8980-5003FD3DBD3D}" type="pres">
      <dgm:prSet presAssocID="{581B123B-9DE6-4E91-A389-9328AA8EDFD7}" presName="linNode" presStyleCnt="0"/>
      <dgm:spPr/>
    </dgm:pt>
    <dgm:pt modelId="{AC4083CF-0F62-489F-A992-7D6691D1F0BD}" type="pres">
      <dgm:prSet presAssocID="{581B123B-9DE6-4E91-A389-9328AA8EDFD7}" presName="parentText" presStyleLbl="node1" presStyleIdx="2" presStyleCnt="7">
        <dgm:presLayoutVars>
          <dgm:chMax val="1"/>
          <dgm:bulletEnabled val="1"/>
        </dgm:presLayoutVars>
      </dgm:prSet>
      <dgm:spPr/>
    </dgm:pt>
    <dgm:pt modelId="{E3F7499F-8823-4B24-BDE5-2C3131CF5E37}" type="pres">
      <dgm:prSet presAssocID="{581B123B-9DE6-4E91-A389-9328AA8EDFD7}" presName="descendantText" presStyleLbl="alignAccFollowNode1" presStyleIdx="2" presStyleCnt="7">
        <dgm:presLayoutVars>
          <dgm:bulletEnabled val="1"/>
        </dgm:presLayoutVars>
      </dgm:prSet>
      <dgm:spPr/>
    </dgm:pt>
    <dgm:pt modelId="{E17507EF-EF2D-4BB4-9E79-B2B9BE12FE65}" type="pres">
      <dgm:prSet presAssocID="{217F8308-C8D8-464A-B971-4ECC4D0B8910}" presName="sp" presStyleCnt="0"/>
      <dgm:spPr/>
    </dgm:pt>
    <dgm:pt modelId="{DC62252A-DAAA-42C8-945D-BC27441B0ADF}" type="pres">
      <dgm:prSet presAssocID="{17A7331B-7294-46CE-822E-DB6E5E1D4BD3}" presName="linNode" presStyleCnt="0"/>
      <dgm:spPr/>
    </dgm:pt>
    <dgm:pt modelId="{3C8E1000-2A43-46F6-8C56-84C553A2B575}" type="pres">
      <dgm:prSet presAssocID="{17A7331B-7294-46CE-822E-DB6E5E1D4BD3}" presName="parentText" presStyleLbl="node1" presStyleIdx="3" presStyleCnt="7">
        <dgm:presLayoutVars>
          <dgm:chMax val="1"/>
          <dgm:bulletEnabled val="1"/>
        </dgm:presLayoutVars>
      </dgm:prSet>
      <dgm:spPr/>
    </dgm:pt>
    <dgm:pt modelId="{0A1F55E6-4A14-4B6D-97B9-E20D3D5944B6}" type="pres">
      <dgm:prSet presAssocID="{17A7331B-7294-46CE-822E-DB6E5E1D4BD3}" presName="descendantText" presStyleLbl="alignAccFollowNode1" presStyleIdx="3" presStyleCnt="7">
        <dgm:presLayoutVars>
          <dgm:bulletEnabled val="1"/>
        </dgm:presLayoutVars>
      </dgm:prSet>
      <dgm:spPr/>
    </dgm:pt>
    <dgm:pt modelId="{274B8C2B-9121-48BA-8D78-54B700167E8E}" type="pres">
      <dgm:prSet presAssocID="{5D699C79-09AA-470F-8E83-5EC074F6468D}" presName="sp" presStyleCnt="0"/>
      <dgm:spPr/>
    </dgm:pt>
    <dgm:pt modelId="{D9E6C7AF-65E5-428B-8B15-41FB9C5456E6}" type="pres">
      <dgm:prSet presAssocID="{CD2462AF-18CB-47CE-B858-C8E4D894B47E}" presName="linNode" presStyleCnt="0"/>
      <dgm:spPr/>
    </dgm:pt>
    <dgm:pt modelId="{CF3CD7E0-9896-4D7D-AC65-F52F99DF01F7}" type="pres">
      <dgm:prSet presAssocID="{CD2462AF-18CB-47CE-B858-C8E4D894B47E}" presName="parentText" presStyleLbl="node1" presStyleIdx="4" presStyleCnt="7">
        <dgm:presLayoutVars>
          <dgm:chMax val="1"/>
          <dgm:bulletEnabled val="1"/>
        </dgm:presLayoutVars>
      </dgm:prSet>
      <dgm:spPr/>
    </dgm:pt>
    <dgm:pt modelId="{6841F55D-C17A-407A-9881-CB7A773D821F}" type="pres">
      <dgm:prSet presAssocID="{CD2462AF-18CB-47CE-B858-C8E4D894B47E}" presName="descendantText" presStyleLbl="alignAccFollowNode1" presStyleIdx="4" presStyleCnt="7">
        <dgm:presLayoutVars>
          <dgm:bulletEnabled val="1"/>
        </dgm:presLayoutVars>
      </dgm:prSet>
      <dgm:spPr/>
    </dgm:pt>
    <dgm:pt modelId="{D17E547D-9BC0-414F-886D-BE92A4EF05EA}" type="pres">
      <dgm:prSet presAssocID="{7DD57533-E86E-4E7B-A6D7-2036F8F360D0}" presName="sp" presStyleCnt="0"/>
      <dgm:spPr/>
    </dgm:pt>
    <dgm:pt modelId="{98BA595B-2A4B-4A13-B839-A6E57B8295EB}" type="pres">
      <dgm:prSet presAssocID="{DCD65164-BFB0-40F7-8645-332171D669A8}" presName="linNode" presStyleCnt="0"/>
      <dgm:spPr/>
    </dgm:pt>
    <dgm:pt modelId="{F8EFC380-2E8D-4BB4-BB62-437A5C56510A}" type="pres">
      <dgm:prSet presAssocID="{DCD65164-BFB0-40F7-8645-332171D669A8}" presName="parentText" presStyleLbl="node1" presStyleIdx="5" presStyleCnt="7">
        <dgm:presLayoutVars>
          <dgm:chMax val="1"/>
          <dgm:bulletEnabled val="1"/>
        </dgm:presLayoutVars>
      </dgm:prSet>
      <dgm:spPr>
        <a:xfrm>
          <a:off x="0" y="2845619"/>
          <a:ext cx="3950208" cy="541988"/>
        </a:xfrm>
        <a:prstGeom prst="roundRect">
          <a:avLst/>
        </a:prstGeom>
      </dgm:spPr>
    </dgm:pt>
    <dgm:pt modelId="{7C0A3C9E-32E2-4C64-A44C-C77E66736525}" type="pres">
      <dgm:prSet presAssocID="{DCD65164-BFB0-40F7-8645-332171D669A8}" presName="descendantText" presStyleLbl="alignAccFollowNode1" presStyleIdx="5" presStyleCnt="7">
        <dgm:presLayoutVars>
          <dgm:bulletEnabled val="1"/>
        </dgm:presLayoutVars>
      </dgm:prSet>
      <dgm:spPr/>
    </dgm:pt>
    <dgm:pt modelId="{5C051C11-2BCA-4546-8073-CA058E881612}" type="pres">
      <dgm:prSet presAssocID="{2AF4C873-38D0-4170-A879-2288D3C50F51}" presName="sp" presStyleCnt="0"/>
      <dgm:spPr/>
    </dgm:pt>
    <dgm:pt modelId="{F1AD783A-3853-404E-A959-58939A1FA00C}" type="pres">
      <dgm:prSet presAssocID="{4AB8C881-49A0-4623-8FDB-5F7FFD7C0461}" presName="linNode" presStyleCnt="0"/>
      <dgm:spPr/>
    </dgm:pt>
    <dgm:pt modelId="{9F9F0514-811F-43CF-90AB-3C3A39702DB2}" type="pres">
      <dgm:prSet presAssocID="{4AB8C881-49A0-4623-8FDB-5F7FFD7C0461}" presName="parentText" presStyleLbl="node1" presStyleIdx="6" presStyleCnt="7">
        <dgm:presLayoutVars>
          <dgm:chMax val="1"/>
          <dgm:bulletEnabled val="1"/>
        </dgm:presLayoutVars>
      </dgm:prSet>
      <dgm:spPr/>
    </dgm:pt>
    <dgm:pt modelId="{B67304E6-0FC8-4D22-869C-2385BC984646}" type="pres">
      <dgm:prSet presAssocID="{4AB8C881-49A0-4623-8FDB-5F7FFD7C0461}" presName="descendantText" presStyleLbl="alignAccFollowNode1" presStyleIdx="6" presStyleCnt="7">
        <dgm:presLayoutVars>
          <dgm:bulletEnabled val="1"/>
        </dgm:presLayoutVars>
      </dgm:prSet>
      <dgm:spPr/>
    </dgm:pt>
  </dgm:ptLst>
  <dgm:cxnLst>
    <dgm:cxn modelId="{E8959B10-7CFD-485C-8DF8-EC10C34804E7}" srcId="{0EC5D5D2-9FBA-4D17-813E-B59C70821A78}" destId="{881DD288-1278-4F5B-8470-424C765A8F3A}" srcOrd="0" destOrd="0" parTransId="{FD9178DF-A5B8-4FD9-9FCB-CE22790FA7BB}" sibTransId="{D540E143-9649-490F-8DEC-1BCFA58C5285}"/>
    <dgm:cxn modelId="{7D8B6616-5AC9-4BD1-9F2E-4255B286E140}" type="presOf" srcId="{881DD288-1278-4F5B-8470-424C765A8F3A}" destId="{B0F0652A-9765-4C15-9282-10793D33BE10}" srcOrd="0" destOrd="0" presId="urn:microsoft.com/office/officeart/2005/8/layout/vList5"/>
    <dgm:cxn modelId="{47E9D41C-1712-4415-8F22-F0A297A7E14C}" srcId="{0EC5D5D2-9FBA-4D17-813E-B59C70821A78}" destId="{4AB8C881-49A0-4623-8FDB-5F7FFD7C0461}" srcOrd="6" destOrd="0" parTransId="{7B4EA416-B4FC-4FA3-B539-1A76031790D9}" sibTransId="{0EE35453-319A-4015-94E9-F0FDA2930052}"/>
    <dgm:cxn modelId="{EC9AD022-D2A5-48C8-95B4-47782BF37CD0}" type="presOf" srcId="{437B2F58-FBA5-444A-B1A3-2B03A62600B8}" destId="{B67304E6-0FC8-4D22-869C-2385BC984646}" srcOrd="0" destOrd="0" presId="urn:microsoft.com/office/officeart/2005/8/layout/vList5"/>
    <dgm:cxn modelId="{D938A327-FF4E-43A6-AE77-8E900AF6ACEE}" srcId="{17A7331B-7294-46CE-822E-DB6E5E1D4BD3}" destId="{C5F14BCC-1B90-42FA-AE50-309B5C5915B5}" srcOrd="0" destOrd="0" parTransId="{7CC78EFF-EE98-48BE-9737-F3B0AECAF3AB}" sibTransId="{2DA6C259-929F-4A8B-B1A3-C48D6FA0691C}"/>
    <dgm:cxn modelId="{C96E1336-7F02-4BEC-9612-9BC5BEA55876}" type="presOf" srcId="{0EC5D5D2-9FBA-4D17-813E-B59C70821A78}" destId="{74DFD49F-723D-4899-935E-22C38E06C288}" srcOrd="0" destOrd="0" presId="urn:microsoft.com/office/officeart/2005/8/layout/vList5"/>
    <dgm:cxn modelId="{DD535C3E-8893-4D01-A001-587747D58D2C}" srcId="{0EC5D5D2-9FBA-4D17-813E-B59C70821A78}" destId="{DCD65164-BFB0-40F7-8645-332171D669A8}" srcOrd="5" destOrd="0" parTransId="{CA66D95E-F4D9-436D-8779-43E14536399E}" sibTransId="{2AF4C873-38D0-4170-A879-2288D3C50F51}"/>
    <dgm:cxn modelId="{09200B5D-04A3-41E8-9A7F-62497EE4CB07}" srcId="{DCD65164-BFB0-40F7-8645-332171D669A8}" destId="{8BC7AFF5-FC25-4C10-A107-011DD9934C27}" srcOrd="0" destOrd="0" parTransId="{4FC91B69-31EE-45A8-AE9B-B8EAD38A6A00}" sibTransId="{01D47B7B-4BAB-421F-85CD-BD6FC7A90180}"/>
    <dgm:cxn modelId="{D06D325F-FADC-4368-A8E9-4910D2C8D78C}" type="presOf" srcId="{C44E7564-E3DB-45D8-828A-42B9AA270254}" destId="{6841F55D-C17A-407A-9881-CB7A773D821F}" srcOrd="0" destOrd="0" presId="urn:microsoft.com/office/officeart/2005/8/layout/vList5"/>
    <dgm:cxn modelId="{DCC09060-2632-4077-AC80-01A58A448C35}" type="presOf" srcId="{95C77AC9-36A3-4B06-AAFE-754B96EEF8C8}" destId="{31853A45-C091-45B5-9F27-C34C3EF2F35F}" srcOrd="0" destOrd="0" presId="urn:microsoft.com/office/officeart/2005/8/layout/vList5"/>
    <dgm:cxn modelId="{79E48362-3123-4A39-A7DA-2F9D7D26C042}" srcId="{881DD288-1278-4F5B-8470-424C765A8F3A}" destId="{D840F64C-7F4C-4BE7-ABD8-15772DCFF072}" srcOrd="0" destOrd="0" parTransId="{838F7FE3-DDB9-452A-B9E0-BD70A058DA8E}" sibTransId="{965B0868-DA69-4A51-8F29-04F103B275A5}"/>
    <dgm:cxn modelId="{A9E09E65-2F9B-4E4D-8CB5-57B11352A467}" type="presOf" srcId="{C5F14BCC-1B90-42FA-AE50-309B5C5915B5}" destId="{0A1F55E6-4A14-4B6D-97B9-E20D3D5944B6}" srcOrd="0" destOrd="0" presId="urn:microsoft.com/office/officeart/2005/8/layout/vList5"/>
    <dgm:cxn modelId="{5974BC65-F874-4BE9-AFD7-32C405B46FA0}" srcId="{4AB8C881-49A0-4623-8FDB-5F7FFD7C0461}" destId="{437B2F58-FBA5-444A-B1A3-2B03A62600B8}" srcOrd="0" destOrd="0" parTransId="{8D851432-951E-4ED2-B51A-07C9C122F907}" sibTransId="{15637ECF-B104-44A6-8A45-721B7E130994}"/>
    <dgm:cxn modelId="{BE2C1747-38E3-49E9-A730-305220E50581}" type="presOf" srcId="{01E6D9BF-7C6A-499F-BAAB-AB31F7F54F58}" destId="{E3F7499F-8823-4B24-BDE5-2C3131CF5E37}" srcOrd="0" destOrd="0" presId="urn:microsoft.com/office/officeart/2005/8/layout/vList5"/>
    <dgm:cxn modelId="{A9B2DC72-85B3-45B3-836D-6FDAF5290A6F}" srcId="{0EC5D5D2-9FBA-4D17-813E-B59C70821A78}" destId="{17A7331B-7294-46CE-822E-DB6E5E1D4BD3}" srcOrd="3" destOrd="0" parTransId="{9FD61E3A-E15E-4F7A-BC46-EE5205EC89AD}" sibTransId="{5D699C79-09AA-470F-8E83-5EC074F6468D}"/>
    <dgm:cxn modelId="{46D4EB85-215E-4B98-8FCE-E78517276267}" type="presOf" srcId="{581B123B-9DE6-4E91-A389-9328AA8EDFD7}" destId="{AC4083CF-0F62-489F-A992-7D6691D1F0BD}" srcOrd="0" destOrd="0" presId="urn:microsoft.com/office/officeart/2005/8/layout/vList5"/>
    <dgm:cxn modelId="{845A04AE-CA99-44F7-B0E5-D1CA62ECED99}" type="presOf" srcId="{D840F64C-7F4C-4BE7-ABD8-15772DCFF072}" destId="{AB785FBE-F04C-4FB8-8689-5D4A67F78CB9}" srcOrd="0" destOrd="0" presId="urn:microsoft.com/office/officeart/2005/8/layout/vList5"/>
    <dgm:cxn modelId="{0BF065AE-9006-46B2-9F5D-FF0C62B35471}" type="presOf" srcId="{720EC74A-DC5D-4640-B1E4-F8B648641ACA}" destId="{351A707F-23FE-449A-BBBD-022C445ED0A7}" srcOrd="0" destOrd="0" presId="urn:microsoft.com/office/officeart/2005/8/layout/vList5"/>
    <dgm:cxn modelId="{979D5FB3-4BC1-4929-98CA-F9498845C48E}" type="presOf" srcId="{CD2462AF-18CB-47CE-B858-C8E4D894B47E}" destId="{CF3CD7E0-9896-4D7D-AC65-F52F99DF01F7}" srcOrd="0" destOrd="0" presId="urn:microsoft.com/office/officeart/2005/8/layout/vList5"/>
    <dgm:cxn modelId="{0739B8B9-8BA5-4E9A-82D5-B86BA102893C}" srcId="{581B123B-9DE6-4E91-A389-9328AA8EDFD7}" destId="{01E6D9BF-7C6A-499F-BAAB-AB31F7F54F58}" srcOrd="0" destOrd="0" parTransId="{1B397BBE-EFCC-4B90-8CE7-836385207DB7}" sibTransId="{CDFBDF0D-86B4-439E-90F7-C231B55A735B}"/>
    <dgm:cxn modelId="{DF4DA3BA-58DC-4A23-9B4B-9DDA6FC4E157}" srcId="{0EC5D5D2-9FBA-4D17-813E-B59C70821A78}" destId="{581B123B-9DE6-4E91-A389-9328AA8EDFD7}" srcOrd="2" destOrd="0" parTransId="{5CFE0C84-300D-49D0-8B47-E041B626A4CF}" sibTransId="{217F8308-C8D8-464A-B971-4ECC4D0B8910}"/>
    <dgm:cxn modelId="{55B4AEC8-3FAF-42BB-8441-8D3AF011B1B1}" type="presOf" srcId="{4AB8C881-49A0-4623-8FDB-5F7FFD7C0461}" destId="{9F9F0514-811F-43CF-90AB-3C3A39702DB2}" srcOrd="0" destOrd="0" presId="urn:microsoft.com/office/officeart/2005/8/layout/vList5"/>
    <dgm:cxn modelId="{01AEE7D4-B77A-4553-BFD7-42F3BA343F29}" srcId="{0EC5D5D2-9FBA-4D17-813E-B59C70821A78}" destId="{95C77AC9-36A3-4B06-AAFE-754B96EEF8C8}" srcOrd="1" destOrd="0" parTransId="{1BD6942E-AB32-4C82-AFBF-15525A10B1F6}" sibTransId="{661CE7CF-5EF8-43BF-BB3D-C537A92611A9}"/>
    <dgm:cxn modelId="{7F89E3D5-111F-4957-BFD3-53DFF02F3888}" type="presOf" srcId="{8BC7AFF5-FC25-4C10-A107-011DD9934C27}" destId="{7C0A3C9E-32E2-4C64-A44C-C77E66736525}" srcOrd="0" destOrd="0" presId="urn:microsoft.com/office/officeart/2005/8/layout/vList5"/>
    <dgm:cxn modelId="{5EA1ABD6-8266-4CD4-81DA-65D802BB64A8}" type="presOf" srcId="{DCD65164-BFB0-40F7-8645-332171D669A8}" destId="{F8EFC380-2E8D-4BB4-BB62-437A5C56510A}" srcOrd="0" destOrd="0" presId="urn:microsoft.com/office/officeart/2005/8/layout/vList5"/>
    <dgm:cxn modelId="{E16A9AD9-0A61-4F82-8339-017B66007024}" type="presOf" srcId="{17A7331B-7294-46CE-822E-DB6E5E1D4BD3}" destId="{3C8E1000-2A43-46F6-8C56-84C553A2B575}" srcOrd="0" destOrd="0" presId="urn:microsoft.com/office/officeart/2005/8/layout/vList5"/>
    <dgm:cxn modelId="{E560C1EB-E141-4A80-9C69-848CF56E3E9D}" srcId="{CD2462AF-18CB-47CE-B858-C8E4D894B47E}" destId="{C44E7564-E3DB-45D8-828A-42B9AA270254}" srcOrd="0" destOrd="0" parTransId="{E042575C-5EB4-4F09-9582-C7DCD5D3D038}" sibTransId="{61F9A90C-B4D5-43AC-A58B-B0D4838AC7C8}"/>
    <dgm:cxn modelId="{217476F3-DD6F-4190-B117-AE4FF4F2D40B}" srcId="{95C77AC9-36A3-4B06-AAFE-754B96EEF8C8}" destId="{720EC74A-DC5D-4640-B1E4-F8B648641ACA}" srcOrd="0" destOrd="0" parTransId="{2797F346-831D-4E0B-8433-1FBE3467B287}" sibTransId="{D33FCCFC-DDB9-4E5C-840B-6F616CC5D723}"/>
    <dgm:cxn modelId="{156FD2FE-4689-43D7-A898-4F6982693E86}" srcId="{0EC5D5D2-9FBA-4D17-813E-B59C70821A78}" destId="{CD2462AF-18CB-47CE-B858-C8E4D894B47E}" srcOrd="4" destOrd="0" parTransId="{8D689BFA-1240-4666-AAE7-5D55AECF8C84}" sibTransId="{7DD57533-E86E-4E7B-A6D7-2036F8F360D0}"/>
    <dgm:cxn modelId="{82DD44BD-E0DC-463A-9C93-35893CA9B293}" type="presParOf" srcId="{74DFD49F-723D-4899-935E-22C38E06C288}" destId="{0FFCCBB2-4C24-43D0-8414-A69093C9771E}" srcOrd="0" destOrd="0" presId="urn:microsoft.com/office/officeart/2005/8/layout/vList5"/>
    <dgm:cxn modelId="{9B56DDF6-2F4A-4CE1-8A02-621F1A620A5E}" type="presParOf" srcId="{0FFCCBB2-4C24-43D0-8414-A69093C9771E}" destId="{B0F0652A-9765-4C15-9282-10793D33BE10}" srcOrd="0" destOrd="0" presId="urn:microsoft.com/office/officeart/2005/8/layout/vList5"/>
    <dgm:cxn modelId="{E7263E06-32B3-43FB-ADAD-228FBC788F6A}" type="presParOf" srcId="{0FFCCBB2-4C24-43D0-8414-A69093C9771E}" destId="{AB785FBE-F04C-4FB8-8689-5D4A67F78CB9}" srcOrd="1" destOrd="0" presId="urn:microsoft.com/office/officeart/2005/8/layout/vList5"/>
    <dgm:cxn modelId="{5367AB56-A414-495B-86E9-B0194BFCC522}" type="presParOf" srcId="{74DFD49F-723D-4899-935E-22C38E06C288}" destId="{211C1533-0E89-4F89-8627-405579E4FCFD}" srcOrd="1" destOrd="0" presId="urn:microsoft.com/office/officeart/2005/8/layout/vList5"/>
    <dgm:cxn modelId="{DDBE6123-F919-4D89-B1B7-96BE92F37DA6}" type="presParOf" srcId="{74DFD49F-723D-4899-935E-22C38E06C288}" destId="{E5EFDF4D-A160-44E3-AC3B-1D8178A4F550}" srcOrd="2" destOrd="0" presId="urn:microsoft.com/office/officeart/2005/8/layout/vList5"/>
    <dgm:cxn modelId="{39F95B45-CA05-4208-8571-355686D39D70}" type="presParOf" srcId="{E5EFDF4D-A160-44E3-AC3B-1D8178A4F550}" destId="{31853A45-C091-45B5-9F27-C34C3EF2F35F}" srcOrd="0" destOrd="0" presId="urn:microsoft.com/office/officeart/2005/8/layout/vList5"/>
    <dgm:cxn modelId="{ADC6792C-CA97-4000-868E-50039CEB296C}" type="presParOf" srcId="{E5EFDF4D-A160-44E3-AC3B-1D8178A4F550}" destId="{351A707F-23FE-449A-BBBD-022C445ED0A7}" srcOrd="1" destOrd="0" presId="urn:microsoft.com/office/officeart/2005/8/layout/vList5"/>
    <dgm:cxn modelId="{02A9E7BA-0DE7-4BBB-A8D4-EB9AC33F3C70}" type="presParOf" srcId="{74DFD49F-723D-4899-935E-22C38E06C288}" destId="{5ED097E2-C3A9-41C5-81C7-FBD196766845}" srcOrd="3" destOrd="0" presId="urn:microsoft.com/office/officeart/2005/8/layout/vList5"/>
    <dgm:cxn modelId="{EB8AAB82-933F-48E0-94F5-4097169A14CD}" type="presParOf" srcId="{74DFD49F-723D-4899-935E-22C38E06C288}" destId="{C3D49477-83C8-4C4D-8980-5003FD3DBD3D}" srcOrd="4" destOrd="0" presId="urn:microsoft.com/office/officeart/2005/8/layout/vList5"/>
    <dgm:cxn modelId="{404817EB-B2E6-4952-B8D5-D29A0ACEAB80}" type="presParOf" srcId="{C3D49477-83C8-4C4D-8980-5003FD3DBD3D}" destId="{AC4083CF-0F62-489F-A992-7D6691D1F0BD}" srcOrd="0" destOrd="0" presId="urn:microsoft.com/office/officeart/2005/8/layout/vList5"/>
    <dgm:cxn modelId="{31A306F2-4180-4109-AC2F-FA4928241E27}" type="presParOf" srcId="{C3D49477-83C8-4C4D-8980-5003FD3DBD3D}" destId="{E3F7499F-8823-4B24-BDE5-2C3131CF5E37}" srcOrd="1" destOrd="0" presId="urn:microsoft.com/office/officeart/2005/8/layout/vList5"/>
    <dgm:cxn modelId="{797A14C0-823C-4419-85D2-D89CF61F92D4}" type="presParOf" srcId="{74DFD49F-723D-4899-935E-22C38E06C288}" destId="{E17507EF-EF2D-4BB4-9E79-B2B9BE12FE65}" srcOrd="5" destOrd="0" presId="urn:microsoft.com/office/officeart/2005/8/layout/vList5"/>
    <dgm:cxn modelId="{56B8EB06-0931-49D1-80AB-4C08E82B1121}" type="presParOf" srcId="{74DFD49F-723D-4899-935E-22C38E06C288}" destId="{DC62252A-DAAA-42C8-945D-BC27441B0ADF}" srcOrd="6" destOrd="0" presId="urn:microsoft.com/office/officeart/2005/8/layout/vList5"/>
    <dgm:cxn modelId="{401FE57F-9F25-446B-B3C1-6342B6EB588B}" type="presParOf" srcId="{DC62252A-DAAA-42C8-945D-BC27441B0ADF}" destId="{3C8E1000-2A43-46F6-8C56-84C553A2B575}" srcOrd="0" destOrd="0" presId="urn:microsoft.com/office/officeart/2005/8/layout/vList5"/>
    <dgm:cxn modelId="{58C22990-CCF6-4944-A51C-AE6B868EBD22}" type="presParOf" srcId="{DC62252A-DAAA-42C8-945D-BC27441B0ADF}" destId="{0A1F55E6-4A14-4B6D-97B9-E20D3D5944B6}" srcOrd="1" destOrd="0" presId="urn:microsoft.com/office/officeart/2005/8/layout/vList5"/>
    <dgm:cxn modelId="{2D77046F-F8FD-46D0-BD68-F8A5966C856A}" type="presParOf" srcId="{74DFD49F-723D-4899-935E-22C38E06C288}" destId="{274B8C2B-9121-48BA-8D78-54B700167E8E}" srcOrd="7" destOrd="0" presId="urn:microsoft.com/office/officeart/2005/8/layout/vList5"/>
    <dgm:cxn modelId="{3A131104-B9CF-435F-AE9F-DD5691AA8AB5}" type="presParOf" srcId="{74DFD49F-723D-4899-935E-22C38E06C288}" destId="{D9E6C7AF-65E5-428B-8B15-41FB9C5456E6}" srcOrd="8" destOrd="0" presId="urn:microsoft.com/office/officeart/2005/8/layout/vList5"/>
    <dgm:cxn modelId="{086A29A0-C9E0-4ACD-9FBE-72913B2F3443}" type="presParOf" srcId="{D9E6C7AF-65E5-428B-8B15-41FB9C5456E6}" destId="{CF3CD7E0-9896-4D7D-AC65-F52F99DF01F7}" srcOrd="0" destOrd="0" presId="urn:microsoft.com/office/officeart/2005/8/layout/vList5"/>
    <dgm:cxn modelId="{A9FAC487-62D4-45D6-B23A-35B2638705B1}" type="presParOf" srcId="{D9E6C7AF-65E5-428B-8B15-41FB9C5456E6}" destId="{6841F55D-C17A-407A-9881-CB7A773D821F}" srcOrd="1" destOrd="0" presId="urn:microsoft.com/office/officeart/2005/8/layout/vList5"/>
    <dgm:cxn modelId="{E2DD1CAB-0F3D-41BB-9C59-11C58BAC61D9}" type="presParOf" srcId="{74DFD49F-723D-4899-935E-22C38E06C288}" destId="{D17E547D-9BC0-414F-886D-BE92A4EF05EA}" srcOrd="9" destOrd="0" presId="urn:microsoft.com/office/officeart/2005/8/layout/vList5"/>
    <dgm:cxn modelId="{3A8E9AD4-D3AA-4D34-81D7-7699BC259AC3}" type="presParOf" srcId="{74DFD49F-723D-4899-935E-22C38E06C288}" destId="{98BA595B-2A4B-4A13-B839-A6E57B8295EB}" srcOrd="10" destOrd="0" presId="urn:microsoft.com/office/officeart/2005/8/layout/vList5"/>
    <dgm:cxn modelId="{F79119BB-9AD1-4309-AE31-08E34BE48B08}" type="presParOf" srcId="{98BA595B-2A4B-4A13-B839-A6E57B8295EB}" destId="{F8EFC380-2E8D-4BB4-BB62-437A5C56510A}" srcOrd="0" destOrd="0" presId="urn:microsoft.com/office/officeart/2005/8/layout/vList5"/>
    <dgm:cxn modelId="{531F05A1-0F35-4CBF-A257-60229047D159}" type="presParOf" srcId="{98BA595B-2A4B-4A13-B839-A6E57B8295EB}" destId="{7C0A3C9E-32E2-4C64-A44C-C77E66736525}" srcOrd="1" destOrd="0" presId="urn:microsoft.com/office/officeart/2005/8/layout/vList5"/>
    <dgm:cxn modelId="{07BD46B8-FB75-4CD3-87BB-A1FEDB76E19A}" type="presParOf" srcId="{74DFD49F-723D-4899-935E-22C38E06C288}" destId="{5C051C11-2BCA-4546-8073-CA058E881612}" srcOrd="11" destOrd="0" presId="urn:microsoft.com/office/officeart/2005/8/layout/vList5"/>
    <dgm:cxn modelId="{D3F64F35-BD43-43E7-97B6-4F01BE6DA0EB}" type="presParOf" srcId="{74DFD49F-723D-4899-935E-22C38E06C288}" destId="{F1AD783A-3853-404E-A959-58939A1FA00C}" srcOrd="12" destOrd="0" presId="urn:microsoft.com/office/officeart/2005/8/layout/vList5"/>
    <dgm:cxn modelId="{47E4E6FC-F4EC-4ABC-9FC4-D978D6BE8049}" type="presParOf" srcId="{F1AD783A-3853-404E-A959-58939A1FA00C}" destId="{9F9F0514-811F-43CF-90AB-3C3A39702DB2}" srcOrd="0" destOrd="0" presId="urn:microsoft.com/office/officeart/2005/8/layout/vList5"/>
    <dgm:cxn modelId="{BE974968-0FA1-46D3-842D-912392F910A2}" type="presParOf" srcId="{F1AD783A-3853-404E-A959-58939A1FA00C}" destId="{B67304E6-0FC8-4D22-869C-2385BC98464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74955F-9648-4CF4-855A-05484C1A25A9}"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sv-SE"/>
        </a:p>
      </dgm:t>
    </dgm:pt>
    <dgm:pt modelId="{B6FF51F1-6B9C-4992-AB23-609A3371A975}">
      <dgm:prSet/>
      <dgm:spPr/>
      <dgm:t>
        <a:bodyPr/>
        <a:lstStyle/>
        <a:p>
          <a:pPr rtl="0"/>
          <a:r>
            <a:rPr lang="sv-SE" b="1"/>
            <a:t>1. Säkra att behovet av förändringen känns angelägen  </a:t>
          </a:r>
          <a:endParaRPr lang="sv-SE"/>
        </a:p>
      </dgm:t>
    </dgm:pt>
    <dgm:pt modelId="{3DF2F448-0315-441C-9F50-874B509E8E1D}" type="parTrans" cxnId="{0E22759D-3F95-4E2B-846F-CF9D1BA432CA}">
      <dgm:prSet/>
      <dgm:spPr/>
      <dgm:t>
        <a:bodyPr/>
        <a:lstStyle/>
        <a:p>
          <a:endParaRPr lang="sv-SE"/>
        </a:p>
      </dgm:t>
    </dgm:pt>
    <dgm:pt modelId="{FB62E870-DAF2-4FAF-9C62-F2D5415FE222}" type="sibTrans" cxnId="{0E22759D-3F95-4E2B-846F-CF9D1BA432CA}">
      <dgm:prSet/>
      <dgm:spPr/>
      <dgm:t>
        <a:bodyPr/>
        <a:lstStyle/>
        <a:p>
          <a:endParaRPr lang="sv-SE"/>
        </a:p>
      </dgm:t>
    </dgm:pt>
    <dgm:pt modelId="{B9F15B98-3179-4AFD-8081-9477FF040574}">
      <dgm:prSet/>
      <dgm:spPr/>
      <dgm:t>
        <a:bodyPr/>
        <a:lstStyle/>
        <a:p>
          <a:r>
            <a:rPr lang="sv-SE" b="1"/>
            <a:t>2. Bilda en stark förändringsledargrupp</a:t>
          </a:r>
        </a:p>
      </dgm:t>
    </dgm:pt>
    <dgm:pt modelId="{EB392C93-C921-4F32-AA99-2993AC2E21EC}" type="parTrans" cxnId="{4B08DF84-947F-451E-8C79-FB4BF479DB4A}">
      <dgm:prSet/>
      <dgm:spPr/>
      <dgm:t>
        <a:bodyPr/>
        <a:lstStyle/>
        <a:p>
          <a:endParaRPr lang="sv-SE"/>
        </a:p>
      </dgm:t>
    </dgm:pt>
    <dgm:pt modelId="{A3B36806-8060-4CBD-920E-22D771FF6B56}" type="sibTrans" cxnId="{4B08DF84-947F-451E-8C79-FB4BF479DB4A}">
      <dgm:prSet/>
      <dgm:spPr/>
      <dgm:t>
        <a:bodyPr/>
        <a:lstStyle/>
        <a:p>
          <a:endParaRPr lang="sv-SE"/>
        </a:p>
      </dgm:t>
    </dgm:pt>
    <dgm:pt modelId="{8D67242F-9BE8-4067-9794-1CCDA37501FB}">
      <dgm:prSet/>
      <dgm:spPr/>
      <dgm:t>
        <a:bodyPr/>
        <a:lstStyle/>
        <a:p>
          <a:r>
            <a:rPr lang="sv-SE" b="1"/>
            <a:t>3. Utveckla ett attraktivt och tydligt slutmål  </a:t>
          </a:r>
        </a:p>
      </dgm:t>
    </dgm:pt>
    <dgm:pt modelId="{11FE45F1-78DD-4A98-9711-F724A3808ECA}" type="parTrans" cxnId="{0816045B-4368-4B49-963F-B7C73E08ECD1}">
      <dgm:prSet/>
      <dgm:spPr/>
      <dgm:t>
        <a:bodyPr/>
        <a:lstStyle/>
        <a:p>
          <a:endParaRPr lang="sv-SE"/>
        </a:p>
      </dgm:t>
    </dgm:pt>
    <dgm:pt modelId="{5D262EAF-89B5-4725-BC52-DFC9096DB694}" type="sibTrans" cxnId="{0816045B-4368-4B49-963F-B7C73E08ECD1}">
      <dgm:prSet/>
      <dgm:spPr/>
      <dgm:t>
        <a:bodyPr/>
        <a:lstStyle/>
        <a:p>
          <a:endParaRPr lang="sv-SE"/>
        </a:p>
      </dgm:t>
    </dgm:pt>
    <dgm:pt modelId="{6009FBB1-625B-487A-A387-B6E74D2D2AAA}">
      <dgm:prSet/>
      <dgm:spPr/>
      <dgm:t>
        <a:bodyPr/>
        <a:lstStyle/>
        <a:p>
          <a:r>
            <a:rPr lang="sv-SE" b="1"/>
            <a:t>4. Identifiera nyckelpersoner och kommunicera slutmålet</a:t>
          </a:r>
        </a:p>
      </dgm:t>
    </dgm:pt>
    <dgm:pt modelId="{E61D7015-F80F-4A09-B593-2EFD4C2AC088}" type="parTrans" cxnId="{5EAD17F9-1EAE-4D74-950D-D6C16AA3BE12}">
      <dgm:prSet/>
      <dgm:spPr/>
      <dgm:t>
        <a:bodyPr/>
        <a:lstStyle/>
        <a:p>
          <a:endParaRPr lang="sv-SE"/>
        </a:p>
      </dgm:t>
    </dgm:pt>
    <dgm:pt modelId="{A03C95E0-E009-4FC3-A3E0-B53EE2935AAC}" type="sibTrans" cxnId="{5EAD17F9-1EAE-4D74-950D-D6C16AA3BE12}">
      <dgm:prSet/>
      <dgm:spPr/>
      <dgm:t>
        <a:bodyPr/>
        <a:lstStyle/>
        <a:p>
          <a:endParaRPr lang="sv-SE"/>
        </a:p>
      </dgm:t>
    </dgm:pt>
    <dgm:pt modelId="{01264E7C-9E57-4936-B94B-67CF4CB243A5}">
      <dgm:prSet/>
      <dgm:spPr/>
      <dgm:t>
        <a:bodyPr/>
        <a:lstStyle/>
        <a:p>
          <a:r>
            <a:rPr lang="sv-SE" b="1"/>
            <a:t>5. Säkra att alla har möjlighet att förverkliga förändringen </a:t>
          </a:r>
        </a:p>
      </dgm:t>
    </dgm:pt>
    <dgm:pt modelId="{49C6ABDB-C1D7-4843-A265-741D8073C733}" type="parTrans" cxnId="{2E5639CE-A89A-4F24-913C-28C02A082E55}">
      <dgm:prSet/>
      <dgm:spPr/>
      <dgm:t>
        <a:bodyPr/>
        <a:lstStyle/>
        <a:p>
          <a:endParaRPr lang="sv-SE"/>
        </a:p>
      </dgm:t>
    </dgm:pt>
    <dgm:pt modelId="{10DD8F0F-B8DB-4E9A-9CBF-37A416AB7204}" type="sibTrans" cxnId="{2E5639CE-A89A-4F24-913C-28C02A082E55}">
      <dgm:prSet/>
      <dgm:spPr/>
      <dgm:t>
        <a:bodyPr/>
        <a:lstStyle/>
        <a:p>
          <a:endParaRPr lang="sv-SE"/>
        </a:p>
      </dgm:t>
    </dgm:pt>
    <dgm:pt modelId="{50F5F881-D0AE-48A2-A55A-B562E1C54355}">
      <dgm:prSet/>
      <dgm:spPr/>
      <dgm:t>
        <a:bodyPr/>
        <a:lstStyle/>
        <a:p>
          <a:r>
            <a:rPr lang="sv-SE" b="1"/>
            <a:t>6. Prioritera och visa på tidiga fördelar </a:t>
          </a:r>
        </a:p>
      </dgm:t>
    </dgm:pt>
    <dgm:pt modelId="{33EB5C4D-71D8-41E2-9B4B-FE24402C1250}" type="parTrans" cxnId="{82DD5AC9-8A9D-4459-85F3-756E293AED68}">
      <dgm:prSet/>
      <dgm:spPr/>
      <dgm:t>
        <a:bodyPr/>
        <a:lstStyle/>
        <a:p>
          <a:endParaRPr lang="sv-SE"/>
        </a:p>
      </dgm:t>
    </dgm:pt>
    <dgm:pt modelId="{35848986-9C70-4634-8460-E853145D3166}" type="sibTrans" cxnId="{82DD5AC9-8A9D-4459-85F3-756E293AED68}">
      <dgm:prSet/>
      <dgm:spPr/>
      <dgm:t>
        <a:bodyPr/>
        <a:lstStyle/>
        <a:p>
          <a:endParaRPr lang="sv-SE"/>
        </a:p>
      </dgm:t>
    </dgm:pt>
    <dgm:pt modelId="{9C95596A-6237-4915-A64E-27B06D4092FC}">
      <dgm:prSet/>
      <dgm:spPr/>
      <dgm:t>
        <a:bodyPr/>
        <a:lstStyle/>
        <a:p>
          <a:r>
            <a:rPr lang="sv-SE" b="1"/>
            <a:t>7. Säkra nyttan av förändringen och bibehåll takten </a:t>
          </a:r>
        </a:p>
      </dgm:t>
    </dgm:pt>
    <dgm:pt modelId="{6652AC69-E323-47E3-8E61-C048079772A4}" type="parTrans" cxnId="{BADEAD54-26C5-4CAA-90D5-81DB2021C191}">
      <dgm:prSet/>
      <dgm:spPr/>
      <dgm:t>
        <a:bodyPr/>
        <a:lstStyle/>
        <a:p>
          <a:endParaRPr lang="sv-SE"/>
        </a:p>
      </dgm:t>
    </dgm:pt>
    <dgm:pt modelId="{9A8F332F-4853-4DA5-BF4F-5A852558715E}" type="sibTrans" cxnId="{BADEAD54-26C5-4CAA-90D5-81DB2021C191}">
      <dgm:prSet/>
      <dgm:spPr/>
      <dgm:t>
        <a:bodyPr/>
        <a:lstStyle/>
        <a:p>
          <a:endParaRPr lang="sv-SE"/>
        </a:p>
      </dgm:t>
    </dgm:pt>
    <dgm:pt modelId="{AB077995-80B7-42EC-B7CA-77B927B8BAC2}">
      <dgm:prSet/>
      <dgm:spPr/>
      <dgm:t>
        <a:bodyPr/>
        <a:lstStyle/>
        <a:p>
          <a:r>
            <a:rPr lang="sv-SE" b="1"/>
            <a:t>8. Förankra det nya arbetssättet som en naturlig del i vår verksamhet</a:t>
          </a:r>
        </a:p>
      </dgm:t>
    </dgm:pt>
    <dgm:pt modelId="{D7569E94-9473-471B-B9E4-6A2D305DA96B}" type="parTrans" cxnId="{AD041EBD-F0A2-4D38-97B1-691206C93CF1}">
      <dgm:prSet/>
      <dgm:spPr/>
      <dgm:t>
        <a:bodyPr/>
        <a:lstStyle/>
        <a:p>
          <a:endParaRPr lang="sv-SE"/>
        </a:p>
      </dgm:t>
    </dgm:pt>
    <dgm:pt modelId="{E5078B04-020D-489F-A6E3-68B41E92FC0E}" type="sibTrans" cxnId="{AD041EBD-F0A2-4D38-97B1-691206C93CF1}">
      <dgm:prSet/>
      <dgm:spPr/>
      <dgm:t>
        <a:bodyPr/>
        <a:lstStyle/>
        <a:p>
          <a:endParaRPr lang="sv-SE"/>
        </a:p>
      </dgm:t>
    </dgm:pt>
    <dgm:pt modelId="{9B17443F-4D76-40F2-B0B6-1C14D1FF5317}" type="pres">
      <dgm:prSet presAssocID="{8D74955F-9648-4CF4-855A-05484C1A25A9}" presName="linear" presStyleCnt="0">
        <dgm:presLayoutVars>
          <dgm:animLvl val="lvl"/>
          <dgm:resizeHandles val="exact"/>
        </dgm:presLayoutVars>
      </dgm:prSet>
      <dgm:spPr/>
    </dgm:pt>
    <dgm:pt modelId="{D4F2F4C0-F66C-4598-ABEA-131B2BF199D7}" type="pres">
      <dgm:prSet presAssocID="{B6FF51F1-6B9C-4992-AB23-609A3371A975}" presName="parentText" presStyleLbl="node1" presStyleIdx="0" presStyleCnt="8">
        <dgm:presLayoutVars>
          <dgm:chMax val="0"/>
          <dgm:bulletEnabled val="1"/>
        </dgm:presLayoutVars>
      </dgm:prSet>
      <dgm:spPr/>
    </dgm:pt>
    <dgm:pt modelId="{5D176F7C-1101-476C-8FEA-A198EAE7E186}" type="pres">
      <dgm:prSet presAssocID="{FB62E870-DAF2-4FAF-9C62-F2D5415FE222}" presName="spacer" presStyleCnt="0"/>
      <dgm:spPr/>
    </dgm:pt>
    <dgm:pt modelId="{A7D75FF4-94A0-4E87-A8CB-2CD430E8D275}" type="pres">
      <dgm:prSet presAssocID="{B9F15B98-3179-4AFD-8081-9477FF040574}" presName="parentText" presStyleLbl="node1" presStyleIdx="1" presStyleCnt="8">
        <dgm:presLayoutVars>
          <dgm:chMax val="0"/>
          <dgm:bulletEnabled val="1"/>
        </dgm:presLayoutVars>
      </dgm:prSet>
      <dgm:spPr/>
    </dgm:pt>
    <dgm:pt modelId="{127C902C-0C25-45C5-83E9-A5B8BD311FE1}" type="pres">
      <dgm:prSet presAssocID="{A3B36806-8060-4CBD-920E-22D771FF6B56}" presName="spacer" presStyleCnt="0"/>
      <dgm:spPr/>
    </dgm:pt>
    <dgm:pt modelId="{3487F769-4636-4868-A30A-3BCB0041FDF9}" type="pres">
      <dgm:prSet presAssocID="{8D67242F-9BE8-4067-9794-1CCDA37501FB}" presName="parentText" presStyleLbl="node1" presStyleIdx="2" presStyleCnt="8">
        <dgm:presLayoutVars>
          <dgm:chMax val="0"/>
          <dgm:bulletEnabled val="1"/>
        </dgm:presLayoutVars>
      </dgm:prSet>
      <dgm:spPr/>
    </dgm:pt>
    <dgm:pt modelId="{2A7ABFB4-AB29-448C-A113-F38BD65C4B55}" type="pres">
      <dgm:prSet presAssocID="{5D262EAF-89B5-4725-BC52-DFC9096DB694}" presName="spacer" presStyleCnt="0"/>
      <dgm:spPr/>
    </dgm:pt>
    <dgm:pt modelId="{1AB5F0FF-1F8E-4A75-9F8A-65062A8369D3}" type="pres">
      <dgm:prSet presAssocID="{6009FBB1-625B-487A-A387-B6E74D2D2AAA}" presName="parentText" presStyleLbl="node1" presStyleIdx="3" presStyleCnt="8">
        <dgm:presLayoutVars>
          <dgm:chMax val="0"/>
          <dgm:bulletEnabled val="1"/>
        </dgm:presLayoutVars>
      </dgm:prSet>
      <dgm:spPr/>
    </dgm:pt>
    <dgm:pt modelId="{9D839314-38A7-43E8-9D84-98BAFEF32952}" type="pres">
      <dgm:prSet presAssocID="{A03C95E0-E009-4FC3-A3E0-B53EE2935AAC}" presName="spacer" presStyleCnt="0"/>
      <dgm:spPr/>
    </dgm:pt>
    <dgm:pt modelId="{0EB4166C-7D75-4669-8EF7-CDC0DCCAFCD1}" type="pres">
      <dgm:prSet presAssocID="{01264E7C-9E57-4936-B94B-67CF4CB243A5}" presName="parentText" presStyleLbl="node1" presStyleIdx="4" presStyleCnt="8">
        <dgm:presLayoutVars>
          <dgm:chMax val="0"/>
          <dgm:bulletEnabled val="1"/>
        </dgm:presLayoutVars>
      </dgm:prSet>
      <dgm:spPr/>
    </dgm:pt>
    <dgm:pt modelId="{72F62DDF-F92E-446C-964D-8516C429CF06}" type="pres">
      <dgm:prSet presAssocID="{10DD8F0F-B8DB-4E9A-9CBF-37A416AB7204}" presName="spacer" presStyleCnt="0"/>
      <dgm:spPr/>
    </dgm:pt>
    <dgm:pt modelId="{BE3E9B7A-A39E-404C-AAC9-05EAB4CCEFE9}" type="pres">
      <dgm:prSet presAssocID="{50F5F881-D0AE-48A2-A55A-B562E1C54355}" presName="parentText" presStyleLbl="node1" presStyleIdx="5" presStyleCnt="8">
        <dgm:presLayoutVars>
          <dgm:chMax val="0"/>
          <dgm:bulletEnabled val="1"/>
        </dgm:presLayoutVars>
      </dgm:prSet>
      <dgm:spPr/>
    </dgm:pt>
    <dgm:pt modelId="{FBC3A325-4B4B-4CC3-B1ED-7F7BDADE89C4}" type="pres">
      <dgm:prSet presAssocID="{35848986-9C70-4634-8460-E853145D3166}" presName="spacer" presStyleCnt="0"/>
      <dgm:spPr/>
    </dgm:pt>
    <dgm:pt modelId="{CF293F0F-DCA6-4638-B07A-71B58551E8B9}" type="pres">
      <dgm:prSet presAssocID="{9C95596A-6237-4915-A64E-27B06D4092FC}" presName="parentText" presStyleLbl="node1" presStyleIdx="6" presStyleCnt="8">
        <dgm:presLayoutVars>
          <dgm:chMax val="0"/>
          <dgm:bulletEnabled val="1"/>
        </dgm:presLayoutVars>
      </dgm:prSet>
      <dgm:spPr/>
    </dgm:pt>
    <dgm:pt modelId="{33318EE1-D919-444E-BC99-C6C71F0B10F4}" type="pres">
      <dgm:prSet presAssocID="{9A8F332F-4853-4DA5-BF4F-5A852558715E}" presName="spacer" presStyleCnt="0"/>
      <dgm:spPr/>
    </dgm:pt>
    <dgm:pt modelId="{6A1A6C4C-B75D-466A-92D3-2D2158096864}" type="pres">
      <dgm:prSet presAssocID="{AB077995-80B7-42EC-B7CA-77B927B8BAC2}" presName="parentText" presStyleLbl="node1" presStyleIdx="7" presStyleCnt="8">
        <dgm:presLayoutVars>
          <dgm:chMax val="0"/>
          <dgm:bulletEnabled val="1"/>
        </dgm:presLayoutVars>
      </dgm:prSet>
      <dgm:spPr/>
    </dgm:pt>
  </dgm:ptLst>
  <dgm:cxnLst>
    <dgm:cxn modelId="{E5F68E00-BFE3-400A-990B-1ED1063C8E11}" type="presOf" srcId="{6009FBB1-625B-487A-A387-B6E74D2D2AAA}" destId="{1AB5F0FF-1F8E-4A75-9F8A-65062A8369D3}" srcOrd="0" destOrd="0" presId="urn:microsoft.com/office/officeart/2005/8/layout/vList2"/>
    <dgm:cxn modelId="{64F3B71D-631F-401C-8A5E-E9F15F59191E}" type="presOf" srcId="{8D74955F-9648-4CF4-855A-05484C1A25A9}" destId="{9B17443F-4D76-40F2-B0B6-1C14D1FF5317}" srcOrd="0" destOrd="0" presId="urn:microsoft.com/office/officeart/2005/8/layout/vList2"/>
    <dgm:cxn modelId="{A8D61233-1B16-439C-A2E9-CD138476DB53}" type="presOf" srcId="{9C95596A-6237-4915-A64E-27B06D4092FC}" destId="{CF293F0F-DCA6-4638-B07A-71B58551E8B9}" srcOrd="0" destOrd="0" presId="urn:microsoft.com/office/officeart/2005/8/layout/vList2"/>
    <dgm:cxn modelId="{0816045B-4368-4B49-963F-B7C73E08ECD1}" srcId="{8D74955F-9648-4CF4-855A-05484C1A25A9}" destId="{8D67242F-9BE8-4067-9794-1CCDA37501FB}" srcOrd="2" destOrd="0" parTransId="{11FE45F1-78DD-4A98-9711-F724A3808ECA}" sibTransId="{5D262EAF-89B5-4725-BC52-DFC9096DB694}"/>
    <dgm:cxn modelId="{D2D9265C-8A1B-461B-891B-7DD64319C137}" type="presOf" srcId="{B9F15B98-3179-4AFD-8081-9477FF040574}" destId="{A7D75FF4-94A0-4E87-A8CB-2CD430E8D275}" srcOrd="0" destOrd="0" presId="urn:microsoft.com/office/officeart/2005/8/layout/vList2"/>
    <dgm:cxn modelId="{F708D346-F024-44D9-9CE4-F6C1D17B9D23}" type="presOf" srcId="{AB077995-80B7-42EC-B7CA-77B927B8BAC2}" destId="{6A1A6C4C-B75D-466A-92D3-2D2158096864}" srcOrd="0" destOrd="0" presId="urn:microsoft.com/office/officeart/2005/8/layout/vList2"/>
    <dgm:cxn modelId="{BADEAD54-26C5-4CAA-90D5-81DB2021C191}" srcId="{8D74955F-9648-4CF4-855A-05484C1A25A9}" destId="{9C95596A-6237-4915-A64E-27B06D4092FC}" srcOrd="6" destOrd="0" parTransId="{6652AC69-E323-47E3-8E61-C048079772A4}" sibTransId="{9A8F332F-4853-4DA5-BF4F-5A852558715E}"/>
    <dgm:cxn modelId="{4B08DF84-947F-451E-8C79-FB4BF479DB4A}" srcId="{8D74955F-9648-4CF4-855A-05484C1A25A9}" destId="{B9F15B98-3179-4AFD-8081-9477FF040574}" srcOrd="1" destOrd="0" parTransId="{EB392C93-C921-4F32-AA99-2993AC2E21EC}" sibTransId="{A3B36806-8060-4CBD-920E-22D771FF6B56}"/>
    <dgm:cxn modelId="{97B7EC96-6C5B-4745-9BB1-885ACEC2755B}" type="presOf" srcId="{01264E7C-9E57-4936-B94B-67CF4CB243A5}" destId="{0EB4166C-7D75-4669-8EF7-CDC0DCCAFCD1}" srcOrd="0" destOrd="0" presId="urn:microsoft.com/office/officeart/2005/8/layout/vList2"/>
    <dgm:cxn modelId="{0E22759D-3F95-4E2B-846F-CF9D1BA432CA}" srcId="{8D74955F-9648-4CF4-855A-05484C1A25A9}" destId="{B6FF51F1-6B9C-4992-AB23-609A3371A975}" srcOrd="0" destOrd="0" parTransId="{3DF2F448-0315-441C-9F50-874B509E8E1D}" sibTransId="{FB62E870-DAF2-4FAF-9C62-F2D5415FE222}"/>
    <dgm:cxn modelId="{D51D76A2-F876-4B34-86FF-D4C6890D54BB}" type="presOf" srcId="{B6FF51F1-6B9C-4992-AB23-609A3371A975}" destId="{D4F2F4C0-F66C-4598-ABEA-131B2BF199D7}" srcOrd="0" destOrd="0" presId="urn:microsoft.com/office/officeart/2005/8/layout/vList2"/>
    <dgm:cxn modelId="{AD041EBD-F0A2-4D38-97B1-691206C93CF1}" srcId="{8D74955F-9648-4CF4-855A-05484C1A25A9}" destId="{AB077995-80B7-42EC-B7CA-77B927B8BAC2}" srcOrd="7" destOrd="0" parTransId="{D7569E94-9473-471B-B9E4-6A2D305DA96B}" sibTransId="{E5078B04-020D-489F-A6E3-68B41E92FC0E}"/>
    <dgm:cxn modelId="{82DD5AC9-8A9D-4459-85F3-756E293AED68}" srcId="{8D74955F-9648-4CF4-855A-05484C1A25A9}" destId="{50F5F881-D0AE-48A2-A55A-B562E1C54355}" srcOrd="5" destOrd="0" parTransId="{33EB5C4D-71D8-41E2-9B4B-FE24402C1250}" sibTransId="{35848986-9C70-4634-8460-E853145D3166}"/>
    <dgm:cxn modelId="{2E5639CE-A89A-4F24-913C-28C02A082E55}" srcId="{8D74955F-9648-4CF4-855A-05484C1A25A9}" destId="{01264E7C-9E57-4936-B94B-67CF4CB243A5}" srcOrd="4" destOrd="0" parTransId="{49C6ABDB-C1D7-4843-A265-741D8073C733}" sibTransId="{10DD8F0F-B8DB-4E9A-9CBF-37A416AB7204}"/>
    <dgm:cxn modelId="{AFF950CE-7D06-4923-9602-55EFE3E6D6CE}" type="presOf" srcId="{8D67242F-9BE8-4067-9794-1CCDA37501FB}" destId="{3487F769-4636-4868-A30A-3BCB0041FDF9}" srcOrd="0" destOrd="0" presId="urn:microsoft.com/office/officeart/2005/8/layout/vList2"/>
    <dgm:cxn modelId="{7319EFCE-E51A-44B5-8786-4E367D688053}" type="presOf" srcId="{50F5F881-D0AE-48A2-A55A-B562E1C54355}" destId="{BE3E9B7A-A39E-404C-AAC9-05EAB4CCEFE9}" srcOrd="0" destOrd="0" presId="urn:microsoft.com/office/officeart/2005/8/layout/vList2"/>
    <dgm:cxn modelId="{5EAD17F9-1EAE-4D74-950D-D6C16AA3BE12}" srcId="{8D74955F-9648-4CF4-855A-05484C1A25A9}" destId="{6009FBB1-625B-487A-A387-B6E74D2D2AAA}" srcOrd="3" destOrd="0" parTransId="{E61D7015-F80F-4A09-B593-2EFD4C2AC088}" sibTransId="{A03C95E0-E009-4FC3-A3E0-B53EE2935AAC}"/>
    <dgm:cxn modelId="{9523E1E2-63E0-4270-A464-73E22AFBE0A4}" type="presParOf" srcId="{9B17443F-4D76-40F2-B0B6-1C14D1FF5317}" destId="{D4F2F4C0-F66C-4598-ABEA-131B2BF199D7}" srcOrd="0" destOrd="0" presId="urn:microsoft.com/office/officeart/2005/8/layout/vList2"/>
    <dgm:cxn modelId="{ABCB6EBF-3A15-4F87-B06E-146FB64C849B}" type="presParOf" srcId="{9B17443F-4D76-40F2-B0B6-1C14D1FF5317}" destId="{5D176F7C-1101-476C-8FEA-A198EAE7E186}" srcOrd="1" destOrd="0" presId="urn:microsoft.com/office/officeart/2005/8/layout/vList2"/>
    <dgm:cxn modelId="{61986078-769D-4ACA-AC2A-FAF8C48E2454}" type="presParOf" srcId="{9B17443F-4D76-40F2-B0B6-1C14D1FF5317}" destId="{A7D75FF4-94A0-4E87-A8CB-2CD430E8D275}" srcOrd="2" destOrd="0" presId="urn:microsoft.com/office/officeart/2005/8/layout/vList2"/>
    <dgm:cxn modelId="{FE2671E1-74AF-40CA-BBDC-6FE12905EBFD}" type="presParOf" srcId="{9B17443F-4D76-40F2-B0B6-1C14D1FF5317}" destId="{127C902C-0C25-45C5-83E9-A5B8BD311FE1}" srcOrd="3" destOrd="0" presId="urn:microsoft.com/office/officeart/2005/8/layout/vList2"/>
    <dgm:cxn modelId="{7276CE53-2A4E-4FAB-B8E7-8EAA8EC7673E}" type="presParOf" srcId="{9B17443F-4D76-40F2-B0B6-1C14D1FF5317}" destId="{3487F769-4636-4868-A30A-3BCB0041FDF9}" srcOrd="4" destOrd="0" presId="urn:microsoft.com/office/officeart/2005/8/layout/vList2"/>
    <dgm:cxn modelId="{68A81BC4-C62A-4B47-A454-0ACD60DC5003}" type="presParOf" srcId="{9B17443F-4D76-40F2-B0B6-1C14D1FF5317}" destId="{2A7ABFB4-AB29-448C-A113-F38BD65C4B55}" srcOrd="5" destOrd="0" presId="urn:microsoft.com/office/officeart/2005/8/layout/vList2"/>
    <dgm:cxn modelId="{4B3C22B9-D4C5-4B29-B56E-CC830BED6C87}" type="presParOf" srcId="{9B17443F-4D76-40F2-B0B6-1C14D1FF5317}" destId="{1AB5F0FF-1F8E-4A75-9F8A-65062A8369D3}" srcOrd="6" destOrd="0" presId="urn:microsoft.com/office/officeart/2005/8/layout/vList2"/>
    <dgm:cxn modelId="{5E33AD1F-AF03-4BA8-8858-ADD9C633DC0D}" type="presParOf" srcId="{9B17443F-4D76-40F2-B0B6-1C14D1FF5317}" destId="{9D839314-38A7-43E8-9D84-98BAFEF32952}" srcOrd="7" destOrd="0" presId="urn:microsoft.com/office/officeart/2005/8/layout/vList2"/>
    <dgm:cxn modelId="{516B8877-B5BC-4F55-948B-A011AFF9CE70}" type="presParOf" srcId="{9B17443F-4D76-40F2-B0B6-1C14D1FF5317}" destId="{0EB4166C-7D75-4669-8EF7-CDC0DCCAFCD1}" srcOrd="8" destOrd="0" presId="urn:microsoft.com/office/officeart/2005/8/layout/vList2"/>
    <dgm:cxn modelId="{A4312D08-1823-4DCE-A7C7-D964D2C184E3}" type="presParOf" srcId="{9B17443F-4D76-40F2-B0B6-1C14D1FF5317}" destId="{72F62DDF-F92E-446C-964D-8516C429CF06}" srcOrd="9" destOrd="0" presId="urn:microsoft.com/office/officeart/2005/8/layout/vList2"/>
    <dgm:cxn modelId="{603132AB-140B-4487-9F05-27C9410E2D37}" type="presParOf" srcId="{9B17443F-4D76-40F2-B0B6-1C14D1FF5317}" destId="{BE3E9B7A-A39E-404C-AAC9-05EAB4CCEFE9}" srcOrd="10" destOrd="0" presId="urn:microsoft.com/office/officeart/2005/8/layout/vList2"/>
    <dgm:cxn modelId="{F6F88190-6872-407C-9695-0F87F10D273F}" type="presParOf" srcId="{9B17443F-4D76-40F2-B0B6-1C14D1FF5317}" destId="{FBC3A325-4B4B-4CC3-B1ED-7F7BDADE89C4}" srcOrd="11" destOrd="0" presId="urn:microsoft.com/office/officeart/2005/8/layout/vList2"/>
    <dgm:cxn modelId="{C2F26CF0-9ADD-4AC2-B4D9-0926BD82DE87}" type="presParOf" srcId="{9B17443F-4D76-40F2-B0B6-1C14D1FF5317}" destId="{CF293F0F-DCA6-4638-B07A-71B58551E8B9}" srcOrd="12" destOrd="0" presId="urn:microsoft.com/office/officeart/2005/8/layout/vList2"/>
    <dgm:cxn modelId="{DEC20C27-F294-4A0E-A25B-C23CEFE1A2DE}" type="presParOf" srcId="{9B17443F-4D76-40F2-B0B6-1C14D1FF5317}" destId="{33318EE1-D919-444E-BC99-C6C71F0B10F4}" srcOrd="13" destOrd="0" presId="urn:microsoft.com/office/officeart/2005/8/layout/vList2"/>
    <dgm:cxn modelId="{1E6E0B81-B708-4CF1-B0BA-2CBE197A10AF}" type="presParOf" srcId="{9B17443F-4D76-40F2-B0B6-1C14D1FF5317}" destId="{6A1A6C4C-B75D-466A-92D3-2D2158096864}"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22A41-3DF5-45BF-B54E-302DDBD298A4}">
      <dsp:nvSpPr>
        <dsp:cNvPr id="0" name=""/>
        <dsp:cNvSpPr/>
      </dsp:nvSpPr>
      <dsp:spPr>
        <a:xfrm>
          <a:off x="0" y="180561"/>
          <a:ext cx="5686097" cy="538200"/>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v-SE" sz="2300" kern="1200" dirty="0"/>
            <a:t>Beskriv det framtida läget</a:t>
          </a:r>
        </a:p>
      </dsp:txBody>
      <dsp:txXfrm>
        <a:off x="26273" y="206834"/>
        <a:ext cx="5633551" cy="485654"/>
      </dsp:txXfrm>
    </dsp:sp>
    <dsp:sp modelId="{02A10336-501C-4864-8094-4B7C2B52C6EA}">
      <dsp:nvSpPr>
        <dsp:cNvPr id="0" name=""/>
        <dsp:cNvSpPr/>
      </dsp:nvSpPr>
      <dsp:spPr>
        <a:xfrm>
          <a:off x="0" y="785001"/>
          <a:ext cx="568609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v-SE" sz="2300" kern="1200"/>
            <a:t>Avgränsa </a:t>
          </a:r>
          <a:r>
            <a:rPr lang="sv-SE" sz="2300" kern="1200" dirty="0"/>
            <a:t>gapanalysen</a:t>
          </a:r>
        </a:p>
      </dsp:txBody>
      <dsp:txXfrm>
        <a:off x="26273" y="811274"/>
        <a:ext cx="5633551" cy="485654"/>
      </dsp:txXfrm>
    </dsp:sp>
    <dsp:sp modelId="{1ABA374C-F6C2-474D-81E2-366BB905357C}">
      <dsp:nvSpPr>
        <dsp:cNvPr id="0" name=""/>
        <dsp:cNvSpPr/>
      </dsp:nvSpPr>
      <dsp:spPr>
        <a:xfrm>
          <a:off x="0" y="1389441"/>
          <a:ext cx="568609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v-SE" sz="2300" kern="1200" dirty="0"/>
            <a:t>Analysera nuläget</a:t>
          </a:r>
        </a:p>
      </dsp:txBody>
      <dsp:txXfrm>
        <a:off x="26273" y="1415714"/>
        <a:ext cx="5633551" cy="485654"/>
      </dsp:txXfrm>
    </dsp:sp>
    <dsp:sp modelId="{D2721331-AC52-4783-9597-A05EBEB9F39D}">
      <dsp:nvSpPr>
        <dsp:cNvPr id="0" name=""/>
        <dsp:cNvSpPr/>
      </dsp:nvSpPr>
      <dsp:spPr>
        <a:xfrm>
          <a:off x="0" y="1993881"/>
          <a:ext cx="568609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v-SE" sz="2300" kern="1200" dirty="0"/>
            <a:t>Hitta gapen, dess orsaker och prioritera</a:t>
          </a:r>
        </a:p>
      </dsp:txBody>
      <dsp:txXfrm>
        <a:off x="26273" y="2020154"/>
        <a:ext cx="5633551" cy="485654"/>
      </dsp:txXfrm>
    </dsp:sp>
    <dsp:sp modelId="{7C03D37D-04D3-44E3-AE27-DFD54ADAB128}">
      <dsp:nvSpPr>
        <dsp:cNvPr id="0" name=""/>
        <dsp:cNvSpPr/>
      </dsp:nvSpPr>
      <dsp:spPr>
        <a:xfrm>
          <a:off x="0" y="2598321"/>
          <a:ext cx="568609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v-SE" sz="2300" kern="1200" dirty="0"/>
            <a:t>Revidera och detaljera det framtida läget</a:t>
          </a:r>
        </a:p>
      </dsp:txBody>
      <dsp:txXfrm>
        <a:off x="26273" y="2624594"/>
        <a:ext cx="5633551" cy="485654"/>
      </dsp:txXfrm>
    </dsp:sp>
    <dsp:sp modelId="{B4D140DA-5AA0-4E23-8D85-A860C63C4984}">
      <dsp:nvSpPr>
        <dsp:cNvPr id="0" name=""/>
        <dsp:cNvSpPr/>
      </dsp:nvSpPr>
      <dsp:spPr>
        <a:xfrm>
          <a:off x="0" y="3202761"/>
          <a:ext cx="5686097" cy="538200"/>
        </a:xfrm>
        <a:prstGeom prst="roundRect">
          <a:avLst/>
        </a:prstGeom>
        <a:solidFill>
          <a:srgbClr val="307C8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v-SE" sz="2300" kern="1200" dirty="0">
              <a:solidFill>
                <a:prstClr val="white"/>
              </a:solidFill>
              <a:latin typeface="Arial" panose="020B0604020202020204"/>
              <a:ea typeface="+mn-ea"/>
              <a:cs typeface="+mn-cs"/>
            </a:rPr>
            <a:t>Planera</a:t>
          </a:r>
        </a:p>
      </dsp:txBody>
      <dsp:txXfrm>
        <a:off x="26273" y="3229034"/>
        <a:ext cx="5633551" cy="485654"/>
      </dsp:txXfrm>
    </dsp:sp>
    <dsp:sp modelId="{D9F9E205-0EAF-44B8-B116-FC5CD56E19B5}">
      <dsp:nvSpPr>
        <dsp:cNvPr id="0" name=""/>
        <dsp:cNvSpPr/>
      </dsp:nvSpPr>
      <dsp:spPr>
        <a:xfrm>
          <a:off x="0" y="3807201"/>
          <a:ext cx="5686097" cy="538200"/>
        </a:xfrm>
        <a:prstGeom prst="roundRect">
          <a:avLst/>
        </a:prstGeom>
        <a:solidFill>
          <a:schemeClr val="accent1">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v-SE" sz="2300" i="1" kern="1200" dirty="0">
              <a:solidFill>
                <a:prstClr val="white"/>
              </a:solidFill>
              <a:latin typeface="Arial" panose="020B0604020202020204"/>
              <a:ea typeface="+mn-ea"/>
              <a:cs typeface="+mn-cs"/>
            </a:rPr>
            <a:t>Förändringsplanera, testa, följa upp…</a:t>
          </a:r>
        </a:p>
      </dsp:txBody>
      <dsp:txXfrm>
        <a:off x="26273" y="3833474"/>
        <a:ext cx="5633551" cy="485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85FBE-F04C-4FB8-8689-5D4A67F78CB9}">
      <dsp:nvSpPr>
        <dsp:cNvPr id="0" name=""/>
        <dsp:cNvSpPr/>
      </dsp:nvSpPr>
      <dsp:spPr>
        <a:xfrm rot="5400000">
          <a:off x="7213548" y="-3200964"/>
          <a:ext cx="495911" cy="70225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sv-SE" sz="1700" kern="1200" dirty="0"/>
            <a:t>Beskriv och specificera (process, mål, roller </a:t>
          </a:r>
          <a:r>
            <a:rPr lang="sv-SE" sz="1700" kern="1200" dirty="0" err="1"/>
            <a:t>etc</a:t>
          </a:r>
          <a:r>
            <a:rPr lang="sv-SE" sz="1700" kern="1200" dirty="0"/>
            <a:t>) det som ska uppnås. </a:t>
          </a:r>
        </a:p>
      </dsp:txBody>
      <dsp:txXfrm rot="-5400000">
        <a:off x="3950208" y="86584"/>
        <a:ext cx="6998384" cy="447495"/>
      </dsp:txXfrm>
    </dsp:sp>
    <dsp:sp modelId="{B0F0652A-9765-4C15-9282-10793D33BE10}">
      <dsp:nvSpPr>
        <dsp:cNvPr id="0" name=""/>
        <dsp:cNvSpPr/>
      </dsp:nvSpPr>
      <dsp:spPr>
        <a:xfrm>
          <a:off x="0" y="386"/>
          <a:ext cx="3950208" cy="61988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sv-SE" sz="1800" kern="1200" dirty="0"/>
            <a:t>Beskriv det framtida läget</a:t>
          </a:r>
        </a:p>
      </dsp:txBody>
      <dsp:txXfrm>
        <a:off x="30260" y="30646"/>
        <a:ext cx="3889688" cy="559368"/>
      </dsp:txXfrm>
    </dsp:sp>
    <dsp:sp modelId="{351A707F-23FE-449A-BBBD-022C445ED0A7}">
      <dsp:nvSpPr>
        <dsp:cNvPr id="0" name=""/>
        <dsp:cNvSpPr/>
      </dsp:nvSpPr>
      <dsp:spPr>
        <a:xfrm rot="5400000">
          <a:off x="7213548" y="-2550081"/>
          <a:ext cx="495911" cy="70225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sv-SE" sz="1600" kern="1200"/>
            <a:t>Beskriv och begränsa vad som ska analyseras i gapanalysen och varför</a:t>
          </a:r>
          <a:endParaRPr lang="sv-SE" sz="1600" kern="1200" dirty="0"/>
        </a:p>
      </dsp:txBody>
      <dsp:txXfrm rot="-5400000">
        <a:off x="3950208" y="737467"/>
        <a:ext cx="6998384" cy="447495"/>
      </dsp:txXfrm>
    </dsp:sp>
    <dsp:sp modelId="{31853A45-C091-45B5-9F27-C34C3EF2F35F}">
      <dsp:nvSpPr>
        <dsp:cNvPr id="0" name=""/>
        <dsp:cNvSpPr/>
      </dsp:nvSpPr>
      <dsp:spPr>
        <a:xfrm>
          <a:off x="0" y="651270"/>
          <a:ext cx="3950208" cy="6198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sv-SE" sz="1800" kern="1200"/>
            <a:t>Avgränsa </a:t>
          </a:r>
          <a:r>
            <a:rPr lang="sv-SE" sz="1800" kern="1200" dirty="0"/>
            <a:t>gapanalysen</a:t>
          </a:r>
        </a:p>
      </dsp:txBody>
      <dsp:txXfrm>
        <a:off x="30260" y="681530"/>
        <a:ext cx="3889688" cy="559368"/>
      </dsp:txXfrm>
    </dsp:sp>
    <dsp:sp modelId="{E3F7499F-8823-4B24-BDE5-2C3131CF5E37}">
      <dsp:nvSpPr>
        <dsp:cNvPr id="0" name=""/>
        <dsp:cNvSpPr/>
      </dsp:nvSpPr>
      <dsp:spPr>
        <a:xfrm rot="5400000">
          <a:off x="7213548" y="-1899197"/>
          <a:ext cx="495911" cy="70225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sv-SE" sz="1600" kern="1200" dirty="0"/>
            <a:t>Beskriv och specificera hur det ser ut idag (process, data </a:t>
          </a:r>
          <a:r>
            <a:rPr lang="sv-SE" sz="1600" kern="1200" dirty="0" err="1"/>
            <a:t>etc</a:t>
          </a:r>
          <a:r>
            <a:rPr lang="sv-SE" sz="1600" kern="1200" dirty="0"/>
            <a:t>)</a:t>
          </a:r>
        </a:p>
      </dsp:txBody>
      <dsp:txXfrm rot="-5400000">
        <a:off x="3950208" y="1388351"/>
        <a:ext cx="6998384" cy="447495"/>
      </dsp:txXfrm>
    </dsp:sp>
    <dsp:sp modelId="{AC4083CF-0F62-489F-A992-7D6691D1F0BD}">
      <dsp:nvSpPr>
        <dsp:cNvPr id="0" name=""/>
        <dsp:cNvSpPr/>
      </dsp:nvSpPr>
      <dsp:spPr>
        <a:xfrm>
          <a:off x="0" y="1302153"/>
          <a:ext cx="3950208" cy="6198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sv-SE" sz="1800" kern="1200" dirty="0"/>
            <a:t>Analysera nuläget</a:t>
          </a:r>
        </a:p>
      </dsp:txBody>
      <dsp:txXfrm>
        <a:off x="30260" y="1332413"/>
        <a:ext cx="3889688" cy="559368"/>
      </dsp:txXfrm>
    </dsp:sp>
    <dsp:sp modelId="{0A1F55E6-4A14-4B6D-97B9-E20D3D5944B6}">
      <dsp:nvSpPr>
        <dsp:cNvPr id="0" name=""/>
        <dsp:cNvSpPr/>
      </dsp:nvSpPr>
      <dsp:spPr>
        <a:xfrm rot="5400000">
          <a:off x="7213548" y="-1248314"/>
          <a:ext cx="495911" cy="70225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sv-SE" sz="1600" kern="1200" dirty="0"/>
            <a:t>Jämför nuläge med framtida läge och hitta gap, vad som orsakar dem och vilka som påverkar mest (och därför behöver prioriteras)</a:t>
          </a:r>
        </a:p>
      </dsp:txBody>
      <dsp:txXfrm rot="-5400000">
        <a:off x="3950208" y="2039234"/>
        <a:ext cx="6998384" cy="447495"/>
      </dsp:txXfrm>
    </dsp:sp>
    <dsp:sp modelId="{3C8E1000-2A43-46F6-8C56-84C553A2B575}">
      <dsp:nvSpPr>
        <dsp:cNvPr id="0" name=""/>
        <dsp:cNvSpPr/>
      </dsp:nvSpPr>
      <dsp:spPr>
        <a:xfrm>
          <a:off x="0" y="1953037"/>
          <a:ext cx="3950208" cy="6198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sv-SE" sz="1800" kern="1200" dirty="0"/>
            <a:t>Hitta gapen, dess orsaker och prioritera</a:t>
          </a:r>
        </a:p>
      </dsp:txBody>
      <dsp:txXfrm>
        <a:off x="30260" y="1983297"/>
        <a:ext cx="3889688" cy="559368"/>
      </dsp:txXfrm>
    </dsp:sp>
    <dsp:sp modelId="{6841F55D-C17A-407A-9881-CB7A773D821F}">
      <dsp:nvSpPr>
        <dsp:cNvPr id="0" name=""/>
        <dsp:cNvSpPr/>
      </dsp:nvSpPr>
      <dsp:spPr>
        <a:xfrm rot="5400000">
          <a:off x="7213548" y="-597431"/>
          <a:ext cx="495911" cy="70225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sv-SE" sz="1600" kern="1200" dirty="0"/>
            <a:t>Uppdatera och förfina det framtida läget med kunskap från orsaksanalysen</a:t>
          </a:r>
        </a:p>
      </dsp:txBody>
      <dsp:txXfrm rot="-5400000">
        <a:off x="3950208" y="2690117"/>
        <a:ext cx="6998384" cy="447495"/>
      </dsp:txXfrm>
    </dsp:sp>
    <dsp:sp modelId="{CF3CD7E0-9896-4D7D-AC65-F52F99DF01F7}">
      <dsp:nvSpPr>
        <dsp:cNvPr id="0" name=""/>
        <dsp:cNvSpPr/>
      </dsp:nvSpPr>
      <dsp:spPr>
        <a:xfrm>
          <a:off x="0" y="2603920"/>
          <a:ext cx="3950208" cy="6198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sv-SE" sz="1800" kern="1200" dirty="0"/>
            <a:t>Revidera och detaljera det framtida läget</a:t>
          </a:r>
        </a:p>
      </dsp:txBody>
      <dsp:txXfrm>
        <a:off x="30260" y="2634180"/>
        <a:ext cx="3889688" cy="559368"/>
      </dsp:txXfrm>
    </dsp:sp>
    <dsp:sp modelId="{7C0A3C9E-32E2-4C64-A44C-C77E66736525}">
      <dsp:nvSpPr>
        <dsp:cNvPr id="0" name=""/>
        <dsp:cNvSpPr/>
      </dsp:nvSpPr>
      <dsp:spPr>
        <a:xfrm rot="5400000">
          <a:off x="7213548" y="53452"/>
          <a:ext cx="495911" cy="70225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sv-SE" sz="1600" kern="1200" dirty="0"/>
            <a:t>Hitta och specificera aktiviteter som stänger gapen samt kriterier för vad som räknas som stängd</a:t>
          </a:r>
        </a:p>
      </dsp:txBody>
      <dsp:txXfrm rot="-5400000">
        <a:off x="3950208" y="3341000"/>
        <a:ext cx="6998384" cy="447495"/>
      </dsp:txXfrm>
    </dsp:sp>
    <dsp:sp modelId="{F8EFC380-2E8D-4BB4-BB62-437A5C56510A}">
      <dsp:nvSpPr>
        <dsp:cNvPr id="0" name=""/>
        <dsp:cNvSpPr/>
      </dsp:nvSpPr>
      <dsp:spPr>
        <a:xfrm>
          <a:off x="0" y="3254803"/>
          <a:ext cx="3950208" cy="619888"/>
        </a:xfrm>
        <a:prstGeom prst="roundRect">
          <a:avLst/>
        </a:prstGeom>
        <a:solidFill>
          <a:srgbClr val="307C8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a:lnSpc>
              <a:spcPct val="90000"/>
            </a:lnSpc>
            <a:spcBef>
              <a:spcPct val="0"/>
            </a:spcBef>
            <a:spcAft>
              <a:spcPct val="35000"/>
            </a:spcAft>
            <a:buNone/>
          </a:pPr>
          <a:r>
            <a:rPr lang="sv-SE" sz="1800" kern="1200" dirty="0">
              <a:solidFill>
                <a:prstClr val="white"/>
              </a:solidFill>
              <a:latin typeface="Arial" panose="020B0604020202020204"/>
              <a:ea typeface="+mn-ea"/>
              <a:cs typeface="+mn-cs"/>
            </a:rPr>
            <a:t>Planera</a:t>
          </a:r>
          <a:endParaRPr lang="sv-SE" sz="1600" kern="1200" dirty="0">
            <a:solidFill>
              <a:prstClr val="white"/>
            </a:solidFill>
            <a:latin typeface="Arial" panose="020B0604020202020204"/>
            <a:ea typeface="+mn-ea"/>
            <a:cs typeface="+mn-cs"/>
          </a:endParaRPr>
        </a:p>
      </dsp:txBody>
      <dsp:txXfrm>
        <a:off x="30260" y="3285063"/>
        <a:ext cx="3889688" cy="559368"/>
      </dsp:txXfrm>
    </dsp:sp>
    <dsp:sp modelId="{B67304E6-0FC8-4D22-869C-2385BC984646}">
      <dsp:nvSpPr>
        <dsp:cNvPr id="0" name=""/>
        <dsp:cNvSpPr/>
      </dsp:nvSpPr>
      <dsp:spPr>
        <a:xfrm rot="5400000">
          <a:off x="7213548" y="704335"/>
          <a:ext cx="495911" cy="70225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sv-SE" sz="1600" i="1" kern="1200" dirty="0"/>
            <a:t>Vid behov testa lösningar, implementera lösningar som stänger gapen och följa upp att de får </a:t>
          </a:r>
          <a:r>
            <a:rPr lang="sv-SE" sz="1600" i="1" kern="1200"/>
            <a:t>avsedd effekt</a:t>
          </a:r>
          <a:endParaRPr lang="sv-SE" sz="1600" i="1" kern="1200" dirty="0"/>
        </a:p>
      </dsp:txBody>
      <dsp:txXfrm rot="-5400000">
        <a:off x="3950208" y="3991883"/>
        <a:ext cx="6998384" cy="447495"/>
      </dsp:txXfrm>
    </dsp:sp>
    <dsp:sp modelId="{9F9F0514-811F-43CF-90AB-3C3A39702DB2}">
      <dsp:nvSpPr>
        <dsp:cNvPr id="0" name=""/>
        <dsp:cNvSpPr/>
      </dsp:nvSpPr>
      <dsp:spPr>
        <a:xfrm>
          <a:off x="0" y="3905687"/>
          <a:ext cx="3950208" cy="619888"/>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sv-SE" sz="1800" i="1" kern="1200" dirty="0">
              <a:solidFill>
                <a:prstClr val="white"/>
              </a:solidFill>
              <a:latin typeface="Arial" panose="020B0604020202020204"/>
              <a:ea typeface="+mn-ea"/>
              <a:cs typeface="+mn-cs"/>
            </a:rPr>
            <a:t>Förändringsplanera, testa, följa upp…</a:t>
          </a:r>
          <a:endParaRPr lang="sv-SE" sz="1800" kern="1200" dirty="0"/>
        </a:p>
      </dsp:txBody>
      <dsp:txXfrm>
        <a:off x="30260" y="3935947"/>
        <a:ext cx="3889688" cy="559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2F4C0-F66C-4598-ABEA-131B2BF199D7}">
      <dsp:nvSpPr>
        <dsp:cNvPr id="0" name=""/>
        <dsp:cNvSpPr/>
      </dsp:nvSpPr>
      <dsp:spPr>
        <a:xfrm>
          <a:off x="0" y="154641"/>
          <a:ext cx="5181600" cy="4943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sv-SE" sz="1300" b="1" kern="1200"/>
            <a:t>1. Säkra att behovet av förändringen känns angelägen  </a:t>
          </a:r>
          <a:endParaRPr lang="sv-SE" sz="1300" kern="1200"/>
        </a:p>
      </dsp:txBody>
      <dsp:txXfrm>
        <a:off x="24131" y="178772"/>
        <a:ext cx="5133338" cy="446063"/>
      </dsp:txXfrm>
    </dsp:sp>
    <dsp:sp modelId="{A7D75FF4-94A0-4E87-A8CB-2CD430E8D275}">
      <dsp:nvSpPr>
        <dsp:cNvPr id="0" name=""/>
        <dsp:cNvSpPr/>
      </dsp:nvSpPr>
      <dsp:spPr>
        <a:xfrm>
          <a:off x="0" y="686406"/>
          <a:ext cx="5181600" cy="4943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b="1" kern="1200"/>
            <a:t>2. Bilda en stark förändringsledargrupp</a:t>
          </a:r>
        </a:p>
      </dsp:txBody>
      <dsp:txXfrm>
        <a:off x="24131" y="710537"/>
        <a:ext cx="5133338" cy="446063"/>
      </dsp:txXfrm>
    </dsp:sp>
    <dsp:sp modelId="{3487F769-4636-4868-A30A-3BCB0041FDF9}">
      <dsp:nvSpPr>
        <dsp:cNvPr id="0" name=""/>
        <dsp:cNvSpPr/>
      </dsp:nvSpPr>
      <dsp:spPr>
        <a:xfrm>
          <a:off x="0" y="1218171"/>
          <a:ext cx="5181600" cy="4943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b="1" kern="1200"/>
            <a:t>3. Utveckla ett attraktivt och tydligt slutmål  </a:t>
          </a:r>
        </a:p>
      </dsp:txBody>
      <dsp:txXfrm>
        <a:off x="24131" y="1242302"/>
        <a:ext cx="5133338" cy="446063"/>
      </dsp:txXfrm>
    </dsp:sp>
    <dsp:sp modelId="{1AB5F0FF-1F8E-4A75-9F8A-65062A8369D3}">
      <dsp:nvSpPr>
        <dsp:cNvPr id="0" name=""/>
        <dsp:cNvSpPr/>
      </dsp:nvSpPr>
      <dsp:spPr>
        <a:xfrm>
          <a:off x="0" y="1749936"/>
          <a:ext cx="5181600" cy="4943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b="1" kern="1200"/>
            <a:t>4. Identifiera nyckelpersoner och kommunicera slutmålet</a:t>
          </a:r>
        </a:p>
      </dsp:txBody>
      <dsp:txXfrm>
        <a:off x="24131" y="1774067"/>
        <a:ext cx="5133338" cy="446063"/>
      </dsp:txXfrm>
    </dsp:sp>
    <dsp:sp modelId="{0EB4166C-7D75-4669-8EF7-CDC0DCCAFCD1}">
      <dsp:nvSpPr>
        <dsp:cNvPr id="0" name=""/>
        <dsp:cNvSpPr/>
      </dsp:nvSpPr>
      <dsp:spPr>
        <a:xfrm>
          <a:off x="0" y="2281701"/>
          <a:ext cx="5181600" cy="4943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b="1" kern="1200"/>
            <a:t>5. Säkra att alla har möjlighet att förverkliga förändringen </a:t>
          </a:r>
        </a:p>
      </dsp:txBody>
      <dsp:txXfrm>
        <a:off x="24131" y="2305832"/>
        <a:ext cx="5133338" cy="446063"/>
      </dsp:txXfrm>
    </dsp:sp>
    <dsp:sp modelId="{BE3E9B7A-A39E-404C-AAC9-05EAB4CCEFE9}">
      <dsp:nvSpPr>
        <dsp:cNvPr id="0" name=""/>
        <dsp:cNvSpPr/>
      </dsp:nvSpPr>
      <dsp:spPr>
        <a:xfrm>
          <a:off x="0" y="2813466"/>
          <a:ext cx="5181600" cy="4943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b="1" kern="1200"/>
            <a:t>6. Prioritera och visa på tidiga fördelar </a:t>
          </a:r>
        </a:p>
      </dsp:txBody>
      <dsp:txXfrm>
        <a:off x="24131" y="2837597"/>
        <a:ext cx="5133338" cy="446063"/>
      </dsp:txXfrm>
    </dsp:sp>
    <dsp:sp modelId="{CF293F0F-DCA6-4638-B07A-71B58551E8B9}">
      <dsp:nvSpPr>
        <dsp:cNvPr id="0" name=""/>
        <dsp:cNvSpPr/>
      </dsp:nvSpPr>
      <dsp:spPr>
        <a:xfrm>
          <a:off x="0" y="3345231"/>
          <a:ext cx="5181600" cy="4943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b="1" kern="1200"/>
            <a:t>7. Säkra nyttan av förändringen och bibehåll takten </a:t>
          </a:r>
        </a:p>
      </dsp:txBody>
      <dsp:txXfrm>
        <a:off x="24131" y="3369362"/>
        <a:ext cx="5133338" cy="446063"/>
      </dsp:txXfrm>
    </dsp:sp>
    <dsp:sp modelId="{6A1A6C4C-B75D-466A-92D3-2D2158096864}">
      <dsp:nvSpPr>
        <dsp:cNvPr id="0" name=""/>
        <dsp:cNvSpPr/>
      </dsp:nvSpPr>
      <dsp:spPr>
        <a:xfrm>
          <a:off x="0" y="3876996"/>
          <a:ext cx="5181600" cy="4943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b="1" kern="1200"/>
            <a:t>8. Förankra det nya arbetssättet som en naturlig del i vår verksamhet</a:t>
          </a:r>
        </a:p>
      </dsp:txBody>
      <dsp:txXfrm>
        <a:off x="24131" y="3901127"/>
        <a:ext cx="5133338" cy="4460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D7ED545-DA42-4E85-AAEB-ADEF17A5D7E0}" type="datetimeFigureOut">
              <a:rPr lang="sv-SE" smtClean="0"/>
              <a:t>2024-06-14</a:t>
            </a:fld>
            <a:endParaRPr lang="sv-SE"/>
          </a:p>
        </p:txBody>
      </p:sp>
      <p:sp>
        <p:nvSpPr>
          <p:cNvPr id="4" name="Platshållare för bildobjekt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79962AC7-E151-4F37-9876-013FCF0CAB6D}" type="slidenum">
              <a:rPr lang="sv-SE" smtClean="0"/>
              <a:t>‹#›</a:t>
            </a:fld>
            <a:endParaRPr lang="sv-SE"/>
          </a:p>
        </p:txBody>
      </p:sp>
    </p:spTree>
    <p:extLst>
      <p:ext uri="{BB962C8B-B14F-4D97-AF65-F5344CB8AC3E}">
        <p14:creationId xmlns:p14="http://schemas.microsoft.com/office/powerpoint/2010/main" val="323882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a:t>Bild 1-17 ca 30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a:p>
          <a:p>
            <a:pPr marL="0" marR="0" lvl="0" indent="0" algn="l" defTabSz="914400" rtl="0" eaLnBrk="1" fontAlgn="auto" latinLnBrk="0" hangingPunct="1">
              <a:lnSpc>
                <a:spcPct val="100000"/>
              </a:lnSpc>
              <a:spcBef>
                <a:spcPts val="0"/>
              </a:spcBef>
              <a:spcAft>
                <a:spcPts val="0"/>
              </a:spcAft>
              <a:buClrTx/>
              <a:buSzTx/>
              <a:buFontTx/>
              <a:buNone/>
              <a:tabLst/>
              <a:defRPr/>
            </a:pPr>
            <a:r>
              <a:rPr lang="sv-SE" i="1"/>
              <a:t>Lägg in rubrik och datum</a:t>
            </a:r>
          </a:p>
          <a:p>
            <a:endParaRPr lang="sv-SE" i="1"/>
          </a:p>
          <a:p>
            <a:r>
              <a:rPr lang="sv-SE" i="1"/>
              <a:t>Hälsa välkomna och presentera er själva! Se till att utrullningsprojektledare (Martin Adolfsson) också står upp vid denna bild.</a:t>
            </a:r>
          </a:p>
          <a:p>
            <a:endParaRPr lang="sv-SE" i="1"/>
          </a:p>
          <a:p>
            <a:r>
              <a:rPr lang="sv-SE" i="1"/>
              <a:t>Kör en presentationsrunda.</a:t>
            </a:r>
          </a:p>
          <a:p>
            <a:endParaRPr lang="sv-SE" i="1"/>
          </a:p>
          <a:p>
            <a:r>
              <a:rPr lang="sv-SE" i="1"/>
              <a:t>Poängtera att vår roll är att </a:t>
            </a:r>
            <a:r>
              <a:rPr lang="sv-SE" i="1" err="1"/>
              <a:t>facilitera</a:t>
            </a:r>
            <a:r>
              <a:rPr lang="sv-SE" i="1"/>
              <a:t> gruppen genom en metod för att få bästa möjliga förutsättningar för chefer och medarbetare att ta emot förändringen.</a:t>
            </a:r>
          </a:p>
          <a:p>
            <a:endParaRPr lang="sv-SE"/>
          </a:p>
          <a:p>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62AC7-E151-4F37-9876-013FCF0CAB6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08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Ca 10.30-12 (vid endags </a:t>
            </a:r>
            <a:r>
              <a:rPr lang="sv-SE" i="1" dirty="0" err="1"/>
              <a:t>ws</a:t>
            </a:r>
            <a:r>
              <a:rPr lang="sv-SE" i="1" dirty="0"/>
              <a:t> bör denna starta senast 10)</a:t>
            </a:r>
          </a:p>
          <a:p>
            <a:r>
              <a:rPr lang="sv-SE" dirty="0"/>
              <a:t>Nu är det dags för den första workshopen!</a:t>
            </a:r>
          </a:p>
          <a:p>
            <a:r>
              <a:rPr lang="sv-SE" dirty="0"/>
              <a:t>Vi ska ta reda på – utifrån ert nuläge – vad ni kan stöta på för hinder för att ta er till det framtida läget som vi precis har tittat på.</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62AC7-E151-4F37-9876-013FCF0CAB6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744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Innan ni tar fram uppgiften – säkerställ grupperna och vilka rum man ska vara 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Om ett par grupper jobbar i samma team och med liknande processer finns det en fördel att vara i samma rum så man kan få utbyte av varandra.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Workshop i storgrupp eller i mindre grupper beroende på verksamhet.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 utskrivna A3 processbeskrivningar. Skriv post-it lappar med de hinder ni 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Gula lappar – Arbetssätt, tid och bemanning – t ex förändrade arbetstider, utökade arbetsuppgifter, färre arbetsuppgifter eller arbetsuppgifter som går bort, otillräckliga lathundar och rutiner</a:t>
            </a:r>
          </a:p>
          <a:p>
            <a:r>
              <a:rPr lang="sv-SE" dirty="0"/>
              <a:t>Rosa lappar - Roller och kompetens -  saknar kompetens inom ett visst område, merarbete kräver fler resurser, ökad hanteringstid</a:t>
            </a:r>
          </a:p>
          <a:p>
            <a:r>
              <a:rPr lang="sv-SE" dirty="0"/>
              <a:t>Gröna lappar - Andra typer av hinder?</a:t>
            </a:r>
          </a:p>
          <a:p>
            <a:endParaRPr lang="sv-SE" dirty="0"/>
          </a:p>
          <a:p>
            <a:r>
              <a:rPr lang="sv-SE" dirty="0"/>
              <a:t>Inte lösning, konstatera hinder.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Förändringshandledarna behöver vara aktiva här. Gärna delta i varsin grupp för att se till att gruppen utför enligt metod. Men tänk på att inte kritisera utan lotsa dem rätt. Ej gå på lösning. Se till att de är konkreta på lapparna. Inte enstaka ord utan beskriva vad hindret är.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När gruppen börjar bli klar, instruera hur de </a:t>
            </a:r>
            <a:r>
              <a:rPr lang="sv-SE" i="1" dirty="0" err="1"/>
              <a:t>klustrar</a:t>
            </a:r>
            <a:r>
              <a:rPr lang="sv-SE" i="1" dirty="0"/>
              <a:t> lapparna. Gör gärna ihop med deltagarna i början för att få dem på rätt spår.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3091562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liten metodbeskrivning innan vi startar.</a:t>
            </a:r>
          </a:p>
          <a:p>
            <a:endParaRPr lang="sv-SE" dirty="0"/>
          </a:p>
          <a:p>
            <a:r>
              <a:rPr lang="sv-SE" dirty="0"/>
              <a:t>Vi ska ta reda på de utmaningar och hinder som finns för att nå det framtida läget. Av det kommer ett antal hinder/problem och aktiviteter dyka upp. – Byt bild.</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62AC7-E151-4F37-9876-013FCF0CAB6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76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går vi in i nästa workshop. Nu ska vi reda ut varför dessa hinder finns genom en problem- och orsaksanalys.</a:t>
            </a:r>
          </a:p>
          <a:p>
            <a:r>
              <a:rPr lang="sv-SE" dirty="0"/>
              <a:t>Varför behöver vi då göra detta? Varför ska vi inte direkt springa på mål och aktiviteter? </a:t>
            </a:r>
            <a:r>
              <a:rPr lang="sv-SE" i="1" dirty="0"/>
              <a:t>Byt bild.</a:t>
            </a: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62AC7-E151-4F37-9876-013FCF0CAB6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342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13-15 vid 1,5 dags </a:t>
            </a:r>
            <a:r>
              <a:rPr lang="sv-SE" sz="1200" i="1" dirty="0" err="1"/>
              <a:t>ws</a:t>
            </a:r>
            <a:r>
              <a:rPr lang="sv-SE" sz="1200" i="1" dirty="0"/>
              <a:t>, vid endags behöver denna starta </a:t>
            </a:r>
            <a:r>
              <a:rPr lang="sv-SE" sz="1200" i="1" dirty="0" err="1"/>
              <a:t>kl</a:t>
            </a:r>
            <a:r>
              <a:rPr lang="sv-SE" sz="1200" i="1" dirty="0"/>
              <a:t>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Utifrån prioriteringsordning – välj ut max 3 hinder per grupp.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indent="0">
              <a:buNone/>
            </a:pPr>
            <a:r>
              <a:rPr lang="sv-SE" sz="1200" dirty="0"/>
              <a:t>För att formulera problemet använd frågorna. T ex hinder förändrade arbetstider - Idag stämmer inte schema och arbetstider överens med den nya processen.</a:t>
            </a:r>
          </a:p>
          <a:p>
            <a:pPr marL="0" indent="0">
              <a:buNone/>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Använd även 5 varför för att dyka ner i orsak vid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Använd mallen som är utskriven i A3.</a:t>
            </a:r>
          </a:p>
          <a:p>
            <a:pPr marL="0" indent="0">
              <a:buNone/>
            </a:pPr>
            <a:r>
              <a:rPr lang="sv-SE" sz="1200" dirty="0"/>
              <a:t> </a:t>
            </a:r>
          </a:p>
          <a:p>
            <a:pPr marL="0" indent="0">
              <a:buNone/>
            </a:pPr>
            <a:endParaRPr lang="sv-SE" sz="1200" i="1" dirty="0"/>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22124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r>
              <a:rPr lang="sv-SE" i="1" noProof="0" dirty="0">
                <a:ea typeface="Calibri"/>
                <a:cs typeface="Calibri"/>
              </a:rPr>
              <a:t>Mall till </a:t>
            </a:r>
            <a:r>
              <a:rPr lang="sv-SE" b="1" i="1" noProof="0" dirty="0">
                <a:ea typeface="Calibri"/>
                <a:cs typeface="Calibri"/>
              </a:rPr>
              <a:t>Workshop – problem och orsak</a:t>
            </a:r>
          </a:p>
          <a:p>
            <a:r>
              <a:rPr lang="sv-SE" i="1" noProof="0" dirty="0">
                <a:ea typeface="Calibri"/>
                <a:cs typeface="Calibri"/>
              </a:rPr>
              <a:t>Skriv ut mallen I A3-format inför workshop</a:t>
            </a:r>
          </a:p>
          <a:p>
            <a:endParaRPr lang="sv-SE" i="1" noProof="0" dirty="0">
              <a:ea typeface="Calibri"/>
              <a:cs typeface="Calibri"/>
            </a:endParaRPr>
          </a:p>
          <a:p>
            <a:r>
              <a:rPr lang="sv-SE" i="1" noProof="0" dirty="0">
                <a:ea typeface="Calibri"/>
                <a:cs typeface="Calibri"/>
              </a:rPr>
              <a:t>Fota av dessa från varje grupp och lägg in i presentationsmaterialet.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86270-AF2C-4F1E-B66E-E425FE08042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011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t>Prioritera: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t>Be gruppen diskutera i storgrupp vilka hinder som är viktigast, max 2-3 stycken per område. Ar det tydligt vilka hinder man vill prioritera väljer ni ut det så annars kan man använda multiröstning som verktyg.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t>Var och en får x antal röster som de sätter på de hinder/gap man anser viktigast.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t>Välj ut max 4 hinder.</a:t>
            </a:r>
          </a:p>
          <a:p>
            <a:endParaRPr lang="sv-SE" b="0" i="1" dirty="0"/>
          </a:p>
          <a:p>
            <a:endParaRPr lang="sv-SE" b="0" i="1" dirty="0"/>
          </a:p>
          <a:p>
            <a:r>
              <a:rPr lang="sv-SE" b="0" i="1" dirty="0"/>
              <a:t>Övriga hinder skickar vi med och dessa kan verksamheten själva jobba med om man vill. Metodstöd får man ju med sig.</a:t>
            </a:r>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2153619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 ska vi gå till nästa steg där vi tar fram lokala delmål och aktiviteter kopplade till dessa.</a:t>
            </a:r>
          </a:p>
          <a:p>
            <a:endParaRPr lang="sv-SE" b="0" i="1" dirty="0"/>
          </a:p>
          <a:p>
            <a:endParaRPr lang="sv-SE" b="0" i="1" dirty="0"/>
          </a:p>
          <a:p>
            <a:endParaRPr lang="sv-SE" b="0" i="1"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62AC7-E151-4F37-9876-013FCF0CAB6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741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Utifrån de hinder med problem och orsak tar ni nu fram några övergripande lokala delmål. </a:t>
            </a:r>
          </a:p>
          <a:p>
            <a:endParaRPr lang="sv-SE" dirty="0"/>
          </a:p>
          <a:p>
            <a:r>
              <a:rPr lang="sv-SE" dirty="0"/>
              <a:t>Tänk på att målen ska vara formulerade på det sättet att ni befinner er i det läget. Gärna </a:t>
            </a:r>
            <a:r>
              <a:rPr lang="sv-SE" dirty="0" err="1"/>
              <a:t>tidssatt</a:t>
            </a:r>
            <a:r>
              <a:rPr lang="sv-SE" dirty="0"/>
              <a:t>.</a:t>
            </a:r>
          </a:p>
          <a:p>
            <a:endParaRPr lang="sv-SE" dirty="0"/>
          </a:p>
          <a:p>
            <a:r>
              <a:rPr lang="sv-SE" i="1" dirty="0"/>
              <a:t>Exempel utskrivna  och mall för smartmål utskrivna</a:t>
            </a:r>
          </a:p>
          <a:p>
            <a:endParaRPr lang="sv-SE" dirty="0"/>
          </a:p>
          <a:p>
            <a:r>
              <a:rPr lang="sv-SE" i="1" dirty="0"/>
              <a:t>Förfinat framtida läge och mål – t ex:</a:t>
            </a:r>
          </a:p>
          <a:p>
            <a:endParaRPr lang="sv-SE" i="1" dirty="0"/>
          </a:p>
          <a:p>
            <a:r>
              <a:rPr lang="sv-SE" i="1" dirty="0"/>
              <a:t>Alla ska kunna hantera digitala verktyg och ta emot/klarrapportera med en mobil enhet senast 15 mars 2025.</a:t>
            </a:r>
          </a:p>
          <a:p>
            <a:r>
              <a:rPr lang="sv-SE" i="1" dirty="0"/>
              <a:t>Vi har avtal och rollbeskrivningar som möter upp det nya arbetssättet i SDV senast 30 november 2024.</a:t>
            </a:r>
          </a:p>
          <a:p>
            <a:r>
              <a:rPr lang="sv-SE" i="1" dirty="0"/>
              <a:t>Vi har rutiner som möter de nya arbetssätten i SDV senast 31 januari 2025.</a:t>
            </a:r>
          </a:p>
          <a:p>
            <a:endParaRPr lang="sv-SE" i="1" dirty="0"/>
          </a:p>
          <a:p>
            <a:r>
              <a:rPr lang="sv-SE" i="1" dirty="0"/>
              <a:t>Fota av tidslinjerna för varje grupp och lägg in i presentationsmaterialet (</a:t>
            </a:r>
            <a:r>
              <a:rPr lang="sv-SE" i="1" dirty="0" err="1"/>
              <a:t>whiteboard</a:t>
            </a:r>
            <a:r>
              <a:rPr lang="sv-SE" i="1" dirty="0"/>
              <a:t> eller A3)</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4008525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 ska vi gå till nästa steg där vi tar fram lokala delmål och aktiviteter kopplade till dessa.</a:t>
            </a:r>
          </a:p>
          <a:p>
            <a:endParaRPr lang="sv-SE" b="0" i="1" dirty="0"/>
          </a:p>
          <a:p>
            <a:endParaRPr lang="sv-SE" b="0" i="1" dirty="0"/>
          </a:p>
          <a:p>
            <a:endParaRPr lang="sv-SE" b="0" i="1"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62AC7-E151-4F37-9876-013FCF0CAB6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67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Detta är för båda dagarna. Vi ska ha gjort klart problem/orsak när dag 1 är slut.</a:t>
            </a:r>
          </a:p>
          <a:p>
            <a:r>
              <a:rPr lang="sv-SE" i="1" dirty="0"/>
              <a:t>Har vi endast en dag till förfogande är det detta vi ska göra under dagen.</a:t>
            </a:r>
          </a:p>
          <a:p>
            <a:endParaRPr lang="sv-SE" i="1" dirty="0"/>
          </a:p>
          <a:p>
            <a:r>
              <a:rPr lang="sv-SE" i="1" dirty="0"/>
              <a:t>Lunch och fikaraster bestämmer ni med verksamheten.</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783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Formulera övergripande aktiviteter för att </a:t>
            </a:r>
            <a:r>
              <a:rPr lang="sv-SE" dirty="0" err="1"/>
              <a:t>eliminiera</a:t>
            </a:r>
            <a:r>
              <a:rPr lang="sv-SE" dirty="0"/>
              <a:t> de hinder ni har identifierat. Konkretisera så mycket det går.</a:t>
            </a:r>
          </a:p>
          <a:p>
            <a:r>
              <a:rPr lang="sv-SE" dirty="0"/>
              <a:t>Gå igenom lapparna när ni är klara så att ni har fått med allt. Dvs skapat aktiviteter för att så gott det går förbereda inför de hinder ni har identifierat.</a:t>
            </a:r>
          </a:p>
          <a:p>
            <a:endParaRPr lang="sv-SE" dirty="0"/>
          </a:p>
          <a:p>
            <a:r>
              <a:rPr lang="sv-SE" i="1" dirty="0"/>
              <a:t>Tänk på: Här vill man gärna lösa aktiviteterna – coacha grupperna så att de får ner det de ska göra och inte fastnar i att lösa nu. Även om de fastnar i sånt som inte är klart – skriv ner det och sätt ett datum på när det behöver vara klart.</a:t>
            </a:r>
          </a:p>
          <a:p>
            <a:endParaRPr lang="sv-SE" dirty="0"/>
          </a:p>
          <a:p>
            <a:r>
              <a:rPr lang="sv-SE" i="1" dirty="0"/>
              <a:t>Verksamheten bestämmer själva var de dokumenterar sina aktiviteter – använd befintliga verktyg (</a:t>
            </a:r>
            <a:r>
              <a:rPr lang="sv-SE" i="1" dirty="0" err="1"/>
              <a:t>Planner</a:t>
            </a:r>
            <a:r>
              <a:rPr lang="sv-SE" i="1" dirty="0"/>
              <a:t>, </a:t>
            </a:r>
            <a:r>
              <a:rPr lang="sv-SE" i="1" dirty="0" err="1"/>
              <a:t>excell</a:t>
            </a:r>
            <a:r>
              <a:rPr lang="sv-SE" i="1" dirty="0"/>
              <a:t> el annat)</a:t>
            </a:r>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202375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r>
              <a:rPr lang="sv-SE" i="1" noProof="0" dirty="0">
                <a:ea typeface="Calibri"/>
                <a:cs typeface="Calibri"/>
              </a:rPr>
              <a:t>Mall till </a:t>
            </a:r>
            <a:r>
              <a:rPr lang="sv-SE" b="1" i="1" noProof="0" dirty="0">
                <a:ea typeface="Calibri"/>
                <a:cs typeface="Calibri"/>
              </a:rPr>
              <a:t>Workshop – aktiviteter kopplat till delmål</a:t>
            </a:r>
          </a:p>
          <a:p>
            <a:r>
              <a:rPr lang="sv-SE" i="1" noProof="0" dirty="0">
                <a:ea typeface="Calibri"/>
                <a:cs typeface="Calibri"/>
              </a:rPr>
              <a:t>Skriv ut mallen I A3-format (obs ta med dig manga utskrifter)</a:t>
            </a:r>
          </a:p>
          <a:p>
            <a:endParaRPr lang="sv-SE" i="1" noProof="0" dirty="0">
              <a:ea typeface="Calibri"/>
              <a:cs typeface="Calibri"/>
            </a:endParaRPr>
          </a:p>
          <a:p>
            <a:r>
              <a:rPr lang="sv-SE" i="1" noProof="0" dirty="0">
                <a:ea typeface="Calibri"/>
                <a:cs typeface="Calibri"/>
              </a:rPr>
              <a:t>Fota av gruppernas arbete och lägg in i presentationsmaterialet.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86270-AF2C-4F1E-B66E-E425FE08042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52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 händer nu?</a:t>
            </a:r>
          </a:p>
          <a:p>
            <a:endParaRPr lang="sv-SE"/>
          </a:p>
          <a:p>
            <a:r>
              <a:rPr lang="sv-SE"/>
              <a:t>De aktiviteter ni har tagit fram tas om hand av utrullningsledare och er i verksamheten alternativt om vi har några aktiviteter som ska tas om hand av projektet.</a:t>
            </a:r>
          </a:p>
          <a:p>
            <a:endParaRPr lang="sv-SE"/>
          </a:p>
          <a:p>
            <a:r>
              <a:rPr lang="sv-SE"/>
              <a:t>Nästa steg i förändringsledning är att ta fram en förändringsplan som vi har som utgångspunkt i kommunikationen.</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62AC7-E151-4F37-9876-013FCF0CAB6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002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E731F-CF1F-2260-414A-68273D6A72F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52256A4-3F0F-A129-290F-DBA19397FB7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454D4EB-167E-FAD1-5020-4795516EA476}"/>
              </a:ext>
            </a:extLst>
          </p:cNvPr>
          <p:cNvSpPr>
            <a:spLocks noGrp="1"/>
          </p:cNvSpPr>
          <p:nvPr>
            <p:ph type="body" idx="1"/>
          </p:nvPr>
        </p:nvSpPr>
        <p:spPr/>
        <p:txBody>
          <a:bodyPr/>
          <a:lstStyle/>
          <a:p>
            <a:r>
              <a:rPr lang="sv-SE" dirty="0"/>
              <a:t>Vi ska avsluta med att stämma av de målen vi hade för dagarna. Har vi uppnått dessa?</a:t>
            </a:r>
          </a:p>
          <a:p>
            <a:endParaRPr lang="sv-SE" dirty="0"/>
          </a:p>
          <a:p>
            <a:r>
              <a:rPr lang="sv-SE" i="1" dirty="0"/>
              <a:t>Skicka ut frågan i gruppen – fråga runt, var lyhörd för om det är någon som är tveksam.</a:t>
            </a:r>
          </a:p>
        </p:txBody>
      </p:sp>
      <p:sp>
        <p:nvSpPr>
          <p:cNvPr id="4" name="Platshållare för bildnummer 3">
            <a:extLst>
              <a:ext uri="{FF2B5EF4-FFF2-40B4-BE49-F238E27FC236}">
                <a16:creationId xmlns:a16="http://schemas.microsoft.com/office/drawing/2014/main" id="{C1F7DA6E-40CB-F79D-11E4-736B158D708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285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a:t>Stort tack för de här dagarna och riktigt bra jobbat!! </a:t>
            </a:r>
          </a:p>
        </p:txBody>
      </p:sp>
      <p:sp>
        <p:nvSpPr>
          <p:cNvPr id="4" name="Platshållare för bildnummer 3"/>
          <p:cNvSpPr>
            <a:spLocks noGrp="1"/>
          </p:cNvSpPr>
          <p:nvPr>
            <p:ph type="sldNum" sz="quarter" idx="5"/>
          </p:nvPr>
        </p:nvSpPr>
        <p:spPr/>
        <p:txBody>
          <a:bodyPr/>
          <a:lstStyle/>
          <a:p>
            <a:pPr marL="0" marR="0" lvl="0" indent="0" algn="r" defTabSz="1347214"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rPr>
              <a:pPr marL="0" marR="0" lvl="0" indent="0" algn="r" defTabSz="1347214" rtl="0" eaLnBrk="0" fontAlgn="base" latinLnBrk="0" hangingPunct="0">
                <a:lnSpc>
                  <a:spcPct val="100000"/>
                </a:lnSpc>
                <a:spcBef>
                  <a:spcPct val="0"/>
                </a:spcBef>
                <a:spcAft>
                  <a:spcPct val="0"/>
                </a:spcAft>
                <a:buClrTx/>
                <a:buSzTx/>
                <a:buFontTx/>
                <a:buNone/>
                <a:tabLst/>
                <a:defRPr/>
              </a:pPr>
              <a:t>28</a:t>
            </a:fld>
            <a:endParaRPr kumimoji="0" lang="sv-SE" altLang="sv-SE"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960166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E81B6C-57E3-A940-92C3-110294C5356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15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a:t>SDV-programmet har beslutat att använda Region Skånes framtagna förändringsmodell vilket är en stor fördel för oss i Regionservice. De flesta av våra chefer och ledare är utbildade i modellen och flera har även använt den i praktiken.</a:t>
            </a:r>
          </a:p>
          <a:p>
            <a:endParaRPr lang="sv-SE" b="1"/>
          </a:p>
          <a:p>
            <a:r>
              <a:rPr lang="sv-SE" b="1"/>
              <a:t>Förberedelsefasen</a:t>
            </a:r>
            <a:r>
              <a:rPr lang="sv-SE"/>
              <a:t> går mycket ut på att ”kratta </a:t>
            </a:r>
            <a:r>
              <a:rPr lang="sv-SE" err="1"/>
              <a:t>managen</a:t>
            </a:r>
            <a:r>
              <a:rPr lang="sv-SE"/>
              <a:t>”: Visa vad slutmålet är och varför i hela fridens namn vi gör det här, sedan planera med utgångspunkt i människorna i systemet och sedan bygga upp förmågan innan ”vi trycker på knappen”. Den som leder </a:t>
            </a:r>
            <a:r>
              <a:rPr lang="sv-SE" err="1"/>
              <a:t>förädnringen</a:t>
            </a:r>
            <a:r>
              <a:rPr lang="sv-SE"/>
              <a:t> här visa ledarskap i form av strategiskt tänkande, att kunna ”visa vägen” och visa att vi tror på behovet av förändring. I denna fasen är förändringshandledaren aktiv, man tar fram en förändringsplan och förbereder inför att förändringen ska ske.</a:t>
            </a:r>
          </a:p>
          <a:p>
            <a:r>
              <a:rPr lang="sv-SE" b="1"/>
              <a:t>Genomförandefasen </a:t>
            </a:r>
            <a:r>
              <a:rPr lang="sv-SE" b="0"/>
              <a:t>går mycket ut på att följa upp och anpassa planen. Behov av ändringar uppstår alltid, så mycket går ut på att vara på tårna och hantera dem snabbt och effektivt. Ledarskapet går mycket  ut på att coacha, så det gäller att som chef vara närvarande</a:t>
            </a:r>
          </a:p>
          <a:p>
            <a:r>
              <a:rPr lang="sv-SE" b="1"/>
              <a:t>Förstärkningsfasen </a:t>
            </a:r>
            <a:r>
              <a:rPr lang="sv-SE" b="0"/>
              <a:t>att när vi lagt tid ock kraft på en förändring säkerställa att den blir en naturlig del av vårt arbetssätt och inte försvinner när vi flyttar strålkastaren åt ett annat håll. Det är lika viktigt att rätta till fel och realisera förbättringsidéer </a:t>
            </a:r>
            <a:endParaRPr lang="sv-SE" b="1"/>
          </a:p>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469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Framgångsfaktorerna</a:t>
            </a:r>
            <a:r>
              <a:rPr lang="sv-SE" baseline="0" dirty="0"/>
              <a:t> är en övergripande checklista med det som erfarenheten har visat vara viktigt att leverera för att förändringsarbetet ska lyckas fullt ut. </a:t>
            </a:r>
          </a:p>
          <a:p>
            <a:pPr algn="l"/>
            <a:endParaRPr lang="sv-SE" baseline="0" dirty="0"/>
          </a:p>
          <a:p>
            <a:pPr algn="l"/>
            <a:r>
              <a:rPr lang="sv-SE" i="1" baseline="0" dirty="0"/>
              <a:t>Prata lite om varje punkt och koppla ihop med föregående bild.</a:t>
            </a:r>
          </a:p>
          <a:p>
            <a:endParaRPr lang="sv-S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218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kommer använda metoden för förändringsplanering men för att kunna bocka av kuvert A behöver vi lägga till ytterligare metodik och göra en så kallad gapanalys. </a:t>
            </a:r>
          </a:p>
          <a:p>
            <a:endParaRPr lang="sv-SE" dirty="0"/>
          </a:p>
          <a:p>
            <a:r>
              <a:rPr lang="sv-SE" dirty="0"/>
              <a:t>Vad är skillnaden mellan nuläge och framtida läge. Vad innebär det för lokalt för er och vilka hinder ser ni för att nå det framtida läget? Vad är orsaken till det och vad ska göras för att nå dit. När vi vet vad det innebär kan vi göra vår förändrings- och kommunikationsplan.</a:t>
            </a:r>
          </a:p>
          <a:p>
            <a:endParaRPr lang="sv-SE" dirty="0"/>
          </a:p>
          <a:p>
            <a:r>
              <a:rPr lang="sv-SE" dirty="0"/>
              <a:t>Ny metod och vi tar gärna emot feedback på metoden för att hela tiden skruva och förbättra den.</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F1DED4-3B0A-4D60-BEFE-42F758C0424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21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ska vi ha uppnått vid dagarnas slut.</a:t>
            </a:r>
          </a:p>
          <a:p>
            <a:endParaRPr lang="sv-SE" dirty="0"/>
          </a:p>
          <a:p>
            <a:r>
              <a:rPr lang="sv-SE" b="0" i="1" dirty="0"/>
              <a:t>Förklara lite runt de olika punkterna. Se till att få kvittens från gruppen.</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912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Detta kapitel drar utrullningsprojektledare för SDV – Martin.</a:t>
            </a:r>
          </a:p>
          <a:p>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Max 30 min beroende på hur många processer vi  hanterar i workshopen.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Processerna ska vara utskrivna i A3 format antingen gör vi det eller projektet.</a:t>
            </a:r>
          </a:p>
          <a:p>
            <a:endParaRPr lang="sv-SE" i="1"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62AC7-E151-4F37-9876-013FCF0CAB6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34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Detta kapitel drar utrullningsprojektledare för SDV – Martin.</a:t>
            </a:r>
          </a:p>
          <a:p>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Max 30 min beroende på hur många processer vi  hanterar i workshopen.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Processerna ska vara utskrivna i A3 format antingen gör vi det eller projektet.</a:t>
            </a:r>
          </a:p>
          <a:p>
            <a:endParaRPr lang="sv-SE" i="1"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62AC7-E151-4F37-9876-013FCF0CAB6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408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Detta kapitel drar utrullningsprojektledare för SDV – Martin.</a:t>
            </a:r>
          </a:p>
          <a:p>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Max 30 min beroende på hur många processer vi  hanterar i workshopen.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Processerna ska vara utskrivna i A3 format antingen gör vi det eller projektet.</a:t>
            </a:r>
          </a:p>
          <a:p>
            <a:endParaRPr lang="sv-SE" i="1"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62AC7-E151-4F37-9876-013FCF0CAB6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0DFB4-2A73-3EF2-1701-19D9BB62F72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EF755DA-84C0-5C29-932A-C6E3A9F73A4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AC38032-F5C8-7236-2ADB-E5A816E46191}"/>
              </a:ext>
            </a:extLst>
          </p:cNvPr>
          <p:cNvSpPr>
            <a:spLocks noGrp="1"/>
          </p:cNvSpPr>
          <p:nvPr>
            <p:ph type="body" idx="1"/>
          </p:nvPr>
        </p:nvSpPr>
        <p:spPr/>
        <p:txBody>
          <a:bodyPr/>
          <a:lstStyle/>
          <a:p>
            <a:r>
              <a:rPr lang="sv-SE" i="1" dirty="0"/>
              <a:t>Här lägger ni in processbilder som ni får av projektet (Martin). Dölj sen denna bild.</a:t>
            </a:r>
          </a:p>
        </p:txBody>
      </p:sp>
      <p:sp>
        <p:nvSpPr>
          <p:cNvPr id="4" name="Platshållare för bildnummer 3">
            <a:extLst>
              <a:ext uri="{FF2B5EF4-FFF2-40B4-BE49-F238E27FC236}">
                <a16:creationId xmlns:a16="http://schemas.microsoft.com/office/drawing/2014/main" id="{719AF399-E826-C06C-1710-608382E68B8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62AC7-E151-4F37-9876-013FCF0CAB6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94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15 min</a:t>
            </a:r>
          </a:p>
          <a:p>
            <a:r>
              <a:rPr lang="sv-SE" i="0" dirty="0"/>
              <a:t>Be verksamheten ganska kortfattat beskriva processerna.</a:t>
            </a:r>
          </a:p>
          <a:p>
            <a:endParaRPr lang="sv-SE" i="1"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62AC7-E151-4F37-9876-013FCF0CAB6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21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Efter denna bilden lägger ni in </a:t>
            </a:r>
            <a:r>
              <a:rPr lang="sv-SE" i="1" dirty="0" err="1"/>
              <a:t>slides</a:t>
            </a:r>
            <a:r>
              <a:rPr lang="sv-SE" i="1" dirty="0"/>
              <a:t> på det lokala nuläget. Med ungefär samma format som det framtid läget.</a:t>
            </a:r>
          </a:p>
          <a:p>
            <a:endParaRPr lang="sv-SE" i="1" dirty="0"/>
          </a:p>
          <a:p>
            <a:r>
              <a:rPr lang="sv-SE" i="1" dirty="0"/>
              <a:t>Dessa nulägen har ni i utskrivet A3 format, antingen gör vi det eller verksamheten. Dölj sen denna bild.</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62AC7-E151-4F37-9876-013FCF0CAB6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351990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684189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0431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a:t>Klicka på ikonen för att lägga till en bild, den fyller </a:t>
            </a:r>
            <a:br>
              <a:rPr lang="sv-SE"/>
            </a:br>
            <a:r>
              <a:rPr lang="sv-SE"/>
              <a:t>ut 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85582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57518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0324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84331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47679632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29021424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285958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4966869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2144707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7266222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90278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13379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72813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972159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265849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7154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79600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a:t>Klicka på ikonen för att lägga till en bild, den fyller </a:t>
            </a:r>
            <a:br>
              <a:rPr lang="sv-SE"/>
            </a:br>
            <a:r>
              <a:rPr lang="sv-SE"/>
              <a:t>ut 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852348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6204373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92703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229883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92884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1700808"/>
            <a:ext cx="10363200" cy="1470025"/>
          </a:xfrm>
          <a:prstGeom prst="rect">
            <a:avLst/>
          </a:prstGeom>
        </p:spPr>
        <p:txBody>
          <a:bodyPr/>
          <a:lstStyle>
            <a:lvl1pPr algn="ctr">
              <a:defRPr/>
            </a:lvl1pPr>
          </a:lstStyle>
          <a:p>
            <a:r>
              <a:rPr lang="sv-SE"/>
              <a:t>Klicka här för att ändra format</a:t>
            </a:r>
          </a:p>
        </p:txBody>
      </p:sp>
      <p:sp>
        <p:nvSpPr>
          <p:cNvPr id="3" name="Underrubrik 2"/>
          <p:cNvSpPr>
            <a:spLocks noGrp="1"/>
          </p:cNvSpPr>
          <p:nvPr>
            <p:ph type="subTitle" idx="1"/>
          </p:nvPr>
        </p:nvSpPr>
        <p:spPr>
          <a:xfrm>
            <a:off x="1828800" y="3404592"/>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Tree>
    <p:extLst>
      <p:ext uri="{BB962C8B-B14F-4D97-AF65-F5344CB8AC3E}">
        <p14:creationId xmlns:p14="http://schemas.microsoft.com/office/powerpoint/2010/main" val="1637376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09600" y="1600201"/>
            <a:ext cx="10972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77067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335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eller platta hö">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F2D5CC-F833-48DB-B6B6-72FBF1F1A1CD}"/>
              </a:ext>
            </a:extLst>
          </p:cNvPr>
          <p:cNvSpPr>
            <a:spLocks noGrp="1"/>
          </p:cNvSpPr>
          <p:nvPr>
            <p:ph type="title"/>
          </p:nvPr>
        </p:nvSpPr>
        <p:spPr>
          <a:xfrm>
            <a:off x="695400" y="476672"/>
            <a:ext cx="5040560" cy="3960440"/>
          </a:xfrm>
          <a:prstGeom prst="rect">
            <a:avLst/>
          </a:prstGeom>
        </p:spPr>
        <p:txBody>
          <a:bodyPr/>
          <a:lstStyle/>
          <a:p>
            <a:r>
              <a:rPr lang="sv-SE"/>
              <a:t>Klicka här för att ändra format</a:t>
            </a:r>
          </a:p>
        </p:txBody>
      </p:sp>
      <p:sp>
        <p:nvSpPr>
          <p:cNvPr id="3" name="Rektangel 2">
            <a:extLst>
              <a:ext uri="{FF2B5EF4-FFF2-40B4-BE49-F238E27FC236}">
                <a16:creationId xmlns:a16="http://schemas.microsoft.com/office/drawing/2014/main" id="{1B487910-FAFB-488A-B7D0-1958B204828E}"/>
              </a:ext>
            </a:extLst>
          </p:cNvPr>
          <p:cNvSpPr/>
          <p:nvPr userDrawn="1"/>
        </p:nvSpPr>
        <p:spPr bwMode="auto">
          <a:xfrm>
            <a:off x="0" y="0"/>
            <a:ext cx="6528048"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003173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1931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03336492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76429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911424" y="692696"/>
            <a:ext cx="10972800" cy="1143000"/>
          </a:xfrm>
          <a:prstGeom prst="rect">
            <a:avLst/>
          </a:prstGeom>
        </p:spPr>
        <p:txBody>
          <a:bodyPr/>
          <a:lstStyle/>
          <a:p>
            <a:r>
              <a:rPr lang="sv-SE"/>
              <a:t>Klicka här för att ändra format</a:t>
            </a:r>
          </a:p>
        </p:txBody>
      </p:sp>
    </p:spTree>
    <p:extLst>
      <p:ext uri="{BB962C8B-B14F-4D97-AF65-F5344CB8AC3E}">
        <p14:creationId xmlns:p14="http://schemas.microsoft.com/office/powerpoint/2010/main" val="2506257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3513685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199456" y="4800600"/>
            <a:ext cx="8505461" cy="566738"/>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199456" y="476672"/>
            <a:ext cx="9793088" cy="425881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199456" y="5367338"/>
            <a:ext cx="8505461"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3886550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7" name="Platshållare för text 3">
            <a:extLst>
              <a:ext uri="{FF2B5EF4-FFF2-40B4-BE49-F238E27FC236}">
                <a16:creationId xmlns:a16="http://schemas.microsoft.com/office/drawing/2014/main" id="{BE693459-90D0-6648-8368-97F997576559}"/>
              </a:ext>
            </a:extLst>
          </p:cNvPr>
          <p:cNvSpPr>
            <a:spLocks noGrp="1"/>
          </p:cNvSpPr>
          <p:nvPr>
            <p:ph type="body" sz="quarter" idx="11"/>
          </p:nvPr>
        </p:nvSpPr>
        <p:spPr>
          <a:xfrm>
            <a:off x="838200" y="2348880"/>
            <a:ext cx="10094483" cy="3528913"/>
          </a:xfrm>
          <a:prstGeom prst="rect">
            <a:avLst/>
          </a:prstGeom>
        </p:spPr>
        <p:txBody>
          <a:bodyPr/>
          <a:lstStyle>
            <a:lvl1pPr>
              <a:defRPr sz="2800"/>
            </a:lvl1pPr>
          </a:lstStyle>
          <a:p>
            <a:r>
              <a:rPr lang="sv-SE"/>
              <a:t>Redigera format för bakgrundstext
Nivå två
Nivå tre
Nivå fyra
Nivå fem</a:t>
            </a:r>
          </a:p>
        </p:txBody>
      </p:sp>
      <p:sp>
        <p:nvSpPr>
          <p:cNvPr id="9" name="Rubrik 1">
            <a:extLst>
              <a:ext uri="{FF2B5EF4-FFF2-40B4-BE49-F238E27FC236}">
                <a16:creationId xmlns:a16="http://schemas.microsoft.com/office/drawing/2014/main" id="{E31549D9-31AC-C44B-BAB2-5C19A559F25C}"/>
              </a:ext>
            </a:extLst>
          </p:cNvPr>
          <p:cNvSpPr>
            <a:spLocks noGrp="1"/>
          </p:cNvSpPr>
          <p:nvPr>
            <p:ph type="title"/>
          </p:nvPr>
        </p:nvSpPr>
        <p:spPr>
          <a:xfrm>
            <a:off x="838200" y="1046162"/>
            <a:ext cx="10094483" cy="1378631"/>
          </a:xfrm>
          <a:prstGeom prst="rect">
            <a:avLst/>
          </a:prstGeom>
        </p:spPr>
        <p:txBody>
          <a:bodyPr/>
          <a:lstStyle/>
          <a:p>
            <a:r>
              <a:rPr lang="sv-SE"/>
              <a:t>Klicka här för att ändra mall för rubrikformat</a:t>
            </a:r>
          </a:p>
        </p:txBody>
      </p:sp>
      <p:sp>
        <p:nvSpPr>
          <p:cNvPr id="5" name="Platshållare för datum 3">
            <a:extLst>
              <a:ext uri="{FF2B5EF4-FFF2-40B4-BE49-F238E27FC236}">
                <a16:creationId xmlns:a16="http://schemas.microsoft.com/office/drawing/2014/main" id="{8815D82D-3749-DA40-A5E6-2D35089A0A64}"/>
              </a:ext>
            </a:extLst>
          </p:cNvPr>
          <p:cNvSpPr>
            <a:spLocks noGrp="1"/>
          </p:cNvSpPr>
          <p:nvPr>
            <p:ph type="dt" sz="half" idx="2"/>
          </p:nvPr>
        </p:nvSpPr>
        <p:spPr>
          <a:xfrm>
            <a:off x="184364" y="116096"/>
            <a:ext cx="2743200" cy="365125"/>
          </a:xfrm>
          <a:prstGeom prst="rect">
            <a:avLst/>
          </a:prstGeom>
        </p:spPr>
        <p:txBody>
          <a:bodyPr vert="horz" lIns="91440" tIns="45720" rIns="91440" bIns="45720" rtlCol="0" anchor="ctr"/>
          <a:lstStyle>
            <a:lvl1pPr algn="l">
              <a:defRPr sz="6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C465831-B0A3-E845-A1EE-CD94C089EE64}" type="datetime1">
              <a:rPr kumimoji="0" lang="sv-SE" sz="6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ヒラギノ角ゴ Pro W3"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2024-06-14</a:t>
            </a:fld>
            <a:endParaRPr kumimoji="0" lang="sv-SE" sz="600" b="0" i="0" u="none" strike="noStrike" kern="1200" cap="none" spc="0" normalizeH="0" baseline="0" noProof="0">
              <a:ln>
                <a:noFill/>
              </a:ln>
              <a:solidFill>
                <a:srgbClr val="000000">
                  <a:tint val="75000"/>
                </a:srgbClr>
              </a:solidFill>
              <a:effectLst/>
              <a:uLnTx/>
              <a:uFillTx/>
              <a:latin typeface="Arial" panose="020B0604020202020204" pitchFamily="34" charset="0"/>
              <a:ea typeface="ヒラギノ角ゴ Pro W3" charset="-128"/>
              <a:cs typeface="Arial" panose="020B0604020202020204" pitchFamily="34" charset="0"/>
            </a:endParaRPr>
          </a:p>
        </p:txBody>
      </p:sp>
    </p:spTree>
    <p:extLst>
      <p:ext uri="{BB962C8B-B14F-4D97-AF65-F5344CB8AC3E}">
        <p14:creationId xmlns:p14="http://schemas.microsoft.com/office/powerpoint/2010/main" val="1833049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71653212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10"/>
            <a:ext cx="10363200" cy="1470025"/>
          </a:xfrm>
        </p:spPr>
        <p:txBody>
          <a:bodyPr anchor="b"/>
          <a:lstStyle>
            <a:lvl1pPr algn="ctr">
              <a:lnSpc>
                <a:spcPct val="110000"/>
              </a:lnSpc>
              <a:defRPr sz="2857">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2286">
                <a:solidFill>
                  <a:schemeClr val="tx2"/>
                </a:solidFill>
              </a:defRPr>
            </a:lvl1pPr>
            <a:lvl2pPr marL="326578" indent="0" algn="ctr">
              <a:buNone/>
              <a:defRPr sz="1429"/>
            </a:lvl2pPr>
            <a:lvl3pPr marL="653156" indent="0" algn="ctr">
              <a:buNone/>
              <a:defRPr sz="1286"/>
            </a:lvl3pPr>
            <a:lvl4pPr marL="979734" indent="0" algn="ctr">
              <a:buNone/>
              <a:defRPr sz="1143"/>
            </a:lvl4pPr>
            <a:lvl5pPr marL="1306312" indent="0" algn="ctr">
              <a:buNone/>
              <a:defRPr sz="1143"/>
            </a:lvl5pPr>
            <a:lvl6pPr marL="1632890" indent="0" algn="ctr">
              <a:buNone/>
              <a:defRPr sz="1143"/>
            </a:lvl6pPr>
            <a:lvl7pPr marL="1959468" indent="0" algn="ctr">
              <a:buNone/>
              <a:defRPr sz="1143"/>
            </a:lvl7pPr>
            <a:lvl8pPr marL="2286046" indent="0" algn="ctr">
              <a:buNone/>
              <a:defRPr sz="1143"/>
            </a:lvl8pPr>
            <a:lvl9pPr marL="2612624" indent="0" algn="ctr">
              <a:buNone/>
              <a:defRPr sz="1143"/>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350628815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10"/>
            <a:ext cx="10363200" cy="1470025"/>
          </a:xfrm>
        </p:spPr>
        <p:txBody>
          <a:bodyPr anchor="b"/>
          <a:lstStyle>
            <a:lvl1pPr algn="ctr">
              <a:lnSpc>
                <a:spcPct val="110000"/>
              </a:lnSpc>
              <a:defRPr sz="2857">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2286">
                <a:solidFill>
                  <a:schemeClr val="tx2"/>
                </a:solidFill>
              </a:defRPr>
            </a:lvl1pPr>
            <a:lvl2pPr marL="326578" indent="0" algn="ctr">
              <a:buNone/>
              <a:defRPr sz="1429"/>
            </a:lvl2pPr>
            <a:lvl3pPr marL="653156" indent="0" algn="ctr">
              <a:buNone/>
              <a:defRPr sz="1286"/>
            </a:lvl3pPr>
            <a:lvl4pPr marL="979734" indent="0" algn="ctr">
              <a:buNone/>
              <a:defRPr sz="1143"/>
            </a:lvl4pPr>
            <a:lvl5pPr marL="1306312" indent="0" algn="ctr">
              <a:buNone/>
              <a:defRPr sz="1143"/>
            </a:lvl5pPr>
            <a:lvl6pPr marL="1632890" indent="0" algn="ctr">
              <a:buNone/>
              <a:defRPr sz="1143"/>
            </a:lvl6pPr>
            <a:lvl7pPr marL="1959468" indent="0" algn="ctr">
              <a:buNone/>
              <a:defRPr sz="1143"/>
            </a:lvl7pPr>
            <a:lvl8pPr marL="2286046" indent="0" algn="ctr">
              <a:buNone/>
              <a:defRPr sz="1143"/>
            </a:lvl8pPr>
            <a:lvl9pPr marL="2612624" indent="0" algn="ctr">
              <a:buNone/>
              <a:defRPr sz="1143"/>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264021289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143"/>
              </a:spcBef>
              <a:defRPr/>
            </a:lvl1pPr>
            <a:lvl2pPr>
              <a:lnSpc>
                <a:spcPct val="110000"/>
              </a:lnSpc>
              <a:spcBef>
                <a:spcPts val="571"/>
              </a:spcBef>
              <a:defRPr/>
            </a:lvl2pPr>
            <a:lvl3pPr>
              <a:lnSpc>
                <a:spcPct val="110000"/>
              </a:lnSpc>
              <a:spcBef>
                <a:spcPts val="571"/>
              </a:spcBef>
              <a:defRPr/>
            </a:lvl3pPr>
            <a:lvl4pPr>
              <a:lnSpc>
                <a:spcPct val="110000"/>
              </a:lnSpc>
              <a:spcBef>
                <a:spcPts val="571"/>
              </a:spcBef>
              <a:defRPr/>
            </a:lvl4pPr>
            <a:lvl5pPr>
              <a:lnSpc>
                <a:spcPct val="110000"/>
              </a:lnSpc>
              <a:spcBef>
                <a:spcPts val="571"/>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67034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143"/>
              </a:spcBef>
              <a:defRPr>
                <a:solidFill>
                  <a:schemeClr val="tx2"/>
                </a:solidFill>
              </a:defRPr>
            </a:lvl1pPr>
            <a:lvl2pPr>
              <a:lnSpc>
                <a:spcPct val="110000"/>
              </a:lnSpc>
              <a:spcBef>
                <a:spcPts val="571"/>
              </a:spcBef>
              <a:defRPr>
                <a:solidFill>
                  <a:schemeClr val="tx2"/>
                </a:solidFill>
              </a:defRPr>
            </a:lvl2pPr>
            <a:lvl3pPr>
              <a:lnSpc>
                <a:spcPct val="110000"/>
              </a:lnSpc>
              <a:spcBef>
                <a:spcPts val="571"/>
              </a:spcBef>
              <a:defRPr>
                <a:solidFill>
                  <a:schemeClr val="tx2"/>
                </a:solidFill>
              </a:defRPr>
            </a:lvl3pPr>
            <a:lvl4pPr>
              <a:lnSpc>
                <a:spcPct val="110000"/>
              </a:lnSpc>
              <a:spcBef>
                <a:spcPts val="571"/>
              </a:spcBef>
              <a:defRPr>
                <a:solidFill>
                  <a:schemeClr val="tx2"/>
                </a:solidFill>
              </a:defRPr>
            </a:lvl4pPr>
            <a:lvl5pPr>
              <a:lnSpc>
                <a:spcPct val="110000"/>
              </a:lnSpc>
              <a:spcBef>
                <a:spcPts val="571"/>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86202663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143"/>
              </a:spcBef>
              <a:defRPr>
                <a:solidFill>
                  <a:schemeClr val="tx2"/>
                </a:solidFill>
              </a:defRPr>
            </a:lvl1pPr>
            <a:lvl2pPr>
              <a:lnSpc>
                <a:spcPct val="110000"/>
              </a:lnSpc>
              <a:spcBef>
                <a:spcPts val="571"/>
              </a:spcBef>
              <a:defRPr>
                <a:solidFill>
                  <a:schemeClr val="tx2"/>
                </a:solidFill>
              </a:defRPr>
            </a:lvl2pPr>
            <a:lvl3pPr>
              <a:lnSpc>
                <a:spcPct val="110000"/>
              </a:lnSpc>
              <a:spcBef>
                <a:spcPts val="571"/>
              </a:spcBef>
              <a:defRPr>
                <a:solidFill>
                  <a:schemeClr val="tx2"/>
                </a:solidFill>
              </a:defRPr>
            </a:lvl3pPr>
            <a:lvl4pPr>
              <a:lnSpc>
                <a:spcPct val="110000"/>
              </a:lnSpc>
              <a:spcBef>
                <a:spcPts val="571"/>
              </a:spcBef>
              <a:defRPr>
                <a:solidFill>
                  <a:schemeClr val="tx2"/>
                </a:solidFill>
              </a:defRPr>
            </a:lvl4pPr>
            <a:lvl5pPr>
              <a:lnSpc>
                <a:spcPct val="110000"/>
              </a:lnSpc>
              <a:spcBef>
                <a:spcPts val="571"/>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19629240"/>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9"/>
            <a:ext cx="10515600" cy="2852737"/>
          </a:xfrm>
        </p:spPr>
        <p:txBody>
          <a:bodyPr anchor="b"/>
          <a:lstStyle>
            <a:lvl1pPr>
              <a:defRPr sz="3572">
                <a:solidFill>
                  <a:schemeClr val="tx2"/>
                </a:solidFill>
              </a:defRPr>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4"/>
            <a:ext cx="10515600" cy="1500187"/>
          </a:xfrm>
        </p:spPr>
        <p:txBody>
          <a:bodyPr/>
          <a:lstStyle>
            <a:lvl1pPr marL="0" indent="0">
              <a:buNone/>
              <a:defRPr sz="1714">
                <a:solidFill>
                  <a:schemeClr val="tx2"/>
                </a:solidFill>
              </a:defRPr>
            </a:lvl1pPr>
            <a:lvl2pPr marL="326578" indent="0">
              <a:buNone/>
              <a:defRPr sz="1429">
                <a:solidFill>
                  <a:schemeClr val="tx1">
                    <a:tint val="75000"/>
                  </a:schemeClr>
                </a:solidFill>
              </a:defRPr>
            </a:lvl2pPr>
            <a:lvl3pPr marL="653156" indent="0">
              <a:buNone/>
              <a:defRPr sz="1286">
                <a:solidFill>
                  <a:schemeClr val="tx1">
                    <a:tint val="75000"/>
                  </a:schemeClr>
                </a:solidFill>
              </a:defRPr>
            </a:lvl3pPr>
            <a:lvl4pPr marL="979734" indent="0">
              <a:buNone/>
              <a:defRPr sz="1143">
                <a:solidFill>
                  <a:schemeClr val="tx1">
                    <a:tint val="75000"/>
                  </a:schemeClr>
                </a:solidFill>
              </a:defRPr>
            </a:lvl4pPr>
            <a:lvl5pPr marL="1306312" indent="0">
              <a:buNone/>
              <a:defRPr sz="1143">
                <a:solidFill>
                  <a:schemeClr val="tx1">
                    <a:tint val="75000"/>
                  </a:schemeClr>
                </a:solidFill>
              </a:defRPr>
            </a:lvl5pPr>
            <a:lvl6pPr marL="1632890" indent="0">
              <a:buNone/>
              <a:defRPr sz="1143">
                <a:solidFill>
                  <a:schemeClr val="tx1">
                    <a:tint val="75000"/>
                  </a:schemeClr>
                </a:solidFill>
              </a:defRPr>
            </a:lvl6pPr>
            <a:lvl7pPr marL="1959468" indent="0">
              <a:buNone/>
              <a:defRPr sz="1143">
                <a:solidFill>
                  <a:schemeClr val="tx1">
                    <a:tint val="75000"/>
                  </a:schemeClr>
                </a:solidFill>
              </a:defRPr>
            </a:lvl7pPr>
            <a:lvl8pPr marL="2286046" indent="0">
              <a:buNone/>
              <a:defRPr sz="1143">
                <a:solidFill>
                  <a:schemeClr val="tx1">
                    <a:tint val="75000"/>
                  </a:schemeClr>
                </a:solidFill>
              </a:defRPr>
            </a:lvl8pPr>
            <a:lvl9pPr marL="2612624" indent="0">
              <a:buNone/>
              <a:defRPr sz="1143">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7704617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143"/>
              </a:spcBef>
              <a:defRPr/>
            </a:lvl1pPr>
            <a:lvl2pPr>
              <a:spcBef>
                <a:spcPts val="714"/>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1"/>
            <a:ext cx="5181600" cy="4525963"/>
          </a:xfrm>
        </p:spPr>
        <p:txBody>
          <a:bodyPr/>
          <a:lstStyle>
            <a:lvl1pPr>
              <a:lnSpc>
                <a:spcPct val="110000"/>
              </a:lnSpc>
              <a:spcBef>
                <a:spcPts val="1143"/>
              </a:spcBef>
              <a:defRPr/>
            </a:lvl1pPr>
            <a:lvl2pPr>
              <a:lnSpc>
                <a:spcPct val="110000"/>
              </a:lnSpc>
              <a:spcBef>
                <a:spcPts val="714"/>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1882602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1" y="1549400"/>
            <a:ext cx="5157787" cy="823912"/>
          </a:xfrm>
        </p:spPr>
        <p:txBody>
          <a:bodyPr anchor="b"/>
          <a:lstStyle>
            <a:lvl1pPr marL="0" indent="0">
              <a:buNone/>
              <a:defRPr sz="1714" b="1"/>
            </a:lvl1pPr>
            <a:lvl2pPr marL="326578" indent="0">
              <a:buNone/>
              <a:defRPr sz="1429" b="1"/>
            </a:lvl2pPr>
            <a:lvl3pPr marL="653156" indent="0">
              <a:buNone/>
              <a:defRPr sz="1286" b="1"/>
            </a:lvl3pPr>
            <a:lvl4pPr marL="979734" indent="0">
              <a:buNone/>
              <a:defRPr sz="1143" b="1"/>
            </a:lvl4pPr>
            <a:lvl5pPr marL="1306312" indent="0">
              <a:buNone/>
              <a:defRPr sz="1143" b="1"/>
            </a:lvl5pPr>
            <a:lvl6pPr marL="1632890" indent="0">
              <a:buNone/>
              <a:defRPr sz="1143" b="1"/>
            </a:lvl6pPr>
            <a:lvl7pPr marL="1959468" indent="0">
              <a:buNone/>
              <a:defRPr sz="1143" b="1"/>
            </a:lvl7pPr>
            <a:lvl8pPr marL="2286046" indent="0">
              <a:buNone/>
              <a:defRPr sz="1143" b="1"/>
            </a:lvl8pPr>
            <a:lvl9pPr marL="2612624" indent="0">
              <a:buNone/>
              <a:defRPr sz="1143"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1" y="2505075"/>
            <a:ext cx="5157787" cy="3684588"/>
          </a:xfrm>
        </p:spPr>
        <p:txBody>
          <a:bodyPr/>
          <a:lstStyle>
            <a:lvl1pPr>
              <a:lnSpc>
                <a:spcPct val="110000"/>
              </a:lnSpc>
              <a:spcBef>
                <a:spcPts val="1143"/>
              </a:spcBef>
              <a:defRPr sz="2000"/>
            </a:lvl1pPr>
            <a:lvl2pPr>
              <a:lnSpc>
                <a:spcPct val="110000"/>
              </a:lnSpc>
              <a:spcBef>
                <a:spcPts val="714"/>
              </a:spcBef>
              <a:defRPr sz="1714"/>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1" y="1549400"/>
            <a:ext cx="5183188" cy="823912"/>
          </a:xfrm>
        </p:spPr>
        <p:txBody>
          <a:bodyPr anchor="b"/>
          <a:lstStyle>
            <a:lvl1pPr marL="0" indent="0">
              <a:buNone/>
              <a:defRPr sz="1714" b="1"/>
            </a:lvl1pPr>
            <a:lvl2pPr marL="326578" indent="0">
              <a:buNone/>
              <a:defRPr sz="1429" b="1"/>
            </a:lvl2pPr>
            <a:lvl3pPr marL="653156" indent="0">
              <a:buNone/>
              <a:defRPr sz="1286" b="1"/>
            </a:lvl3pPr>
            <a:lvl4pPr marL="979734" indent="0">
              <a:buNone/>
              <a:defRPr sz="1143" b="1"/>
            </a:lvl4pPr>
            <a:lvl5pPr marL="1306312" indent="0">
              <a:buNone/>
              <a:defRPr sz="1143" b="1"/>
            </a:lvl5pPr>
            <a:lvl6pPr marL="1632890" indent="0">
              <a:buNone/>
              <a:defRPr sz="1143" b="1"/>
            </a:lvl6pPr>
            <a:lvl7pPr marL="1959468" indent="0">
              <a:buNone/>
              <a:defRPr sz="1143" b="1"/>
            </a:lvl7pPr>
            <a:lvl8pPr marL="2286046" indent="0">
              <a:buNone/>
              <a:defRPr sz="1143" b="1"/>
            </a:lvl8pPr>
            <a:lvl9pPr marL="2612624" indent="0">
              <a:buNone/>
              <a:defRPr sz="1143"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3" y="2505075"/>
            <a:ext cx="5183188" cy="3684588"/>
          </a:xfrm>
        </p:spPr>
        <p:txBody>
          <a:bodyPr/>
          <a:lstStyle>
            <a:lvl1pPr>
              <a:lnSpc>
                <a:spcPct val="110000"/>
              </a:lnSpc>
              <a:spcBef>
                <a:spcPts val="1143"/>
              </a:spcBef>
              <a:defRPr sz="2000"/>
            </a:lvl1pPr>
            <a:lvl2pPr>
              <a:lnSpc>
                <a:spcPct val="110000"/>
              </a:lnSpc>
              <a:spcBef>
                <a:spcPts val="714"/>
              </a:spcBef>
              <a:defRPr sz="1714"/>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938306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5606891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2286"/>
            </a:lvl1p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143"/>
              </a:spcBef>
              <a:defRPr/>
            </a:lvl1pPr>
            <a:lvl2pPr>
              <a:spcBef>
                <a:spcPts val="714"/>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1429"/>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15524848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199133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23097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1429"/>
            </a:lvl1pPr>
          </a:lstStyle>
          <a:p>
            <a:r>
              <a:rPr lang="sv-SE"/>
              <a:t>Klicka på ikonen för att lägga till en bild, den fyller </a:t>
            </a:r>
            <a:br>
              <a:rPr lang="sv-SE"/>
            </a:br>
            <a:r>
              <a:rPr lang="sv-SE"/>
              <a:t>ut 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1" y="360000"/>
            <a:ext cx="3932237" cy="1600200"/>
          </a:xfrm>
        </p:spPr>
        <p:txBody>
          <a:bodyPr anchor="t" anchorCtr="0"/>
          <a:lstStyle>
            <a:lvl1pPr>
              <a:defRPr sz="2286"/>
            </a:lvl1pPr>
          </a:lstStyle>
          <a:p>
            <a:r>
              <a:rPr lang="sv-SE"/>
              <a:t>Klicka här för att ändra mall för rubrikformat</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1" y="1972920"/>
            <a:ext cx="3932237" cy="4262781"/>
          </a:xfrm>
        </p:spPr>
        <p:txBody>
          <a:bodyPr/>
          <a:lstStyle>
            <a:lvl1pPr marL="0" indent="0">
              <a:lnSpc>
                <a:spcPct val="110000"/>
              </a:lnSpc>
              <a:buNone/>
              <a:defRPr sz="1143"/>
            </a:lvl1pPr>
            <a:lvl2pPr marL="326578" indent="0">
              <a:buNone/>
              <a:defRPr sz="1000"/>
            </a:lvl2pPr>
            <a:lvl3pPr marL="653156" indent="0">
              <a:buNone/>
              <a:defRPr sz="857"/>
            </a:lvl3pPr>
            <a:lvl4pPr marL="979734" indent="0">
              <a:buNone/>
              <a:defRPr sz="714"/>
            </a:lvl4pPr>
            <a:lvl5pPr marL="1306312" indent="0">
              <a:buNone/>
              <a:defRPr sz="714"/>
            </a:lvl5pPr>
            <a:lvl6pPr marL="1632890" indent="0">
              <a:buNone/>
              <a:defRPr sz="714"/>
            </a:lvl6pPr>
            <a:lvl7pPr marL="1959468" indent="0">
              <a:buNone/>
              <a:defRPr sz="714"/>
            </a:lvl7pPr>
            <a:lvl8pPr marL="2286046" indent="0">
              <a:buNone/>
              <a:defRPr sz="714"/>
            </a:lvl8pPr>
            <a:lvl9pPr marL="2612624" indent="0">
              <a:buNone/>
              <a:defRPr sz="714"/>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381489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1"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143"/>
              </a:spcBef>
              <a:defRPr>
                <a:solidFill>
                  <a:schemeClr val="bg2"/>
                </a:solidFill>
              </a:defRPr>
            </a:lvl1pPr>
            <a:lvl2pPr>
              <a:spcBef>
                <a:spcPts val="714"/>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1"/>
            <a:ext cx="5181600" cy="4525963"/>
          </a:xfrm>
        </p:spPr>
        <p:txBody>
          <a:bodyPr/>
          <a:lstStyle>
            <a:lvl1pPr>
              <a:lnSpc>
                <a:spcPct val="110000"/>
              </a:lnSpc>
              <a:spcBef>
                <a:spcPts val="1143"/>
              </a:spcBef>
              <a:defRPr/>
            </a:lvl1pPr>
            <a:lvl2pPr>
              <a:lnSpc>
                <a:spcPct val="110000"/>
              </a:lnSpc>
              <a:spcBef>
                <a:spcPts val="714"/>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69758020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1" y="360000"/>
            <a:ext cx="3932237" cy="1600200"/>
          </a:xfrm>
        </p:spPr>
        <p:txBody>
          <a:bodyPr anchor="t" anchorCtr="0"/>
          <a:lstStyle>
            <a:lvl1pPr>
              <a:defRPr sz="2286"/>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1"/>
            <a:ext cx="5997150" cy="5186271"/>
          </a:xfrm>
        </p:spPr>
        <p:txBody>
          <a:bodyPr/>
          <a:lstStyle>
            <a:lvl1pPr>
              <a:lnSpc>
                <a:spcPct val="110000"/>
              </a:lnSpc>
              <a:spcBef>
                <a:spcPts val="1143"/>
              </a:spcBef>
              <a:defRPr sz="2286"/>
            </a:lvl1pPr>
            <a:lvl2pPr>
              <a:lnSpc>
                <a:spcPct val="110000"/>
              </a:lnSpc>
              <a:spcBef>
                <a:spcPts val="714"/>
              </a:spcBef>
              <a:defRPr sz="2000"/>
            </a:lvl2pPr>
            <a:lvl3pPr>
              <a:lnSpc>
                <a:spcPct val="110000"/>
              </a:lnSpc>
              <a:defRPr sz="1714"/>
            </a:lvl3pPr>
            <a:lvl4pPr>
              <a:lnSpc>
                <a:spcPct val="110000"/>
              </a:lnSpc>
              <a:defRPr sz="1429"/>
            </a:lvl4pPr>
            <a:lvl5pPr>
              <a:lnSpc>
                <a:spcPct val="110000"/>
              </a:lnSpc>
              <a:defRPr sz="1429"/>
            </a:lvl5pPr>
            <a:lvl6pPr>
              <a:defRPr sz="1429"/>
            </a:lvl6pPr>
            <a:lvl7pPr>
              <a:defRPr sz="1429"/>
            </a:lvl7pPr>
            <a:lvl8pPr>
              <a:defRPr sz="1429"/>
            </a:lvl8pPr>
            <a:lvl9pPr>
              <a:defRPr sz="1429"/>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1" y="1972920"/>
            <a:ext cx="3932237" cy="3573352"/>
          </a:xfrm>
        </p:spPr>
        <p:txBody>
          <a:bodyPr/>
          <a:lstStyle>
            <a:lvl1pPr marL="0" indent="0">
              <a:lnSpc>
                <a:spcPct val="110000"/>
              </a:lnSpc>
              <a:buNone/>
              <a:defRPr sz="1143"/>
            </a:lvl1pPr>
            <a:lvl2pPr marL="326578" indent="0">
              <a:buNone/>
              <a:defRPr sz="1000"/>
            </a:lvl2pPr>
            <a:lvl3pPr marL="653156" indent="0">
              <a:buNone/>
              <a:defRPr sz="857"/>
            </a:lvl3pPr>
            <a:lvl4pPr marL="979734" indent="0">
              <a:buNone/>
              <a:defRPr sz="714"/>
            </a:lvl4pPr>
            <a:lvl5pPr marL="1306312" indent="0">
              <a:buNone/>
              <a:defRPr sz="714"/>
            </a:lvl5pPr>
            <a:lvl6pPr marL="1632890" indent="0">
              <a:buNone/>
              <a:defRPr sz="714"/>
            </a:lvl6pPr>
            <a:lvl7pPr marL="1959468" indent="0">
              <a:buNone/>
              <a:defRPr sz="714"/>
            </a:lvl7pPr>
            <a:lvl8pPr marL="2286046" indent="0">
              <a:buNone/>
              <a:defRPr sz="714"/>
            </a:lvl8pPr>
            <a:lvl9pPr marL="2612624" indent="0">
              <a:buNone/>
              <a:defRPr sz="714"/>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1826196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899154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10832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683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9178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8218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7" r:id="rId4"/>
    <p:sldLayoutId id="2147483676"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7100713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ext Box 11">
            <a:extLst>
              <a:ext uri="{FF2B5EF4-FFF2-40B4-BE49-F238E27FC236}">
                <a16:creationId xmlns:a16="http://schemas.microsoft.com/office/drawing/2014/main" id="{667560BB-C8C3-4371-A5E4-941E6143043B}"/>
              </a:ext>
            </a:extLst>
          </p:cNvPr>
          <p:cNvSpPr txBox="1">
            <a:spLocks noChangeArrowheads="1"/>
          </p:cNvSpPr>
          <p:nvPr/>
        </p:nvSpPr>
        <p:spPr bwMode="auto">
          <a:xfrm>
            <a:off x="11277600" y="6553200"/>
            <a:ext cx="609600" cy="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a:spcBef>
                <a:spcPct val="50000"/>
              </a:spcBef>
              <a:defRPr/>
            </a:pPr>
            <a:fld id="{9FD1A5A4-4934-4F16-AC14-4F441D0C8C45}" type="slidenum">
              <a:rPr lang="sv-SE" altLang="sv-SE" sz="600" smtClean="0"/>
              <a:pPr algn="r">
                <a:spcBef>
                  <a:spcPct val="50000"/>
                </a:spcBef>
                <a:defRPr/>
              </a:pPr>
              <a:t>‹#›</a:t>
            </a:fld>
            <a:endParaRPr lang="sv-SE" altLang="sv-SE" sz="600"/>
          </a:p>
        </p:txBody>
      </p:sp>
      <p:pic>
        <p:nvPicPr>
          <p:cNvPr id="2051" name="Bildobjekt 5">
            <a:extLst>
              <a:ext uri="{FF2B5EF4-FFF2-40B4-BE49-F238E27FC236}">
                <a16:creationId xmlns:a16="http://schemas.microsoft.com/office/drawing/2014/main" id="{18A0E660-64A9-44F3-AFB4-DE825BA18E24}"/>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1410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95" r:id="rId11"/>
  </p:sldLayoutIdLst>
  <p:txStyles>
    <p:titleStyle>
      <a:lvl1pPr algn="l"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1"/>
            <a:ext cx="960781" cy="365125"/>
          </a:xfrm>
          <a:prstGeom prst="rect">
            <a:avLst/>
          </a:prstGeom>
        </p:spPr>
        <p:txBody>
          <a:bodyPr vert="horz" lIns="91440" tIns="45720" rIns="91440" bIns="45720" rtlCol="0" anchor="ctr"/>
          <a:lstStyle>
            <a:lvl1pPr algn="l">
              <a:defRPr sz="857">
                <a:solidFill>
                  <a:schemeClr val="tx1">
                    <a:tint val="75000"/>
                  </a:schemeClr>
                </a:solidFill>
              </a:defRPr>
            </a:lvl1p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1"/>
            <a:ext cx="9367630" cy="365125"/>
          </a:xfrm>
          <a:prstGeom prst="rect">
            <a:avLst/>
          </a:prstGeom>
        </p:spPr>
        <p:txBody>
          <a:bodyPr vert="horz" lIns="91440" tIns="45720" rIns="91440" bIns="45720" rtlCol="0" anchor="ctr"/>
          <a:lstStyle>
            <a:lvl1pPr algn="ctr">
              <a:defRPr sz="857">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1"/>
            <a:ext cx="679180" cy="365125"/>
          </a:xfrm>
          <a:prstGeom prst="rect">
            <a:avLst/>
          </a:prstGeom>
        </p:spPr>
        <p:txBody>
          <a:bodyPr vert="horz" lIns="91440" tIns="45720" rIns="91440" bIns="45720" rtlCol="0" anchor="ctr"/>
          <a:lstStyle>
            <a:lvl1pPr algn="r">
              <a:defRPr sz="857">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391297168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l" defTabSz="653156" rtl="0" eaLnBrk="1" latinLnBrk="0" hangingPunct="1">
        <a:lnSpc>
          <a:spcPct val="110000"/>
        </a:lnSpc>
        <a:spcBef>
          <a:spcPct val="0"/>
        </a:spcBef>
        <a:buNone/>
        <a:defRPr sz="2857" b="1" kern="1200">
          <a:solidFill>
            <a:schemeClr val="tx1"/>
          </a:solidFill>
          <a:latin typeface="+mj-lt"/>
          <a:ea typeface="+mj-ea"/>
          <a:cs typeface="+mj-cs"/>
        </a:defRPr>
      </a:lvl1pPr>
    </p:titleStyle>
    <p:bodyStyle>
      <a:lvl1pPr marL="163289" indent="-163289" algn="l" defTabSz="653156" rtl="0" eaLnBrk="1" latinLnBrk="0" hangingPunct="1">
        <a:lnSpc>
          <a:spcPct val="90000"/>
        </a:lnSpc>
        <a:spcBef>
          <a:spcPts val="714"/>
        </a:spcBef>
        <a:buFont typeface="Arial" panose="020B0604020202020204" pitchFamily="34" charset="0"/>
        <a:buChar char="•"/>
        <a:defRPr sz="2286" kern="1200">
          <a:solidFill>
            <a:schemeClr val="tx1"/>
          </a:solidFill>
          <a:latin typeface="+mn-lt"/>
          <a:ea typeface="+mn-ea"/>
          <a:cs typeface="+mn-cs"/>
        </a:defRPr>
      </a:lvl1pPr>
      <a:lvl2pPr marL="489867" indent="-163289" algn="l" defTabSz="653156" rtl="0" eaLnBrk="1" latinLnBrk="0" hangingPunct="1">
        <a:lnSpc>
          <a:spcPct val="90000"/>
        </a:lnSpc>
        <a:spcBef>
          <a:spcPts val="357"/>
        </a:spcBef>
        <a:buFont typeface="Arial" panose="020B0604020202020204" pitchFamily="34" charset="0"/>
        <a:buChar char="•"/>
        <a:defRPr sz="2000" kern="1200">
          <a:solidFill>
            <a:schemeClr val="tx1"/>
          </a:solidFill>
          <a:latin typeface="+mn-lt"/>
          <a:ea typeface="+mn-ea"/>
          <a:cs typeface="+mn-cs"/>
        </a:defRPr>
      </a:lvl2pPr>
      <a:lvl3pPr marL="816445" indent="-163289" algn="l" defTabSz="653156" rtl="0" eaLnBrk="1" latinLnBrk="0" hangingPunct="1">
        <a:lnSpc>
          <a:spcPct val="90000"/>
        </a:lnSpc>
        <a:spcBef>
          <a:spcPts val="357"/>
        </a:spcBef>
        <a:buFont typeface="Arial" panose="020B0604020202020204" pitchFamily="34" charset="0"/>
        <a:buChar char="•"/>
        <a:defRPr sz="1429" kern="1200">
          <a:solidFill>
            <a:schemeClr val="tx1"/>
          </a:solidFill>
          <a:latin typeface="+mn-lt"/>
          <a:ea typeface="+mn-ea"/>
          <a:cs typeface="+mn-cs"/>
        </a:defRPr>
      </a:lvl3pPr>
      <a:lvl4pPr marL="114302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4pPr>
      <a:lvl5pPr marL="1469601"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5pPr>
      <a:lvl6pPr marL="1796179"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6pPr>
      <a:lvl7pPr marL="2122757"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7pPr>
      <a:lvl8pPr marL="2449335"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8pPr>
      <a:lvl9pPr marL="2775913" indent="-163289" algn="l" defTabSz="653156" rtl="0" eaLnBrk="1" latinLnBrk="0" hangingPunct="1">
        <a:lnSpc>
          <a:spcPct val="90000"/>
        </a:lnSpc>
        <a:spcBef>
          <a:spcPts val="357"/>
        </a:spcBef>
        <a:buFont typeface="Arial" panose="020B0604020202020204" pitchFamily="34" charset="0"/>
        <a:buChar char="•"/>
        <a:defRPr sz="1286" kern="1200">
          <a:solidFill>
            <a:schemeClr val="tx1"/>
          </a:solidFill>
          <a:latin typeface="+mn-lt"/>
          <a:ea typeface="+mn-ea"/>
          <a:cs typeface="+mn-cs"/>
        </a:defRPr>
      </a:lvl9pPr>
    </p:bodyStyle>
    <p:otherStyle>
      <a:defPPr>
        <a:defRPr lang="en-US"/>
      </a:defPPr>
      <a:lvl1pPr marL="0" algn="l" defTabSz="653156" rtl="0" eaLnBrk="1" latinLnBrk="0" hangingPunct="1">
        <a:defRPr sz="1286" kern="1200">
          <a:solidFill>
            <a:schemeClr val="tx1"/>
          </a:solidFill>
          <a:latin typeface="+mn-lt"/>
          <a:ea typeface="+mn-ea"/>
          <a:cs typeface="+mn-cs"/>
        </a:defRPr>
      </a:lvl1pPr>
      <a:lvl2pPr marL="326578" algn="l" defTabSz="653156" rtl="0" eaLnBrk="1" latinLnBrk="0" hangingPunct="1">
        <a:defRPr sz="1286" kern="1200">
          <a:solidFill>
            <a:schemeClr val="tx1"/>
          </a:solidFill>
          <a:latin typeface="+mn-lt"/>
          <a:ea typeface="+mn-ea"/>
          <a:cs typeface="+mn-cs"/>
        </a:defRPr>
      </a:lvl2pPr>
      <a:lvl3pPr marL="653156" algn="l" defTabSz="653156" rtl="0" eaLnBrk="1" latinLnBrk="0" hangingPunct="1">
        <a:defRPr sz="1286" kern="1200">
          <a:solidFill>
            <a:schemeClr val="tx1"/>
          </a:solidFill>
          <a:latin typeface="+mn-lt"/>
          <a:ea typeface="+mn-ea"/>
          <a:cs typeface="+mn-cs"/>
        </a:defRPr>
      </a:lvl3pPr>
      <a:lvl4pPr marL="979734" algn="l" defTabSz="653156" rtl="0" eaLnBrk="1" latinLnBrk="0" hangingPunct="1">
        <a:defRPr sz="1286" kern="1200">
          <a:solidFill>
            <a:schemeClr val="tx1"/>
          </a:solidFill>
          <a:latin typeface="+mn-lt"/>
          <a:ea typeface="+mn-ea"/>
          <a:cs typeface="+mn-cs"/>
        </a:defRPr>
      </a:lvl4pPr>
      <a:lvl5pPr marL="1306312" algn="l" defTabSz="653156" rtl="0" eaLnBrk="1" latinLnBrk="0" hangingPunct="1">
        <a:defRPr sz="1286" kern="1200">
          <a:solidFill>
            <a:schemeClr val="tx1"/>
          </a:solidFill>
          <a:latin typeface="+mn-lt"/>
          <a:ea typeface="+mn-ea"/>
          <a:cs typeface="+mn-cs"/>
        </a:defRPr>
      </a:lvl5pPr>
      <a:lvl6pPr marL="1632890" algn="l" defTabSz="653156" rtl="0" eaLnBrk="1" latinLnBrk="0" hangingPunct="1">
        <a:defRPr sz="1286" kern="1200">
          <a:solidFill>
            <a:schemeClr val="tx1"/>
          </a:solidFill>
          <a:latin typeface="+mn-lt"/>
          <a:ea typeface="+mn-ea"/>
          <a:cs typeface="+mn-cs"/>
        </a:defRPr>
      </a:lvl6pPr>
      <a:lvl7pPr marL="1959468" algn="l" defTabSz="653156" rtl="0" eaLnBrk="1" latinLnBrk="0" hangingPunct="1">
        <a:defRPr sz="1286" kern="1200">
          <a:solidFill>
            <a:schemeClr val="tx1"/>
          </a:solidFill>
          <a:latin typeface="+mn-lt"/>
          <a:ea typeface="+mn-ea"/>
          <a:cs typeface="+mn-cs"/>
        </a:defRPr>
      </a:lvl7pPr>
      <a:lvl8pPr marL="2286046" algn="l" defTabSz="653156" rtl="0" eaLnBrk="1" latinLnBrk="0" hangingPunct="1">
        <a:defRPr sz="1286" kern="1200">
          <a:solidFill>
            <a:schemeClr val="tx1"/>
          </a:solidFill>
          <a:latin typeface="+mn-lt"/>
          <a:ea typeface="+mn-ea"/>
          <a:cs typeface="+mn-cs"/>
        </a:defRPr>
      </a:lvl8pPr>
      <a:lvl9pPr marL="2612624" algn="l" defTabSz="653156" rtl="0" eaLnBrk="1" latinLnBrk="0" hangingPunct="1">
        <a:defRPr sz="12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6.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jpeg"/><Relationship Id="rId7" Type="http://schemas.openxmlformats.org/officeDocument/2006/relationships/diagramColors" Target="../diagrams/colors3.xml"/><Relationship Id="rId2" Type="http://schemas.openxmlformats.org/officeDocument/2006/relationships/notesSlide" Target="../notesSlides/notesSlide27.xml"/><Relationship Id="rId1" Type="http://schemas.openxmlformats.org/officeDocument/2006/relationships/slideLayout" Target="../slideLayouts/slideLayout3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B4AB70-C4FB-4E59-9946-0F44BE9414B1}"/>
              </a:ext>
            </a:extLst>
          </p:cNvPr>
          <p:cNvSpPr>
            <a:spLocks noGrp="1"/>
          </p:cNvSpPr>
          <p:nvPr>
            <p:ph type="ctrTitle"/>
          </p:nvPr>
        </p:nvSpPr>
        <p:spPr/>
        <p:txBody>
          <a:bodyPr/>
          <a:lstStyle/>
          <a:p>
            <a:r>
              <a:rPr lang="sv-SE" dirty="0"/>
              <a:t>Workshop</a:t>
            </a:r>
            <a:br>
              <a:rPr lang="sv-SE" dirty="0"/>
            </a:br>
            <a:r>
              <a:rPr lang="sv-SE" dirty="0"/>
              <a:t>Gapanalys &lt;namn på gapanalysen&gt;</a:t>
            </a:r>
            <a:br>
              <a:rPr lang="sv-SE" dirty="0"/>
            </a:br>
            <a:endParaRPr lang="sv-SE" dirty="0"/>
          </a:p>
        </p:txBody>
      </p:sp>
      <p:sp>
        <p:nvSpPr>
          <p:cNvPr id="3" name="Underrubrik 2">
            <a:extLst>
              <a:ext uri="{FF2B5EF4-FFF2-40B4-BE49-F238E27FC236}">
                <a16:creationId xmlns:a16="http://schemas.microsoft.com/office/drawing/2014/main" id="{C6560FF4-1697-441F-8FEF-3B8E45E2795D}"/>
              </a:ext>
            </a:extLst>
          </p:cNvPr>
          <p:cNvSpPr>
            <a:spLocks noGrp="1"/>
          </p:cNvSpPr>
          <p:nvPr>
            <p:ph type="subTitle" idx="1"/>
          </p:nvPr>
        </p:nvSpPr>
        <p:spPr/>
        <p:txBody>
          <a:bodyPr vert="horz" lIns="91440" tIns="45720" rIns="91440" bIns="45720" rtlCol="0" anchor="t">
            <a:noAutofit/>
          </a:bodyPr>
          <a:lstStyle/>
          <a:p>
            <a:r>
              <a:rPr lang="sv-SE" dirty="0"/>
              <a:t>Verksamhet</a:t>
            </a:r>
          </a:p>
          <a:p>
            <a:r>
              <a:rPr lang="sv-SE" dirty="0"/>
              <a:t>Datum</a:t>
            </a:r>
          </a:p>
        </p:txBody>
      </p:sp>
      <p:grpSp>
        <p:nvGrpSpPr>
          <p:cNvPr id="7" name="Grupp 6" descr="Logotyp för Region Skåne">
            <a:extLst>
              <a:ext uri="{FF2B5EF4-FFF2-40B4-BE49-F238E27FC236}">
                <a16:creationId xmlns:a16="http://schemas.microsoft.com/office/drawing/2014/main" id="{91745122-F1F4-406D-9915-564572F96D66}"/>
              </a:ext>
            </a:extLst>
          </p:cNvPr>
          <p:cNvGrpSpPr/>
          <p:nvPr/>
        </p:nvGrpSpPr>
        <p:grpSpPr>
          <a:xfrm>
            <a:off x="11032836" y="5830454"/>
            <a:ext cx="949036" cy="894773"/>
            <a:chOff x="11032836" y="5830454"/>
            <a:chExt cx="949036" cy="894773"/>
          </a:xfrm>
        </p:grpSpPr>
        <p:sp>
          <p:nvSpPr>
            <p:cNvPr id="5" name="Ellips 4">
              <a:extLst>
                <a:ext uri="{FF2B5EF4-FFF2-40B4-BE49-F238E27FC236}">
                  <a16:creationId xmlns:a16="http://schemas.microsoft.com/office/drawing/2014/main" id="{3ECB80DB-3FDA-4623-8036-F3FCA8671E06}"/>
                </a:ext>
              </a:extLst>
            </p:cNvPr>
            <p:cNvSpPr/>
            <p:nvPr/>
          </p:nvSpPr>
          <p:spPr>
            <a:xfrm>
              <a:off x="11032836" y="5830454"/>
              <a:ext cx="949036" cy="8947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Bildobjekt 3">
              <a:extLst>
                <a:ext uri="{FF2B5EF4-FFF2-40B4-BE49-F238E27FC236}">
                  <a16:creationId xmlns:a16="http://schemas.microsoft.com/office/drawing/2014/main" id="{35749E1A-28CA-42F2-B71A-7D8DF071C13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11479" y="5848346"/>
              <a:ext cx="746613" cy="691200"/>
            </a:xfrm>
            <a:prstGeom prst="rect">
              <a:avLst/>
            </a:prstGeom>
          </p:spPr>
        </p:pic>
      </p:grpSp>
    </p:spTree>
    <p:extLst>
      <p:ext uri="{BB962C8B-B14F-4D97-AF65-F5344CB8AC3E}">
        <p14:creationId xmlns:p14="http://schemas.microsoft.com/office/powerpoint/2010/main" val="170170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CBF6A-84AE-C941-F85C-D1E2FAF79D0C}"/>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3E8F5BE4-7423-3BC6-2B90-49B9A3D8F385}"/>
              </a:ext>
            </a:extLst>
          </p:cNvPr>
          <p:cNvSpPr>
            <a:spLocks noGrp="1"/>
          </p:cNvSpPr>
          <p:nvPr>
            <p:ph type="title"/>
          </p:nvPr>
        </p:nvSpPr>
        <p:spPr>
          <a:xfrm>
            <a:off x="609600" y="457201"/>
            <a:ext cx="10972800" cy="1143000"/>
          </a:xfrm>
        </p:spPr>
        <p:txBody>
          <a:bodyPr/>
          <a:lstStyle/>
          <a:p>
            <a:r>
              <a:rPr lang="sv-SE" dirty="0"/>
              <a:t>&lt;lägg in bilder som visar framtida läge&gt;</a:t>
            </a:r>
          </a:p>
        </p:txBody>
      </p:sp>
      <p:sp>
        <p:nvSpPr>
          <p:cNvPr id="5" name="Platshållare för innehåll 4">
            <a:extLst>
              <a:ext uri="{FF2B5EF4-FFF2-40B4-BE49-F238E27FC236}">
                <a16:creationId xmlns:a16="http://schemas.microsoft.com/office/drawing/2014/main" id="{C5095557-A788-5FCE-A79A-237C236FEE5F}"/>
              </a:ext>
            </a:extLst>
          </p:cNvPr>
          <p:cNvSpPr>
            <a:spLocks noGrp="1"/>
          </p:cNvSpPr>
          <p:nvPr>
            <p:ph idx="1"/>
          </p:nvPr>
        </p:nvSpPr>
        <p:spPr/>
        <p:txBody>
          <a:bodyPr/>
          <a:lstStyle/>
          <a:p>
            <a:pPr marL="0" indent="0">
              <a:buNone/>
            </a:pPr>
            <a:endParaRPr lang="sv-SE" dirty="0"/>
          </a:p>
        </p:txBody>
      </p:sp>
    </p:spTree>
    <p:extLst>
      <p:ext uri="{BB962C8B-B14F-4D97-AF65-F5344CB8AC3E}">
        <p14:creationId xmlns:p14="http://schemas.microsoft.com/office/powerpoint/2010/main" val="283789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E778F9-3905-9C2F-231B-4BB103D2954E}"/>
              </a:ext>
            </a:extLst>
          </p:cNvPr>
          <p:cNvSpPr>
            <a:spLocks noGrp="1"/>
          </p:cNvSpPr>
          <p:nvPr>
            <p:ph type="title"/>
          </p:nvPr>
        </p:nvSpPr>
        <p:spPr/>
        <p:txBody>
          <a:bodyPr/>
          <a:lstStyle/>
          <a:p>
            <a:r>
              <a:rPr lang="sv-SE"/>
              <a:t>Beskrivning av nuläge</a:t>
            </a:r>
          </a:p>
        </p:txBody>
      </p:sp>
      <p:sp>
        <p:nvSpPr>
          <p:cNvPr id="3" name="Platshållare för text 2">
            <a:extLst>
              <a:ext uri="{FF2B5EF4-FFF2-40B4-BE49-F238E27FC236}">
                <a16:creationId xmlns:a16="http://schemas.microsoft.com/office/drawing/2014/main" id="{E40365E5-39CD-362B-1EB6-D3BD4DE0F073}"/>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124842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D204310-0C5C-11F5-D266-6E38A26D1E56}"/>
              </a:ext>
            </a:extLst>
          </p:cNvPr>
          <p:cNvSpPr>
            <a:spLocks noGrp="1"/>
          </p:cNvSpPr>
          <p:nvPr>
            <p:ph type="title"/>
          </p:nvPr>
        </p:nvSpPr>
        <p:spPr/>
        <p:txBody>
          <a:bodyPr/>
          <a:lstStyle/>
          <a:p>
            <a:r>
              <a:rPr lang="sv-SE" dirty="0"/>
              <a:t>&lt;lägg in beskrivning av nuläge&gt;</a:t>
            </a:r>
          </a:p>
        </p:txBody>
      </p:sp>
      <p:sp>
        <p:nvSpPr>
          <p:cNvPr id="5" name="Platshållare för innehåll 4">
            <a:extLst>
              <a:ext uri="{FF2B5EF4-FFF2-40B4-BE49-F238E27FC236}">
                <a16:creationId xmlns:a16="http://schemas.microsoft.com/office/drawing/2014/main" id="{BB7F36AC-1D7F-F705-2478-A50A69EF9AA4}"/>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2470296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7C4A2E-E410-6B5F-D3CA-560D5AB383CA}"/>
              </a:ext>
            </a:extLst>
          </p:cNvPr>
          <p:cNvSpPr>
            <a:spLocks noGrp="1"/>
          </p:cNvSpPr>
          <p:nvPr>
            <p:ph type="title"/>
          </p:nvPr>
        </p:nvSpPr>
        <p:spPr/>
        <p:txBody>
          <a:bodyPr/>
          <a:lstStyle/>
          <a:p>
            <a:r>
              <a:rPr lang="sv-SE"/>
              <a:t>Workshop</a:t>
            </a:r>
          </a:p>
        </p:txBody>
      </p:sp>
      <p:sp>
        <p:nvSpPr>
          <p:cNvPr id="3" name="Platshållare för text 2">
            <a:extLst>
              <a:ext uri="{FF2B5EF4-FFF2-40B4-BE49-F238E27FC236}">
                <a16:creationId xmlns:a16="http://schemas.microsoft.com/office/drawing/2014/main" id="{57C3FA65-900E-992F-5A82-CA30BD6C939D}"/>
              </a:ext>
            </a:extLst>
          </p:cNvPr>
          <p:cNvSpPr>
            <a:spLocks noGrp="1"/>
          </p:cNvSpPr>
          <p:nvPr>
            <p:ph type="body" idx="1"/>
          </p:nvPr>
        </p:nvSpPr>
        <p:spPr/>
        <p:txBody>
          <a:bodyPr/>
          <a:lstStyle/>
          <a:p>
            <a:r>
              <a:rPr lang="sv-SE"/>
              <a:t>Nuläge och gap</a:t>
            </a:r>
          </a:p>
        </p:txBody>
      </p:sp>
    </p:spTree>
    <p:extLst>
      <p:ext uri="{BB962C8B-B14F-4D97-AF65-F5344CB8AC3E}">
        <p14:creationId xmlns:p14="http://schemas.microsoft.com/office/powerpoint/2010/main" val="246441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537F57-4CFC-47CF-8A22-E34BC7C33E58}"/>
              </a:ext>
            </a:extLst>
          </p:cNvPr>
          <p:cNvSpPr>
            <a:spLocks noGrp="1"/>
          </p:cNvSpPr>
          <p:nvPr>
            <p:ph type="title"/>
          </p:nvPr>
        </p:nvSpPr>
        <p:spPr/>
        <p:txBody>
          <a:bodyPr/>
          <a:lstStyle/>
          <a:p>
            <a:r>
              <a:rPr lang="sv-SE"/>
              <a:t>Workshop gap  </a:t>
            </a:r>
          </a:p>
        </p:txBody>
      </p:sp>
      <p:sp>
        <p:nvSpPr>
          <p:cNvPr id="3" name="Platshållare för innehåll 2">
            <a:extLst>
              <a:ext uri="{FF2B5EF4-FFF2-40B4-BE49-F238E27FC236}">
                <a16:creationId xmlns:a16="http://schemas.microsoft.com/office/drawing/2014/main" id="{522FECF3-EAA3-4646-9F6E-6C58F4E26FF3}"/>
              </a:ext>
            </a:extLst>
          </p:cNvPr>
          <p:cNvSpPr>
            <a:spLocks noGrp="1"/>
          </p:cNvSpPr>
          <p:nvPr>
            <p:ph sz="half" idx="1"/>
          </p:nvPr>
        </p:nvSpPr>
        <p:spPr>
          <a:xfrm>
            <a:off x="609600" y="1268760"/>
            <a:ext cx="5181600" cy="5229240"/>
          </a:xfrm>
        </p:spPr>
        <p:txBody>
          <a:bodyPr>
            <a:noAutofit/>
          </a:bodyPr>
          <a:lstStyle/>
          <a:p>
            <a:pPr marL="342900" indent="-342900">
              <a:buFont typeface="+mj-lt"/>
              <a:buAutoNum type="arabicPeriod"/>
            </a:pPr>
            <a:r>
              <a:rPr lang="sv-SE" sz="1800" dirty="0"/>
              <a:t>Jämför nu läge och framtida önskat läge! </a:t>
            </a:r>
          </a:p>
          <a:p>
            <a:pPr marL="342900" indent="-342900">
              <a:buFont typeface="+mj-lt"/>
              <a:buAutoNum type="arabicPeriod"/>
            </a:pPr>
            <a:r>
              <a:rPr lang="sv-SE" sz="1800" dirty="0"/>
              <a:t>Hitta skillnader. </a:t>
            </a:r>
          </a:p>
          <a:p>
            <a:pPr marL="342900" indent="-342900">
              <a:buFont typeface="+mj-lt"/>
              <a:buAutoNum type="arabicPeriod"/>
            </a:pPr>
            <a:r>
              <a:rPr lang="sv-SE" sz="1800" dirty="0"/>
              <a:t>Identifiera hinder kopplade till att stänga gapen</a:t>
            </a:r>
          </a:p>
          <a:p>
            <a:pPr marL="342900" indent="-342900">
              <a:buFont typeface="+mj-lt"/>
              <a:buAutoNum type="arabicPeriod"/>
            </a:pPr>
            <a:r>
              <a:rPr lang="sv-SE" sz="1800" dirty="0"/>
              <a:t>Kategorisera hinder* Vilka hinder behöver vi ta oss förbi för att nå målet?</a:t>
            </a:r>
          </a:p>
          <a:p>
            <a:pPr lvl="1"/>
            <a:r>
              <a:rPr lang="sv-SE" sz="1600" dirty="0"/>
              <a:t>Kategori 1 (ex arbetssätt)</a:t>
            </a:r>
          </a:p>
          <a:p>
            <a:pPr lvl="1"/>
            <a:r>
              <a:rPr lang="sv-SE" sz="1600" dirty="0"/>
              <a:t>Kategori 2 (ex roller eller ansvar)</a:t>
            </a:r>
          </a:p>
          <a:p>
            <a:pPr lvl="1"/>
            <a:r>
              <a:rPr lang="sv-SE" sz="1600" dirty="0"/>
              <a:t>Kategori 3 (ex tid, resurser)</a:t>
            </a:r>
          </a:p>
          <a:p>
            <a:pPr lvl="1"/>
            <a:r>
              <a:rPr lang="sv-SE" sz="1600" dirty="0"/>
              <a:t>Kategori 4 (ex övrigt)</a:t>
            </a:r>
          </a:p>
          <a:p>
            <a:pPr marL="514350" indent="-514350">
              <a:buFont typeface="+mj-lt"/>
              <a:buAutoNum type="arabicPeriod"/>
            </a:pPr>
            <a:r>
              <a:rPr lang="sv-SE" sz="1800" dirty="0" err="1"/>
              <a:t>Klustra</a:t>
            </a:r>
            <a:r>
              <a:rPr lang="sv-SE" sz="1800" dirty="0"/>
              <a:t> och sortera på ansvar (eget, projektets, verksamheten)</a:t>
            </a:r>
          </a:p>
        </p:txBody>
      </p:sp>
    </p:spTree>
    <p:extLst>
      <p:ext uri="{BB962C8B-B14F-4D97-AF65-F5344CB8AC3E}">
        <p14:creationId xmlns:p14="http://schemas.microsoft.com/office/powerpoint/2010/main" val="33482569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ruta 22">
            <a:extLst>
              <a:ext uri="{FF2B5EF4-FFF2-40B4-BE49-F238E27FC236}">
                <a16:creationId xmlns:a16="http://schemas.microsoft.com/office/drawing/2014/main" id="{2A54360D-C965-3C74-8857-45A1F255192B}"/>
              </a:ext>
            </a:extLst>
          </p:cNvPr>
          <p:cNvSpPr txBox="1"/>
          <p:nvPr/>
        </p:nvSpPr>
        <p:spPr>
          <a:xfrm>
            <a:off x="342646" y="2049993"/>
            <a:ext cx="1095172"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Framtida</a:t>
            </a:r>
            <a:b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läge </a:t>
            </a:r>
          </a:p>
        </p:txBody>
      </p:sp>
      <p:sp>
        <p:nvSpPr>
          <p:cNvPr id="25" name="textruta 24">
            <a:extLst>
              <a:ext uri="{FF2B5EF4-FFF2-40B4-BE49-F238E27FC236}">
                <a16:creationId xmlns:a16="http://schemas.microsoft.com/office/drawing/2014/main" id="{6D5A0B50-B564-B953-A995-C8048F505B61}"/>
              </a:ext>
            </a:extLst>
          </p:cNvPr>
          <p:cNvSpPr txBox="1"/>
          <p:nvPr/>
        </p:nvSpPr>
        <p:spPr>
          <a:xfrm>
            <a:off x="341284" y="4538025"/>
            <a:ext cx="91563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Nuläge</a:t>
            </a:r>
          </a:p>
        </p:txBody>
      </p:sp>
      <p:sp>
        <p:nvSpPr>
          <p:cNvPr id="2" name="Rubrik 1">
            <a:extLst>
              <a:ext uri="{FF2B5EF4-FFF2-40B4-BE49-F238E27FC236}">
                <a16:creationId xmlns:a16="http://schemas.microsoft.com/office/drawing/2014/main" id="{62F04E5F-C1BF-B887-B46C-07D44F615B4C}"/>
              </a:ext>
            </a:extLst>
          </p:cNvPr>
          <p:cNvSpPr txBox="1">
            <a:spLocks/>
          </p:cNvSpPr>
          <p:nvPr/>
        </p:nvSpPr>
        <p:spPr>
          <a:xfrm>
            <a:off x="609600" y="360000"/>
            <a:ext cx="5111750" cy="1143000"/>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sv-SE" sz="4000" b="1" i="0" u="none" strike="noStrike" kern="1200" cap="none" spc="0" normalizeH="0" baseline="0" noProof="0" dirty="0">
              <a:ln>
                <a:noFill/>
              </a:ln>
              <a:solidFill>
                <a:srgbClr val="307C8E"/>
              </a:solidFill>
              <a:effectLst/>
              <a:uLnTx/>
              <a:uFillTx/>
              <a:latin typeface="Arial" panose="020B0604020202020204"/>
              <a:ea typeface="+mj-ea"/>
              <a:cs typeface="+mj-cs"/>
            </a:endParaRPr>
          </a:p>
        </p:txBody>
      </p:sp>
      <p:sp>
        <p:nvSpPr>
          <p:cNvPr id="4" name="Pil: femhörning 3">
            <a:extLst>
              <a:ext uri="{FF2B5EF4-FFF2-40B4-BE49-F238E27FC236}">
                <a16:creationId xmlns:a16="http://schemas.microsoft.com/office/drawing/2014/main" id="{52695BC6-C249-D05A-9092-9CB9DB9D51DC}"/>
              </a:ext>
            </a:extLst>
          </p:cNvPr>
          <p:cNvSpPr/>
          <p:nvPr/>
        </p:nvSpPr>
        <p:spPr>
          <a:xfrm>
            <a:off x="1517496" y="1960344"/>
            <a:ext cx="1370671" cy="735980"/>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dirty="0">
                <a:solidFill>
                  <a:sysClr val="windowText" lastClr="000000"/>
                </a:solidFill>
              </a:rPr>
              <a:t>aktivitet</a:t>
            </a:r>
          </a:p>
        </p:txBody>
      </p:sp>
      <p:sp>
        <p:nvSpPr>
          <p:cNvPr id="5" name="Rektangel 4">
            <a:extLst>
              <a:ext uri="{FF2B5EF4-FFF2-40B4-BE49-F238E27FC236}">
                <a16:creationId xmlns:a16="http://schemas.microsoft.com/office/drawing/2014/main" id="{3DC78D86-A348-7332-9230-B51D1A35003E}"/>
              </a:ext>
            </a:extLst>
          </p:cNvPr>
          <p:cNvSpPr/>
          <p:nvPr/>
        </p:nvSpPr>
        <p:spPr>
          <a:xfrm>
            <a:off x="3120871" y="2188944"/>
            <a:ext cx="278780" cy="2787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2542ED84-415B-D743-DFEE-91248D90FF3D}"/>
              </a:ext>
            </a:extLst>
          </p:cNvPr>
          <p:cNvSpPr txBox="1"/>
          <p:nvPr/>
        </p:nvSpPr>
        <p:spPr>
          <a:xfrm>
            <a:off x="2906370" y="2494484"/>
            <a:ext cx="771365" cy="307777"/>
          </a:xfrm>
          <a:prstGeom prst="rect">
            <a:avLst/>
          </a:prstGeom>
          <a:noFill/>
        </p:spPr>
        <p:txBody>
          <a:bodyPr wrap="none" rtlCol="0">
            <a:spAutoFit/>
          </a:bodyPr>
          <a:lstStyle/>
          <a:p>
            <a:r>
              <a:rPr lang="sv-SE" sz="1400" dirty="0"/>
              <a:t>resultat</a:t>
            </a:r>
          </a:p>
        </p:txBody>
      </p:sp>
      <p:cxnSp>
        <p:nvCxnSpPr>
          <p:cNvPr id="26" name="Rak pilkoppling 25">
            <a:extLst>
              <a:ext uri="{FF2B5EF4-FFF2-40B4-BE49-F238E27FC236}">
                <a16:creationId xmlns:a16="http://schemas.microsoft.com/office/drawing/2014/main" id="{BA983CED-012B-C041-6515-3223F9E82AD3}"/>
              </a:ext>
            </a:extLst>
          </p:cNvPr>
          <p:cNvCxnSpPr>
            <a:stCxn id="4" idx="3"/>
            <a:endCxn id="5" idx="1"/>
          </p:cNvCxnSpPr>
          <p:nvPr/>
        </p:nvCxnSpPr>
        <p:spPr>
          <a:xfrm>
            <a:off x="2888167" y="2328334"/>
            <a:ext cx="2327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Pil: femhörning 26">
            <a:extLst>
              <a:ext uri="{FF2B5EF4-FFF2-40B4-BE49-F238E27FC236}">
                <a16:creationId xmlns:a16="http://schemas.microsoft.com/office/drawing/2014/main" id="{065D0F46-A5E1-1BAB-AD8C-B3265835D6B0}"/>
              </a:ext>
            </a:extLst>
          </p:cNvPr>
          <p:cNvSpPr/>
          <p:nvPr/>
        </p:nvSpPr>
        <p:spPr>
          <a:xfrm>
            <a:off x="3695938" y="1960344"/>
            <a:ext cx="1370671" cy="735980"/>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dirty="0">
                <a:solidFill>
                  <a:sysClr val="windowText" lastClr="000000"/>
                </a:solidFill>
              </a:rPr>
              <a:t>aktivitet</a:t>
            </a:r>
          </a:p>
        </p:txBody>
      </p:sp>
      <p:sp>
        <p:nvSpPr>
          <p:cNvPr id="28" name="Rektangel 27">
            <a:extLst>
              <a:ext uri="{FF2B5EF4-FFF2-40B4-BE49-F238E27FC236}">
                <a16:creationId xmlns:a16="http://schemas.microsoft.com/office/drawing/2014/main" id="{3948D0E0-1DD9-C10F-D841-49D0CDE4D590}"/>
              </a:ext>
            </a:extLst>
          </p:cNvPr>
          <p:cNvSpPr/>
          <p:nvPr/>
        </p:nvSpPr>
        <p:spPr>
          <a:xfrm>
            <a:off x="5299313" y="2188944"/>
            <a:ext cx="278780" cy="2787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textruta 28">
            <a:extLst>
              <a:ext uri="{FF2B5EF4-FFF2-40B4-BE49-F238E27FC236}">
                <a16:creationId xmlns:a16="http://schemas.microsoft.com/office/drawing/2014/main" id="{238531A1-27E4-0C44-9C9B-EB47C454420E}"/>
              </a:ext>
            </a:extLst>
          </p:cNvPr>
          <p:cNvSpPr txBox="1"/>
          <p:nvPr/>
        </p:nvSpPr>
        <p:spPr>
          <a:xfrm>
            <a:off x="5084812" y="2494484"/>
            <a:ext cx="771365" cy="307777"/>
          </a:xfrm>
          <a:prstGeom prst="rect">
            <a:avLst/>
          </a:prstGeom>
          <a:noFill/>
        </p:spPr>
        <p:txBody>
          <a:bodyPr wrap="none" rtlCol="0">
            <a:spAutoFit/>
          </a:bodyPr>
          <a:lstStyle/>
          <a:p>
            <a:r>
              <a:rPr lang="sv-SE" sz="1400" dirty="0"/>
              <a:t>resultat</a:t>
            </a:r>
          </a:p>
        </p:txBody>
      </p:sp>
      <p:cxnSp>
        <p:nvCxnSpPr>
          <p:cNvPr id="30" name="Rak pilkoppling 29">
            <a:extLst>
              <a:ext uri="{FF2B5EF4-FFF2-40B4-BE49-F238E27FC236}">
                <a16:creationId xmlns:a16="http://schemas.microsoft.com/office/drawing/2014/main" id="{BFF5FD69-980B-0171-3B47-6E59E923BC6B}"/>
              </a:ext>
            </a:extLst>
          </p:cNvPr>
          <p:cNvCxnSpPr>
            <a:stCxn id="27" idx="3"/>
            <a:endCxn id="28" idx="1"/>
          </p:cNvCxnSpPr>
          <p:nvPr/>
        </p:nvCxnSpPr>
        <p:spPr>
          <a:xfrm>
            <a:off x="5066609" y="2328334"/>
            <a:ext cx="2327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Pil: femhörning 30">
            <a:extLst>
              <a:ext uri="{FF2B5EF4-FFF2-40B4-BE49-F238E27FC236}">
                <a16:creationId xmlns:a16="http://schemas.microsoft.com/office/drawing/2014/main" id="{0BE073C1-C74E-A9A5-3268-79649F8FD49D}"/>
              </a:ext>
            </a:extLst>
          </p:cNvPr>
          <p:cNvSpPr/>
          <p:nvPr/>
        </p:nvSpPr>
        <p:spPr>
          <a:xfrm>
            <a:off x="5877791" y="1960344"/>
            <a:ext cx="1370671" cy="735980"/>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dirty="0">
                <a:solidFill>
                  <a:sysClr val="windowText" lastClr="000000"/>
                </a:solidFill>
              </a:rPr>
              <a:t>aktivitet</a:t>
            </a:r>
          </a:p>
        </p:txBody>
      </p:sp>
      <p:sp>
        <p:nvSpPr>
          <p:cNvPr id="32" name="Rektangel 31">
            <a:extLst>
              <a:ext uri="{FF2B5EF4-FFF2-40B4-BE49-F238E27FC236}">
                <a16:creationId xmlns:a16="http://schemas.microsoft.com/office/drawing/2014/main" id="{68432A9E-C1E8-9FCC-1DED-B9DB94F68788}"/>
              </a:ext>
            </a:extLst>
          </p:cNvPr>
          <p:cNvSpPr/>
          <p:nvPr/>
        </p:nvSpPr>
        <p:spPr>
          <a:xfrm>
            <a:off x="7481166" y="2188944"/>
            <a:ext cx="278780" cy="2787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textruta 32">
            <a:extLst>
              <a:ext uri="{FF2B5EF4-FFF2-40B4-BE49-F238E27FC236}">
                <a16:creationId xmlns:a16="http://schemas.microsoft.com/office/drawing/2014/main" id="{19855AF6-A19D-1151-FF69-461EDAA91096}"/>
              </a:ext>
            </a:extLst>
          </p:cNvPr>
          <p:cNvSpPr txBox="1"/>
          <p:nvPr/>
        </p:nvSpPr>
        <p:spPr>
          <a:xfrm>
            <a:off x="7266665" y="2494484"/>
            <a:ext cx="771365" cy="307777"/>
          </a:xfrm>
          <a:prstGeom prst="rect">
            <a:avLst/>
          </a:prstGeom>
          <a:noFill/>
        </p:spPr>
        <p:txBody>
          <a:bodyPr wrap="none" rtlCol="0">
            <a:spAutoFit/>
          </a:bodyPr>
          <a:lstStyle/>
          <a:p>
            <a:r>
              <a:rPr lang="sv-SE" sz="1400" dirty="0"/>
              <a:t>resultat</a:t>
            </a:r>
          </a:p>
        </p:txBody>
      </p:sp>
      <p:cxnSp>
        <p:nvCxnSpPr>
          <p:cNvPr id="34" name="Rak pilkoppling 33">
            <a:extLst>
              <a:ext uri="{FF2B5EF4-FFF2-40B4-BE49-F238E27FC236}">
                <a16:creationId xmlns:a16="http://schemas.microsoft.com/office/drawing/2014/main" id="{DCEE54F8-6599-5B0F-482E-4813F6F7C586}"/>
              </a:ext>
            </a:extLst>
          </p:cNvPr>
          <p:cNvCxnSpPr>
            <a:stCxn id="31" idx="3"/>
            <a:endCxn id="32" idx="1"/>
          </p:cNvCxnSpPr>
          <p:nvPr/>
        </p:nvCxnSpPr>
        <p:spPr>
          <a:xfrm>
            <a:off x="7248462" y="2328334"/>
            <a:ext cx="2327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Rak pilkoppling 34">
            <a:extLst>
              <a:ext uri="{FF2B5EF4-FFF2-40B4-BE49-F238E27FC236}">
                <a16:creationId xmlns:a16="http://schemas.microsoft.com/office/drawing/2014/main" id="{199A0559-B928-65FB-C8C7-13691531AF9D}"/>
              </a:ext>
            </a:extLst>
          </p:cNvPr>
          <p:cNvCxnSpPr>
            <a:cxnSpLocks/>
            <a:stCxn id="5" idx="3"/>
            <a:endCxn id="27" idx="1"/>
          </p:cNvCxnSpPr>
          <p:nvPr/>
        </p:nvCxnSpPr>
        <p:spPr>
          <a:xfrm>
            <a:off x="3399651" y="2328334"/>
            <a:ext cx="2962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ak pilkoppling 37">
            <a:extLst>
              <a:ext uri="{FF2B5EF4-FFF2-40B4-BE49-F238E27FC236}">
                <a16:creationId xmlns:a16="http://schemas.microsoft.com/office/drawing/2014/main" id="{63E8BC78-0064-8D17-3750-75D2933F328B}"/>
              </a:ext>
            </a:extLst>
          </p:cNvPr>
          <p:cNvCxnSpPr>
            <a:cxnSpLocks/>
            <a:stCxn id="28" idx="3"/>
            <a:endCxn id="31" idx="1"/>
          </p:cNvCxnSpPr>
          <p:nvPr/>
        </p:nvCxnSpPr>
        <p:spPr>
          <a:xfrm>
            <a:off x="5578093" y="2328334"/>
            <a:ext cx="2996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Pil: femhörning 41">
            <a:extLst>
              <a:ext uri="{FF2B5EF4-FFF2-40B4-BE49-F238E27FC236}">
                <a16:creationId xmlns:a16="http://schemas.microsoft.com/office/drawing/2014/main" id="{EB8FD5C1-0696-9A03-C150-FADA2D4257AC}"/>
              </a:ext>
            </a:extLst>
          </p:cNvPr>
          <p:cNvSpPr/>
          <p:nvPr/>
        </p:nvSpPr>
        <p:spPr>
          <a:xfrm>
            <a:off x="1535699" y="4354701"/>
            <a:ext cx="1370671" cy="735980"/>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dirty="0">
                <a:solidFill>
                  <a:sysClr val="windowText" lastClr="000000"/>
                </a:solidFill>
              </a:rPr>
              <a:t>aktivitet</a:t>
            </a:r>
          </a:p>
        </p:txBody>
      </p:sp>
      <p:sp>
        <p:nvSpPr>
          <p:cNvPr id="43" name="Rektangel 42">
            <a:extLst>
              <a:ext uri="{FF2B5EF4-FFF2-40B4-BE49-F238E27FC236}">
                <a16:creationId xmlns:a16="http://schemas.microsoft.com/office/drawing/2014/main" id="{EB19994A-100A-256F-24E3-4B80594229AF}"/>
              </a:ext>
            </a:extLst>
          </p:cNvPr>
          <p:cNvSpPr/>
          <p:nvPr/>
        </p:nvSpPr>
        <p:spPr>
          <a:xfrm>
            <a:off x="3139074" y="4583301"/>
            <a:ext cx="278780" cy="2787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textruta 43">
            <a:extLst>
              <a:ext uri="{FF2B5EF4-FFF2-40B4-BE49-F238E27FC236}">
                <a16:creationId xmlns:a16="http://schemas.microsoft.com/office/drawing/2014/main" id="{D2EDA1AC-8CA0-F09B-0E79-5DCC03A05471}"/>
              </a:ext>
            </a:extLst>
          </p:cNvPr>
          <p:cNvSpPr txBox="1"/>
          <p:nvPr/>
        </p:nvSpPr>
        <p:spPr>
          <a:xfrm>
            <a:off x="2924573" y="4888841"/>
            <a:ext cx="771365" cy="307777"/>
          </a:xfrm>
          <a:prstGeom prst="rect">
            <a:avLst/>
          </a:prstGeom>
          <a:noFill/>
        </p:spPr>
        <p:txBody>
          <a:bodyPr wrap="none" rtlCol="0">
            <a:spAutoFit/>
          </a:bodyPr>
          <a:lstStyle/>
          <a:p>
            <a:r>
              <a:rPr lang="sv-SE" sz="1400" dirty="0"/>
              <a:t>resultat</a:t>
            </a:r>
          </a:p>
        </p:txBody>
      </p:sp>
      <p:cxnSp>
        <p:nvCxnSpPr>
          <p:cNvPr id="45" name="Rak pilkoppling 44">
            <a:extLst>
              <a:ext uri="{FF2B5EF4-FFF2-40B4-BE49-F238E27FC236}">
                <a16:creationId xmlns:a16="http://schemas.microsoft.com/office/drawing/2014/main" id="{AE43BF1E-49F4-1B88-BAC0-595E0842EA44}"/>
              </a:ext>
            </a:extLst>
          </p:cNvPr>
          <p:cNvCxnSpPr>
            <a:stCxn id="42" idx="3"/>
            <a:endCxn id="43" idx="1"/>
          </p:cNvCxnSpPr>
          <p:nvPr/>
        </p:nvCxnSpPr>
        <p:spPr>
          <a:xfrm>
            <a:off x="2906370" y="4722691"/>
            <a:ext cx="2327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Pil: femhörning 45">
            <a:extLst>
              <a:ext uri="{FF2B5EF4-FFF2-40B4-BE49-F238E27FC236}">
                <a16:creationId xmlns:a16="http://schemas.microsoft.com/office/drawing/2014/main" id="{583CC631-1A80-6CC5-BEF4-F7AA7C6FFE4D}"/>
              </a:ext>
            </a:extLst>
          </p:cNvPr>
          <p:cNvSpPr/>
          <p:nvPr/>
        </p:nvSpPr>
        <p:spPr>
          <a:xfrm>
            <a:off x="3714141" y="4354701"/>
            <a:ext cx="1370671" cy="735980"/>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dirty="0">
                <a:solidFill>
                  <a:sysClr val="windowText" lastClr="000000"/>
                </a:solidFill>
              </a:rPr>
              <a:t>aktivitet</a:t>
            </a:r>
          </a:p>
        </p:txBody>
      </p:sp>
      <p:sp>
        <p:nvSpPr>
          <p:cNvPr id="47" name="Rektangel 46">
            <a:extLst>
              <a:ext uri="{FF2B5EF4-FFF2-40B4-BE49-F238E27FC236}">
                <a16:creationId xmlns:a16="http://schemas.microsoft.com/office/drawing/2014/main" id="{1DF502BC-EED6-4739-83A2-3D30C8D300A0}"/>
              </a:ext>
            </a:extLst>
          </p:cNvPr>
          <p:cNvSpPr/>
          <p:nvPr/>
        </p:nvSpPr>
        <p:spPr>
          <a:xfrm>
            <a:off x="5317516" y="4583301"/>
            <a:ext cx="278780" cy="2787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textruta 47">
            <a:extLst>
              <a:ext uri="{FF2B5EF4-FFF2-40B4-BE49-F238E27FC236}">
                <a16:creationId xmlns:a16="http://schemas.microsoft.com/office/drawing/2014/main" id="{1E0F1D63-F57D-87D1-00F9-ABDCB04456FC}"/>
              </a:ext>
            </a:extLst>
          </p:cNvPr>
          <p:cNvSpPr txBox="1"/>
          <p:nvPr/>
        </p:nvSpPr>
        <p:spPr>
          <a:xfrm>
            <a:off x="5103015" y="4888841"/>
            <a:ext cx="771365" cy="307777"/>
          </a:xfrm>
          <a:prstGeom prst="rect">
            <a:avLst/>
          </a:prstGeom>
          <a:noFill/>
        </p:spPr>
        <p:txBody>
          <a:bodyPr wrap="none" rtlCol="0">
            <a:spAutoFit/>
          </a:bodyPr>
          <a:lstStyle/>
          <a:p>
            <a:r>
              <a:rPr lang="sv-SE" sz="1400" dirty="0"/>
              <a:t>resultat</a:t>
            </a:r>
          </a:p>
        </p:txBody>
      </p:sp>
      <p:cxnSp>
        <p:nvCxnSpPr>
          <p:cNvPr id="49" name="Rak pilkoppling 48">
            <a:extLst>
              <a:ext uri="{FF2B5EF4-FFF2-40B4-BE49-F238E27FC236}">
                <a16:creationId xmlns:a16="http://schemas.microsoft.com/office/drawing/2014/main" id="{EBF501B6-53BD-6234-BCFD-35AB0848F576}"/>
              </a:ext>
            </a:extLst>
          </p:cNvPr>
          <p:cNvCxnSpPr>
            <a:stCxn id="46" idx="3"/>
            <a:endCxn id="47" idx="1"/>
          </p:cNvCxnSpPr>
          <p:nvPr/>
        </p:nvCxnSpPr>
        <p:spPr>
          <a:xfrm>
            <a:off x="5084812" y="4722691"/>
            <a:ext cx="2327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Pil: femhörning 49">
            <a:extLst>
              <a:ext uri="{FF2B5EF4-FFF2-40B4-BE49-F238E27FC236}">
                <a16:creationId xmlns:a16="http://schemas.microsoft.com/office/drawing/2014/main" id="{964FEAD2-054A-3968-3046-102BAD9C6BCB}"/>
              </a:ext>
            </a:extLst>
          </p:cNvPr>
          <p:cNvSpPr/>
          <p:nvPr/>
        </p:nvSpPr>
        <p:spPr>
          <a:xfrm>
            <a:off x="5895994" y="4354701"/>
            <a:ext cx="1370671" cy="735980"/>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dirty="0">
                <a:solidFill>
                  <a:sysClr val="windowText" lastClr="000000"/>
                </a:solidFill>
              </a:rPr>
              <a:t>aktivitet</a:t>
            </a:r>
          </a:p>
        </p:txBody>
      </p:sp>
      <p:sp>
        <p:nvSpPr>
          <p:cNvPr id="51" name="Rektangel 50">
            <a:extLst>
              <a:ext uri="{FF2B5EF4-FFF2-40B4-BE49-F238E27FC236}">
                <a16:creationId xmlns:a16="http://schemas.microsoft.com/office/drawing/2014/main" id="{6382B7EC-A89F-50A0-DE11-E30C312CDD94}"/>
              </a:ext>
            </a:extLst>
          </p:cNvPr>
          <p:cNvSpPr/>
          <p:nvPr/>
        </p:nvSpPr>
        <p:spPr>
          <a:xfrm>
            <a:off x="7499369" y="4583301"/>
            <a:ext cx="278780" cy="2787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textruta 51">
            <a:extLst>
              <a:ext uri="{FF2B5EF4-FFF2-40B4-BE49-F238E27FC236}">
                <a16:creationId xmlns:a16="http://schemas.microsoft.com/office/drawing/2014/main" id="{8EB2FEC8-3019-6283-4C1F-5409C225EB20}"/>
              </a:ext>
            </a:extLst>
          </p:cNvPr>
          <p:cNvSpPr txBox="1"/>
          <p:nvPr/>
        </p:nvSpPr>
        <p:spPr>
          <a:xfrm>
            <a:off x="7284868" y="4888841"/>
            <a:ext cx="771365" cy="307777"/>
          </a:xfrm>
          <a:prstGeom prst="rect">
            <a:avLst/>
          </a:prstGeom>
          <a:noFill/>
        </p:spPr>
        <p:txBody>
          <a:bodyPr wrap="none" rtlCol="0">
            <a:spAutoFit/>
          </a:bodyPr>
          <a:lstStyle/>
          <a:p>
            <a:r>
              <a:rPr lang="sv-SE" sz="1400" dirty="0"/>
              <a:t>resultat</a:t>
            </a:r>
          </a:p>
        </p:txBody>
      </p:sp>
      <p:cxnSp>
        <p:nvCxnSpPr>
          <p:cNvPr id="53" name="Rak pilkoppling 52">
            <a:extLst>
              <a:ext uri="{FF2B5EF4-FFF2-40B4-BE49-F238E27FC236}">
                <a16:creationId xmlns:a16="http://schemas.microsoft.com/office/drawing/2014/main" id="{F61D32AB-CA4C-7512-DFE2-56902B970452}"/>
              </a:ext>
            </a:extLst>
          </p:cNvPr>
          <p:cNvCxnSpPr>
            <a:cxnSpLocks/>
            <a:stCxn id="50" idx="3"/>
            <a:endCxn id="51" idx="1"/>
          </p:cNvCxnSpPr>
          <p:nvPr/>
        </p:nvCxnSpPr>
        <p:spPr>
          <a:xfrm>
            <a:off x="7266665" y="4722691"/>
            <a:ext cx="2327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Rak pilkoppling 53">
            <a:extLst>
              <a:ext uri="{FF2B5EF4-FFF2-40B4-BE49-F238E27FC236}">
                <a16:creationId xmlns:a16="http://schemas.microsoft.com/office/drawing/2014/main" id="{5B3EB547-0A7C-9C7C-E332-5BE7BC48586C}"/>
              </a:ext>
            </a:extLst>
          </p:cNvPr>
          <p:cNvCxnSpPr>
            <a:cxnSpLocks/>
            <a:stCxn id="43" idx="3"/>
            <a:endCxn id="46" idx="1"/>
          </p:cNvCxnSpPr>
          <p:nvPr/>
        </p:nvCxnSpPr>
        <p:spPr>
          <a:xfrm>
            <a:off x="3417854" y="4722691"/>
            <a:ext cx="2962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Rak pilkoppling 54">
            <a:extLst>
              <a:ext uri="{FF2B5EF4-FFF2-40B4-BE49-F238E27FC236}">
                <a16:creationId xmlns:a16="http://schemas.microsoft.com/office/drawing/2014/main" id="{6CBD4DD2-C775-75B0-24FF-D7539334998A}"/>
              </a:ext>
            </a:extLst>
          </p:cNvPr>
          <p:cNvCxnSpPr>
            <a:cxnSpLocks/>
            <a:stCxn id="47" idx="3"/>
            <a:endCxn id="50" idx="1"/>
          </p:cNvCxnSpPr>
          <p:nvPr/>
        </p:nvCxnSpPr>
        <p:spPr>
          <a:xfrm>
            <a:off x="5596296" y="4722691"/>
            <a:ext cx="2996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Pil: femhörning 55">
            <a:extLst>
              <a:ext uri="{FF2B5EF4-FFF2-40B4-BE49-F238E27FC236}">
                <a16:creationId xmlns:a16="http://schemas.microsoft.com/office/drawing/2014/main" id="{4DF66A28-1C80-94E7-EFB7-513E369E710A}"/>
              </a:ext>
            </a:extLst>
          </p:cNvPr>
          <p:cNvSpPr/>
          <p:nvPr/>
        </p:nvSpPr>
        <p:spPr>
          <a:xfrm>
            <a:off x="8096050" y="4354701"/>
            <a:ext cx="1370671" cy="735980"/>
          </a:xfrm>
          <a:prstGeom prst="homePlat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dirty="0">
                <a:solidFill>
                  <a:sysClr val="windowText" lastClr="000000"/>
                </a:solidFill>
              </a:rPr>
              <a:t>aktivitet</a:t>
            </a:r>
          </a:p>
        </p:txBody>
      </p:sp>
      <p:sp>
        <p:nvSpPr>
          <p:cNvPr id="57" name="Rektangel 56">
            <a:extLst>
              <a:ext uri="{FF2B5EF4-FFF2-40B4-BE49-F238E27FC236}">
                <a16:creationId xmlns:a16="http://schemas.microsoft.com/office/drawing/2014/main" id="{506EC7AF-1864-7567-5DB0-73FADC1211FB}"/>
              </a:ext>
            </a:extLst>
          </p:cNvPr>
          <p:cNvSpPr/>
          <p:nvPr/>
        </p:nvSpPr>
        <p:spPr>
          <a:xfrm>
            <a:off x="9699425" y="4583301"/>
            <a:ext cx="278780" cy="2787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textruta 57">
            <a:extLst>
              <a:ext uri="{FF2B5EF4-FFF2-40B4-BE49-F238E27FC236}">
                <a16:creationId xmlns:a16="http://schemas.microsoft.com/office/drawing/2014/main" id="{1B7F590E-2553-8D2C-C165-EBF68C9FE98E}"/>
              </a:ext>
            </a:extLst>
          </p:cNvPr>
          <p:cNvSpPr txBox="1"/>
          <p:nvPr/>
        </p:nvSpPr>
        <p:spPr>
          <a:xfrm>
            <a:off x="9484924" y="4888841"/>
            <a:ext cx="771365" cy="307777"/>
          </a:xfrm>
          <a:prstGeom prst="rect">
            <a:avLst/>
          </a:prstGeom>
          <a:noFill/>
        </p:spPr>
        <p:txBody>
          <a:bodyPr wrap="none" rtlCol="0">
            <a:spAutoFit/>
          </a:bodyPr>
          <a:lstStyle/>
          <a:p>
            <a:r>
              <a:rPr lang="sv-SE" sz="1400" dirty="0"/>
              <a:t>resultat</a:t>
            </a:r>
          </a:p>
        </p:txBody>
      </p:sp>
      <p:cxnSp>
        <p:nvCxnSpPr>
          <p:cNvPr id="59" name="Rak pilkoppling 58">
            <a:extLst>
              <a:ext uri="{FF2B5EF4-FFF2-40B4-BE49-F238E27FC236}">
                <a16:creationId xmlns:a16="http://schemas.microsoft.com/office/drawing/2014/main" id="{46F2CA2C-5F67-2AF7-0F2A-463D1D67CBDF}"/>
              </a:ext>
            </a:extLst>
          </p:cNvPr>
          <p:cNvCxnSpPr>
            <a:stCxn id="56" idx="3"/>
            <a:endCxn id="57" idx="1"/>
          </p:cNvCxnSpPr>
          <p:nvPr/>
        </p:nvCxnSpPr>
        <p:spPr>
          <a:xfrm>
            <a:off x="9466721" y="4722691"/>
            <a:ext cx="2327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Rak pilkoppling 61">
            <a:extLst>
              <a:ext uri="{FF2B5EF4-FFF2-40B4-BE49-F238E27FC236}">
                <a16:creationId xmlns:a16="http://schemas.microsoft.com/office/drawing/2014/main" id="{E60C3D67-2368-2EE6-8EC1-35F73D9861CD}"/>
              </a:ext>
            </a:extLst>
          </p:cNvPr>
          <p:cNvCxnSpPr>
            <a:cxnSpLocks/>
            <a:endCxn id="56" idx="1"/>
          </p:cNvCxnSpPr>
          <p:nvPr/>
        </p:nvCxnSpPr>
        <p:spPr>
          <a:xfrm flipV="1">
            <a:off x="7778149" y="4722691"/>
            <a:ext cx="317901" cy="3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Pil: upp-ned 65">
            <a:extLst>
              <a:ext uri="{FF2B5EF4-FFF2-40B4-BE49-F238E27FC236}">
                <a16:creationId xmlns:a16="http://schemas.microsoft.com/office/drawing/2014/main" id="{0990A351-3E69-8892-6143-F8B9C42F3E10}"/>
              </a:ext>
            </a:extLst>
          </p:cNvPr>
          <p:cNvSpPr/>
          <p:nvPr/>
        </p:nvSpPr>
        <p:spPr>
          <a:xfrm>
            <a:off x="2044310" y="2949845"/>
            <a:ext cx="378996" cy="106665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Pil: upp-ned 66">
            <a:extLst>
              <a:ext uri="{FF2B5EF4-FFF2-40B4-BE49-F238E27FC236}">
                <a16:creationId xmlns:a16="http://schemas.microsoft.com/office/drawing/2014/main" id="{9541D14C-A7A5-0183-A0EB-2CBA5073BA17}"/>
              </a:ext>
            </a:extLst>
          </p:cNvPr>
          <p:cNvSpPr/>
          <p:nvPr/>
        </p:nvSpPr>
        <p:spPr>
          <a:xfrm>
            <a:off x="4155387" y="2956558"/>
            <a:ext cx="378996" cy="106665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Pil: upp-ned 67">
            <a:extLst>
              <a:ext uri="{FF2B5EF4-FFF2-40B4-BE49-F238E27FC236}">
                <a16:creationId xmlns:a16="http://schemas.microsoft.com/office/drawing/2014/main" id="{3ADC8D6F-F992-9A17-59A9-C19A8BCE60F8}"/>
              </a:ext>
            </a:extLst>
          </p:cNvPr>
          <p:cNvSpPr/>
          <p:nvPr/>
        </p:nvSpPr>
        <p:spPr>
          <a:xfrm>
            <a:off x="6306905" y="2956558"/>
            <a:ext cx="378996" cy="106665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textruta 68">
            <a:extLst>
              <a:ext uri="{FF2B5EF4-FFF2-40B4-BE49-F238E27FC236}">
                <a16:creationId xmlns:a16="http://schemas.microsoft.com/office/drawing/2014/main" id="{9492FC25-1D95-DC98-11D4-7E941D7C92D7}"/>
              </a:ext>
            </a:extLst>
          </p:cNvPr>
          <p:cNvSpPr txBox="1"/>
          <p:nvPr/>
        </p:nvSpPr>
        <p:spPr>
          <a:xfrm>
            <a:off x="7248462" y="2911029"/>
            <a:ext cx="2634054" cy="1200329"/>
          </a:xfrm>
          <a:prstGeom prst="rect">
            <a:avLst/>
          </a:prstGeom>
          <a:noFill/>
        </p:spPr>
        <p:txBody>
          <a:bodyPr wrap="none" rtlCol="0">
            <a:spAutoFit/>
          </a:bodyPr>
          <a:lstStyle/>
          <a:p>
            <a:pPr marL="342900" indent="-342900">
              <a:buFont typeface="+mj-lt"/>
              <a:buAutoNum type="arabicPeriod"/>
            </a:pPr>
            <a:r>
              <a:rPr lang="sv-SE" dirty="0"/>
              <a:t>Jämför! </a:t>
            </a:r>
          </a:p>
          <a:p>
            <a:pPr marL="342900" indent="-342900">
              <a:buFont typeface="+mj-lt"/>
              <a:buAutoNum type="arabicPeriod"/>
            </a:pPr>
            <a:r>
              <a:rPr lang="sv-SE" dirty="0"/>
              <a:t>Hitta skillnader. </a:t>
            </a:r>
          </a:p>
          <a:p>
            <a:pPr marL="342900" indent="-342900">
              <a:buFont typeface="+mj-lt"/>
              <a:buAutoNum type="arabicPeriod"/>
            </a:pPr>
            <a:r>
              <a:rPr lang="sv-SE" dirty="0"/>
              <a:t>Identifiera hinder</a:t>
            </a:r>
          </a:p>
          <a:p>
            <a:pPr marL="342900" indent="-342900">
              <a:buFont typeface="+mj-lt"/>
              <a:buAutoNum type="arabicPeriod"/>
            </a:pPr>
            <a:r>
              <a:rPr lang="sv-SE" dirty="0"/>
              <a:t>Kategorisera hinder*</a:t>
            </a:r>
          </a:p>
        </p:txBody>
      </p:sp>
      <p:sp>
        <p:nvSpPr>
          <p:cNvPr id="71" name="textruta 70">
            <a:extLst>
              <a:ext uri="{FF2B5EF4-FFF2-40B4-BE49-F238E27FC236}">
                <a16:creationId xmlns:a16="http://schemas.microsoft.com/office/drawing/2014/main" id="{910E8B89-4DBA-7899-D5CB-86837F360DA5}"/>
              </a:ext>
            </a:extLst>
          </p:cNvPr>
          <p:cNvSpPr txBox="1"/>
          <p:nvPr/>
        </p:nvSpPr>
        <p:spPr>
          <a:xfrm flipH="1">
            <a:off x="345970" y="5766018"/>
            <a:ext cx="10185466" cy="738664"/>
          </a:xfrm>
          <a:prstGeom prst="rect">
            <a:avLst/>
          </a:prstGeom>
          <a:noFill/>
        </p:spPr>
        <p:txBody>
          <a:bodyPr wrap="square" rtlCol="0">
            <a:spAutoFit/>
          </a:bodyPr>
          <a:lstStyle/>
          <a:p>
            <a:pPr marL="285750" indent="-285750">
              <a:buFont typeface="Arial" panose="020B0604020202020204" pitchFamily="34" charset="0"/>
              <a:buChar char="•"/>
            </a:pPr>
            <a:r>
              <a:rPr lang="sv-SE" sz="1400" dirty="0"/>
              <a:t>Tips 1: använd post-it. Mängden lappar visualisera kring vilka aktiviteter eller resultat/input/output vi har störst utmaningar</a:t>
            </a:r>
          </a:p>
          <a:p>
            <a:pPr marL="285750" indent="-285750">
              <a:buFont typeface="Arial" panose="020B0604020202020204" pitchFamily="34" charset="0"/>
              <a:buChar char="•"/>
            </a:pPr>
            <a:r>
              <a:rPr lang="sv-SE" sz="1400" dirty="0"/>
              <a:t>Tips 2: använd post-it med olika färger för olika kategorier (ex arbetssätt, roller &amp; ansvar)</a:t>
            </a:r>
          </a:p>
          <a:p>
            <a:pPr marL="285750" indent="-285750">
              <a:buFont typeface="Arial" panose="020B0604020202020204" pitchFamily="34" charset="0"/>
              <a:buChar char="•"/>
            </a:pPr>
            <a:r>
              <a:rPr lang="sv-SE" sz="1400" dirty="0"/>
              <a:t>Tips 3: identifiera ansvar: eget lokalt ansvar, leverantörs (ex projekt) ansvar,  egen organisations ansvar (=eskalering)</a:t>
            </a:r>
          </a:p>
        </p:txBody>
      </p:sp>
      <p:sp>
        <p:nvSpPr>
          <p:cNvPr id="72" name="Rubrik 71">
            <a:extLst>
              <a:ext uri="{FF2B5EF4-FFF2-40B4-BE49-F238E27FC236}">
                <a16:creationId xmlns:a16="http://schemas.microsoft.com/office/drawing/2014/main" id="{8E527BB1-1D38-7068-B253-B4D0FD669394}"/>
              </a:ext>
            </a:extLst>
          </p:cNvPr>
          <p:cNvSpPr>
            <a:spLocks noGrp="1"/>
          </p:cNvSpPr>
          <p:nvPr>
            <p:ph type="title"/>
          </p:nvPr>
        </p:nvSpPr>
        <p:spPr/>
        <p:txBody>
          <a:bodyPr/>
          <a:lstStyle/>
          <a:p>
            <a:r>
              <a:rPr kumimoji="0" lang="sv-SE" sz="4000" b="1" i="0" u="none" strike="noStrike" kern="1200" cap="none" spc="0" normalizeH="0" baseline="0" noProof="0" dirty="0">
                <a:ln>
                  <a:noFill/>
                </a:ln>
                <a:solidFill>
                  <a:srgbClr val="307C8E"/>
                </a:solidFill>
                <a:effectLst/>
                <a:uLnTx/>
                <a:uFillTx/>
                <a:latin typeface="Arial" panose="020B0604020202020204"/>
                <a:ea typeface="+mj-ea"/>
                <a:cs typeface="+mj-cs"/>
              </a:rPr>
              <a:t>Workshop gap – förslag till visualisering  </a:t>
            </a:r>
            <a:endParaRPr lang="sv-SE" dirty="0"/>
          </a:p>
        </p:txBody>
      </p:sp>
    </p:spTree>
    <p:extLst>
      <p:ext uri="{BB962C8B-B14F-4D97-AF65-F5344CB8AC3E}">
        <p14:creationId xmlns:p14="http://schemas.microsoft.com/office/powerpoint/2010/main" val="138009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9A5434-B3B8-9695-8CDF-588F062B44DE}"/>
              </a:ext>
            </a:extLst>
          </p:cNvPr>
          <p:cNvSpPr>
            <a:spLocks noGrp="1"/>
          </p:cNvSpPr>
          <p:nvPr>
            <p:ph type="title"/>
          </p:nvPr>
        </p:nvSpPr>
        <p:spPr/>
        <p:txBody>
          <a:bodyPr/>
          <a:lstStyle/>
          <a:p>
            <a:r>
              <a:rPr lang="sv-SE" dirty="0"/>
              <a:t>&lt;förslag på sammanfattning på </a:t>
            </a:r>
            <a:r>
              <a:rPr lang="sv-SE" dirty="0" err="1"/>
              <a:t>whiteboard</a:t>
            </a:r>
            <a:r>
              <a:rPr lang="sv-SE" dirty="0"/>
              <a:t>&gt;</a:t>
            </a:r>
          </a:p>
        </p:txBody>
      </p:sp>
      <p:sp>
        <p:nvSpPr>
          <p:cNvPr id="4" name="textruta 3">
            <a:extLst>
              <a:ext uri="{FF2B5EF4-FFF2-40B4-BE49-F238E27FC236}">
                <a16:creationId xmlns:a16="http://schemas.microsoft.com/office/drawing/2014/main" id="{903D2541-9560-D9C8-686F-878DC7334299}"/>
              </a:ext>
            </a:extLst>
          </p:cNvPr>
          <p:cNvSpPr txBox="1"/>
          <p:nvPr/>
        </p:nvSpPr>
        <p:spPr>
          <a:xfrm>
            <a:off x="476187" y="1795396"/>
            <a:ext cx="5327244" cy="369332"/>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panose="020B0604020202020204"/>
                <a:ea typeface="+mn-ea"/>
                <a:cs typeface="+mn-cs"/>
              </a:rPr>
              <a:t>Projektets ansvar:</a:t>
            </a:r>
          </a:p>
        </p:txBody>
      </p:sp>
      <p:sp>
        <p:nvSpPr>
          <p:cNvPr id="5" name="textruta 4">
            <a:extLst>
              <a:ext uri="{FF2B5EF4-FFF2-40B4-BE49-F238E27FC236}">
                <a16:creationId xmlns:a16="http://schemas.microsoft.com/office/drawing/2014/main" id="{4B30D472-7D7F-867C-1677-D4BF9BB4ACA4}"/>
              </a:ext>
            </a:extLst>
          </p:cNvPr>
          <p:cNvSpPr txBox="1"/>
          <p:nvPr/>
        </p:nvSpPr>
        <p:spPr>
          <a:xfrm>
            <a:off x="6595367" y="1795396"/>
            <a:ext cx="5129586" cy="369332"/>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panose="020B0604020202020204"/>
                <a:ea typeface="+mn-ea"/>
                <a:cs typeface="+mn-cs"/>
              </a:rPr>
              <a:t>Det här är ”verksamhetens ansvar”</a:t>
            </a:r>
          </a:p>
        </p:txBody>
      </p:sp>
      <p:cxnSp>
        <p:nvCxnSpPr>
          <p:cNvPr id="7" name="Rak koppling 6">
            <a:extLst>
              <a:ext uri="{FF2B5EF4-FFF2-40B4-BE49-F238E27FC236}">
                <a16:creationId xmlns:a16="http://schemas.microsoft.com/office/drawing/2014/main" id="{45DC9CE4-F4ED-051C-2151-F20C4C4711BE}"/>
              </a:ext>
            </a:extLst>
          </p:cNvPr>
          <p:cNvCxnSpPr/>
          <p:nvPr/>
        </p:nvCxnSpPr>
        <p:spPr>
          <a:xfrm>
            <a:off x="417492" y="4349088"/>
            <a:ext cx="11248767" cy="0"/>
          </a:xfrm>
          <a:prstGeom prst="line">
            <a:avLst/>
          </a:prstGeom>
          <a:ln w="762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76319F5F-BF35-B9FA-8789-6572FB9470B9}"/>
              </a:ext>
            </a:extLst>
          </p:cNvPr>
          <p:cNvCxnSpPr>
            <a:cxnSpLocks/>
          </p:cNvCxnSpPr>
          <p:nvPr/>
        </p:nvCxnSpPr>
        <p:spPr>
          <a:xfrm flipH="1" flipV="1">
            <a:off x="6274176" y="1790151"/>
            <a:ext cx="17506" cy="2293006"/>
          </a:xfrm>
          <a:prstGeom prst="line">
            <a:avLst/>
          </a:prstGeom>
          <a:ln w="762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10885C63-DCD1-BD5F-36DD-783835BCDC2D}"/>
              </a:ext>
            </a:extLst>
          </p:cNvPr>
          <p:cNvSpPr txBox="1"/>
          <p:nvPr/>
        </p:nvSpPr>
        <p:spPr>
          <a:xfrm>
            <a:off x="470090" y="4517909"/>
            <a:ext cx="11112310" cy="369332"/>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panose="020B0604020202020204"/>
                <a:ea typeface="+mn-ea"/>
                <a:cs typeface="+mn-cs"/>
              </a:rPr>
              <a:t>Det här kan vi göra själva!</a:t>
            </a:r>
          </a:p>
        </p:txBody>
      </p:sp>
      <p:sp>
        <p:nvSpPr>
          <p:cNvPr id="19" name="Rektangel: vikt hörn 18">
            <a:extLst>
              <a:ext uri="{FF2B5EF4-FFF2-40B4-BE49-F238E27FC236}">
                <a16:creationId xmlns:a16="http://schemas.microsoft.com/office/drawing/2014/main" id="{7128B250-A093-992B-0CC2-5B27B4AB1594}"/>
              </a:ext>
            </a:extLst>
          </p:cNvPr>
          <p:cNvSpPr/>
          <p:nvPr/>
        </p:nvSpPr>
        <p:spPr>
          <a:xfrm>
            <a:off x="1118966" y="2573019"/>
            <a:ext cx="624469"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20" name="Rektangel: vikt hörn 19">
            <a:extLst>
              <a:ext uri="{FF2B5EF4-FFF2-40B4-BE49-F238E27FC236}">
                <a16:creationId xmlns:a16="http://schemas.microsoft.com/office/drawing/2014/main" id="{D8E75E50-03B6-55A2-AABD-D66824BBD69D}"/>
              </a:ext>
            </a:extLst>
          </p:cNvPr>
          <p:cNvSpPr/>
          <p:nvPr/>
        </p:nvSpPr>
        <p:spPr>
          <a:xfrm>
            <a:off x="1661683" y="2319621"/>
            <a:ext cx="624469" cy="624469"/>
          </a:xfrm>
          <a:prstGeom prst="foldedCorner">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21" name="Rektangel: vikt hörn 20">
            <a:extLst>
              <a:ext uri="{FF2B5EF4-FFF2-40B4-BE49-F238E27FC236}">
                <a16:creationId xmlns:a16="http://schemas.microsoft.com/office/drawing/2014/main" id="{B2F50DDA-C54E-A65B-233A-79790799DE94}"/>
              </a:ext>
            </a:extLst>
          </p:cNvPr>
          <p:cNvSpPr/>
          <p:nvPr/>
        </p:nvSpPr>
        <p:spPr>
          <a:xfrm>
            <a:off x="3528109" y="2320188"/>
            <a:ext cx="624469" cy="624469"/>
          </a:xfrm>
          <a:prstGeom prst="foldedCorne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22" name="Rektangel: vikt hörn 21">
            <a:extLst>
              <a:ext uri="{FF2B5EF4-FFF2-40B4-BE49-F238E27FC236}">
                <a16:creationId xmlns:a16="http://schemas.microsoft.com/office/drawing/2014/main" id="{58978A8B-985F-B95C-8A53-6530B0A8BBE5}"/>
              </a:ext>
            </a:extLst>
          </p:cNvPr>
          <p:cNvSpPr/>
          <p:nvPr/>
        </p:nvSpPr>
        <p:spPr>
          <a:xfrm>
            <a:off x="4171990" y="2858753"/>
            <a:ext cx="624469" cy="624469"/>
          </a:xfrm>
          <a:prstGeom prst="foldedCorner">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23" name="Rektangel: vikt hörn 22">
            <a:extLst>
              <a:ext uri="{FF2B5EF4-FFF2-40B4-BE49-F238E27FC236}">
                <a16:creationId xmlns:a16="http://schemas.microsoft.com/office/drawing/2014/main" id="{5B5C1D53-57A2-56B8-A920-1CF8CF009BAC}"/>
              </a:ext>
            </a:extLst>
          </p:cNvPr>
          <p:cNvSpPr/>
          <p:nvPr/>
        </p:nvSpPr>
        <p:spPr>
          <a:xfrm>
            <a:off x="3785027" y="2586033"/>
            <a:ext cx="624469"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24" name="Rektangel: vikt hörn 23">
            <a:extLst>
              <a:ext uri="{FF2B5EF4-FFF2-40B4-BE49-F238E27FC236}">
                <a16:creationId xmlns:a16="http://schemas.microsoft.com/office/drawing/2014/main" id="{C7E7F2CC-457B-1C8D-C900-51EDCCD241DD}"/>
              </a:ext>
            </a:extLst>
          </p:cNvPr>
          <p:cNvSpPr/>
          <p:nvPr/>
        </p:nvSpPr>
        <p:spPr>
          <a:xfrm>
            <a:off x="1542712" y="3022120"/>
            <a:ext cx="624469"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25" name="Rektangel: vikt hörn 24">
            <a:extLst>
              <a:ext uri="{FF2B5EF4-FFF2-40B4-BE49-F238E27FC236}">
                <a16:creationId xmlns:a16="http://schemas.microsoft.com/office/drawing/2014/main" id="{1D5916BF-7D4B-BC0A-3E87-53EC6960AF9F}"/>
              </a:ext>
            </a:extLst>
          </p:cNvPr>
          <p:cNvSpPr/>
          <p:nvPr/>
        </p:nvSpPr>
        <p:spPr>
          <a:xfrm>
            <a:off x="1836877" y="2624420"/>
            <a:ext cx="624469"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26" name="Rektangel: vikt hörn 25">
            <a:extLst>
              <a:ext uri="{FF2B5EF4-FFF2-40B4-BE49-F238E27FC236}">
                <a16:creationId xmlns:a16="http://schemas.microsoft.com/office/drawing/2014/main" id="{E62FB9B7-79B9-4A80-0E5D-0AD2BC9041F9}"/>
              </a:ext>
            </a:extLst>
          </p:cNvPr>
          <p:cNvSpPr/>
          <p:nvPr/>
        </p:nvSpPr>
        <p:spPr>
          <a:xfrm>
            <a:off x="974121" y="5487675"/>
            <a:ext cx="624469"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27" name="Rektangel: vikt hörn 26">
            <a:extLst>
              <a:ext uri="{FF2B5EF4-FFF2-40B4-BE49-F238E27FC236}">
                <a16:creationId xmlns:a16="http://schemas.microsoft.com/office/drawing/2014/main" id="{00497099-D717-FE67-ACE5-A8D4764ECD07}"/>
              </a:ext>
            </a:extLst>
          </p:cNvPr>
          <p:cNvSpPr/>
          <p:nvPr/>
        </p:nvSpPr>
        <p:spPr>
          <a:xfrm>
            <a:off x="1840040" y="5613965"/>
            <a:ext cx="624469" cy="624469"/>
          </a:xfrm>
          <a:prstGeom prst="foldedCorner">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28" name="Rektangel: vikt hörn 27">
            <a:extLst>
              <a:ext uri="{FF2B5EF4-FFF2-40B4-BE49-F238E27FC236}">
                <a16:creationId xmlns:a16="http://schemas.microsoft.com/office/drawing/2014/main" id="{E985A042-85F6-78EC-D73A-9FA212541B2D}"/>
              </a:ext>
            </a:extLst>
          </p:cNvPr>
          <p:cNvSpPr/>
          <p:nvPr/>
        </p:nvSpPr>
        <p:spPr>
          <a:xfrm>
            <a:off x="3701074" y="5507932"/>
            <a:ext cx="624469" cy="624469"/>
          </a:xfrm>
          <a:prstGeom prst="foldedCorne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29" name="Rektangel: vikt hörn 28">
            <a:extLst>
              <a:ext uri="{FF2B5EF4-FFF2-40B4-BE49-F238E27FC236}">
                <a16:creationId xmlns:a16="http://schemas.microsoft.com/office/drawing/2014/main" id="{9C2F9F3D-90CA-898E-B436-08D8C116B01E}"/>
              </a:ext>
            </a:extLst>
          </p:cNvPr>
          <p:cNvSpPr/>
          <p:nvPr/>
        </p:nvSpPr>
        <p:spPr>
          <a:xfrm>
            <a:off x="5024484" y="5351633"/>
            <a:ext cx="624469" cy="624469"/>
          </a:xfrm>
          <a:prstGeom prst="foldedCorner">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30" name="Rektangel: vikt hörn 29">
            <a:extLst>
              <a:ext uri="{FF2B5EF4-FFF2-40B4-BE49-F238E27FC236}">
                <a16:creationId xmlns:a16="http://schemas.microsoft.com/office/drawing/2014/main" id="{DFF33670-3B90-20C6-F029-7FAC2769601C}"/>
              </a:ext>
            </a:extLst>
          </p:cNvPr>
          <p:cNvSpPr/>
          <p:nvPr/>
        </p:nvSpPr>
        <p:spPr>
          <a:xfrm>
            <a:off x="4381379" y="5628241"/>
            <a:ext cx="624469"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31" name="Rektangel: vikt hörn 30">
            <a:extLst>
              <a:ext uri="{FF2B5EF4-FFF2-40B4-BE49-F238E27FC236}">
                <a16:creationId xmlns:a16="http://schemas.microsoft.com/office/drawing/2014/main" id="{03BCB0F2-E8AF-F3E4-D52F-270CBF41C26D}"/>
              </a:ext>
            </a:extLst>
          </p:cNvPr>
          <p:cNvSpPr/>
          <p:nvPr/>
        </p:nvSpPr>
        <p:spPr>
          <a:xfrm>
            <a:off x="806731" y="5792473"/>
            <a:ext cx="624469"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32" name="Rektangel: vikt hörn 31">
            <a:extLst>
              <a:ext uri="{FF2B5EF4-FFF2-40B4-BE49-F238E27FC236}">
                <a16:creationId xmlns:a16="http://schemas.microsoft.com/office/drawing/2014/main" id="{9DD5CC24-5FBF-37DE-9176-258A95E5C468}"/>
              </a:ext>
            </a:extLst>
          </p:cNvPr>
          <p:cNvSpPr/>
          <p:nvPr/>
        </p:nvSpPr>
        <p:spPr>
          <a:xfrm>
            <a:off x="1695195" y="5881965"/>
            <a:ext cx="624469"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33" name="Rektangel: vikt hörn 32">
            <a:extLst>
              <a:ext uri="{FF2B5EF4-FFF2-40B4-BE49-F238E27FC236}">
                <a16:creationId xmlns:a16="http://schemas.microsoft.com/office/drawing/2014/main" id="{2DE29807-265C-1424-FD44-8BC6F5D99B8D}"/>
              </a:ext>
            </a:extLst>
          </p:cNvPr>
          <p:cNvSpPr/>
          <p:nvPr/>
        </p:nvSpPr>
        <p:spPr>
          <a:xfrm>
            <a:off x="7974144" y="5242088"/>
            <a:ext cx="624469" cy="624469"/>
          </a:xfrm>
          <a:prstGeom prst="foldedCorne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34" name="Rektangel: vikt hörn 33">
            <a:extLst>
              <a:ext uri="{FF2B5EF4-FFF2-40B4-BE49-F238E27FC236}">
                <a16:creationId xmlns:a16="http://schemas.microsoft.com/office/drawing/2014/main" id="{CE01D913-2943-BAB7-80A1-CE22B982992A}"/>
              </a:ext>
            </a:extLst>
          </p:cNvPr>
          <p:cNvSpPr/>
          <p:nvPr/>
        </p:nvSpPr>
        <p:spPr>
          <a:xfrm>
            <a:off x="8874167" y="5231325"/>
            <a:ext cx="624469" cy="624469"/>
          </a:xfrm>
          <a:prstGeom prst="foldedCorner">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35" name="Rektangel: vikt hörn 34">
            <a:extLst>
              <a:ext uri="{FF2B5EF4-FFF2-40B4-BE49-F238E27FC236}">
                <a16:creationId xmlns:a16="http://schemas.microsoft.com/office/drawing/2014/main" id="{1CD2219E-E87B-0F64-691E-85DDE7A6EDD6}"/>
              </a:ext>
            </a:extLst>
          </p:cNvPr>
          <p:cNvSpPr/>
          <p:nvPr/>
        </p:nvSpPr>
        <p:spPr>
          <a:xfrm>
            <a:off x="8231062" y="5507933"/>
            <a:ext cx="624469"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36" name="Rektangel: vikt hörn 35">
            <a:extLst>
              <a:ext uri="{FF2B5EF4-FFF2-40B4-BE49-F238E27FC236}">
                <a16:creationId xmlns:a16="http://schemas.microsoft.com/office/drawing/2014/main" id="{38519D42-E496-D6B2-F35C-8F6FA29E891B}"/>
              </a:ext>
            </a:extLst>
          </p:cNvPr>
          <p:cNvSpPr/>
          <p:nvPr/>
        </p:nvSpPr>
        <p:spPr>
          <a:xfrm>
            <a:off x="8127685" y="2683924"/>
            <a:ext cx="624469" cy="624469"/>
          </a:xfrm>
          <a:prstGeom prst="foldedCorne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37" name="Rektangel: vikt hörn 36">
            <a:extLst>
              <a:ext uri="{FF2B5EF4-FFF2-40B4-BE49-F238E27FC236}">
                <a16:creationId xmlns:a16="http://schemas.microsoft.com/office/drawing/2014/main" id="{672A45FB-4C5B-0C69-70FA-C1E05D1425F7}"/>
              </a:ext>
            </a:extLst>
          </p:cNvPr>
          <p:cNvSpPr/>
          <p:nvPr/>
        </p:nvSpPr>
        <p:spPr>
          <a:xfrm>
            <a:off x="9168354" y="2907431"/>
            <a:ext cx="624469" cy="624469"/>
          </a:xfrm>
          <a:prstGeom prst="foldedCorner">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38" name="Rektangel: vikt hörn 37">
            <a:extLst>
              <a:ext uri="{FF2B5EF4-FFF2-40B4-BE49-F238E27FC236}">
                <a16:creationId xmlns:a16="http://schemas.microsoft.com/office/drawing/2014/main" id="{5E121219-4004-AC93-8F16-ADBADDFAD879}"/>
              </a:ext>
            </a:extLst>
          </p:cNvPr>
          <p:cNvSpPr/>
          <p:nvPr/>
        </p:nvSpPr>
        <p:spPr>
          <a:xfrm>
            <a:off x="8384603" y="2949769"/>
            <a:ext cx="624469"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20000"/>
                  <a:lumOff val="80000"/>
                </a:schemeClr>
              </a:solidFill>
            </a:endParaRPr>
          </a:p>
        </p:txBody>
      </p:sp>
      <p:sp>
        <p:nvSpPr>
          <p:cNvPr id="39" name="Rektangel: vikt hörn 38">
            <a:extLst>
              <a:ext uri="{FF2B5EF4-FFF2-40B4-BE49-F238E27FC236}">
                <a16:creationId xmlns:a16="http://schemas.microsoft.com/office/drawing/2014/main" id="{72ECF583-B871-057F-9F79-4A62AACF9444}"/>
              </a:ext>
            </a:extLst>
          </p:cNvPr>
          <p:cNvSpPr/>
          <p:nvPr/>
        </p:nvSpPr>
        <p:spPr>
          <a:xfrm>
            <a:off x="721671" y="5010816"/>
            <a:ext cx="1507294"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Sammanfattning kluster 1</a:t>
            </a:r>
          </a:p>
        </p:txBody>
      </p:sp>
      <p:sp>
        <p:nvSpPr>
          <p:cNvPr id="40" name="Rektangel: vikt hörn 39">
            <a:extLst>
              <a:ext uri="{FF2B5EF4-FFF2-40B4-BE49-F238E27FC236}">
                <a16:creationId xmlns:a16="http://schemas.microsoft.com/office/drawing/2014/main" id="{64789E21-1843-7587-4214-92315B1BD451}"/>
              </a:ext>
            </a:extLst>
          </p:cNvPr>
          <p:cNvSpPr/>
          <p:nvPr/>
        </p:nvSpPr>
        <p:spPr>
          <a:xfrm>
            <a:off x="3829424" y="5032167"/>
            <a:ext cx="1507294"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Sammanfattning kluster 3</a:t>
            </a:r>
          </a:p>
        </p:txBody>
      </p:sp>
      <p:sp>
        <p:nvSpPr>
          <p:cNvPr id="41" name="Rektangel: vikt hörn 40">
            <a:extLst>
              <a:ext uri="{FF2B5EF4-FFF2-40B4-BE49-F238E27FC236}">
                <a16:creationId xmlns:a16="http://schemas.microsoft.com/office/drawing/2014/main" id="{0A8BD576-E80C-D052-ECA8-A74B16D22A59}"/>
              </a:ext>
            </a:extLst>
          </p:cNvPr>
          <p:cNvSpPr/>
          <p:nvPr/>
        </p:nvSpPr>
        <p:spPr>
          <a:xfrm>
            <a:off x="8752154" y="4938368"/>
            <a:ext cx="1507294"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Sammanfattning kluster 4</a:t>
            </a:r>
          </a:p>
        </p:txBody>
      </p:sp>
      <p:sp>
        <p:nvSpPr>
          <p:cNvPr id="42" name="Rektangel: vikt hörn 41">
            <a:extLst>
              <a:ext uri="{FF2B5EF4-FFF2-40B4-BE49-F238E27FC236}">
                <a16:creationId xmlns:a16="http://schemas.microsoft.com/office/drawing/2014/main" id="{879950FE-7B4D-83FD-4383-2859E7BE4201}"/>
              </a:ext>
            </a:extLst>
          </p:cNvPr>
          <p:cNvSpPr/>
          <p:nvPr/>
        </p:nvSpPr>
        <p:spPr>
          <a:xfrm>
            <a:off x="1435656" y="2241591"/>
            <a:ext cx="1507294"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Sammanfattning kluster 2</a:t>
            </a:r>
          </a:p>
        </p:txBody>
      </p:sp>
      <p:sp>
        <p:nvSpPr>
          <p:cNvPr id="43" name="Rektangel: vikt hörn 42">
            <a:extLst>
              <a:ext uri="{FF2B5EF4-FFF2-40B4-BE49-F238E27FC236}">
                <a16:creationId xmlns:a16="http://schemas.microsoft.com/office/drawing/2014/main" id="{FA27F004-CAC3-08E8-F943-AFBF9DE450A4}"/>
              </a:ext>
            </a:extLst>
          </p:cNvPr>
          <p:cNvSpPr/>
          <p:nvPr/>
        </p:nvSpPr>
        <p:spPr>
          <a:xfrm>
            <a:off x="4027464" y="2241590"/>
            <a:ext cx="1507294"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Sammanfattning kluster 5</a:t>
            </a:r>
          </a:p>
        </p:txBody>
      </p:sp>
      <p:sp>
        <p:nvSpPr>
          <p:cNvPr id="44" name="Rektangel: vikt hörn 43">
            <a:extLst>
              <a:ext uri="{FF2B5EF4-FFF2-40B4-BE49-F238E27FC236}">
                <a16:creationId xmlns:a16="http://schemas.microsoft.com/office/drawing/2014/main" id="{2ADFA11F-E90B-7116-3324-4A76BE9F131E}"/>
              </a:ext>
            </a:extLst>
          </p:cNvPr>
          <p:cNvSpPr/>
          <p:nvPr/>
        </p:nvSpPr>
        <p:spPr>
          <a:xfrm>
            <a:off x="8660899" y="2485377"/>
            <a:ext cx="1507294" cy="624469"/>
          </a:xfrm>
          <a:prstGeom prst="foldedCorner">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Sammanfattning kluster 6</a:t>
            </a:r>
          </a:p>
        </p:txBody>
      </p:sp>
    </p:spTree>
    <p:extLst>
      <p:ext uri="{BB962C8B-B14F-4D97-AF65-F5344CB8AC3E}">
        <p14:creationId xmlns:p14="http://schemas.microsoft.com/office/powerpoint/2010/main" val="46906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6C3913-A05B-D69F-E140-D835DC6F4350}"/>
              </a:ext>
            </a:extLst>
          </p:cNvPr>
          <p:cNvSpPr>
            <a:spLocks noGrp="1"/>
          </p:cNvSpPr>
          <p:nvPr>
            <p:ph type="title"/>
          </p:nvPr>
        </p:nvSpPr>
        <p:spPr/>
        <p:txBody>
          <a:bodyPr/>
          <a:lstStyle/>
          <a:p>
            <a:r>
              <a:rPr lang="sv-SE"/>
              <a:t>Workshop</a:t>
            </a:r>
          </a:p>
        </p:txBody>
      </p:sp>
      <p:sp>
        <p:nvSpPr>
          <p:cNvPr id="3" name="Platshållare för text 2">
            <a:extLst>
              <a:ext uri="{FF2B5EF4-FFF2-40B4-BE49-F238E27FC236}">
                <a16:creationId xmlns:a16="http://schemas.microsoft.com/office/drawing/2014/main" id="{FE4C895E-D27A-0E9D-3F78-028EB4610DDC}"/>
              </a:ext>
            </a:extLst>
          </p:cNvPr>
          <p:cNvSpPr>
            <a:spLocks noGrp="1"/>
          </p:cNvSpPr>
          <p:nvPr>
            <p:ph type="body" idx="1"/>
          </p:nvPr>
        </p:nvSpPr>
        <p:spPr/>
        <p:txBody>
          <a:bodyPr/>
          <a:lstStyle/>
          <a:p>
            <a:r>
              <a:rPr lang="sv-SE" dirty="0"/>
              <a:t>Problem och orsak</a:t>
            </a:r>
          </a:p>
          <a:p>
            <a:r>
              <a:rPr lang="sv-SE" dirty="0"/>
              <a:t>Prioritering</a:t>
            </a:r>
          </a:p>
        </p:txBody>
      </p:sp>
    </p:spTree>
    <p:extLst>
      <p:ext uri="{BB962C8B-B14F-4D97-AF65-F5344CB8AC3E}">
        <p14:creationId xmlns:p14="http://schemas.microsoft.com/office/powerpoint/2010/main" val="2799754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537F57-4CFC-47CF-8A22-E34BC7C33E58}"/>
              </a:ext>
            </a:extLst>
          </p:cNvPr>
          <p:cNvSpPr>
            <a:spLocks noGrp="1"/>
          </p:cNvSpPr>
          <p:nvPr>
            <p:ph type="title"/>
          </p:nvPr>
        </p:nvSpPr>
        <p:spPr/>
        <p:txBody>
          <a:bodyPr>
            <a:normAutofit fontScale="90000"/>
          </a:bodyPr>
          <a:lstStyle/>
          <a:p>
            <a:r>
              <a:rPr lang="sv-SE"/>
              <a:t>Workshop – problem och orsak  </a:t>
            </a:r>
            <a:br>
              <a:rPr lang="sv-SE"/>
            </a:br>
            <a:endParaRPr lang="sv-SE"/>
          </a:p>
        </p:txBody>
      </p:sp>
      <p:sp>
        <p:nvSpPr>
          <p:cNvPr id="3" name="Platshållare för innehåll 2">
            <a:extLst>
              <a:ext uri="{FF2B5EF4-FFF2-40B4-BE49-F238E27FC236}">
                <a16:creationId xmlns:a16="http://schemas.microsoft.com/office/drawing/2014/main" id="{522FECF3-EAA3-4646-9F6E-6C58F4E26FF3}"/>
              </a:ext>
            </a:extLst>
          </p:cNvPr>
          <p:cNvSpPr>
            <a:spLocks noGrp="1"/>
          </p:cNvSpPr>
          <p:nvPr>
            <p:ph sz="half" idx="1"/>
          </p:nvPr>
        </p:nvSpPr>
        <p:spPr>
          <a:xfrm>
            <a:off x="609600" y="1268760"/>
            <a:ext cx="5181600" cy="4525963"/>
          </a:xfrm>
        </p:spPr>
        <p:txBody>
          <a:bodyPr>
            <a:normAutofit fontScale="85000" lnSpcReduction="20000"/>
          </a:bodyPr>
          <a:lstStyle/>
          <a:p>
            <a:pPr marL="0" indent="0">
              <a:buNone/>
            </a:pPr>
            <a:br>
              <a:rPr lang="sv-SE" sz="2000" dirty="0"/>
            </a:br>
            <a:endParaRPr lang="sv-SE" sz="2000" dirty="0"/>
          </a:p>
          <a:p>
            <a:pPr marL="0" indent="0">
              <a:buNone/>
            </a:pPr>
            <a:r>
              <a:rPr lang="sv-SE" sz="2000" b="1" dirty="0"/>
              <a:t>Välj ut ett prioriterat hinder </a:t>
            </a:r>
            <a:r>
              <a:rPr lang="sv-SE" sz="2000" dirty="0"/>
              <a:t>(alt kluster av hinder)</a:t>
            </a:r>
          </a:p>
          <a:p>
            <a:pPr marL="0" indent="0">
              <a:buNone/>
            </a:pPr>
            <a:r>
              <a:rPr lang="sv-SE" sz="2000" b="1" dirty="0"/>
              <a:t>Hur</a:t>
            </a:r>
            <a:r>
              <a:rPr lang="sv-SE" sz="2000" dirty="0"/>
              <a:t> tror ni att det kommer att….</a:t>
            </a:r>
            <a:br>
              <a:rPr lang="sv-SE" sz="2000" dirty="0"/>
            </a:br>
            <a:r>
              <a:rPr lang="sv-SE" sz="2000" dirty="0"/>
              <a:t>…yttra sig?</a:t>
            </a:r>
            <a:br>
              <a:rPr lang="sv-SE" sz="2000" dirty="0"/>
            </a:br>
            <a:r>
              <a:rPr lang="sv-SE" sz="2000" dirty="0"/>
              <a:t>…få för konsekvenser för kund (patienten)?</a:t>
            </a:r>
            <a:br>
              <a:rPr lang="sv-SE" sz="2000" dirty="0"/>
            </a:br>
            <a:r>
              <a:rPr lang="sv-SE" sz="2000" b="1" dirty="0"/>
              <a:t>Vem</a:t>
            </a:r>
            <a:r>
              <a:rPr lang="sv-SE" sz="2000" dirty="0"/>
              <a:t> tror ni kommer att påverkas av det?</a:t>
            </a:r>
            <a:br>
              <a:rPr lang="sv-SE" sz="2000" dirty="0"/>
            </a:br>
            <a:r>
              <a:rPr lang="sv-SE" sz="2000" b="1" dirty="0"/>
              <a:t>Var</a:t>
            </a:r>
            <a:r>
              <a:rPr lang="sv-SE" sz="2000" dirty="0"/>
              <a:t> tror ni hindret kommer att finnas?</a:t>
            </a:r>
            <a:br>
              <a:rPr lang="sv-SE" sz="2000" dirty="0"/>
            </a:br>
            <a:r>
              <a:rPr lang="sv-SE" sz="2000" b="1" dirty="0"/>
              <a:t>När </a:t>
            </a:r>
            <a:r>
              <a:rPr lang="sv-SE" sz="2000" dirty="0"/>
              <a:t>tror ni hindret kommer att upplevas och hur ofta/länge?</a:t>
            </a:r>
          </a:p>
          <a:p>
            <a:pPr marL="0" indent="0">
              <a:buNone/>
            </a:pPr>
            <a:r>
              <a:rPr lang="sv-SE" sz="2000" i="1" dirty="0"/>
              <a:t>(Varför/Varför/Varför/Varför/Varför?????)</a:t>
            </a:r>
          </a:p>
          <a:p>
            <a:pPr marL="0" indent="0">
              <a:buNone/>
            </a:pPr>
            <a:r>
              <a:rPr lang="sv-SE" sz="2000" dirty="0"/>
              <a:t>Dela upp i grupper som jobbar med max 2 hinder var i ca 45-60 min. Dokumentera i mall. Redovisa i storgrupp.</a:t>
            </a:r>
          </a:p>
          <a:p>
            <a:pPr marL="0" indent="0">
              <a:buNone/>
            </a:pPr>
            <a:endParaRPr lang="sv-SE" dirty="0"/>
          </a:p>
        </p:txBody>
      </p:sp>
    </p:spTree>
    <p:extLst>
      <p:ext uri="{BB962C8B-B14F-4D97-AF65-F5344CB8AC3E}">
        <p14:creationId xmlns:p14="http://schemas.microsoft.com/office/powerpoint/2010/main" val="426882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2">
            <a:extLst>
              <a:ext uri="{FF2B5EF4-FFF2-40B4-BE49-F238E27FC236}">
                <a16:creationId xmlns:a16="http://schemas.microsoft.com/office/drawing/2014/main" id="{459D5ADF-5C77-5D21-AB74-762969C7146A}"/>
              </a:ext>
            </a:extLst>
          </p:cNvPr>
          <p:cNvSpPr>
            <a:spLocks noGrp="1"/>
          </p:cNvSpPr>
          <p:nvPr>
            <p:ph sz="half" idx="1"/>
          </p:nvPr>
        </p:nvSpPr>
        <p:spPr>
          <a:xfrm>
            <a:off x="2362199" y="264217"/>
            <a:ext cx="8159703" cy="1206839"/>
          </a:xfrm>
        </p:spPr>
        <p:style>
          <a:lnRef idx="2">
            <a:schemeClr val="dk1"/>
          </a:lnRef>
          <a:fillRef idx="1">
            <a:schemeClr val="lt1"/>
          </a:fillRef>
          <a:effectRef idx="0">
            <a:schemeClr val="dk1"/>
          </a:effectRef>
          <a:fontRef idx="minor">
            <a:schemeClr val="dk1"/>
          </a:fontRef>
        </p:style>
        <p:txBody>
          <a:bodyPr/>
          <a:lstStyle/>
          <a:p>
            <a:pPr marL="0" indent="0">
              <a:buNone/>
            </a:pPr>
            <a:r>
              <a:rPr lang="sv-SE" sz="2000" b="1"/>
              <a:t>Hur</a:t>
            </a:r>
            <a:r>
              <a:rPr lang="sv-SE" sz="2000"/>
              <a:t> tror ni att det kommer att yttra sig?</a:t>
            </a:r>
          </a:p>
        </p:txBody>
      </p:sp>
      <p:sp>
        <p:nvSpPr>
          <p:cNvPr id="11" name="Platshållare för innehåll 2">
            <a:extLst>
              <a:ext uri="{FF2B5EF4-FFF2-40B4-BE49-F238E27FC236}">
                <a16:creationId xmlns:a16="http://schemas.microsoft.com/office/drawing/2014/main" id="{7EC587EF-CB9E-F650-661A-AECCD9797E84}"/>
              </a:ext>
            </a:extLst>
          </p:cNvPr>
          <p:cNvSpPr txBox="1">
            <a:spLocks/>
          </p:cNvSpPr>
          <p:nvPr/>
        </p:nvSpPr>
        <p:spPr>
          <a:xfrm rot="5400000">
            <a:off x="-1263016" y="3197331"/>
            <a:ext cx="6395097" cy="528869"/>
          </a:xfrm>
          <a:prstGeom prst="rect">
            <a:avLst/>
          </a:prstGeom>
        </p:spPr>
        <p:style>
          <a:lnRef idx="2">
            <a:schemeClr val="dk1"/>
          </a:lnRef>
          <a:fillRef idx="1">
            <a:schemeClr val="lt1"/>
          </a:fillRef>
          <a:effectRef idx="0">
            <a:schemeClr val="dk1"/>
          </a:effectRef>
          <a:fontRef idx="minor">
            <a:schemeClr val="dk1"/>
          </a:fontRef>
        </p:style>
        <p:txBody>
          <a:bodyPr vert="horz" lIns="65314" tIns="32657" rIns="65314" bIns="32657" rtlCol="0">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dk1"/>
                </a:solidFill>
                <a:latin typeface="+mn-lt"/>
                <a:ea typeface="+mn-ea"/>
                <a:cs typeface="+mn-cs"/>
              </a:defRPr>
            </a:lvl1pPr>
            <a:lvl2pPr marL="685800" indent="-228600" algn="l" defTabSz="914400" rtl="0" eaLnBrk="1" latinLnBrk="0" hangingPunct="1">
              <a:lnSpc>
                <a:spcPct val="110000"/>
              </a:lnSpc>
              <a:spcBef>
                <a:spcPts val="8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lnSpc>
                <a:spcPct val="110000"/>
              </a:lnSpc>
              <a:spcBef>
                <a:spcPts val="8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653156" rtl="0" eaLnBrk="1" fontAlgn="auto" latinLnBrk="0" hangingPunct="1">
              <a:lnSpc>
                <a:spcPct val="110000"/>
              </a:lnSpc>
              <a:spcBef>
                <a:spcPts val="1143"/>
              </a:spcBef>
              <a:spcAft>
                <a:spcPts val="0"/>
              </a:spcAft>
              <a:buClrTx/>
              <a:buSzTx/>
              <a:buFont typeface="Arial" panose="020B0604020202020204" pitchFamily="34" charset="0"/>
              <a:buNone/>
              <a:tabLst/>
              <a:defRPr/>
            </a:pPr>
            <a:r>
              <a:rPr kumimoji="0" lang="sv-SE" sz="2857" b="1" i="0" u="none" strike="noStrike" kern="1200" cap="none" spc="0" normalizeH="0" baseline="0" noProof="0">
                <a:ln>
                  <a:noFill/>
                </a:ln>
                <a:solidFill>
                  <a:prstClr val="black"/>
                </a:solidFill>
                <a:effectLst/>
                <a:uLnTx/>
                <a:uFillTx/>
                <a:latin typeface="Arial" panose="020B0604020202020204"/>
                <a:ea typeface="+mn-ea"/>
                <a:cs typeface="+mn-cs"/>
              </a:rPr>
              <a:t>Hinder:</a:t>
            </a:r>
          </a:p>
          <a:p>
            <a:pPr marL="0" marR="0" lvl="0" indent="0" algn="l" defTabSz="653156" rtl="0" eaLnBrk="1" fontAlgn="auto" latinLnBrk="0" hangingPunct="1">
              <a:lnSpc>
                <a:spcPct val="110000"/>
              </a:lnSpc>
              <a:spcBef>
                <a:spcPts val="1143"/>
              </a:spcBef>
              <a:spcAft>
                <a:spcPts val="0"/>
              </a:spcAft>
              <a:buClrTx/>
              <a:buSzTx/>
              <a:buFont typeface="Arial" panose="020B0604020202020204" pitchFamily="34" charset="0"/>
              <a:buNone/>
              <a:tabLst/>
              <a:defRPr/>
            </a:pPr>
            <a:endParaRPr kumimoji="0" lang="sv-SE" sz="2286"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Platshållare för innehåll 2">
            <a:extLst>
              <a:ext uri="{FF2B5EF4-FFF2-40B4-BE49-F238E27FC236}">
                <a16:creationId xmlns:a16="http://schemas.microsoft.com/office/drawing/2014/main" id="{646B0043-52D9-34D9-A2D6-FFB01C2CB88E}"/>
              </a:ext>
            </a:extLst>
          </p:cNvPr>
          <p:cNvSpPr txBox="1">
            <a:spLocks/>
          </p:cNvSpPr>
          <p:nvPr/>
        </p:nvSpPr>
        <p:spPr>
          <a:xfrm>
            <a:off x="2362199" y="1587691"/>
            <a:ext cx="8159703" cy="1206839"/>
          </a:xfrm>
          <a:prstGeom prst="rect">
            <a:avLst/>
          </a:prstGeom>
        </p:spPr>
        <p:style>
          <a:lnRef idx="2">
            <a:schemeClr val="dk1"/>
          </a:lnRef>
          <a:fillRef idx="1">
            <a:schemeClr val="lt1"/>
          </a:fillRef>
          <a:effectRef idx="0">
            <a:schemeClr val="dk1"/>
          </a:effectRef>
          <a:fontRef idx="minor">
            <a:schemeClr val="dk1"/>
          </a:fontRef>
        </p:style>
        <p:txBody>
          <a:bodyPr vert="horz" lIns="65314" tIns="32657" rIns="65314" bIns="32657" rtlCol="0">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dk1"/>
                </a:solidFill>
                <a:latin typeface="+mn-lt"/>
                <a:ea typeface="+mn-ea"/>
                <a:cs typeface="+mn-cs"/>
              </a:defRPr>
            </a:lvl1pPr>
            <a:lvl2pPr marL="685800" indent="-228600" algn="l" defTabSz="914400" rtl="0" eaLnBrk="1" latinLnBrk="0" hangingPunct="1">
              <a:lnSpc>
                <a:spcPct val="110000"/>
              </a:lnSpc>
              <a:spcBef>
                <a:spcPts val="8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lnSpc>
                <a:spcPct val="110000"/>
              </a:lnSpc>
              <a:spcBef>
                <a:spcPts val="8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653156" rtl="0" eaLnBrk="1" fontAlgn="auto" latinLnBrk="0" hangingPunct="1">
              <a:lnSpc>
                <a:spcPct val="110000"/>
              </a:lnSpc>
              <a:spcBef>
                <a:spcPts val="1143"/>
              </a:spcBef>
              <a:spcAft>
                <a:spcPts val="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black"/>
                </a:solidFill>
                <a:effectLst/>
                <a:uLnTx/>
                <a:uFillTx/>
                <a:latin typeface="Arial" panose="020B0604020202020204"/>
                <a:ea typeface="+mn-ea"/>
                <a:cs typeface="+mn-cs"/>
              </a:rPr>
              <a:t>Hur</a:t>
            </a:r>
            <a:r>
              <a:rPr kumimoji="0" lang="sv-SE" sz="2000" b="0" i="0" u="none" strike="noStrike" kern="1200" cap="none" spc="0" normalizeH="0" baseline="0" noProof="0">
                <a:ln>
                  <a:noFill/>
                </a:ln>
                <a:solidFill>
                  <a:prstClr val="black"/>
                </a:solidFill>
                <a:effectLst/>
                <a:uLnTx/>
                <a:uFillTx/>
                <a:latin typeface="Arial" panose="020B0604020202020204"/>
                <a:ea typeface="+mn-ea"/>
                <a:cs typeface="+mn-cs"/>
              </a:rPr>
              <a:t> tror ni att det kommer att få för konsekvenser för kund (patienten)?</a:t>
            </a:r>
          </a:p>
        </p:txBody>
      </p:sp>
      <p:sp>
        <p:nvSpPr>
          <p:cNvPr id="18" name="Platshållare för innehåll 2">
            <a:extLst>
              <a:ext uri="{FF2B5EF4-FFF2-40B4-BE49-F238E27FC236}">
                <a16:creationId xmlns:a16="http://schemas.microsoft.com/office/drawing/2014/main" id="{C969254B-FC05-ABD6-1A7E-3F260BAE9494}"/>
              </a:ext>
            </a:extLst>
          </p:cNvPr>
          <p:cNvSpPr txBox="1">
            <a:spLocks/>
          </p:cNvSpPr>
          <p:nvPr/>
        </p:nvSpPr>
        <p:spPr>
          <a:xfrm>
            <a:off x="2362199" y="2900235"/>
            <a:ext cx="8159703" cy="1206839"/>
          </a:xfrm>
          <a:prstGeom prst="rect">
            <a:avLst/>
          </a:prstGeom>
        </p:spPr>
        <p:style>
          <a:lnRef idx="2">
            <a:schemeClr val="dk1"/>
          </a:lnRef>
          <a:fillRef idx="1">
            <a:schemeClr val="lt1"/>
          </a:fillRef>
          <a:effectRef idx="0">
            <a:schemeClr val="dk1"/>
          </a:effectRef>
          <a:fontRef idx="minor">
            <a:schemeClr val="dk1"/>
          </a:fontRef>
        </p:style>
        <p:txBody>
          <a:bodyPr vert="horz" lIns="65314" tIns="32657" rIns="65314" bIns="32657" rtlCol="0">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dk1"/>
                </a:solidFill>
                <a:latin typeface="+mn-lt"/>
                <a:ea typeface="+mn-ea"/>
                <a:cs typeface="+mn-cs"/>
              </a:defRPr>
            </a:lvl1pPr>
            <a:lvl2pPr marL="685800" indent="-228600" algn="l" defTabSz="914400" rtl="0" eaLnBrk="1" latinLnBrk="0" hangingPunct="1">
              <a:lnSpc>
                <a:spcPct val="110000"/>
              </a:lnSpc>
              <a:spcBef>
                <a:spcPts val="8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lnSpc>
                <a:spcPct val="110000"/>
              </a:lnSpc>
              <a:spcBef>
                <a:spcPts val="8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653156" rtl="0" eaLnBrk="1" fontAlgn="auto" latinLnBrk="0" hangingPunct="1">
              <a:lnSpc>
                <a:spcPct val="110000"/>
              </a:lnSpc>
              <a:spcBef>
                <a:spcPts val="1143"/>
              </a:spcBef>
              <a:spcAft>
                <a:spcPts val="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black"/>
                </a:solidFill>
                <a:effectLst/>
                <a:uLnTx/>
                <a:uFillTx/>
                <a:latin typeface="Arial" panose="020B0604020202020204"/>
                <a:ea typeface="+mn-ea"/>
                <a:cs typeface="+mn-cs"/>
              </a:rPr>
              <a:t>Vem</a:t>
            </a:r>
            <a:r>
              <a:rPr kumimoji="0" lang="sv-SE" sz="2000" b="0" i="0" u="none" strike="noStrike" kern="1200" cap="none" spc="0" normalizeH="0" baseline="0" noProof="0">
                <a:ln>
                  <a:noFill/>
                </a:ln>
                <a:solidFill>
                  <a:prstClr val="black"/>
                </a:solidFill>
                <a:effectLst/>
                <a:uLnTx/>
                <a:uFillTx/>
                <a:latin typeface="Arial" panose="020B0604020202020204"/>
                <a:ea typeface="+mn-ea"/>
                <a:cs typeface="+mn-cs"/>
              </a:rPr>
              <a:t> tror ni kommer att påverkas av det?</a:t>
            </a:r>
          </a:p>
        </p:txBody>
      </p:sp>
      <p:sp>
        <p:nvSpPr>
          <p:cNvPr id="19" name="Platshållare för innehåll 2">
            <a:extLst>
              <a:ext uri="{FF2B5EF4-FFF2-40B4-BE49-F238E27FC236}">
                <a16:creationId xmlns:a16="http://schemas.microsoft.com/office/drawing/2014/main" id="{4289FAD3-F50E-EC6A-6438-3D0F9ED1054F}"/>
              </a:ext>
            </a:extLst>
          </p:cNvPr>
          <p:cNvSpPr txBox="1">
            <a:spLocks/>
          </p:cNvSpPr>
          <p:nvPr/>
        </p:nvSpPr>
        <p:spPr>
          <a:xfrm>
            <a:off x="2362199" y="4176355"/>
            <a:ext cx="8159703" cy="1206839"/>
          </a:xfrm>
          <a:prstGeom prst="rect">
            <a:avLst/>
          </a:prstGeom>
        </p:spPr>
        <p:style>
          <a:lnRef idx="2">
            <a:schemeClr val="dk1"/>
          </a:lnRef>
          <a:fillRef idx="1">
            <a:schemeClr val="lt1"/>
          </a:fillRef>
          <a:effectRef idx="0">
            <a:schemeClr val="dk1"/>
          </a:effectRef>
          <a:fontRef idx="minor">
            <a:schemeClr val="dk1"/>
          </a:fontRef>
        </p:style>
        <p:txBody>
          <a:bodyPr vert="horz" lIns="65314" tIns="32657" rIns="65314" bIns="32657" rtlCol="0">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dk1"/>
                </a:solidFill>
                <a:latin typeface="+mn-lt"/>
                <a:ea typeface="+mn-ea"/>
                <a:cs typeface="+mn-cs"/>
              </a:defRPr>
            </a:lvl1pPr>
            <a:lvl2pPr marL="685800" indent="-228600" algn="l" defTabSz="914400" rtl="0" eaLnBrk="1" latinLnBrk="0" hangingPunct="1">
              <a:lnSpc>
                <a:spcPct val="110000"/>
              </a:lnSpc>
              <a:spcBef>
                <a:spcPts val="8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lnSpc>
                <a:spcPct val="110000"/>
              </a:lnSpc>
              <a:spcBef>
                <a:spcPts val="8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653156" rtl="0" eaLnBrk="1" fontAlgn="auto" latinLnBrk="0" hangingPunct="1">
              <a:lnSpc>
                <a:spcPct val="110000"/>
              </a:lnSpc>
              <a:spcBef>
                <a:spcPts val="1143"/>
              </a:spcBef>
              <a:spcAft>
                <a:spcPts val="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black"/>
                </a:solidFill>
                <a:effectLst/>
                <a:uLnTx/>
                <a:uFillTx/>
                <a:latin typeface="Arial" panose="020B0604020202020204"/>
                <a:ea typeface="+mn-ea"/>
                <a:cs typeface="+mn-cs"/>
              </a:rPr>
              <a:t>Var</a:t>
            </a:r>
            <a:r>
              <a:rPr kumimoji="0" lang="sv-SE" sz="2000" b="0" i="0" u="none" strike="noStrike" kern="1200" cap="none" spc="0" normalizeH="0" baseline="0" noProof="0">
                <a:ln>
                  <a:noFill/>
                </a:ln>
                <a:solidFill>
                  <a:prstClr val="black"/>
                </a:solidFill>
                <a:effectLst/>
                <a:uLnTx/>
                <a:uFillTx/>
                <a:latin typeface="Arial" panose="020B0604020202020204"/>
                <a:ea typeface="+mn-ea"/>
                <a:cs typeface="+mn-cs"/>
              </a:rPr>
              <a:t> tror ni hindret kommer att finnas?</a:t>
            </a:r>
          </a:p>
        </p:txBody>
      </p:sp>
      <p:sp>
        <p:nvSpPr>
          <p:cNvPr id="20" name="Platshållare för innehåll 2">
            <a:extLst>
              <a:ext uri="{FF2B5EF4-FFF2-40B4-BE49-F238E27FC236}">
                <a16:creationId xmlns:a16="http://schemas.microsoft.com/office/drawing/2014/main" id="{D52D9B22-3A15-0766-E0DA-953ABE0D294D}"/>
              </a:ext>
            </a:extLst>
          </p:cNvPr>
          <p:cNvSpPr txBox="1">
            <a:spLocks/>
          </p:cNvSpPr>
          <p:nvPr/>
        </p:nvSpPr>
        <p:spPr>
          <a:xfrm>
            <a:off x="2362199" y="5452475"/>
            <a:ext cx="8159703" cy="1206839"/>
          </a:xfrm>
          <a:prstGeom prst="rect">
            <a:avLst/>
          </a:prstGeom>
        </p:spPr>
        <p:style>
          <a:lnRef idx="2">
            <a:schemeClr val="dk1"/>
          </a:lnRef>
          <a:fillRef idx="1">
            <a:schemeClr val="lt1"/>
          </a:fillRef>
          <a:effectRef idx="0">
            <a:schemeClr val="dk1"/>
          </a:effectRef>
          <a:fontRef idx="minor">
            <a:schemeClr val="dk1"/>
          </a:fontRef>
        </p:style>
        <p:txBody>
          <a:bodyPr vert="horz" lIns="65314" tIns="32657" rIns="65314" bIns="32657" rtlCol="0">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dk1"/>
                </a:solidFill>
                <a:latin typeface="+mn-lt"/>
                <a:ea typeface="+mn-ea"/>
                <a:cs typeface="+mn-cs"/>
              </a:defRPr>
            </a:lvl1pPr>
            <a:lvl2pPr marL="685800" indent="-228600" algn="l" defTabSz="914400" rtl="0" eaLnBrk="1" latinLnBrk="0" hangingPunct="1">
              <a:lnSpc>
                <a:spcPct val="110000"/>
              </a:lnSpc>
              <a:spcBef>
                <a:spcPts val="8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lnSpc>
                <a:spcPct val="110000"/>
              </a:lnSpc>
              <a:spcBef>
                <a:spcPts val="8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110000"/>
              </a:lnSpc>
              <a:spcBef>
                <a:spcPts val="1600"/>
              </a:spcBef>
              <a:spcAft>
                <a:spcPts val="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black"/>
                </a:solidFill>
                <a:effectLst/>
                <a:uLnTx/>
                <a:uFillTx/>
                <a:latin typeface="Arial" panose="020B0604020202020204"/>
                <a:ea typeface="+mn-ea"/>
                <a:cs typeface="+mn-cs"/>
              </a:rPr>
              <a:t>När </a:t>
            </a:r>
            <a:r>
              <a:rPr kumimoji="0" lang="sv-SE" sz="2000" b="0" i="0" u="none" strike="noStrike" kern="1200" cap="none" spc="0" normalizeH="0" baseline="0" noProof="0">
                <a:ln>
                  <a:noFill/>
                </a:ln>
                <a:solidFill>
                  <a:prstClr val="black"/>
                </a:solidFill>
                <a:effectLst/>
                <a:uLnTx/>
                <a:uFillTx/>
                <a:latin typeface="Arial" panose="020B0604020202020204"/>
                <a:ea typeface="+mn-ea"/>
                <a:cs typeface="+mn-cs"/>
              </a:rPr>
              <a:t>tror ni hindret kommer att upplevas och hur ofta/länge?</a:t>
            </a:r>
          </a:p>
        </p:txBody>
      </p:sp>
    </p:spTree>
    <p:extLst>
      <p:ext uri="{BB962C8B-B14F-4D97-AF65-F5344CB8AC3E}">
        <p14:creationId xmlns:p14="http://schemas.microsoft.com/office/powerpoint/2010/main" val="331523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BFAC19-89FA-4098-82E4-4BA2933E6C9A}"/>
              </a:ext>
            </a:extLst>
          </p:cNvPr>
          <p:cNvSpPr>
            <a:spLocks noGrp="1"/>
          </p:cNvSpPr>
          <p:nvPr>
            <p:ph type="title"/>
          </p:nvPr>
        </p:nvSpPr>
        <p:spPr/>
        <p:txBody>
          <a:bodyPr anchor="t">
            <a:normAutofit/>
          </a:bodyPr>
          <a:lstStyle/>
          <a:p>
            <a:r>
              <a:rPr lang="sv-SE"/>
              <a:t>Agenda </a:t>
            </a:r>
          </a:p>
        </p:txBody>
      </p:sp>
      <p:sp>
        <p:nvSpPr>
          <p:cNvPr id="3" name="Platshållare för innehåll 2">
            <a:extLst>
              <a:ext uri="{FF2B5EF4-FFF2-40B4-BE49-F238E27FC236}">
                <a16:creationId xmlns:a16="http://schemas.microsoft.com/office/drawing/2014/main" id="{3C94EA85-B28B-469A-96D4-8E2E9E5728E0}"/>
              </a:ext>
            </a:extLst>
          </p:cNvPr>
          <p:cNvSpPr>
            <a:spLocks noGrp="1"/>
          </p:cNvSpPr>
          <p:nvPr>
            <p:ph sz="half" idx="1"/>
          </p:nvPr>
        </p:nvSpPr>
        <p:spPr/>
        <p:txBody>
          <a:bodyPr>
            <a:normAutofit/>
          </a:bodyPr>
          <a:lstStyle/>
          <a:p>
            <a:pPr>
              <a:lnSpc>
                <a:spcPct val="100000"/>
              </a:lnSpc>
            </a:pPr>
            <a:r>
              <a:rPr lang="sv-SE" sz="2500" dirty="0"/>
              <a:t>Syfte och mål med dagarna</a:t>
            </a:r>
          </a:p>
          <a:p>
            <a:pPr>
              <a:lnSpc>
                <a:spcPct val="100000"/>
              </a:lnSpc>
            </a:pPr>
            <a:r>
              <a:rPr lang="sv-SE" sz="2500" dirty="0"/>
              <a:t>Genomgång upplägg och metod</a:t>
            </a:r>
          </a:p>
          <a:p>
            <a:pPr>
              <a:lnSpc>
                <a:spcPct val="100000"/>
              </a:lnSpc>
            </a:pPr>
            <a:r>
              <a:rPr lang="sv-SE" sz="2500" dirty="0"/>
              <a:t>Genomgång nuläge och framtida läge</a:t>
            </a:r>
          </a:p>
          <a:p>
            <a:pPr>
              <a:lnSpc>
                <a:spcPct val="100000"/>
              </a:lnSpc>
            </a:pPr>
            <a:r>
              <a:rPr lang="sv-SE" sz="2500" dirty="0"/>
              <a:t>Workshop gap</a:t>
            </a:r>
          </a:p>
          <a:p>
            <a:pPr>
              <a:lnSpc>
                <a:spcPct val="100000"/>
              </a:lnSpc>
            </a:pPr>
            <a:r>
              <a:rPr lang="sv-SE" sz="2500" dirty="0"/>
              <a:t>Workshop problem och orsak</a:t>
            </a:r>
          </a:p>
          <a:p>
            <a:pPr>
              <a:lnSpc>
                <a:spcPct val="100000"/>
              </a:lnSpc>
            </a:pPr>
            <a:r>
              <a:rPr lang="sv-SE" sz="2500" dirty="0"/>
              <a:t>Workshop mål och aktiviteter</a:t>
            </a:r>
          </a:p>
          <a:p>
            <a:pPr>
              <a:lnSpc>
                <a:spcPct val="100000"/>
              </a:lnSpc>
            </a:pPr>
            <a:r>
              <a:rPr lang="sv-SE" sz="2500" dirty="0"/>
              <a:t>Nästa steg</a:t>
            </a:r>
          </a:p>
          <a:p>
            <a:pPr marL="0" indent="0">
              <a:lnSpc>
                <a:spcPct val="100000"/>
              </a:lnSpc>
              <a:buNone/>
            </a:pPr>
            <a:endParaRPr lang="sv-SE" sz="2500" dirty="0"/>
          </a:p>
        </p:txBody>
      </p:sp>
    </p:spTree>
    <p:extLst>
      <p:ext uri="{BB962C8B-B14F-4D97-AF65-F5344CB8AC3E}">
        <p14:creationId xmlns:p14="http://schemas.microsoft.com/office/powerpoint/2010/main" val="3872482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537F57-4CFC-47CF-8A22-E34BC7C33E58}"/>
              </a:ext>
            </a:extLst>
          </p:cNvPr>
          <p:cNvSpPr>
            <a:spLocks noGrp="1"/>
          </p:cNvSpPr>
          <p:nvPr>
            <p:ph type="title"/>
          </p:nvPr>
        </p:nvSpPr>
        <p:spPr/>
        <p:txBody>
          <a:bodyPr/>
          <a:lstStyle/>
          <a:p>
            <a:r>
              <a:rPr lang="sv-SE"/>
              <a:t>Workshop gap  </a:t>
            </a:r>
          </a:p>
        </p:txBody>
      </p:sp>
      <p:sp>
        <p:nvSpPr>
          <p:cNvPr id="3" name="Platshållare för innehåll 2">
            <a:extLst>
              <a:ext uri="{FF2B5EF4-FFF2-40B4-BE49-F238E27FC236}">
                <a16:creationId xmlns:a16="http://schemas.microsoft.com/office/drawing/2014/main" id="{522FECF3-EAA3-4646-9F6E-6C58F4E26FF3}"/>
              </a:ext>
            </a:extLst>
          </p:cNvPr>
          <p:cNvSpPr>
            <a:spLocks noGrp="1"/>
          </p:cNvSpPr>
          <p:nvPr>
            <p:ph sz="half" idx="1"/>
          </p:nvPr>
        </p:nvSpPr>
        <p:spPr>
          <a:xfrm>
            <a:off x="609600" y="1268760"/>
            <a:ext cx="5181600" cy="4525963"/>
          </a:xfrm>
        </p:spPr>
        <p:txBody>
          <a:bodyPr/>
          <a:lstStyle/>
          <a:p>
            <a:pPr marL="0" indent="0">
              <a:buNone/>
            </a:pPr>
            <a:r>
              <a:rPr lang="sv-SE" sz="2000" dirty="0"/>
              <a:t>Vilka hinder ska vi prioritera?</a:t>
            </a:r>
          </a:p>
          <a:p>
            <a:pPr marL="0" indent="0">
              <a:buNone/>
            </a:pPr>
            <a:endParaRPr lang="sv-SE" sz="2000" dirty="0"/>
          </a:p>
          <a:p>
            <a:pPr marL="0" indent="0">
              <a:buNone/>
            </a:pPr>
            <a:r>
              <a:rPr lang="sv-SE" sz="2000" dirty="0"/>
              <a:t>Bedöm:</a:t>
            </a:r>
          </a:p>
          <a:p>
            <a:r>
              <a:rPr lang="sv-SE" sz="2000" dirty="0"/>
              <a:t>Konsekvens (liten – stor)</a:t>
            </a:r>
          </a:p>
          <a:p>
            <a:r>
              <a:rPr lang="sv-SE" sz="2000" dirty="0"/>
              <a:t>Insatsens storlek (liten - stor)</a:t>
            </a:r>
          </a:p>
          <a:p>
            <a:endParaRPr lang="sv-SE" sz="2000" dirty="0"/>
          </a:p>
          <a:p>
            <a:pPr marL="0" indent="0">
              <a:buNone/>
            </a:pPr>
            <a:r>
              <a:rPr lang="sv-SE" sz="2000" i="1" dirty="0"/>
              <a:t>Högst </a:t>
            </a:r>
            <a:r>
              <a:rPr lang="sv-SE" sz="2000" i="1" dirty="0" err="1"/>
              <a:t>prio</a:t>
            </a:r>
            <a:r>
              <a:rPr lang="sv-SE" sz="2000" i="1" dirty="0"/>
              <a:t> blir att undvika ens stor negativ konsekvens (eller utebliven positiv) och behov av liten insats</a:t>
            </a:r>
          </a:p>
        </p:txBody>
      </p:sp>
    </p:spTree>
    <p:extLst>
      <p:ext uri="{BB962C8B-B14F-4D97-AF65-F5344CB8AC3E}">
        <p14:creationId xmlns:p14="http://schemas.microsoft.com/office/powerpoint/2010/main" val="266720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3E8244-B56D-5779-1D33-BA375DE63EF5}"/>
              </a:ext>
            </a:extLst>
          </p:cNvPr>
          <p:cNvSpPr>
            <a:spLocks noGrp="1"/>
          </p:cNvSpPr>
          <p:nvPr>
            <p:ph type="title"/>
          </p:nvPr>
        </p:nvSpPr>
        <p:spPr/>
        <p:txBody>
          <a:bodyPr/>
          <a:lstStyle/>
          <a:p>
            <a:r>
              <a:rPr lang="sv-SE"/>
              <a:t>Workshop</a:t>
            </a:r>
          </a:p>
        </p:txBody>
      </p:sp>
      <p:sp>
        <p:nvSpPr>
          <p:cNvPr id="3" name="Platshållare för text 2">
            <a:extLst>
              <a:ext uri="{FF2B5EF4-FFF2-40B4-BE49-F238E27FC236}">
                <a16:creationId xmlns:a16="http://schemas.microsoft.com/office/drawing/2014/main" id="{D6EEA3C1-CA4C-FA07-EE1B-FD5C1473C313}"/>
              </a:ext>
            </a:extLst>
          </p:cNvPr>
          <p:cNvSpPr>
            <a:spLocks noGrp="1"/>
          </p:cNvSpPr>
          <p:nvPr>
            <p:ph type="body" idx="1"/>
          </p:nvPr>
        </p:nvSpPr>
        <p:spPr/>
        <p:txBody>
          <a:bodyPr/>
          <a:lstStyle/>
          <a:p>
            <a:r>
              <a:rPr lang="sv-SE"/>
              <a:t>Förfina delmål och identifiera aktiviteter</a:t>
            </a:r>
          </a:p>
        </p:txBody>
      </p:sp>
    </p:spTree>
    <p:extLst>
      <p:ext uri="{BB962C8B-B14F-4D97-AF65-F5344CB8AC3E}">
        <p14:creationId xmlns:p14="http://schemas.microsoft.com/office/powerpoint/2010/main" val="2998320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537F57-4CFC-47CF-8A22-E34BC7C33E58}"/>
              </a:ext>
            </a:extLst>
          </p:cNvPr>
          <p:cNvSpPr>
            <a:spLocks noGrp="1"/>
          </p:cNvSpPr>
          <p:nvPr>
            <p:ph type="title"/>
          </p:nvPr>
        </p:nvSpPr>
        <p:spPr/>
        <p:txBody>
          <a:bodyPr>
            <a:normAutofit fontScale="90000"/>
          </a:bodyPr>
          <a:lstStyle/>
          <a:p>
            <a:r>
              <a:rPr lang="sv-SE"/>
              <a:t>Workshop – mål </a:t>
            </a:r>
            <a:br>
              <a:rPr lang="sv-SE"/>
            </a:br>
            <a:endParaRPr lang="sv-SE"/>
          </a:p>
        </p:txBody>
      </p:sp>
      <p:sp>
        <p:nvSpPr>
          <p:cNvPr id="3" name="Platshållare för innehåll 2">
            <a:extLst>
              <a:ext uri="{FF2B5EF4-FFF2-40B4-BE49-F238E27FC236}">
                <a16:creationId xmlns:a16="http://schemas.microsoft.com/office/drawing/2014/main" id="{522FECF3-EAA3-4646-9F6E-6C58F4E26FF3}"/>
              </a:ext>
            </a:extLst>
          </p:cNvPr>
          <p:cNvSpPr>
            <a:spLocks noGrp="1"/>
          </p:cNvSpPr>
          <p:nvPr>
            <p:ph sz="half" idx="1"/>
          </p:nvPr>
        </p:nvSpPr>
        <p:spPr>
          <a:xfrm>
            <a:off x="609600" y="1268760"/>
            <a:ext cx="5181600" cy="4525963"/>
          </a:xfrm>
        </p:spPr>
        <p:txBody>
          <a:bodyPr/>
          <a:lstStyle/>
          <a:p>
            <a:pPr marL="0" indent="0">
              <a:buNone/>
            </a:pPr>
            <a:br>
              <a:rPr lang="sv-SE" sz="2000" dirty="0"/>
            </a:br>
            <a:r>
              <a:rPr lang="sv-SE" sz="2000" dirty="0"/>
              <a:t>Vilket är det framtida läget? Skapa övergripande lokala delmål på väg mot slutmålet</a:t>
            </a:r>
          </a:p>
          <a:p>
            <a:pPr marL="0" indent="0">
              <a:buNone/>
            </a:pPr>
            <a:endParaRPr lang="sv-SE" sz="2000" dirty="0"/>
          </a:p>
          <a:p>
            <a:pPr marL="0" indent="0">
              <a:buNone/>
            </a:pPr>
            <a:r>
              <a:rPr lang="sv-SE" sz="2000" dirty="0"/>
              <a:t>Grupparbete– varje grupp tar fram delmål så att samtliga hinder täcks upp. Presentera delmålen för varandra. Justera vid behov.</a:t>
            </a:r>
          </a:p>
          <a:p>
            <a:pPr marL="0" indent="0">
              <a:buNone/>
            </a:pPr>
            <a:endParaRPr lang="sv-SE" sz="2000" dirty="0"/>
          </a:p>
          <a:p>
            <a:pPr marL="0" indent="0">
              <a:buNone/>
            </a:pPr>
            <a:endParaRPr lang="sv-SE" sz="2000" dirty="0"/>
          </a:p>
          <a:p>
            <a:pPr marL="0" indent="0">
              <a:buNone/>
            </a:pPr>
            <a:endParaRPr lang="sv-SE" sz="2000" dirty="0"/>
          </a:p>
          <a:p>
            <a:endParaRPr lang="sv-SE" sz="2000" dirty="0"/>
          </a:p>
          <a:p>
            <a:pPr marL="0" indent="0">
              <a:buNone/>
            </a:pPr>
            <a:endParaRPr lang="sv-SE" dirty="0"/>
          </a:p>
        </p:txBody>
      </p:sp>
    </p:spTree>
    <p:extLst>
      <p:ext uri="{BB962C8B-B14F-4D97-AF65-F5344CB8AC3E}">
        <p14:creationId xmlns:p14="http://schemas.microsoft.com/office/powerpoint/2010/main" val="1853571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3E8244-B56D-5779-1D33-BA375DE63EF5}"/>
              </a:ext>
            </a:extLst>
          </p:cNvPr>
          <p:cNvSpPr>
            <a:spLocks noGrp="1"/>
          </p:cNvSpPr>
          <p:nvPr>
            <p:ph type="title"/>
          </p:nvPr>
        </p:nvSpPr>
        <p:spPr/>
        <p:txBody>
          <a:bodyPr/>
          <a:lstStyle/>
          <a:p>
            <a:r>
              <a:rPr lang="sv-SE"/>
              <a:t>Workshop</a:t>
            </a:r>
          </a:p>
        </p:txBody>
      </p:sp>
      <p:sp>
        <p:nvSpPr>
          <p:cNvPr id="3" name="Platshållare för text 2">
            <a:extLst>
              <a:ext uri="{FF2B5EF4-FFF2-40B4-BE49-F238E27FC236}">
                <a16:creationId xmlns:a16="http://schemas.microsoft.com/office/drawing/2014/main" id="{D6EEA3C1-CA4C-FA07-EE1B-FD5C1473C313}"/>
              </a:ext>
            </a:extLst>
          </p:cNvPr>
          <p:cNvSpPr>
            <a:spLocks noGrp="1"/>
          </p:cNvSpPr>
          <p:nvPr>
            <p:ph type="body" idx="1"/>
          </p:nvPr>
        </p:nvSpPr>
        <p:spPr/>
        <p:txBody>
          <a:bodyPr/>
          <a:lstStyle/>
          <a:p>
            <a:r>
              <a:rPr lang="sv-SE" dirty="0"/>
              <a:t>Identifiera aktiviteter</a:t>
            </a:r>
          </a:p>
        </p:txBody>
      </p:sp>
    </p:spTree>
    <p:extLst>
      <p:ext uri="{BB962C8B-B14F-4D97-AF65-F5344CB8AC3E}">
        <p14:creationId xmlns:p14="http://schemas.microsoft.com/office/powerpoint/2010/main" val="126862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537F57-4CFC-47CF-8A22-E34BC7C33E58}"/>
              </a:ext>
            </a:extLst>
          </p:cNvPr>
          <p:cNvSpPr>
            <a:spLocks noGrp="1"/>
          </p:cNvSpPr>
          <p:nvPr>
            <p:ph type="title"/>
          </p:nvPr>
        </p:nvSpPr>
        <p:spPr/>
        <p:txBody>
          <a:bodyPr>
            <a:normAutofit fontScale="90000"/>
          </a:bodyPr>
          <a:lstStyle/>
          <a:p>
            <a:r>
              <a:rPr lang="sv-SE"/>
              <a:t>Workshop – aktiviteter</a:t>
            </a:r>
            <a:br>
              <a:rPr lang="sv-SE"/>
            </a:br>
            <a:endParaRPr lang="sv-SE"/>
          </a:p>
        </p:txBody>
      </p:sp>
      <p:sp>
        <p:nvSpPr>
          <p:cNvPr id="3" name="Platshållare för innehåll 2">
            <a:extLst>
              <a:ext uri="{FF2B5EF4-FFF2-40B4-BE49-F238E27FC236}">
                <a16:creationId xmlns:a16="http://schemas.microsoft.com/office/drawing/2014/main" id="{522FECF3-EAA3-4646-9F6E-6C58F4E26FF3}"/>
              </a:ext>
            </a:extLst>
          </p:cNvPr>
          <p:cNvSpPr>
            <a:spLocks noGrp="1"/>
          </p:cNvSpPr>
          <p:nvPr>
            <p:ph sz="half" idx="1"/>
          </p:nvPr>
        </p:nvSpPr>
        <p:spPr>
          <a:xfrm>
            <a:off x="609600" y="1268760"/>
            <a:ext cx="5181600" cy="4525963"/>
          </a:xfrm>
        </p:spPr>
        <p:txBody>
          <a:bodyPr/>
          <a:lstStyle/>
          <a:p>
            <a:pPr marL="0" indent="0">
              <a:buNone/>
            </a:pPr>
            <a:br>
              <a:rPr lang="sv-SE" sz="2000" dirty="0"/>
            </a:br>
            <a:r>
              <a:rPr lang="sv-SE" sz="2000" dirty="0"/>
              <a:t>Vad behöver vi göra för att nå det framtida läget? Identifiera aktiviteter kopplade till identifierade gap/problem inom respektive delmål (vad, vem och när?).</a:t>
            </a:r>
            <a:br>
              <a:rPr lang="sv-SE" sz="2000" dirty="0"/>
            </a:br>
            <a:endParaRPr lang="sv-SE" sz="2000" dirty="0"/>
          </a:p>
          <a:p>
            <a:pPr marL="0" indent="0">
              <a:buNone/>
            </a:pPr>
            <a:r>
              <a:rPr lang="sv-SE" sz="2000" dirty="0"/>
              <a:t>Grupparbete, redovisa i storgrupp</a:t>
            </a:r>
            <a:br>
              <a:rPr lang="sv-SE" sz="2000" dirty="0"/>
            </a:br>
            <a:r>
              <a:rPr lang="sv-SE" sz="2000" dirty="0"/>
              <a:t>Varje grupp jobbar med ett eller flera delmål var. Dokumentera på valfritt överenskommet sätt.</a:t>
            </a:r>
            <a:br>
              <a:rPr lang="sv-SE" sz="2000" dirty="0"/>
            </a:br>
            <a:endParaRPr lang="sv-SE" sz="2000" dirty="0"/>
          </a:p>
        </p:txBody>
      </p:sp>
    </p:spTree>
    <p:extLst>
      <p:ext uri="{BB962C8B-B14F-4D97-AF65-F5344CB8AC3E}">
        <p14:creationId xmlns:p14="http://schemas.microsoft.com/office/powerpoint/2010/main" val="843926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2">
            <a:extLst>
              <a:ext uri="{FF2B5EF4-FFF2-40B4-BE49-F238E27FC236}">
                <a16:creationId xmlns:a16="http://schemas.microsoft.com/office/drawing/2014/main" id="{459D5ADF-5C77-5D21-AB74-762969C7146A}"/>
              </a:ext>
            </a:extLst>
          </p:cNvPr>
          <p:cNvSpPr>
            <a:spLocks noGrp="1"/>
          </p:cNvSpPr>
          <p:nvPr>
            <p:ph sz="half" idx="1"/>
          </p:nvPr>
        </p:nvSpPr>
        <p:spPr>
          <a:xfrm>
            <a:off x="2362199" y="264217"/>
            <a:ext cx="8159703" cy="1206839"/>
          </a:xfrm>
        </p:spPr>
        <p:style>
          <a:lnRef idx="2">
            <a:schemeClr val="dk1"/>
          </a:lnRef>
          <a:fillRef idx="1">
            <a:schemeClr val="lt1"/>
          </a:fillRef>
          <a:effectRef idx="0">
            <a:schemeClr val="dk1"/>
          </a:effectRef>
          <a:fontRef idx="minor">
            <a:schemeClr val="dk1"/>
          </a:fontRef>
        </p:style>
        <p:txBody>
          <a:bodyPr/>
          <a:lstStyle/>
          <a:p>
            <a:pPr marL="0" indent="0">
              <a:buNone/>
            </a:pPr>
            <a:r>
              <a:rPr lang="sv-SE" sz="2000" b="1"/>
              <a:t>Vad, vem, när?</a:t>
            </a:r>
            <a:endParaRPr lang="sv-SE" sz="2000"/>
          </a:p>
        </p:txBody>
      </p:sp>
      <p:sp>
        <p:nvSpPr>
          <p:cNvPr id="11" name="Platshållare för innehåll 2">
            <a:extLst>
              <a:ext uri="{FF2B5EF4-FFF2-40B4-BE49-F238E27FC236}">
                <a16:creationId xmlns:a16="http://schemas.microsoft.com/office/drawing/2014/main" id="{7EC587EF-CB9E-F650-661A-AECCD9797E84}"/>
              </a:ext>
            </a:extLst>
          </p:cNvPr>
          <p:cNvSpPr txBox="1">
            <a:spLocks/>
          </p:cNvSpPr>
          <p:nvPr/>
        </p:nvSpPr>
        <p:spPr>
          <a:xfrm rot="5400000">
            <a:off x="-1263016" y="3197331"/>
            <a:ext cx="6395097" cy="528869"/>
          </a:xfrm>
          <a:prstGeom prst="rect">
            <a:avLst/>
          </a:prstGeom>
        </p:spPr>
        <p:style>
          <a:lnRef idx="2">
            <a:schemeClr val="dk1"/>
          </a:lnRef>
          <a:fillRef idx="1">
            <a:schemeClr val="lt1"/>
          </a:fillRef>
          <a:effectRef idx="0">
            <a:schemeClr val="dk1"/>
          </a:effectRef>
          <a:fontRef idx="minor">
            <a:schemeClr val="dk1"/>
          </a:fontRef>
        </p:style>
        <p:txBody>
          <a:bodyPr vert="horz" lIns="65314" tIns="32657" rIns="65314" bIns="32657" rtlCol="0">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dk1"/>
                </a:solidFill>
                <a:latin typeface="+mn-lt"/>
                <a:ea typeface="+mn-ea"/>
                <a:cs typeface="+mn-cs"/>
              </a:defRPr>
            </a:lvl1pPr>
            <a:lvl2pPr marL="685800" indent="-228600" algn="l" defTabSz="914400" rtl="0" eaLnBrk="1" latinLnBrk="0" hangingPunct="1">
              <a:lnSpc>
                <a:spcPct val="110000"/>
              </a:lnSpc>
              <a:spcBef>
                <a:spcPts val="8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lnSpc>
                <a:spcPct val="110000"/>
              </a:lnSpc>
              <a:spcBef>
                <a:spcPts val="8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653156" rtl="0" eaLnBrk="1" fontAlgn="auto" latinLnBrk="0" hangingPunct="1">
              <a:lnSpc>
                <a:spcPct val="110000"/>
              </a:lnSpc>
              <a:spcBef>
                <a:spcPts val="1143"/>
              </a:spcBef>
              <a:spcAft>
                <a:spcPts val="0"/>
              </a:spcAft>
              <a:buClrTx/>
              <a:buSzTx/>
              <a:buFont typeface="Arial" panose="020B0604020202020204" pitchFamily="34" charset="0"/>
              <a:buNone/>
              <a:tabLst/>
              <a:defRPr/>
            </a:pPr>
            <a:r>
              <a:rPr kumimoji="0" lang="sv-SE" sz="2857" b="1" i="0" u="none" strike="noStrike" kern="1200" cap="none" spc="0" normalizeH="0" baseline="0" noProof="0">
                <a:ln>
                  <a:noFill/>
                </a:ln>
                <a:solidFill>
                  <a:prstClr val="black"/>
                </a:solidFill>
                <a:effectLst/>
                <a:uLnTx/>
                <a:uFillTx/>
                <a:latin typeface="Arial" panose="020B0604020202020204"/>
                <a:ea typeface="+mn-ea"/>
                <a:cs typeface="+mn-cs"/>
              </a:rPr>
              <a:t>Delmål:</a:t>
            </a:r>
          </a:p>
          <a:p>
            <a:pPr marL="0" marR="0" lvl="0" indent="0" algn="l" defTabSz="653156" rtl="0" eaLnBrk="1" fontAlgn="auto" latinLnBrk="0" hangingPunct="1">
              <a:lnSpc>
                <a:spcPct val="110000"/>
              </a:lnSpc>
              <a:spcBef>
                <a:spcPts val="1143"/>
              </a:spcBef>
              <a:spcAft>
                <a:spcPts val="0"/>
              </a:spcAft>
              <a:buClrTx/>
              <a:buSzTx/>
              <a:buFont typeface="Arial" panose="020B0604020202020204" pitchFamily="34" charset="0"/>
              <a:buNone/>
              <a:tabLst/>
              <a:defRPr/>
            </a:pPr>
            <a:endParaRPr kumimoji="0" lang="sv-SE" sz="2286"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Platshållare för innehåll 2">
            <a:extLst>
              <a:ext uri="{FF2B5EF4-FFF2-40B4-BE49-F238E27FC236}">
                <a16:creationId xmlns:a16="http://schemas.microsoft.com/office/drawing/2014/main" id="{646B0043-52D9-34D9-A2D6-FFB01C2CB88E}"/>
              </a:ext>
            </a:extLst>
          </p:cNvPr>
          <p:cNvSpPr txBox="1">
            <a:spLocks/>
          </p:cNvSpPr>
          <p:nvPr/>
        </p:nvSpPr>
        <p:spPr>
          <a:xfrm>
            <a:off x="2362199" y="1587691"/>
            <a:ext cx="8159703" cy="1206839"/>
          </a:xfrm>
          <a:prstGeom prst="rect">
            <a:avLst/>
          </a:prstGeom>
        </p:spPr>
        <p:style>
          <a:lnRef idx="2">
            <a:schemeClr val="dk1"/>
          </a:lnRef>
          <a:fillRef idx="1">
            <a:schemeClr val="lt1"/>
          </a:fillRef>
          <a:effectRef idx="0">
            <a:schemeClr val="dk1"/>
          </a:effectRef>
          <a:fontRef idx="minor">
            <a:schemeClr val="dk1"/>
          </a:fontRef>
        </p:style>
        <p:txBody>
          <a:bodyPr vert="horz" lIns="65314" tIns="32657" rIns="65314" bIns="32657" rtlCol="0">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dk1"/>
                </a:solidFill>
                <a:latin typeface="+mn-lt"/>
                <a:ea typeface="+mn-ea"/>
                <a:cs typeface="+mn-cs"/>
              </a:defRPr>
            </a:lvl1pPr>
            <a:lvl2pPr marL="685800" indent="-228600" algn="l" defTabSz="914400" rtl="0" eaLnBrk="1" latinLnBrk="0" hangingPunct="1">
              <a:lnSpc>
                <a:spcPct val="110000"/>
              </a:lnSpc>
              <a:spcBef>
                <a:spcPts val="8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lnSpc>
                <a:spcPct val="110000"/>
              </a:lnSpc>
              <a:spcBef>
                <a:spcPts val="8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110000"/>
              </a:lnSpc>
              <a:spcBef>
                <a:spcPts val="1600"/>
              </a:spcBef>
              <a:spcAft>
                <a:spcPts val="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black"/>
                </a:solidFill>
                <a:effectLst/>
                <a:uLnTx/>
                <a:uFillTx/>
                <a:latin typeface="Arial" panose="020B0604020202020204"/>
                <a:ea typeface="+mn-ea"/>
                <a:cs typeface="+mn-cs"/>
              </a:rPr>
              <a:t>Vad, vem, när?</a:t>
            </a:r>
            <a:endParaRPr kumimoji="0" lang="sv-SE"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Platshållare för innehåll 2">
            <a:extLst>
              <a:ext uri="{FF2B5EF4-FFF2-40B4-BE49-F238E27FC236}">
                <a16:creationId xmlns:a16="http://schemas.microsoft.com/office/drawing/2014/main" id="{C969254B-FC05-ABD6-1A7E-3F260BAE9494}"/>
              </a:ext>
            </a:extLst>
          </p:cNvPr>
          <p:cNvSpPr txBox="1">
            <a:spLocks/>
          </p:cNvSpPr>
          <p:nvPr/>
        </p:nvSpPr>
        <p:spPr>
          <a:xfrm>
            <a:off x="2362199" y="2900235"/>
            <a:ext cx="8159703" cy="1206839"/>
          </a:xfrm>
          <a:prstGeom prst="rect">
            <a:avLst/>
          </a:prstGeom>
        </p:spPr>
        <p:style>
          <a:lnRef idx="2">
            <a:schemeClr val="dk1"/>
          </a:lnRef>
          <a:fillRef idx="1">
            <a:schemeClr val="lt1"/>
          </a:fillRef>
          <a:effectRef idx="0">
            <a:schemeClr val="dk1"/>
          </a:effectRef>
          <a:fontRef idx="minor">
            <a:schemeClr val="dk1"/>
          </a:fontRef>
        </p:style>
        <p:txBody>
          <a:bodyPr vert="horz" lIns="65314" tIns="32657" rIns="65314" bIns="32657" rtlCol="0">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dk1"/>
                </a:solidFill>
                <a:latin typeface="+mn-lt"/>
                <a:ea typeface="+mn-ea"/>
                <a:cs typeface="+mn-cs"/>
              </a:defRPr>
            </a:lvl1pPr>
            <a:lvl2pPr marL="685800" indent="-228600" algn="l" defTabSz="914400" rtl="0" eaLnBrk="1" latinLnBrk="0" hangingPunct="1">
              <a:lnSpc>
                <a:spcPct val="110000"/>
              </a:lnSpc>
              <a:spcBef>
                <a:spcPts val="8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lnSpc>
                <a:spcPct val="110000"/>
              </a:lnSpc>
              <a:spcBef>
                <a:spcPts val="8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110000"/>
              </a:lnSpc>
              <a:spcBef>
                <a:spcPts val="1600"/>
              </a:spcBef>
              <a:spcAft>
                <a:spcPts val="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black"/>
                </a:solidFill>
                <a:effectLst/>
                <a:uLnTx/>
                <a:uFillTx/>
                <a:latin typeface="Arial" panose="020B0604020202020204"/>
                <a:ea typeface="+mn-ea"/>
                <a:cs typeface="+mn-cs"/>
              </a:rPr>
              <a:t>Vad, vem, när?</a:t>
            </a:r>
            <a:endParaRPr kumimoji="0" lang="sv-SE"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Platshållare för innehåll 2">
            <a:extLst>
              <a:ext uri="{FF2B5EF4-FFF2-40B4-BE49-F238E27FC236}">
                <a16:creationId xmlns:a16="http://schemas.microsoft.com/office/drawing/2014/main" id="{4289FAD3-F50E-EC6A-6438-3D0F9ED1054F}"/>
              </a:ext>
            </a:extLst>
          </p:cNvPr>
          <p:cNvSpPr txBox="1">
            <a:spLocks/>
          </p:cNvSpPr>
          <p:nvPr/>
        </p:nvSpPr>
        <p:spPr>
          <a:xfrm>
            <a:off x="2362199" y="4176355"/>
            <a:ext cx="8159703" cy="1206839"/>
          </a:xfrm>
          <a:prstGeom prst="rect">
            <a:avLst/>
          </a:prstGeom>
        </p:spPr>
        <p:style>
          <a:lnRef idx="2">
            <a:schemeClr val="dk1"/>
          </a:lnRef>
          <a:fillRef idx="1">
            <a:schemeClr val="lt1"/>
          </a:fillRef>
          <a:effectRef idx="0">
            <a:schemeClr val="dk1"/>
          </a:effectRef>
          <a:fontRef idx="minor">
            <a:schemeClr val="dk1"/>
          </a:fontRef>
        </p:style>
        <p:txBody>
          <a:bodyPr vert="horz" lIns="65314" tIns="32657" rIns="65314" bIns="32657" rtlCol="0">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dk1"/>
                </a:solidFill>
                <a:latin typeface="+mn-lt"/>
                <a:ea typeface="+mn-ea"/>
                <a:cs typeface="+mn-cs"/>
              </a:defRPr>
            </a:lvl1pPr>
            <a:lvl2pPr marL="685800" indent="-228600" algn="l" defTabSz="914400" rtl="0" eaLnBrk="1" latinLnBrk="0" hangingPunct="1">
              <a:lnSpc>
                <a:spcPct val="110000"/>
              </a:lnSpc>
              <a:spcBef>
                <a:spcPts val="8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lnSpc>
                <a:spcPct val="110000"/>
              </a:lnSpc>
              <a:spcBef>
                <a:spcPts val="8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110000"/>
              </a:lnSpc>
              <a:spcBef>
                <a:spcPts val="1600"/>
              </a:spcBef>
              <a:spcAft>
                <a:spcPts val="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black"/>
                </a:solidFill>
                <a:effectLst/>
                <a:uLnTx/>
                <a:uFillTx/>
                <a:latin typeface="Arial" panose="020B0604020202020204"/>
                <a:ea typeface="+mn-ea"/>
                <a:cs typeface="+mn-cs"/>
              </a:rPr>
              <a:t>Vad, vem, när?</a:t>
            </a:r>
            <a:endParaRPr kumimoji="0" lang="sv-SE"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 name="Platshållare för innehåll 2">
            <a:extLst>
              <a:ext uri="{FF2B5EF4-FFF2-40B4-BE49-F238E27FC236}">
                <a16:creationId xmlns:a16="http://schemas.microsoft.com/office/drawing/2014/main" id="{D52D9B22-3A15-0766-E0DA-953ABE0D294D}"/>
              </a:ext>
            </a:extLst>
          </p:cNvPr>
          <p:cNvSpPr txBox="1">
            <a:spLocks/>
          </p:cNvSpPr>
          <p:nvPr/>
        </p:nvSpPr>
        <p:spPr>
          <a:xfrm>
            <a:off x="2362199" y="5452475"/>
            <a:ext cx="8159703" cy="1206839"/>
          </a:xfrm>
          <a:prstGeom prst="rect">
            <a:avLst/>
          </a:prstGeom>
        </p:spPr>
        <p:style>
          <a:lnRef idx="2">
            <a:schemeClr val="dk1"/>
          </a:lnRef>
          <a:fillRef idx="1">
            <a:schemeClr val="lt1"/>
          </a:fillRef>
          <a:effectRef idx="0">
            <a:schemeClr val="dk1"/>
          </a:effectRef>
          <a:fontRef idx="minor">
            <a:schemeClr val="dk1"/>
          </a:fontRef>
        </p:style>
        <p:txBody>
          <a:bodyPr vert="horz" lIns="65314" tIns="32657" rIns="65314" bIns="32657" rtlCol="0">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dk1"/>
                </a:solidFill>
                <a:latin typeface="+mn-lt"/>
                <a:ea typeface="+mn-ea"/>
                <a:cs typeface="+mn-cs"/>
              </a:defRPr>
            </a:lvl1pPr>
            <a:lvl2pPr marL="685800" indent="-228600" algn="l" defTabSz="914400" rtl="0" eaLnBrk="1" latinLnBrk="0" hangingPunct="1">
              <a:lnSpc>
                <a:spcPct val="110000"/>
              </a:lnSpc>
              <a:spcBef>
                <a:spcPts val="8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lnSpc>
                <a:spcPct val="110000"/>
              </a:lnSpc>
              <a:spcBef>
                <a:spcPts val="8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110000"/>
              </a:lnSpc>
              <a:spcBef>
                <a:spcPts val="8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110000"/>
              </a:lnSpc>
              <a:spcBef>
                <a:spcPts val="1600"/>
              </a:spcBef>
              <a:spcAft>
                <a:spcPts val="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black"/>
                </a:solidFill>
                <a:effectLst/>
                <a:uLnTx/>
                <a:uFillTx/>
                <a:latin typeface="Arial" panose="020B0604020202020204"/>
                <a:ea typeface="+mn-ea"/>
                <a:cs typeface="+mn-cs"/>
              </a:rPr>
              <a:t>Vad, vem, när?</a:t>
            </a:r>
            <a:endParaRPr kumimoji="0" lang="sv-SE"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4314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A4D621-C412-BEB3-814D-D1EED7D27ABF}"/>
              </a:ext>
            </a:extLst>
          </p:cNvPr>
          <p:cNvSpPr>
            <a:spLocks noGrp="1"/>
          </p:cNvSpPr>
          <p:nvPr>
            <p:ph type="title"/>
          </p:nvPr>
        </p:nvSpPr>
        <p:spPr/>
        <p:txBody>
          <a:bodyPr>
            <a:normAutofit/>
          </a:bodyPr>
          <a:lstStyle/>
          <a:p>
            <a:r>
              <a:rPr lang="sv-SE"/>
              <a:t>Nästa steg</a:t>
            </a:r>
          </a:p>
        </p:txBody>
      </p:sp>
      <p:sp>
        <p:nvSpPr>
          <p:cNvPr id="3" name="Platshållare för innehåll 2">
            <a:extLst>
              <a:ext uri="{FF2B5EF4-FFF2-40B4-BE49-F238E27FC236}">
                <a16:creationId xmlns:a16="http://schemas.microsoft.com/office/drawing/2014/main" id="{72D34791-E1A2-0670-3BD8-643A7E2719DA}"/>
              </a:ext>
            </a:extLst>
          </p:cNvPr>
          <p:cNvSpPr>
            <a:spLocks noGrp="1"/>
          </p:cNvSpPr>
          <p:nvPr>
            <p:ph sz="half" idx="1"/>
          </p:nvPr>
        </p:nvSpPr>
        <p:spPr/>
        <p:txBody>
          <a:bodyPr>
            <a:normAutofit fontScale="92500" lnSpcReduction="20000"/>
          </a:bodyPr>
          <a:lstStyle/>
          <a:p>
            <a:pPr marL="0" indent="0">
              <a:buNone/>
            </a:pPr>
            <a:r>
              <a:rPr lang="sv-SE" dirty="0"/>
              <a:t>Aktiviteter tas om hand av utpekad ansvarig.</a:t>
            </a:r>
          </a:p>
          <a:p>
            <a:pPr marL="0" indent="0">
              <a:buNone/>
            </a:pPr>
            <a:endParaRPr lang="sv-SE" dirty="0"/>
          </a:p>
          <a:p>
            <a:pPr marL="0" indent="0">
              <a:buNone/>
            </a:pPr>
            <a:r>
              <a:rPr lang="sv-SE" dirty="0"/>
              <a:t>Vi kan nu börja förändringsplanering med fokus på att stödja individer och organisationen i förflyttningen i de identifierade förändringarna.</a:t>
            </a:r>
          </a:p>
        </p:txBody>
      </p:sp>
    </p:spTree>
    <p:extLst>
      <p:ext uri="{BB962C8B-B14F-4D97-AF65-F5344CB8AC3E}">
        <p14:creationId xmlns:p14="http://schemas.microsoft.com/office/powerpoint/2010/main" val="2961358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4000"/>
            <a:lum/>
            <a:extLst>
              <a:ext uri="{28A0092B-C50C-407E-A947-70E740481C1C}">
                <a14:useLocalDpi xmlns:a14="http://schemas.microsoft.com/office/drawing/2010/main"/>
              </a:ext>
            </a:extLst>
          </a:blip>
          <a:srcRect/>
          <a:stretch>
            <a:fillRect t="-9000" b="-9000"/>
          </a:stretch>
        </a:blipFill>
        <a:effectLst/>
      </p:bgPr>
    </p:bg>
    <p:spTree>
      <p:nvGrpSpPr>
        <p:cNvPr id="1" name="">
          <a:extLst>
            <a:ext uri="{FF2B5EF4-FFF2-40B4-BE49-F238E27FC236}">
              <a16:creationId xmlns:a16="http://schemas.microsoft.com/office/drawing/2014/main" id="{A2F41DFF-4DDC-5264-D6A2-C6827280A2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98A1A9F-E8D8-F4CD-2B16-FF2B7657A51A}"/>
              </a:ext>
            </a:extLst>
          </p:cNvPr>
          <p:cNvSpPr>
            <a:spLocks noGrp="1"/>
          </p:cNvSpPr>
          <p:nvPr>
            <p:ph type="title"/>
          </p:nvPr>
        </p:nvSpPr>
        <p:spPr/>
        <p:txBody>
          <a:bodyPr/>
          <a:lstStyle/>
          <a:p>
            <a:r>
              <a:rPr lang="sv-SE"/>
              <a:t>Syfte och mål med dagarna</a:t>
            </a:r>
          </a:p>
        </p:txBody>
      </p:sp>
      <p:sp>
        <p:nvSpPr>
          <p:cNvPr id="3" name="Platshållare för innehåll 2">
            <a:extLst>
              <a:ext uri="{FF2B5EF4-FFF2-40B4-BE49-F238E27FC236}">
                <a16:creationId xmlns:a16="http://schemas.microsoft.com/office/drawing/2014/main" id="{7A7F3661-192C-1678-EE09-30418D7EFC51}"/>
              </a:ext>
            </a:extLst>
          </p:cNvPr>
          <p:cNvSpPr>
            <a:spLocks noGrp="1"/>
          </p:cNvSpPr>
          <p:nvPr>
            <p:ph sz="half" idx="1"/>
          </p:nvPr>
        </p:nvSpPr>
        <p:spPr/>
        <p:txBody>
          <a:bodyPr>
            <a:normAutofit lnSpcReduction="10000"/>
          </a:bodyPr>
          <a:lstStyle/>
          <a:p>
            <a:endParaRPr lang="sv-SE" dirty="0"/>
          </a:p>
          <a:p>
            <a:r>
              <a:rPr lang="sv-SE" sz="2400" dirty="0"/>
              <a:t>Alla förstår vad förändringen är och vad skillnaden är mot hur vi jobbar idag.</a:t>
            </a:r>
          </a:p>
          <a:p>
            <a:r>
              <a:rPr lang="sv-SE" sz="2400" dirty="0"/>
              <a:t>Vi har identifierat vilka hinder/problem vi behöver jobba med för att kunna nå det önskade läget.</a:t>
            </a:r>
          </a:p>
          <a:p>
            <a:r>
              <a:rPr lang="sv-SE" sz="2400" dirty="0"/>
              <a:t>Vi har mål och en plan för att nå det önskade läget.</a:t>
            </a:r>
          </a:p>
          <a:p>
            <a:pPr marL="0" indent="0">
              <a:buNone/>
            </a:pPr>
            <a:endParaRPr lang="sv-SE" sz="2400" dirty="0"/>
          </a:p>
          <a:p>
            <a:endParaRPr lang="sv-SE" sz="2400" dirty="0"/>
          </a:p>
          <a:p>
            <a:pPr marL="0" indent="0">
              <a:buNone/>
            </a:pPr>
            <a:endParaRPr lang="sv-SE" dirty="0"/>
          </a:p>
        </p:txBody>
      </p:sp>
    </p:spTree>
    <p:extLst>
      <p:ext uri="{BB962C8B-B14F-4D97-AF65-F5344CB8AC3E}">
        <p14:creationId xmlns:p14="http://schemas.microsoft.com/office/powerpoint/2010/main" val="2715274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91000"/>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5C34A7-76F3-4AB8-A936-09FDE624A439}"/>
              </a:ext>
            </a:extLst>
          </p:cNvPr>
          <p:cNvSpPr>
            <a:spLocks noGrp="1"/>
          </p:cNvSpPr>
          <p:nvPr>
            <p:ph type="title"/>
          </p:nvPr>
        </p:nvSpPr>
        <p:spPr>
          <a:xfrm>
            <a:off x="2745991" y="1181829"/>
            <a:ext cx="5256584" cy="1143000"/>
          </a:xfrm>
        </p:spPr>
        <p:txBody>
          <a:bodyPr/>
          <a:lstStyle/>
          <a:p>
            <a:r>
              <a:rPr lang="sv-SE">
                <a:solidFill>
                  <a:schemeClr val="bg1"/>
                </a:solidFill>
                <a:latin typeface="Lucida Handwriting" panose="03010101010101010101" pitchFamily="66" charset="0"/>
              </a:rPr>
              <a:t>Tack för idag!</a:t>
            </a:r>
          </a:p>
        </p:txBody>
      </p:sp>
    </p:spTree>
    <p:extLst>
      <p:ext uri="{BB962C8B-B14F-4D97-AF65-F5344CB8AC3E}">
        <p14:creationId xmlns:p14="http://schemas.microsoft.com/office/powerpoint/2010/main" val="333388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BA0D80E-9B89-B177-4595-B6E188963B60}"/>
              </a:ext>
            </a:extLst>
          </p:cNvPr>
          <p:cNvSpPr>
            <a:spLocks noGrp="1"/>
          </p:cNvSpPr>
          <p:nvPr>
            <p:ph type="title"/>
          </p:nvPr>
        </p:nvSpPr>
        <p:spPr/>
        <p:txBody>
          <a:bodyPr/>
          <a:lstStyle/>
          <a:p>
            <a:r>
              <a:rPr lang="sv-SE" dirty="0"/>
              <a:t>Bakgrund</a:t>
            </a:r>
          </a:p>
        </p:txBody>
      </p:sp>
      <p:sp>
        <p:nvSpPr>
          <p:cNvPr id="5" name="Platshållare för text 4">
            <a:extLst>
              <a:ext uri="{FF2B5EF4-FFF2-40B4-BE49-F238E27FC236}">
                <a16:creationId xmlns:a16="http://schemas.microsoft.com/office/drawing/2014/main" id="{AA22680A-8460-0968-9AA4-CE5DDF6CF8CF}"/>
              </a:ext>
            </a:extLst>
          </p:cNvPr>
          <p:cNvSpPr>
            <a:spLocks noGrp="1"/>
          </p:cNvSpPr>
          <p:nvPr>
            <p:ph type="body" idx="1"/>
          </p:nvPr>
        </p:nvSpPr>
        <p:spPr/>
        <p:txBody>
          <a:bodyPr/>
          <a:lstStyle/>
          <a:p>
            <a:r>
              <a:rPr lang="sv-SE" dirty="0"/>
              <a:t>Region Skånes förbättringsmodell</a:t>
            </a:r>
          </a:p>
          <a:p>
            <a:r>
              <a:rPr lang="sv-SE" dirty="0"/>
              <a:t>Region Skånes förändringsmodell</a:t>
            </a:r>
          </a:p>
        </p:txBody>
      </p:sp>
    </p:spTree>
    <p:extLst>
      <p:ext uri="{BB962C8B-B14F-4D97-AF65-F5344CB8AC3E}">
        <p14:creationId xmlns:p14="http://schemas.microsoft.com/office/powerpoint/2010/main" val="419956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4000"/>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188199-B5BD-46F9-AE40-C4E5126E2F40}"/>
              </a:ext>
            </a:extLst>
          </p:cNvPr>
          <p:cNvSpPr>
            <a:spLocks noGrp="1"/>
          </p:cNvSpPr>
          <p:nvPr>
            <p:ph type="title"/>
          </p:nvPr>
        </p:nvSpPr>
        <p:spPr/>
        <p:txBody>
          <a:bodyPr/>
          <a:lstStyle/>
          <a:p>
            <a:r>
              <a:rPr lang="sv-SE" dirty="0"/>
              <a:t>Syfte och mål med denna gapanalys</a:t>
            </a:r>
          </a:p>
        </p:txBody>
      </p:sp>
      <p:sp>
        <p:nvSpPr>
          <p:cNvPr id="3" name="Platshållare för innehåll 2">
            <a:extLst>
              <a:ext uri="{FF2B5EF4-FFF2-40B4-BE49-F238E27FC236}">
                <a16:creationId xmlns:a16="http://schemas.microsoft.com/office/drawing/2014/main" id="{3298A5BC-2397-41C9-AC7F-D1BD25069FE5}"/>
              </a:ext>
            </a:extLst>
          </p:cNvPr>
          <p:cNvSpPr>
            <a:spLocks noGrp="1"/>
          </p:cNvSpPr>
          <p:nvPr>
            <p:ph sz="half" idx="1"/>
          </p:nvPr>
        </p:nvSpPr>
        <p:spPr/>
        <p:txBody>
          <a:bodyPr vert="horz" lIns="91440" tIns="45720" rIns="91440" bIns="45720" rtlCol="0" anchor="t">
            <a:normAutofit fontScale="92500"/>
          </a:bodyPr>
          <a:lstStyle/>
          <a:p>
            <a:endParaRPr lang="sv-SE" dirty="0"/>
          </a:p>
          <a:p>
            <a:r>
              <a:rPr lang="sv-SE" sz="2400" dirty="0"/>
              <a:t>Alla förstår vad förändringen innebär att nå det nya framtida, önskade läget och vad skillnaden är mot hur vi jobbar idag.</a:t>
            </a:r>
          </a:p>
          <a:p>
            <a:r>
              <a:rPr lang="sv-SE" sz="2400" dirty="0"/>
              <a:t>Vi har identifierat vilka hinder/problem vi behöver jobba med för att kunna nå det önskade läget.</a:t>
            </a:r>
          </a:p>
          <a:p>
            <a:r>
              <a:rPr lang="sv-SE" sz="2400" dirty="0"/>
              <a:t>Vi har mål och en plan för att nå det önskade läget.</a:t>
            </a:r>
          </a:p>
          <a:p>
            <a:pPr marL="0" indent="0">
              <a:buNone/>
            </a:pPr>
            <a:endParaRPr lang="sv-SE" sz="2400" dirty="0"/>
          </a:p>
          <a:p>
            <a:endParaRPr lang="sv-SE" sz="2400" dirty="0"/>
          </a:p>
          <a:p>
            <a:pPr marL="0" indent="0">
              <a:buNone/>
            </a:pPr>
            <a:endParaRPr lang="sv-SE" dirty="0"/>
          </a:p>
        </p:txBody>
      </p:sp>
    </p:spTree>
    <p:extLst>
      <p:ext uri="{BB962C8B-B14F-4D97-AF65-F5344CB8AC3E}">
        <p14:creationId xmlns:p14="http://schemas.microsoft.com/office/powerpoint/2010/main" val="641686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8B20C7-5AD2-B752-5977-D40F027A7335}"/>
              </a:ext>
            </a:extLst>
          </p:cNvPr>
          <p:cNvSpPr>
            <a:spLocks noGrp="1"/>
          </p:cNvSpPr>
          <p:nvPr>
            <p:ph type="title"/>
          </p:nvPr>
        </p:nvSpPr>
        <p:spPr/>
        <p:txBody>
          <a:bodyPr/>
          <a:lstStyle/>
          <a:p>
            <a:r>
              <a:rPr lang="sv-SE"/>
              <a:t>Dokumentationen för en gapanalys</a:t>
            </a:r>
          </a:p>
        </p:txBody>
      </p:sp>
      <p:sp>
        <p:nvSpPr>
          <p:cNvPr id="5" name="Platshållare för text 4">
            <a:extLst>
              <a:ext uri="{FF2B5EF4-FFF2-40B4-BE49-F238E27FC236}">
                <a16:creationId xmlns:a16="http://schemas.microsoft.com/office/drawing/2014/main" id="{0FF3DBD4-231B-AE20-600A-192BE715FEBB}"/>
              </a:ext>
            </a:extLst>
          </p:cNvPr>
          <p:cNvSpPr>
            <a:spLocks noGrp="1"/>
          </p:cNvSpPr>
          <p:nvPr>
            <p:ph type="body" idx="1"/>
          </p:nvPr>
        </p:nvSpPr>
        <p:spPr/>
        <p:txBody>
          <a:bodyPr/>
          <a:lstStyle/>
          <a:p>
            <a:r>
              <a:rPr lang="sv-SE"/>
              <a:t>Dokumentationen för en gapanalys bör innehålla: </a:t>
            </a:r>
          </a:p>
        </p:txBody>
      </p:sp>
      <p:sp>
        <p:nvSpPr>
          <p:cNvPr id="3" name="Platshållare för innehåll 2">
            <a:extLst>
              <a:ext uri="{FF2B5EF4-FFF2-40B4-BE49-F238E27FC236}">
                <a16:creationId xmlns:a16="http://schemas.microsoft.com/office/drawing/2014/main" id="{C64636C8-3C8E-FBFF-E31F-F66C6970B7B2}"/>
              </a:ext>
            </a:extLst>
          </p:cNvPr>
          <p:cNvSpPr>
            <a:spLocks noGrp="1"/>
          </p:cNvSpPr>
          <p:nvPr>
            <p:ph sz="half" idx="2"/>
          </p:nvPr>
        </p:nvSpPr>
        <p:spPr/>
        <p:txBody>
          <a:bodyPr/>
          <a:lstStyle/>
          <a:p>
            <a:r>
              <a:rPr lang="sv-SE" sz="2000"/>
              <a:t>Gap, deras orsaker (eller tänkbara orsaker) och vilka av dem som påverkar möjligheten att nå det framtida läget mest</a:t>
            </a:r>
          </a:p>
          <a:p>
            <a:r>
              <a:rPr lang="sv-SE" sz="2000"/>
              <a:t>Visualisering av gap och data t.ex. i flödesschema och diagram (med aktuella siffror kopplat till indikatorerna)</a:t>
            </a:r>
          </a:p>
          <a:p>
            <a:r>
              <a:rPr lang="sv-SE" sz="2000"/>
              <a:t>Arbetsgruppens föreslagna prioritering av gap och åtgärdsförslag</a:t>
            </a:r>
          </a:p>
          <a:p>
            <a:r>
              <a:rPr lang="sv-SE" sz="2000"/>
              <a:t>Uppskattning av förändringsinsatsen som krävs att ta sig från nu- till framtida läge</a:t>
            </a:r>
          </a:p>
          <a:p>
            <a:endParaRPr lang="sv-SE" sz="2000"/>
          </a:p>
        </p:txBody>
      </p:sp>
      <p:sp>
        <p:nvSpPr>
          <p:cNvPr id="6" name="Platshållare för text 5">
            <a:extLst>
              <a:ext uri="{FF2B5EF4-FFF2-40B4-BE49-F238E27FC236}">
                <a16:creationId xmlns:a16="http://schemas.microsoft.com/office/drawing/2014/main" id="{FD31A229-480D-E4C1-6D2C-23982EEAC889}"/>
              </a:ext>
            </a:extLst>
          </p:cNvPr>
          <p:cNvSpPr>
            <a:spLocks noGrp="1"/>
          </p:cNvSpPr>
          <p:nvPr>
            <p:ph type="body" sz="quarter" idx="3"/>
          </p:nvPr>
        </p:nvSpPr>
        <p:spPr/>
        <p:txBody>
          <a:bodyPr/>
          <a:lstStyle/>
          <a:p>
            <a:r>
              <a:rPr lang="sv-SE" sz="2400"/>
              <a:t>Samt vid behov:</a:t>
            </a:r>
          </a:p>
        </p:txBody>
      </p:sp>
      <p:sp>
        <p:nvSpPr>
          <p:cNvPr id="4" name="Platshållare för innehåll 3">
            <a:extLst>
              <a:ext uri="{FF2B5EF4-FFF2-40B4-BE49-F238E27FC236}">
                <a16:creationId xmlns:a16="http://schemas.microsoft.com/office/drawing/2014/main" id="{5413FC7D-2912-B034-466D-858C7663FBFD}"/>
              </a:ext>
            </a:extLst>
          </p:cNvPr>
          <p:cNvSpPr>
            <a:spLocks noGrp="1"/>
          </p:cNvSpPr>
          <p:nvPr>
            <p:ph sz="quarter" idx="4"/>
          </p:nvPr>
        </p:nvSpPr>
        <p:spPr/>
        <p:txBody>
          <a:bodyPr/>
          <a:lstStyle/>
          <a:p>
            <a:r>
              <a:rPr lang="sv-SE" sz="2000"/>
              <a:t>Detaljerad förändringsplan</a:t>
            </a:r>
          </a:p>
          <a:p>
            <a:r>
              <a:rPr lang="sv-SE" sz="2000"/>
              <a:t>Kommunikationsplan</a:t>
            </a:r>
          </a:p>
          <a:p>
            <a:r>
              <a:rPr lang="sv-SE" sz="2000"/>
              <a:t>Projektdirektiv</a:t>
            </a:r>
          </a:p>
          <a:p>
            <a:r>
              <a:rPr lang="sv-SE" sz="2000"/>
              <a:t>Nyttokalkyl/effekthemtagning</a:t>
            </a:r>
          </a:p>
        </p:txBody>
      </p:sp>
      <p:pic>
        <p:nvPicPr>
          <p:cNvPr id="10" name="Bild 9" descr="Väg (två stift med en stig) med hel fyllning">
            <a:extLst>
              <a:ext uri="{FF2B5EF4-FFF2-40B4-BE49-F238E27FC236}">
                <a16:creationId xmlns:a16="http://schemas.microsoft.com/office/drawing/2014/main" id="{8A6209AF-11D3-7613-A778-63D41A37D40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82991" y="4729950"/>
            <a:ext cx="762026" cy="762026"/>
          </a:xfrm>
          <a:prstGeom prst="rect">
            <a:avLst/>
          </a:prstGeom>
        </p:spPr>
      </p:pic>
      <p:sp>
        <p:nvSpPr>
          <p:cNvPr id="13" name="textruta 12">
            <a:extLst>
              <a:ext uri="{FF2B5EF4-FFF2-40B4-BE49-F238E27FC236}">
                <a16:creationId xmlns:a16="http://schemas.microsoft.com/office/drawing/2014/main" id="{79574094-A4D2-C107-2889-6A1A4F0EED93}"/>
              </a:ext>
            </a:extLst>
          </p:cNvPr>
          <p:cNvSpPr txBox="1"/>
          <p:nvPr/>
        </p:nvSpPr>
        <p:spPr>
          <a:xfrm>
            <a:off x="6195848" y="5675093"/>
            <a:ext cx="4736312"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1" u="none" strike="noStrike" kern="1200" cap="none" spc="0" normalizeH="0" baseline="0" noProof="0">
                <a:ln>
                  <a:noFill/>
                </a:ln>
                <a:solidFill>
                  <a:prstClr val="black"/>
                </a:solidFill>
                <a:effectLst/>
                <a:uLnTx/>
                <a:uFillTx/>
                <a:latin typeface="Arial" panose="020B0604020202020204"/>
                <a:ea typeface="ヒラギノ角ゴ Pro W3"/>
                <a:cs typeface="+mn-cs"/>
              </a:rPr>
              <a:t>OBS! Vid mindre gapanalyser, kan enbart A3:an räcka som dokumentation!</a:t>
            </a:r>
          </a:p>
        </p:txBody>
      </p:sp>
    </p:spTree>
    <p:extLst>
      <p:ext uri="{BB962C8B-B14F-4D97-AF65-F5344CB8AC3E}">
        <p14:creationId xmlns:p14="http://schemas.microsoft.com/office/powerpoint/2010/main" val="2707403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F3FEAC9-B3B6-4BC6-B9DF-2BF2176FED00}"/>
              </a:ext>
            </a:extLst>
          </p:cNvPr>
          <p:cNvPicPr>
            <a:picLocks noChangeAspect="1"/>
          </p:cNvPicPr>
          <p:nvPr/>
        </p:nvPicPr>
        <p:blipFill>
          <a:blip r:embed="rId3"/>
          <a:stretch>
            <a:fillRect/>
          </a:stretch>
        </p:blipFill>
        <p:spPr>
          <a:xfrm>
            <a:off x="505400" y="867809"/>
            <a:ext cx="9308454" cy="5794579"/>
          </a:xfrm>
          <a:prstGeom prst="rect">
            <a:avLst/>
          </a:prstGeom>
        </p:spPr>
      </p:pic>
      <p:sp>
        <p:nvSpPr>
          <p:cNvPr id="4" name="Rektangel 3">
            <a:extLst>
              <a:ext uri="{FF2B5EF4-FFF2-40B4-BE49-F238E27FC236}">
                <a16:creationId xmlns:a16="http://schemas.microsoft.com/office/drawing/2014/main" id="{4C78CCB1-DCC2-4079-9076-216FD085E906}"/>
              </a:ext>
            </a:extLst>
          </p:cNvPr>
          <p:cNvSpPr/>
          <p:nvPr/>
        </p:nvSpPr>
        <p:spPr>
          <a:xfrm>
            <a:off x="1253717" y="544023"/>
            <a:ext cx="223651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panose="020B0604020202020204"/>
                <a:ea typeface="ヒラギノ角ゴ Pro W3"/>
                <a:cs typeface="+mn-cs"/>
                <a:sym typeface="Wingdings" panose="05000000000000000000" pitchFamily="2" charset="2"/>
              </a:rPr>
              <a:t>Nuvarande situation</a:t>
            </a:r>
            <a:endParaRPr kumimoji="0" lang="sv-SE" sz="1800" b="0" i="0" u="none" strike="noStrike" kern="1200" cap="none" spc="0" normalizeH="0" baseline="0" noProof="0">
              <a:ln>
                <a:noFill/>
              </a:ln>
              <a:solidFill>
                <a:prstClr val="black"/>
              </a:solidFill>
              <a:effectLst/>
              <a:uLnTx/>
              <a:uFillTx/>
              <a:latin typeface="Arial" panose="020B0604020202020204"/>
              <a:ea typeface="ヒラギノ角ゴ Pro W3"/>
              <a:cs typeface="+mn-cs"/>
            </a:endParaRPr>
          </a:p>
        </p:txBody>
      </p:sp>
      <p:sp>
        <p:nvSpPr>
          <p:cNvPr id="27" name="Rektangel 26">
            <a:extLst>
              <a:ext uri="{FF2B5EF4-FFF2-40B4-BE49-F238E27FC236}">
                <a16:creationId xmlns:a16="http://schemas.microsoft.com/office/drawing/2014/main" id="{9DF730C3-B721-4CA8-BBE2-974E080B38EF}"/>
              </a:ext>
            </a:extLst>
          </p:cNvPr>
          <p:cNvSpPr/>
          <p:nvPr/>
        </p:nvSpPr>
        <p:spPr>
          <a:xfrm>
            <a:off x="5932425" y="539117"/>
            <a:ext cx="201850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panose="020B0604020202020204"/>
                <a:ea typeface="ヒラギノ角ゴ Pro W3"/>
                <a:cs typeface="+mn-cs"/>
                <a:sym typeface="Wingdings" panose="05000000000000000000" pitchFamily="2" charset="2"/>
              </a:rPr>
              <a:t>Framtida situation</a:t>
            </a:r>
            <a:endParaRPr kumimoji="0" lang="sv-SE" sz="1800" b="0" i="0" u="none" strike="noStrike" kern="1200" cap="none" spc="0" normalizeH="0" baseline="0" noProof="0">
              <a:ln>
                <a:noFill/>
              </a:ln>
              <a:solidFill>
                <a:prstClr val="black"/>
              </a:solidFill>
              <a:effectLst/>
              <a:uLnTx/>
              <a:uFillTx/>
              <a:latin typeface="Arial" panose="020B0604020202020204"/>
              <a:ea typeface="ヒラギノ角ゴ Pro W3"/>
              <a:cs typeface="+mn-cs"/>
            </a:endParaRPr>
          </a:p>
        </p:txBody>
      </p:sp>
      <p:sp>
        <p:nvSpPr>
          <p:cNvPr id="5" name="Rektangel 4">
            <a:extLst>
              <a:ext uri="{FF2B5EF4-FFF2-40B4-BE49-F238E27FC236}">
                <a16:creationId xmlns:a16="http://schemas.microsoft.com/office/drawing/2014/main" id="{2BD67F67-343F-B4EF-7054-773EB68895CC}"/>
              </a:ext>
            </a:extLst>
          </p:cNvPr>
          <p:cNvSpPr/>
          <p:nvPr/>
        </p:nvSpPr>
        <p:spPr>
          <a:xfrm>
            <a:off x="4724400" y="1256168"/>
            <a:ext cx="4826000" cy="31323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panose="020B0604020202020204"/>
                <a:ea typeface="ヒラギノ角ゴ Pro W3"/>
                <a:cs typeface="+mn-cs"/>
              </a:rPr>
              <a:t>1. Framtida läge - Vad måste vi åstadkomma</a:t>
            </a:r>
          </a:p>
        </p:txBody>
      </p:sp>
      <p:sp>
        <p:nvSpPr>
          <p:cNvPr id="7" name="Rektangel 6">
            <a:extLst>
              <a:ext uri="{FF2B5EF4-FFF2-40B4-BE49-F238E27FC236}">
                <a16:creationId xmlns:a16="http://schemas.microsoft.com/office/drawing/2014/main" id="{6E2B5E2B-2499-1F23-4A32-20D92441EB44}"/>
              </a:ext>
            </a:extLst>
          </p:cNvPr>
          <p:cNvSpPr/>
          <p:nvPr/>
        </p:nvSpPr>
        <p:spPr>
          <a:xfrm>
            <a:off x="620697" y="1265587"/>
            <a:ext cx="3780820" cy="9946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panose="020B0604020202020204"/>
                <a:ea typeface="ヒラギノ角ゴ Pro W3"/>
                <a:cs typeface="+mn-cs"/>
              </a:rPr>
              <a:t>2. Vad är avgränsningen av analysen? Vad är problemet? Vilka vinster/ effekter/ nyttor vill vi uppnå och för vem?</a:t>
            </a:r>
          </a:p>
        </p:txBody>
      </p:sp>
      <p:sp>
        <p:nvSpPr>
          <p:cNvPr id="10" name="Rektangel 9">
            <a:extLst>
              <a:ext uri="{FF2B5EF4-FFF2-40B4-BE49-F238E27FC236}">
                <a16:creationId xmlns:a16="http://schemas.microsoft.com/office/drawing/2014/main" id="{653FC559-149A-D180-9FBD-AA417D5C1744}"/>
              </a:ext>
            </a:extLst>
          </p:cNvPr>
          <p:cNvSpPr/>
          <p:nvPr/>
        </p:nvSpPr>
        <p:spPr>
          <a:xfrm>
            <a:off x="618460" y="5285869"/>
            <a:ext cx="3780820" cy="531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panose="020B0604020202020204"/>
                <a:ea typeface="ヒラギノ角ゴ Pro W3"/>
                <a:cs typeface="+mn-cs"/>
              </a:rPr>
              <a:t>4. Vad är grundorsakerna till hindren?</a:t>
            </a:r>
          </a:p>
        </p:txBody>
      </p:sp>
      <p:sp>
        <p:nvSpPr>
          <p:cNvPr id="11" name="Rektangel 10">
            <a:extLst>
              <a:ext uri="{FF2B5EF4-FFF2-40B4-BE49-F238E27FC236}">
                <a16:creationId xmlns:a16="http://schemas.microsoft.com/office/drawing/2014/main" id="{19158A3B-54FA-18AB-BF3F-A65B8403030E}"/>
              </a:ext>
            </a:extLst>
          </p:cNvPr>
          <p:cNvSpPr/>
          <p:nvPr/>
        </p:nvSpPr>
        <p:spPr>
          <a:xfrm>
            <a:off x="4724399" y="1733797"/>
            <a:ext cx="4825999" cy="5264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panose="020B0604020202020204"/>
                <a:ea typeface="ヒラギノ角ゴ Pro W3"/>
                <a:cs typeface="+mn-cs"/>
              </a:rPr>
              <a:t>5. Förfinat börläge och mål, ex tidsatt och rimlighetskollat för att bli accepterat</a:t>
            </a:r>
          </a:p>
        </p:txBody>
      </p:sp>
      <p:sp>
        <p:nvSpPr>
          <p:cNvPr id="12" name="Rektangel 11">
            <a:extLst>
              <a:ext uri="{FF2B5EF4-FFF2-40B4-BE49-F238E27FC236}">
                <a16:creationId xmlns:a16="http://schemas.microsoft.com/office/drawing/2014/main" id="{6A97346C-C6AB-A003-37B4-121829B6B7C4}"/>
              </a:ext>
            </a:extLst>
          </p:cNvPr>
          <p:cNvSpPr/>
          <p:nvPr/>
        </p:nvSpPr>
        <p:spPr>
          <a:xfrm>
            <a:off x="4724400" y="3153001"/>
            <a:ext cx="3780820" cy="531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panose="020B0604020202020204"/>
                <a:ea typeface="ヒラギノ角ゴ Pro W3"/>
                <a:cs typeface="+mn-cs"/>
              </a:rPr>
              <a:t>6. Vilka aktiviteter behöver vi göra och vad vill vi testa för nya lösningar?</a:t>
            </a:r>
          </a:p>
        </p:txBody>
      </p:sp>
      <p:sp>
        <p:nvSpPr>
          <p:cNvPr id="13" name="Rektangel 12">
            <a:extLst>
              <a:ext uri="{FF2B5EF4-FFF2-40B4-BE49-F238E27FC236}">
                <a16:creationId xmlns:a16="http://schemas.microsoft.com/office/drawing/2014/main" id="{CBB6B6F1-671C-0597-47B3-C0C3012F8F1E}"/>
              </a:ext>
            </a:extLst>
          </p:cNvPr>
          <p:cNvSpPr/>
          <p:nvPr/>
        </p:nvSpPr>
        <p:spPr>
          <a:xfrm>
            <a:off x="4724400" y="4754849"/>
            <a:ext cx="3780820" cy="531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panose="020B0604020202020204"/>
                <a:ea typeface="ヒラギノ角ゴ Pro W3"/>
                <a:cs typeface="+mn-cs"/>
              </a:rPr>
              <a:t>7. Beslut om införande. Har vi rätt lösning eller behöver vi fler test?</a:t>
            </a:r>
          </a:p>
        </p:txBody>
      </p:sp>
      <p:sp>
        <p:nvSpPr>
          <p:cNvPr id="14" name="Rektangel 13">
            <a:extLst>
              <a:ext uri="{FF2B5EF4-FFF2-40B4-BE49-F238E27FC236}">
                <a16:creationId xmlns:a16="http://schemas.microsoft.com/office/drawing/2014/main" id="{29450710-8419-94F7-6A7A-1803FCCED9E6}"/>
              </a:ext>
            </a:extLst>
          </p:cNvPr>
          <p:cNvSpPr/>
          <p:nvPr/>
        </p:nvSpPr>
        <p:spPr>
          <a:xfrm>
            <a:off x="4724400" y="5825677"/>
            <a:ext cx="4604024" cy="531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panose="020B0604020202020204"/>
                <a:ea typeface="ヒラギノ角ゴ Pro W3"/>
                <a:cs typeface="+mn-cs"/>
              </a:rPr>
              <a:t>8. Hur och vem som ska följa upp respektive hantera ändringar i vald lösning?</a:t>
            </a:r>
          </a:p>
        </p:txBody>
      </p:sp>
      <p:sp>
        <p:nvSpPr>
          <p:cNvPr id="17" name="Pil: nedåt 16">
            <a:extLst>
              <a:ext uri="{FF2B5EF4-FFF2-40B4-BE49-F238E27FC236}">
                <a16:creationId xmlns:a16="http://schemas.microsoft.com/office/drawing/2014/main" id="{C4745F45-4CEC-3348-2D09-E4A223B7DC00}"/>
              </a:ext>
            </a:extLst>
          </p:cNvPr>
          <p:cNvSpPr/>
          <p:nvPr/>
        </p:nvSpPr>
        <p:spPr>
          <a:xfrm>
            <a:off x="1319680" y="3448588"/>
            <a:ext cx="331890" cy="18471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ヒラギノ角ゴ Pro W3"/>
              <a:cs typeface="+mn-cs"/>
            </a:endParaRPr>
          </a:p>
        </p:txBody>
      </p:sp>
      <p:sp>
        <p:nvSpPr>
          <p:cNvPr id="18" name="Pil: nedåt 17">
            <a:extLst>
              <a:ext uri="{FF2B5EF4-FFF2-40B4-BE49-F238E27FC236}">
                <a16:creationId xmlns:a16="http://schemas.microsoft.com/office/drawing/2014/main" id="{6E60D56F-B11D-0A2C-4D6F-4D2F266012B7}"/>
              </a:ext>
            </a:extLst>
          </p:cNvPr>
          <p:cNvSpPr/>
          <p:nvPr/>
        </p:nvSpPr>
        <p:spPr>
          <a:xfrm>
            <a:off x="6397415" y="2264816"/>
            <a:ext cx="325115" cy="888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ヒラギノ角ゴ Pro W3"/>
              <a:cs typeface="+mn-cs"/>
            </a:endParaRPr>
          </a:p>
        </p:txBody>
      </p:sp>
      <p:sp>
        <p:nvSpPr>
          <p:cNvPr id="19" name="Pil: nedåt 18">
            <a:extLst>
              <a:ext uri="{FF2B5EF4-FFF2-40B4-BE49-F238E27FC236}">
                <a16:creationId xmlns:a16="http://schemas.microsoft.com/office/drawing/2014/main" id="{DE0F5E51-E288-A13C-04A8-9919D66DC3E0}"/>
              </a:ext>
            </a:extLst>
          </p:cNvPr>
          <p:cNvSpPr/>
          <p:nvPr/>
        </p:nvSpPr>
        <p:spPr>
          <a:xfrm>
            <a:off x="6390639" y="3674819"/>
            <a:ext cx="338665" cy="1078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ヒラギノ角ゴ Pro W3"/>
              <a:cs typeface="+mn-cs"/>
            </a:endParaRPr>
          </a:p>
        </p:txBody>
      </p:sp>
      <p:sp>
        <p:nvSpPr>
          <p:cNvPr id="20" name="Pil: nedåt 19">
            <a:extLst>
              <a:ext uri="{FF2B5EF4-FFF2-40B4-BE49-F238E27FC236}">
                <a16:creationId xmlns:a16="http://schemas.microsoft.com/office/drawing/2014/main" id="{CE4E4C14-8C5D-D5A0-B935-E1D9278BFBE7}"/>
              </a:ext>
            </a:extLst>
          </p:cNvPr>
          <p:cNvSpPr/>
          <p:nvPr/>
        </p:nvSpPr>
        <p:spPr>
          <a:xfrm>
            <a:off x="6400015" y="5276665"/>
            <a:ext cx="322515" cy="549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ヒラギノ角ゴ Pro W3"/>
              <a:cs typeface="+mn-cs"/>
            </a:endParaRPr>
          </a:p>
        </p:txBody>
      </p:sp>
      <p:pic>
        <p:nvPicPr>
          <p:cNvPr id="42" name="Bildobjekt 41">
            <a:extLst>
              <a:ext uri="{FF2B5EF4-FFF2-40B4-BE49-F238E27FC236}">
                <a16:creationId xmlns:a16="http://schemas.microsoft.com/office/drawing/2014/main" id="{05B076F7-BF9F-FA15-ADB5-D66CF49677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36873" y="4547996"/>
            <a:ext cx="1365911" cy="747787"/>
          </a:xfrm>
          <a:prstGeom prst="rect">
            <a:avLst/>
          </a:prstGeom>
        </p:spPr>
      </p:pic>
      <p:sp>
        <p:nvSpPr>
          <p:cNvPr id="43" name="Pil: nedåt 42">
            <a:extLst>
              <a:ext uri="{FF2B5EF4-FFF2-40B4-BE49-F238E27FC236}">
                <a16:creationId xmlns:a16="http://schemas.microsoft.com/office/drawing/2014/main" id="{809A046E-7C83-7AD7-B36C-E74BA1F7E9A6}"/>
              </a:ext>
            </a:extLst>
          </p:cNvPr>
          <p:cNvSpPr/>
          <p:nvPr/>
        </p:nvSpPr>
        <p:spPr>
          <a:xfrm rot="12955766">
            <a:off x="3568486" y="1926399"/>
            <a:ext cx="323217" cy="35889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ヒラギノ角ゴ Pro W3"/>
              <a:cs typeface="+mn-cs"/>
            </a:endParaRPr>
          </a:p>
        </p:txBody>
      </p:sp>
      <p:sp>
        <p:nvSpPr>
          <p:cNvPr id="9" name="Rektangel 8">
            <a:extLst>
              <a:ext uri="{FF2B5EF4-FFF2-40B4-BE49-F238E27FC236}">
                <a16:creationId xmlns:a16="http://schemas.microsoft.com/office/drawing/2014/main" id="{970357D3-15AC-23AA-C65B-10DCBCF641C1}"/>
              </a:ext>
            </a:extLst>
          </p:cNvPr>
          <p:cNvSpPr/>
          <p:nvPr/>
        </p:nvSpPr>
        <p:spPr>
          <a:xfrm>
            <a:off x="618460" y="2897978"/>
            <a:ext cx="3780820" cy="11995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panose="020B0604020202020204"/>
                <a:ea typeface="ヒラギノ角ゴ Pro W3"/>
                <a:cs typeface="+mn-cs"/>
              </a:rPr>
              <a:t>3. Vad är nuläget (med avseende på gapet)? Ex hur presterar, jobbar, organiserar vi oss idag med avseende på det framtida läge vi vill nå? Vad hindrar oss att nå dit?</a:t>
            </a:r>
          </a:p>
        </p:txBody>
      </p:sp>
      <p:sp>
        <p:nvSpPr>
          <p:cNvPr id="3" name="Pil: nedåt 2">
            <a:extLst>
              <a:ext uri="{FF2B5EF4-FFF2-40B4-BE49-F238E27FC236}">
                <a16:creationId xmlns:a16="http://schemas.microsoft.com/office/drawing/2014/main" id="{D5049868-17B5-F5F8-203A-358E8A1C4817}"/>
              </a:ext>
            </a:extLst>
          </p:cNvPr>
          <p:cNvSpPr/>
          <p:nvPr/>
        </p:nvSpPr>
        <p:spPr>
          <a:xfrm>
            <a:off x="1343438" y="2123376"/>
            <a:ext cx="310509" cy="715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ヒラギノ角ゴ Pro W3"/>
              <a:cs typeface="+mn-cs"/>
            </a:endParaRPr>
          </a:p>
        </p:txBody>
      </p:sp>
      <p:sp>
        <p:nvSpPr>
          <p:cNvPr id="21" name="Pil: nedåt 20">
            <a:extLst>
              <a:ext uri="{FF2B5EF4-FFF2-40B4-BE49-F238E27FC236}">
                <a16:creationId xmlns:a16="http://schemas.microsoft.com/office/drawing/2014/main" id="{CCC30B90-D554-A46C-747D-69C5B991CD61}"/>
              </a:ext>
            </a:extLst>
          </p:cNvPr>
          <p:cNvSpPr/>
          <p:nvPr/>
        </p:nvSpPr>
        <p:spPr>
          <a:xfrm rot="5400000">
            <a:off x="4309668" y="1124983"/>
            <a:ext cx="313234" cy="581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ヒラギノ角ゴ Pro W3"/>
              <a:cs typeface="+mn-cs"/>
            </a:endParaRPr>
          </a:p>
        </p:txBody>
      </p:sp>
      <p:sp>
        <p:nvSpPr>
          <p:cNvPr id="8" name="textruta 7">
            <a:extLst>
              <a:ext uri="{FF2B5EF4-FFF2-40B4-BE49-F238E27FC236}">
                <a16:creationId xmlns:a16="http://schemas.microsoft.com/office/drawing/2014/main" id="{3DB744B1-52F5-60B1-B7CF-ECCD4C100F41}"/>
              </a:ext>
            </a:extLst>
          </p:cNvPr>
          <p:cNvSpPr txBox="1"/>
          <p:nvPr/>
        </p:nvSpPr>
        <p:spPr>
          <a:xfrm>
            <a:off x="437146" y="51158"/>
            <a:ext cx="1024101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prstClr val="black"/>
                </a:solidFill>
                <a:effectLst/>
                <a:uLnTx/>
                <a:uFillTx/>
                <a:latin typeface="Arial" panose="020B0604020202020204"/>
                <a:ea typeface="ヒラギノ角ゴ Pro W3"/>
                <a:cs typeface="+mn-cs"/>
              </a:rPr>
              <a:t>Arbetsgång i en A3 då det framtida läget redan finns</a:t>
            </a:r>
          </a:p>
        </p:txBody>
      </p:sp>
      <p:sp>
        <p:nvSpPr>
          <p:cNvPr id="15" name="Pil: cirkelformad 14">
            <a:extLst>
              <a:ext uri="{FF2B5EF4-FFF2-40B4-BE49-F238E27FC236}">
                <a16:creationId xmlns:a16="http://schemas.microsoft.com/office/drawing/2014/main" id="{5144F83E-9728-B933-C5CF-809722E6CD82}"/>
              </a:ext>
            </a:extLst>
          </p:cNvPr>
          <p:cNvSpPr/>
          <p:nvPr/>
        </p:nvSpPr>
        <p:spPr>
          <a:xfrm rot="10800000">
            <a:off x="8457716" y="2959014"/>
            <a:ext cx="914400" cy="918994"/>
          </a:xfrm>
          <a:prstGeom prst="circularArrow">
            <a:avLst>
              <a:gd name="adj1" fmla="val 12500"/>
              <a:gd name="adj2" fmla="val 1142319"/>
              <a:gd name="adj3" fmla="val 20457681"/>
              <a:gd name="adj4" fmla="val 505042"/>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ヒラギノ角ゴ Pro W3"/>
              <a:cs typeface="+mn-cs"/>
            </a:endParaRPr>
          </a:p>
        </p:txBody>
      </p:sp>
      <p:sp>
        <p:nvSpPr>
          <p:cNvPr id="16" name="Pil: cirkelformad 15">
            <a:extLst>
              <a:ext uri="{FF2B5EF4-FFF2-40B4-BE49-F238E27FC236}">
                <a16:creationId xmlns:a16="http://schemas.microsoft.com/office/drawing/2014/main" id="{CCE27285-44D1-CB73-FFC6-D7357D8A421D}"/>
              </a:ext>
            </a:extLst>
          </p:cNvPr>
          <p:cNvSpPr/>
          <p:nvPr/>
        </p:nvSpPr>
        <p:spPr>
          <a:xfrm rot="10800000">
            <a:off x="8423520" y="4537166"/>
            <a:ext cx="914400" cy="918994"/>
          </a:xfrm>
          <a:prstGeom prst="circularArrow">
            <a:avLst>
              <a:gd name="adj1" fmla="val 12500"/>
              <a:gd name="adj2" fmla="val 1142319"/>
              <a:gd name="adj3" fmla="val 20457681"/>
              <a:gd name="adj4" fmla="val 505042"/>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ヒラギノ角ゴ Pro W3"/>
              <a:cs typeface="+mn-cs"/>
            </a:endParaRPr>
          </a:p>
        </p:txBody>
      </p:sp>
    </p:spTree>
    <p:extLst>
      <p:ext uri="{BB962C8B-B14F-4D97-AF65-F5344CB8AC3E}">
        <p14:creationId xmlns:p14="http://schemas.microsoft.com/office/powerpoint/2010/main" val="62742203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0017B7-9D7B-4260-A8A8-335221E6A70F}"/>
              </a:ext>
            </a:extLst>
          </p:cNvPr>
          <p:cNvSpPr>
            <a:spLocks noGrp="1"/>
          </p:cNvSpPr>
          <p:nvPr>
            <p:ph type="title"/>
          </p:nvPr>
        </p:nvSpPr>
        <p:spPr>
          <a:xfrm>
            <a:off x="609600" y="359999"/>
            <a:ext cx="10972800" cy="1488255"/>
          </a:xfrm>
        </p:spPr>
        <p:txBody>
          <a:bodyPr/>
          <a:lstStyle/>
          <a:p>
            <a:r>
              <a:rPr lang="sv-SE">
                <a:solidFill>
                  <a:schemeClr val="accent1"/>
                </a:solidFill>
              </a:rPr>
              <a:t>Vi arbetar enligt Region Skånes förändringsprocess</a:t>
            </a:r>
          </a:p>
        </p:txBody>
      </p:sp>
      <p:sp>
        <p:nvSpPr>
          <p:cNvPr id="12" name="textruta 8">
            <a:extLst>
              <a:ext uri="{FF2B5EF4-FFF2-40B4-BE49-F238E27FC236}">
                <a16:creationId xmlns:a16="http://schemas.microsoft.com/office/drawing/2014/main" id="{FF04DEAD-33F3-4588-A2B1-5D0C15F89AA7}"/>
              </a:ext>
            </a:extLst>
          </p:cNvPr>
          <p:cNvSpPr txBox="1">
            <a:spLocks noChangeArrowheads="1"/>
          </p:cNvSpPr>
          <p:nvPr/>
        </p:nvSpPr>
        <p:spPr bwMode="auto">
          <a:xfrm>
            <a:off x="8472265" y="6609293"/>
            <a:ext cx="2119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200" b="0" i="1" u="none" strike="noStrike" kern="1200" cap="none" spc="0" normalizeH="0" baseline="0" noProof="0">
                <a:ln>
                  <a:noFill/>
                </a:ln>
                <a:solidFill>
                  <a:prstClr val="black"/>
                </a:solidFill>
                <a:effectLst/>
                <a:uLnTx/>
                <a:uFillTx/>
                <a:latin typeface="Arial" panose="020B0604020202020204" pitchFamily="34" charset="0"/>
                <a:ea typeface="ヒラギノ角ゴ Pro W3"/>
              </a:rPr>
              <a:t>* Kurt Lewins processmodell</a:t>
            </a:r>
          </a:p>
        </p:txBody>
      </p:sp>
      <p:sp>
        <p:nvSpPr>
          <p:cNvPr id="3" name="Femhörning 6">
            <a:extLst>
              <a:ext uri="{FF2B5EF4-FFF2-40B4-BE49-F238E27FC236}">
                <a16:creationId xmlns:a16="http://schemas.microsoft.com/office/drawing/2014/main" id="{1F30A5BA-37FE-B907-43E6-5CD39F658AF8}"/>
              </a:ext>
            </a:extLst>
          </p:cNvPr>
          <p:cNvSpPr>
            <a:spLocks noChangeArrowheads="1"/>
          </p:cNvSpPr>
          <p:nvPr/>
        </p:nvSpPr>
        <p:spPr bwMode="auto">
          <a:xfrm>
            <a:off x="1306163" y="2641157"/>
            <a:ext cx="2831783" cy="1743490"/>
          </a:xfrm>
          <a:prstGeom prst="homePlate">
            <a:avLst>
              <a:gd name="adj" fmla="val 23802"/>
            </a:avLst>
          </a:prstGeom>
          <a:solidFill>
            <a:schemeClr val="accent1"/>
          </a:solidFill>
          <a:ln>
            <a:headEnd/>
            <a:tailEn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t"/>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1600" b="1" i="0" u="none" strike="noStrike" kern="1200" cap="none" spc="0" normalizeH="0" baseline="0" noProof="0">
                <a:ln>
                  <a:noFill/>
                </a:ln>
                <a:solidFill>
                  <a:prstClr val="white"/>
                </a:solidFill>
                <a:effectLst/>
                <a:uLnTx/>
                <a:uFillTx/>
                <a:latin typeface="Arial" panose="020B0604020202020204" pitchFamily="34" charset="0"/>
                <a:ea typeface="ヒラギノ角ゴ Pro W3"/>
              </a:rPr>
              <a:t>Vi Förbereder</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sv-SE" altLang="sv-SE" sz="1400" b="0" i="0" u="none" strike="noStrike" kern="1200" cap="none" spc="0" normalizeH="0" baseline="0" noProof="0">
                <a:ln>
                  <a:noFill/>
                </a:ln>
                <a:solidFill>
                  <a:prstClr val="white"/>
                </a:solidFill>
                <a:effectLst/>
                <a:uLnTx/>
                <a:uFillTx/>
                <a:latin typeface="Arial" panose="020B0604020202020204" pitchFamily="34" charset="0"/>
                <a:ea typeface="ヒラギノ角ゴ Pro W3"/>
              </a:rPr>
            </a:br>
            <a:r>
              <a:rPr kumimoji="0" lang="sv-SE" altLang="sv-SE" sz="1400" b="0" i="0" u="none" strike="noStrike" kern="1200" cap="none" spc="0" normalizeH="0" baseline="0" noProof="0">
                <a:ln>
                  <a:noFill/>
                </a:ln>
                <a:solidFill>
                  <a:prstClr val="white"/>
                </a:solidFill>
                <a:effectLst/>
                <a:uLnTx/>
                <a:uFillTx/>
                <a:latin typeface="Arial" panose="020B0604020202020204" pitchFamily="34" charset="0"/>
                <a:ea typeface="ヒラギノ角ゴ Pro W3"/>
              </a:rPr>
              <a:t>Förbered och skapa motivation för  förändringen. Säkra nyckelpersoner och planera aktiviteter.</a:t>
            </a:r>
          </a:p>
        </p:txBody>
      </p:sp>
      <p:sp>
        <p:nvSpPr>
          <p:cNvPr id="4" name="Femhörning 7">
            <a:extLst>
              <a:ext uri="{FF2B5EF4-FFF2-40B4-BE49-F238E27FC236}">
                <a16:creationId xmlns:a16="http://schemas.microsoft.com/office/drawing/2014/main" id="{4F9B8D63-1781-4BF1-AC20-AF2F643768A5}"/>
              </a:ext>
            </a:extLst>
          </p:cNvPr>
          <p:cNvSpPr>
            <a:spLocks noChangeArrowheads="1"/>
          </p:cNvSpPr>
          <p:nvPr/>
        </p:nvSpPr>
        <p:spPr bwMode="auto">
          <a:xfrm>
            <a:off x="4413316" y="2654720"/>
            <a:ext cx="2831783" cy="1743490"/>
          </a:xfrm>
          <a:prstGeom prst="homePlate">
            <a:avLst>
              <a:gd name="adj" fmla="val 22787"/>
            </a:avLst>
          </a:prstGeom>
          <a:solidFill>
            <a:schemeClr val="accent4"/>
          </a:solidFill>
          <a:ln>
            <a:headEnd/>
            <a:tailEn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t"/>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1800" b="1" i="0" u="none" strike="noStrike" kern="1200" cap="none" spc="0" normalizeH="0" baseline="0" noProof="0">
                <a:ln>
                  <a:noFill/>
                </a:ln>
                <a:solidFill>
                  <a:srgbClr val="307C8E"/>
                </a:solidFill>
                <a:effectLst/>
                <a:uLnTx/>
                <a:uFillTx/>
                <a:latin typeface="Arial" panose="020B0604020202020204" pitchFamily="34" charset="0"/>
                <a:ea typeface="ヒラギノ角ゴ Pro W3"/>
              </a:rPr>
              <a:t>Genomför</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sv-SE" altLang="sv-SE" sz="1400" b="0" i="0" u="none" strike="noStrike" kern="1200" cap="none" spc="0" normalizeH="0" baseline="0" noProof="0">
                <a:ln>
                  <a:noFill/>
                </a:ln>
                <a:solidFill>
                  <a:srgbClr val="307C8E"/>
                </a:solidFill>
                <a:effectLst/>
                <a:uLnTx/>
                <a:uFillTx/>
                <a:latin typeface="Arial" panose="020B0604020202020204" pitchFamily="34" charset="0"/>
                <a:ea typeface="ヒラギノ角ゴ Pro W3"/>
              </a:rPr>
            </a:br>
            <a:r>
              <a:rPr kumimoji="0" lang="sv-SE" altLang="sv-SE" sz="1400" b="0" i="0" u="none" strike="noStrike" kern="1200" cap="none" spc="0" normalizeH="0" baseline="0" noProof="0">
                <a:ln>
                  <a:noFill/>
                </a:ln>
                <a:solidFill>
                  <a:srgbClr val="307C8E"/>
                </a:solidFill>
                <a:effectLst/>
                <a:uLnTx/>
                <a:uFillTx/>
                <a:latin typeface="Arial" panose="020B0604020202020204" pitchFamily="34" charset="0"/>
                <a:ea typeface="ヒラギノ角ゴ Pro W3"/>
              </a:rPr>
              <a:t>Implementering av förändringar och nya  arbetssätt kopplade till den.</a:t>
            </a:r>
            <a:endParaRPr kumimoji="0" lang="sv-SE" altLang="sv-SE" sz="1400" b="1" i="0" u="none" strike="noStrike" kern="1200" cap="none" spc="0" normalizeH="0" baseline="0" noProof="0">
              <a:ln>
                <a:noFill/>
              </a:ln>
              <a:solidFill>
                <a:srgbClr val="307C8E"/>
              </a:solidFill>
              <a:effectLst/>
              <a:uLnTx/>
              <a:uFillTx/>
              <a:latin typeface="Arial" panose="020B0604020202020204" pitchFamily="34" charset="0"/>
              <a:ea typeface="ヒラギノ角ゴ Pro W3"/>
            </a:endParaRPr>
          </a:p>
        </p:txBody>
      </p:sp>
      <p:sp>
        <p:nvSpPr>
          <p:cNvPr id="6" name="Femhörning 8">
            <a:extLst>
              <a:ext uri="{FF2B5EF4-FFF2-40B4-BE49-F238E27FC236}">
                <a16:creationId xmlns:a16="http://schemas.microsoft.com/office/drawing/2014/main" id="{73D653DE-5D4C-2205-41C5-30C422E7A47D}"/>
              </a:ext>
            </a:extLst>
          </p:cNvPr>
          <p:cNvSpPr>
            <a:spLocks noChangeArrowheads="1"/>
          </p:cNvSpPr>
          <p:nvPr/>
        </p:nvSpPr>
        <p:spPr bwMode="auto">
          <a:xfrm>
            <a:off x="7520469" y="2633671"/>
            <a:ext cx="2831783" cy="1732825"/>
          </a:xfrm>
          <a:prstGeom prst="homePlate">
            <a:avLst>
              <a:gd name="adj" fmla="val 22884"/>
            </a:avLst>
          </a:prstGeom>
          <a:solidFill>
            <a:schemeClr val="accent1">
              <a:lumMod val="40000"/>
              <a:lumOff val="60000"/>
            </a:schemeClr>
          </a:solidFill>
          <a:ln>
            <a:headEnd/>
            <a:tailEn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t"/>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1800" b="1" i="0" u="none" strike="noStrike" kern="1200" cap="none" spc="0" normalizeH="0" baseline="0" noProof="0">
                <a:ln>
                  <a:noFill/>
                </a:ln>
                <a:solidFill>
                  <a:prstClr val="white"/>
                </a:solidFill>
                <a:effectLst/>
                <a:uLnTx/>
                <a:uFillTx/>
                <a:latin typeface="Arial" panose="020B0604020202020204" pitchFamily="34" charset="0"/>
                <a:ea typeface="ヒラギノ角ゴ Pro W3"/>
              </a:rPr>
              <a:t>Förstärk</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sv-SE" altLang="sv-SE" sz="1200" b="0" i="0" u="none" strike="noStrike" kern="1200" cap="none" spc="0" normalizeH="0" baseline="0" noProof="0">
                <a:ln>
                  <a:noFill/>
                </a:ln>
                <a:solidFill>
                  <a:prstClr val="white"/>
                </a:solidFill>
                <a:effectLst/>
                <a:uLnTx/>
                <a:uFillTx/>
                <a:latin typeface="Arial" panose="020B0604020202020204" pitchFamily="34" charset="0"/>
                <a:ea typeface="ヒラギノ角ゴ Pro W3"/>
              </a:rPr>
            </a:br>
            <a:r>
              <a:rPr kumimoji="0" lang="sv-SE" altLang="sv-SE" sz="1200" b="0" i="0" u="none" strike="noStrike" kern="1200" cap="none" spc="0" normalizeH="0" baseline="0" noProof="0">
                <a:ln>
                  <a:noFill/>
                </a:ln>
                <a:solidFill>
                  <a:prstClr val="white"/>
                </a:solidFill>
                <a:effectLst/>
                <a:uLnTx/>
                <a:uFillTx/>
                <a:latin typeface="Arial" panose="020B0604020202020204" pitchFamily="34" charset="0"/>
                <a:ea typeface="ヒラギノ角ゴ Pro W3"/>
              </a:rPr>
              <a:t>Förankra det nya arbetssättet som en naturlig del i  verksamheten och fortsätt arbeta med ständiga förbättringar.</a:t>
            </a:r>
            <a:endParaRPr kumimoji="0" lang="sv-SE" altLang="sv-SE" sz="1200" b="1" i="0" u="none" strike="noStrike" kern="1200" cap="none" spc="0" normalizeH="0" baseline="0" noProof="0">
              <a:ln>
                <a:noFill/>
              </a:ln>
              <a:solidFill>
                <a:prstClr val="white"/>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1135720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360000"/>
            <a:ext cx="5111750" cy="1143000"/>
          </a:xfrm>
        </p:spPr>
        <p:txBody>
          <a:bodyPr vert="horz" lIns="91440" tIns="45720" rIns="91440" bIns="45720" rtlCol="0" anchor="t" anchorCtr="0">
            <a:normAutofit/>
          </a:bodyPr>
          <a:lstStyle/>
          <a:p>
            <a:pPr>
              <a:lnSpc>
                <a:spcPct val="100000"/>
              </a:lnSpc>
            </a:pPr>
            <a:r>
              <a:rPr lang="sv-SE" sz="2200"/>
              <a:t>Region Skånes framgångsfaktorer för en lyckad förändring</a:t>
            </a:r>
          </a:p>
        </p:txBody>
      </p:sp>
      <p:sp>
        <p:nvSpPr>
          <p:cNvPr id="12" name="textruta 11"/>
          <p:cNvSpPr txBox="1"/>
          <p:nvPr/>
        </p:nvSpPr>
        <p:spPr>
          <a:xfrm>
            <a:off x="6172200" y="1600200"/>
            <a:ext cx="5181600" cy="4525963"/>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sv-SE" sz="3200" b="1"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4" name="Platshållare för innehåll 3"/>
          <p:cNvGraphicFramePr>
            <a:graphicFrameLocks noGrp="1"/>
          </p:cNvGraphicFramePr>
          <p:nvPr>
            <p:ph sz="half" idx="1"/>
          </p:nvPr>
        </p:nvGraphicFramePr>
        <p:xfrm>
          <a:off x="609600" y="1600201"/>
          <a:ext cx="5181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ruta 4">
            <a:extLst>
              <a:ext uri="{FF2B5EF4-FFF2-40B4-BE49-F238E27FC236}">
                <a16:creationId xmlns:a16="http://schemas.microsoft.com/office/drawing/2014/main" id="{8AAD1826-74A8-CB22-D20B-54FCCA863E8D}"/>
              </a:ext>
            </a:extLst>
          </p:cNvPr>
          <p:cNvSpPr txBox="1"/>
          <p:nvPr/>
        </p:nvSpPr>
        <p:spPr>
          <a:xfrm>
            <a:off x="257784" y="6381589"/>
            <a:ext cx="6108970" cy="232821"/>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sv-SE" sz="900" b="1" i="0" u="none" strike="noStrike" kern="1200" cap="none" spc="0" normalizeH="0" baseline="0" noProof="0">
                <a:ln>
                  <a:noFill/>
                </a:ln>
                <a:solidFill>
                  <a:srgbClr val="307C8E"/>
                </a:solidFill>
                <a:effectLst/>
                <a:uLnTx/>
                <a:uFillTx/>
                <a:latin typeface="Arial" panose="020B0604020202020204"/>
                <a:ea typeface="+mn-ea"/>
                <a:cs typeface="+mn-cs"/>
              </a:rPr>
              <a:t>Baserat på J.P. </a:t>
            </a:r>
            <a:r>
              <a:rPr kumimoji="0" lang="sv-SE" sz="900" b="1" i="0" u="none" strike="noStrike" kern="1200" cap="none" spc="0" normalizeH="0" baseline="0" noProof="0" err="1">
                <a:ln>
                  <a:noFill/>
                </a:ln>
                <a:solidFill>
                  <a:srgbClr val="307C8E"/>
                </a:solidFill>
                <a:effectLst/>
                <a:uLnTx/>
                <a:uFillTx/>
                <a:latin typeface="Arial" panose="020B0604020202020204"/>
                <a:ea typeface="+mn-ea"/>
                <a:cs typeface="+mn-cs"/>
              </a:rPr>
              <a:t>Kotter</a:t>
            </a:r>
            <a:r>
              <a:rPr kumimoji="0" lang="sv-SE" sz="900" b="1" i="0" u="none" strike="noStrike" kern="1200" cap="none" spc="0" normalizeH="0" baseline="0" noProof="0">
                <a:ln>
                  <a:noFill/>
                </a:ln>
                <a:solidFill>
                  <a:srgbClr val="307C8E"/>
                </a:solidFill>
                <a:effectLst/>
                <a:uLnTx/>
                <a:uFillTx/>
                <a:latin typeface="Arial" panose="020B0604020202020204"/>
                <a:ea typeface="+mn-ea"/>
                <a:cs typeface="+mn-cs"/>
              </a:rPr>
              <a:t> – Leading Change  (1995) / 8 steps to o </a:t>
            </a:r>
            <a:r>
              <a:rPr kumimoji="0" lang="sv-SE" sz="900" b="1" i="0" u="none" strike="noStrike" kern="1200" cap="none" spc="0" normalizeH="0" baseline="0" noProof="0" err="1">
                <a:ln>
                  <a:noFill/>
                </a:ln>
                <a:solidFill>
                  <a:srgbClr val="307C8E"/>
                </a:solidFill>
                <a:effectLst/>
                <a:uLnTx/>
                <a:uFillTx/>
                <a:latin typeface="Arial" panose="020B0604020202020204"/>
                <a:ea typeface="+mn-ea"/>
                <a:cs typeface="+mn-cs"/>
              </a:rPr>
              <a:t>Accelerate</a:t>
            </a:r>
            <a:r>
              <a:rPr kumimoji="0" lang="sv-SE" sz="900" b="1" i="0" u="none" strike="noStrike" kern="1200" cap="none" spc="0" normalizeH="0" baseline="0" noProof="0">
                <a:ln>
                  <a:noFill/>
                </a:ln>
                <a:solidFill>
                  <a:srgbClr val="307C8E"/>
                </a:solidFill>
                <a:effectLst/>
                <a:uLnTx/>
                <a:uFillTx/>
                <a:latin typeface="Arial" panose="020B0604020202020204"/>
                <a:ea typeface="+mn-ea"/>
                <a:cs typeface="+mn-cs"/>
              </a:rPr>
              <a:t> Change (2015)</a:t>
            </a:r>
          </a:p>
        </p:txBody>
      </p:sp>
    </p:spTree>
    <p:extLst>
      <p:ext uri="{BB962C8B-B14F-4D97-AF65-F5344CB8AC3E}">
        <p14:creationId xmlns:p14="http://schemas.microsoft.com/office/powerpoint/2010/main" val="1009852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187244" y="37868"/>
            <a:ext cx="9581655" cy="6782263"/>
          </a:xfrm>
        </p:spPr>
      </p:pic>
      <p:pic>
        <p:nvPicPr>
          <p:cNvPr id="8" name="Bildobjekt 7">
            <a:extLst>
              <a:ext uri="{FF2B5EF4-FFF2-40B4-BE49-F238E27FC236}">
                <a16:creationId xmlns:a16="http://schemas.microsoft.com/office/drawing/2014/main" id="{428F8C1E-4504-581D-1AAE-4A5AB5537D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6754" y="3674918"/>
            <a:ext cx="540000" cy="477001"/>
          </a:xfrm>
          <a:prstGeom prst="rect">
            <a:avLst/>
          </a:prstGeom>
        </p:spPr>
      </p:pic>
      <p:pic>
        <p:nvPicPr>
          <p:cNvPr id="12" name="Bildobjekt 11">
            <a:extLst>
              <a:ext uri="{FF2B5EF4-FFF2-40B4-BE49-F238E27FC236}">
                <a16:creationId xmlns:a16="http://schemas.microsoft.com/office/drawing/2014/main" id="{C96136EE-0904-0F26-17A3-CC3FEB37A3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7990" y="221673"/>
            <a:ext cx="539623" cy="476667"/>
          </a:xfrm>
          <a:prstGeom prst="rect">
            <a:avLst/>
          </a:prstGeom>
        </p:spPr>
      </p:pic>
      <p:pic>
        <p:nvPicPr>
          <p:cNvPr id="29" name="Bildobjekt 28">
            <a:extLst>
              <a:ext uri="{FF2B5EF4-FFF2-40B4-BE49-F238E27FC236}">
                <a16:creationId xmlns:a16="http://schemas.microsoft.com/office/drawing/2014/main" id="{566A8059-EB08-1B81-61B4-A3093B54C9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36414" y="2321424"/>
            <a:ext cx="540000" cy="472447"/>
          </a:xfrm>
          <a:prstGeom prst="rect">
            <a:avLst/>
          </a:prstGeom>
        </p:spPr>
      </p:pic>
      <p:pic>
        <p:nvPicPr>
          <p:cNvPr id="33" name="Bildobjekt 32">
            <a:extLst>
              <a:ext uri="{FF2B5EF4-FFF2-40B4-BE49-F238E27FC236}">
                <a16:creationId xmlns:a16="http://schemas.microsoft.com/office/drawing/2014/main" id="{A93EB1E5-A984-E503-5090-50B707DCCF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46754" y="1193958"/>
            <a:ext cx="504000" cy="437183"/>
          </a:xfrm>
          <a:prstGeom prst="rect">
            <a:avLst/>
          </a:prstGeom>
        </p:spPr>
      </p:pic>
      <p:pic>
        <p:nvPicPr>
          <p:cNvPr id="37" name="Bildobjekt 36">
            <a:extLst>
              <a:ext uri="{FF2B5EF4-FFF2-40B4-BE49-F238E27FC236}">
                <a16:creationId xmlns:a16="http://schemas.microsoft.com/office/drawing/2014/main" id="{3A3C6750-8491-36F4-9666-8F5A5B0DD96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77274" y="249812"/>
            <a:ext cx="534230" cy="468000"/>
          </a:xfrm>
          <a:prstGeom prst="rect">
            <a:avLst/>
          </a:prstGeom>
        </p:spPr>
      </p:pic>
      <p:pic>
        <p:nvPicPr>
          <p:cNvPr id="42" name="Bildobjekt 41">
            <a:extLst>
              <a:ext uri="{FF2B5EF4-FFF2-40B4-BE49-F238E27FC236}">
                <a16:creationId xmlns:a16="http://schemas.microsoft.com/office/drawing/2014/main" id="{3B526B4B-E9CF-268D-F625-2CEAEE44E0E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45260" y="1193958"/>
            <a:ext cx="504000" cy="459334"/>
          </a:xfrm>
          <a:prstGeom prst="rect">
            <a:avLst/>
          </a:prstGeom>
        </p:spPr>
      </p:pic>
      <p:sp>
        <p:nvSpPr>
          <p:cNvPr id="2" name="Ellips 1">
            <a:extLst>
              <a:ext uri="{FF2B5EF4-FFF2-40B4-BE49-F238E27FC236}">
                <a16:creationId xmlns:a16="http://schemas.microsoft.com/office/drawing/2014/main" id="{23737FF6-764C-3784-528A-CBB3ADA210BC}"/>
              </a:ext>
            </a:extLst>
          </p:cNvPr>
          <p:cNvSpPr/>
          <p:nvPr/>
        </p:nvSpPr>
        <p:spPr bwMode="auto">
          <a:xfrm>
            <a:off x="2055561" y="3084120"/>
            <a:ext cx="1949450" cy="14573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3206788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E778F9-3905-9C2F-231B-4BB103D2954E}"/>
              </a:ext>
            </a:extLst>
          </p:cNvPr>
          <p:cNvSpPr>
            <a:spLocks noGrp="1"/>
          </p:cNvSpPr>
          <p:nvPr>
            <p:ph type="title"/>
          </p:nvPr>
        </p:nvSpPr>
        <p:spPr/>
        <p:txBody>
          <a:bodyPr/>
          <a:lstStyle/>
          <a:p>
            <a:r>
              <a:rPr lang="sv-SE" dirty="0"/>
              <a:t>Upplägg och metod</a:t>
            </a:r>
          </a:p>
        </p:txBody>
      </p:sp>
    </p:spTree>
    <p:extLst>
      <p:ext uri="{BB962C8B-B14F-4D97-AF65-F5344CB8AC3E}">
        <p14:creationId xmlns:p14="http://schemas.microsoft.com/office/powerpoint/2010/main" val="180108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64A1A0E-7124-1173-F658-421EC9B782C0}"/>
              </a:ext>
            </a:extLst>
          </p:cNvPr>
          <p:cNvSpPr>
            <a:spLocks noGrp="1"/>
          </p:cNvSpPr>
          <p:nvPr>
            <p:ph type="title"/>
          </p:nvPr>
        </p:nvSpPr>
        <p:spPr/>
        <p:txBody>
          <a:bodyPr/>
          <a:lstStyle/>
          <a:p>
            <a:r>
              <a:rPr lang="sv-SE" dirty="0"/>
              <a:t>Innehåll i en gapanalys</a:t>
            </a:r>
          </a:p>
        </p:txBody>
      </p:sp>
      <p:graphicFrame>
        <p:nvGraphicFramePr>
          <p:cNvPr id="4" name="Platshållare för innehåll 3">
            <a:extLst>
              <a:ext uri="{FF2B5EF4-FFF2-40B4-BE49-F238E27FC236}">
                <a16:creationId xmlns:a16="http://schemas.microsoft.com/office/drawing/2014/main" id="{CEFC8CE8-4E70-C100-E02F-C028B39F1662}"/>
              </a:ext>
            </a:extLst>
          </p:cNvPr>
          <p:cNvGraphicFramePr>
            <a:graphicFrameLocks noGrp="1"/>
          </p:cNvGraphicFramePr>
          <p:nvPr>
            <p:ph idx="1"/>
          </p:nvPr>
        </p:nvGraphicFramePr>
        <p:xfrm>
          <a:off x="609600" y="1600200"/>
          <a:ext cx="568609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Höger klammerparentes 1">
            <a:extLst>
              <a:ext uri="{FF2B5EF4-FFF2-40B4-BE49-F238E27FC236}">
                <a16:creationId xmlns:a16="http://schemas.microsoft.com/office/drawing/2014/main" id="{C6374CE0-5F79-3D11-A81C-ABB59A95F96E}"/>
              </a:ext>
            </a:extLst>
          </p:cNvPr>
          <p:cNvSpPr/>
          <p:nvPr/>
        </p:nvSpPr>
        <p:spPr>
          <a:xfrm>
            <a:off x="7336221" y="2301766"/>
            <a:ext cx="325821" cy="3062714"/>
          </a:xfrm>
          <a:prstGeom prst="rightBrace">
            <a:avLst>
              <a:gd name="adj1" fmla="val 76075"/>
              <a:gd name="adj2" fmla="val 4870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sv-SE"/>
          </a:p>
        </p:txBody>
      </p:sp>
      <p:sp>
        <p:nvSpPr>
          <p:cNvPr id="6" name="textruta 5">
            <a:extLst>
              <a:ext uri="{FF2B5EF4-FFF2-40B4-BE49-F238E27FC236}">
                <a16:creationId xmlns:a16="http://schemas.microsoft.com/office/drawing/2014/main" id="{9C84BDB7-E9BA-70F2-242E-92675C809DFF}"/>
              </a:ext>
            </a:extLst>
          </p:cNvPr>
          <p:cNvSpPr txBox="1"/>
          <p:nvPr/>
        </p:nvSpPr>
        <p:spPr>
          <a:xfrm>
            <a:off x="7935893" y="3577786"/>
            <a:ext cx="2185214" cy="369332"/>
          </a:xfrm>
          <a:prstGeom prst="rect">
            <a:avLst/>
          </a:prstGeom>
          <a:noFill/>
        </p:spPr>
        <p:txBody>
          <a:bodyPr wrap="none" rtlCol="0">
            <a:spAutoFit/>
          </a:bodyPr>
          <a:lstStyle/>
          <a:p>
            <a:r>
              <a:rPr lang="sv-SE" dirty="0"/>
              <a:t>Själva gapanalysen</a:t>
            </a:r>
          </a:p>
        </p:txBody>
      </p:sp>
      <p:sp>
        <p:nvSpPr>
          <p:cNvPr id="8" name="textruta 7">
            <a:extLst>
              <a:ext uri="{FF2B5EF4-FFF2-40B4-BE49-F238E27FC236}">
                <a16:creationId xmlns:a16="http://schemas.microsoft.com/office/drawing/2014/main" id="{74487FE5-2113-6440-2B7E-51EB12A3CF46}"/>
              </a:ext>
            </a:extLst>
          </p:cNvPr>
          <p:cNvSpPr txBox="1"/>
          <p:nvPr/>
        </p:nvSpPr>
        <p:spPr>
          <a:xfrm>
            <a:off x="7813973" y="5400720"/>
            <a:ext cx="3057247" cy="646331"/>
          </a:xfrm>
          <a:prstGeom prst="rect">
            <a:avLst/>
          </a:prstGeom>
          <a:noFill/>
        </p:spPr>
        <p:txBody>
          <a:bodyPr wrap="none" rtlCol="0">
            <a:spAutoFit/>
          </a:bodyPr>
          <a:lstStyle/>
          <a:p>
            <a:r>
              <a:rPr lang="sv-SE" dirty="0"/>
              <a:t>Att stänga gapet </a:t>
            </a:r>
            <a:br>
              <a:rPr lang="sv-SE" dirty="0"/>
            </a:br>
            <a:r>
              <a:rPr lang="sv-SE" dirty="0"/>
              <a:t>(oftast utanför gapanalysen)</a:t>
            </a:r>
          </a:p>
        </p:txBody>
      </p:sp>
      <p:sp>
        <p:nvSpPr>
          <p:cNvPr id="10" name="textruta 9">
            <a:extLst>
              <a:ext uri="{FF2B5EF4-FFF2-40B4-BE49-F238E27FC236}">
                <a16:creationId xmlns:a16="http://schemas.microsoft.com/office/drawing/2014/main" id="{B39E4AE3-F670-20C4-0077-347E7C35526E}"/>
              </a:ext>
            </a:extLst>
          </p:cNvPr>
          <p:cNvSpPr txBox="1"/>
          <p:nvPr/>
        </p:nvSpPr>
        <p:spPr>
          <a:xfrm>
            <a:off x="7813973" y="1754853"/>
            <a:ext cx="4108817" cy="369332"/>
          </a:xfrm>
          <a:prstGeom prst="rect">
            <a:avLst/>
          </a:prstGeom>
          <a:noFill/>
        </p:spPr>
        <p:txBody>
          <a:bodyPr wrap="none" rtlCol="0">
            <a:spAutoFit/>
          </a:bodyPr>
          <a:lstStyle/>
          <a:p>
            <a:r>
              <a:rPr lang="sv-SE" dirty="0"/>
              <a:t>Det som skapar behovet av gapanalys</a:t>
            </a:r>
          </a:p>
        </p:txBody>
      </p:sp>
      <p:sp>
        <p:nvSpPr>
          <p:cNvPr id="11" name="Höger klammerparentes 10">
            <a:extLst>
              <a:ext uri="{FF2B5EF4-FFF2-40B4-BE49-F238E27FC236}">
                <a16:creationId xmlns:a16="http://schemas.microsoft.com/office/drawing/2014/main" id="{2D149EE3-F91B-F6AF-53D4-69B69C5570BE}"/>
              </a:ext>
            </a:extLst>
          </p:cNvPr>
          <p:cNvSpPr/>
          <p:nvPr/>
        </p:nvSpPr>
        <p:spPr>
          <a:xfrm>
            <a:off x="7336220" y="1714966"/>
            <a:ext cx="325821" cy="550560"/>
          </a:xfrm>
          <a:prstGeom prst="rightBrace">
            <a:avLst>
              <a:gd name="adj1" fmla="val 34700"/>
              <a:gd name="adj2" fmla="val 4870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sv-SE"/>
          </a:p>
        </p:txBody>
      </p:sp>
      <p:sp>
        <p:nvSpPr>
          <p:cNvPr id="5" name="Höger klammerparentes 4">
            <a:extLst>
              <a:ext uri="{FF2B5EF4-FFF2-40B4-BE49-F238E27FC236}">
                <a16:creationId xmlns:a16="http://schemas.microsoft.com/office/drawing/2014/main" id="{960DA148-BBA3-B9FE-10F8-9536472FFD8C}"/>
              </a:ext>
            </a:extLst>
          </p:cNvPr>
          <p:cNvSpPr/>
          <p:nvPr/>
        </p:nvSpPr>
        <p:spPr>
          <a:xfrm>
            <a:off x="7336220" y="5400720"/>
            <a:ext cx="325821" cy="550560"/>
          </a:xfrm>
          <a:prstGeom prst="rightBrace">
            <a:avLst>
              <a:gd name="adj1" fmla="val 34700"/>
              <a:gd name="adj2" fmla="val 4870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725520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64A1A0E-7124-1173-F658-421EC9B782C0}"/>
              </a:ext>
            </a:extLst>
          </p:cNvPr>
          <p:cNvSpPr>
            <a:spLocks noGrp="1"/>
          </p:cNvSpPr>
          <p:nvPr>
            <p:ph type="title"/>
          </p:nvPr>
        </p:nvSpPr>
        <p:spPr/>
        <p:txBody>
          <a:bodyPr/>
          <a:lstStyle/>
          <a:p>
            <a:r>
              <a:rPr lang="sv-SE" dirty="0"/>
              <a:t>Arbetsgång</a:t>
            </a:r>
          </a:p>
        </p:txBody>
      </p:sp>
      <p:graphicFrame>
        <p:nvGraphicFramePr>
          <p:cNvPr id="4" name="Platshållare för innehåll 3">
            <a:extLst>
              <a:ext uri="{FF2B5EF4-FFF2-40B4-BE49-F238E27FC236}">
                <a16:creationId xmlns:a16="http://schemas.microsoft.com/office/drawing/2014/main" id="{CEFC8CE8-4E70-C100-E02F-C028B39F1662}"/>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3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E778F9-3905-9C2F-231B-4BB103D2954E}"/>
              </a:ext>
            </a:extLst>
          </p:cNvPr>
          <p:cNvSpPr>
            <a:spLocks noGrp="1"/>
          </p:cNvSpPr>
          <p:nvPr>
            <p:ph type="title"/>
          </p:nvPr>
        </p:nvSpPr>
        <p:spPr/>
        <p:txBody>
          <a:bodyPr/>
          <a:lstStyle/>
          <a:p>
            <a:r>
              <a:rPr lang="sv-SE" dirty="0"/>
              <a:t>Ett nytt önskat läge</a:t>
            </a:r>
          </a:p>
        </p:txBody>
      </p:sp>
      <p:sp>
        <p:nvSpPr>
          <p:cNvPr id="3" name="Platshållare för text 2">
            <a:extLst>
              <a:ext uri="{FF2B5EF4-FFF2-40B4-BE49-F238E27FC236}">
                <a16:creationId xmlns:a16="http://schemas.microsoft.com/office/drawing/2014/main" id="{2F173802-F495-9D9D-981C-DAE137DCE680}"/>
              </a:ext>
            </a:extLst>
          </p:cNvPr>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4971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26B4ED-366D-E579-EE23-4E4D7FF0CCF3}"/>
              </a:ext>
            </a:extLst>
          </p:cNvPr>
          <p:cNvSpPr>
            <a:spLocks noGrp="1"/>
          </p:cNvSpPr>
          <p:nvPr>
            <p:ph type="title"/>
          </p:nvPr>
        </p:nvSpPr>
        <p:spPr/>
        <p:txBody>
          <a:bodyPr/>
          <a:lstStyle/>
          <a:p>
            <a:r>
              <a:rPr lang="sv-SE" dirty="0"/>
              <a:t>Syfte och mål med &lt;namn på det önskade framtida läget&gt;</a:t>
            </a:r>
          </a:p>
        </p:txBody>
      </p:sp>
      <p:sp>
        <p:nvSpPr>
          <p:cNvPr id="5" name="Platshållare för innehåll 4">
            <a:extLst>
              <a:ext uri="{FF2B5EF4-FFF2-40B4-BE49-F238E27FC236}">
                <a16:creationId xmlns:a16="http://schemas.microsoft.com/office/drawing/2014/main" id="{D3534A7C-4998-0D28-AEAD-A83F7C945CF8}"/>
              </a:ext>
            </a:extLst>
          </p:cNvPr>
          <p:cNvSpPr>
            <a:spLocks noGrp="1"/>
          </p:cNvSpPr>
          <p:nvPr>
            <p:ph idx="1"/>
          </p:nvPr>
        </p:nvSpPr>
        <p:spPr/>
        <p:txBody>
          <a:bodyPr/>
          <a:lstStyle/>
          <a:p>
            <a:r>
              <a:rPr lang="sv-SE" dirty="0"/>
              <a:t>&lt;en beskrivning och specificering (process, mål, roller </a:t>
            </a:r>
            <a:r>
              <a:rPr lang="sv-SE" dirty="0" err="1"/>
              <a:t>etc</a:t>
            </a:r>
            <a:r>
              <a:rPr lang="sv-SE" dirty="0"/>
              <a:t>) det som ska uppnås och varför ska vi göra detta och vad händer om vi inte gör det. </a:t>
            </a:r>
          </a:p>
          <a:p>
            <a:pPr lvl="1"/>
            <a:r>
              <a:rPr lang="sv-SE" dirty="0"/>
              <a:t>Uppdragsgivaren presenterar varför detta är prioriterat </a:t>
            </a:r>
          </a:p>
          <a:p>
            <a:pPr lvl="1"/>
            <a:r>
              <a:rPr lang="sv-SE" dirty="0"/>
              <a:t>Varför är vi här, vad är målet för dagen?</a:t>
            </a:r>
          </a:p>
          <a:p>
            <a:pPr lvl="1"/>
            <a:r>
              <a:rPr lang="sv-SE" dirty="0"/>
              <a:t>Vad är det generella problemet med gapet? Vad händer om vi inte gör något? &gt;</a:t>
            </a:r>
          </a:p>
        </p:txBody>
      </p:sp>
    </p:spTree>
    <p:extLst>
      <p:ext uri="{BB962C8B-B14F-4D97-AF65-F5344CB8AC3E}">
        <p14:creationId xmlns:p14="http://schemas.microsoft.com/office/powerpoint/2010/main" val="211632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E778F9-3905-9C2F-231B-4BB103D2954E}"/>
              </a:ext>
            </a:extLst>
          </p:cNvPr>
          <p:cNvSpPr>
            <a:spLocks noGrp="1"/>
          </p:cNvSpPr>
          <p:nvPr>
            <p:ph type="title"/>
          </p:nvPr>
        </p:nvSpPr>
        <p:spPr/>
        <p:txBody>
          <a:bodyPr/>
          <a:lstStyle/>
          <a:p>
            <a:r>
              <a:rPr lang="sv-SE"/>
              <a:t>Beskrivning av framtida läge</a:t>
            </a:r>
          </a:p>
        </p:txBody>
      </p:sp>
    </p:spTree>
    <p:extLst>
      <p:ext uri="{BB962C8B-B14F-4D97-AF65-F5344CB8AC3E}">
        <p14:creationId xmlns:p14="http://schemas.microsoft.com/office/powerpoint/2010/main" val="4073612419"/>
      </p:ext>
    </p:extLst>
  </p:cSld>
  <p:clrMapOvr>
    <a:masterClrMapping/>
  </p:clrMapOvr>
</p:sld>
</file>

<file path=ppt/theme/theme1.xml><?xml version="1.0" encoding="utf-8"?>
<a:theme xmlns:a="http://schemas.openxmlformats.org/drawingml/2006/main" name="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pptx" id="{88460739-6362-4056-B988-7081FD6A069E}" vid="{46CE6A57-FD1B-4633-8BEF-9456AD784624}"/>
    </a:ext>
  </a:extLst>
</a:theme>
</file>

<file path=ppt/theme/theme2.xml><?xml version="1.0" encoding="utf-8"?>
<a:theme xmlns:a="http://schemas.openxmlformats.org/drawingml/2006/main" name="2_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 id="{6675D7FB-A762-4CDE-BF7B-64152D800FD0}" vid="{E26FCD0C-0120-43CA-8683-B32B54589D85}"/>
    </a:ext>
  </a:extLst>
</a:theme>
</file>

<file path=ppt/theme/theme3.xml><?xml version="1.0" encoding="utf-8"?>
<a:theme xmlns:a="http://schemas.openxmlformats.org/drawingml/2006/main" name="1_Region Skåne">
  <a:themeElements>
    <a:clrScheme name="Region Skåne">
      <a:dk1>
        <a:srgbClr val="000000"/>
      </a:dk1>
      <a:lt1>
        <a:srgbClr val="FFFFFF"/>
      </a:lt1>
      <a:dk2>
        <a:srgbClr val="000000"/>
      </a:dk2>
      <a:lt2>
        <a:srgbClr val="808080"/>
      </a:lt2>
      <a:accent1>
        <a:srgbClr val="5E96A8"/>
      </a:accent1>
      <a:accent2>
        <a:srgbClr val="61B9BD"/>
      </a:accent2>
      <a:accent3>
        <a:srgbClr val="3D9378"/>
      </a:accent3>
      <a:accent4>
        <a:srgbClr val="C4B79F"/>
      </a:accent4>
      <a:accent5>
        <a:srgbClr val="FFFFFF"/>
      </a:accent5>
      <a:accent6>
        <a:srgbClr val="FFFFFF"/>
      </a:accent6>
      <a:hlink>
        <a:srgbClr val="00B0F0"/>
      </a:hlink>
      <a:folHlink>
        <a:srgbClr val="D1FF47"/>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örslag RS Förändringsprocess och Dilaogkarta 11 nov." id="{2BA47198-D30F-418A-B38C-65DA77DCFDBC}" vid="{E7BC5D0B-A8DB-4ED3-A660-452319C5F7F7}"/>
    </a:ext>
  </a:extLst>
</a:theme>
</file>

<file path=ppt/theme/theme4.xml><?xml version="1.0" encoding="utf-8"?>
<a:theme xmlns:a="http://schemas.openxmlformats.org/drawingml/2006/main" name="6_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 id="{6675D7FB-A762-4CDE-BF7B-64152D800FD0}" vid="{E26FCD0C-0120-43CA-8683-B32B54589D85}"/>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E61F1C56114B48B192527767D91BFA" ma:contentTypeVersion="15" ma:contentTypeDescription="Skapa ett nytt dokument." ma:contentTypeScope="" ma:versionID="9ce92d86c86be463fcd162eb0a81ee76">
  <xsd:schema xmlns:xsd="http://www.w3.org/2001/XMLSchema" xmlns:xs="http://www.w3.org/2001/XMLSchema" xmlns:p="http://schemas.microsoft.com/office/2006/metadata/properties" xmlns:ns2="6f608a4b-abf2-4dca-8b7f-7eb7b5db1c50" xmlns:ns3="83847f6b-e50a-44c6-bdcb-724721dce95e" targetNamespace="http://schemas.microsoft.com/office/2006/metadata/properties" ma:root="true" ma:fieldsID="60da91dca92d4c786a15949e8d1f60f5" ns2:_="" ns3:_="">
    <xsd:import namespace="6f608a4b-abf2-4dca-8b7f-7eb7b5db1c50"/>
    <xsd:import namespace="83847f6b-e50a-44c6-bdcb-724721dce9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608a4b-abf2-4dca-8b7f-7eb7b5db1c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847f6b-e50a-44c6-bdcb-724721dce95e"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5efbb1a0-dd41-4691-90a9-c945cb58c53d}" ma:internalName="TaxCatchAll" ma:showField="CatchAllData" ma:web="83847f6b-e50a-44c6-bdcb-724721dce9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3847f6b-e50a-44c6-bdcb-724721dce95e">
      <UserInfo>
        <DisplayName>Igelström Thomas</DisplayName>
        <AccountId>376</AccountId>
        <AccountType/>
      </UserInfo>
    </SharedWithUsers>
    <TaxCatchAll xmlns="83847f6b-e50a-44c6-bdcb-724721dce95e" xsi:nil="true"/>
    <lcf76f155ced4ddcb4097134ff3c332f xmlns="6f608a4b-abf2-4dca-8b7f-7eb7b5db1c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13D27FC-9A35-470E-A6D9-77B9AD6578EE}"/>
</file>

<file path=customXml/itemProps2.xml><?xml version="1.0" encoding="utf-8"?>
<ds:datastoreItem xmlns:ds="http://schemas.openxmlformats.org/officeDocument/2006/customXml" ds:itemID="{F33AD676-D889-4665-B304-190C18039DFF}">
  <ds:schemaRefs>
    <ds:schemaRef ds:uri="http://schemas.microsoft.com/sharepoint/v3/contenttype/forms"/>
  </ds:schemaRefs>
</ds:datastoreItem>
</file>

<file path=customXml/itemProps3.xml><?xml version="1.0" encoding="utf-8"?>
<ds:datastoreItem xmlns:ds="http://schemas.openxmlformats.org/officeDocument/2006/customXml" ds:itemID="{F829E412-BFE1-40E9-A682-93D1E4366BC1}">
  <ds:schemaRefs>
    <ds:schemaRef ds:uri="2c11bf3b-8595-4878-94b5-af87ec2b7783"/>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f2f839b3-12b4-409d-9bd8-3cf4c3ca5ed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Presentationsmall</Template>
  <TotalTime>0</TotalTime>
  <Words>3130</Words>
  <Application>Microsoft Office PowerPoint</Application>
  <PresentationFormat>Bredbild</PresentationFormat>
  <Paragraphs>369</Paragraphs>
  <Slides>34</Slides>
  <Notes>28</Notes>
  <HiddenSlides>0</HiddenSlides>
  <MMClips>0</MMClips>
  <ScaleCrop>false</ScaleCrop>
  <HeadingPairs>
    <vt:vector size="6" baseType="variant">
      <vt:variant>
        <vt:lpstr>Använt teckensnitt</vt:lpstr>
      </vt:variant>
      <vt:variant>
        <vt:i4>3</vt:i4>
      </vt:variant>
      <vt:variant>
        <vt:lpstr>Tema</vt:lpstr>
      </vt:variant>
      <vt:variant>
        <vt:i4>4</vt:i4>
      </vt:variant>
      <vt:variant>
        <vt:lpstr>Bildrubriker</vt:lpstr>
      </vt:variant>
      <vt:variant>
        <vt:i4>34</vt:i4>
      </vt:variant>
    </vt:vector>
  </HeadingPairs>
  <TitlesOfParts>
    <vt:vector size="41" baseType="lpstr">
      <vt:lpstr>Arial</vt:lpstr>
      <vt:lpstr>Calibri</vt:lpstr>
      <vt:lpstr>Lucida Handwriting</vt:lpstr>
      <vt:lpstr>Region Skåne</vt:lpstr>
      <vt:lpstr>2_Region Skåne</vt:lpstr>
      <vt:lpstr>1_Region Skåne</vt:lpstr>
      <vt:lpstr>6_Region Skåne</vt:lpstr>
      <vt:lpstr>Workshop Gapanalys &lt;namn på gapanalysen&gt; </vt:lpstr>
      <vt:lpstr>Agenda </vt:lpstr>
      <vt:lpstr>Syfte och mål med denna gapanalys</vt:lpstr>
      <vt:lpstr>Upplägg och metod</vt:lpstr>
      <vt:lpstr>Innehåll i en gapanalys</vt:lpstr>
      <vt:lpstr>Arbetsgång</vt:lpstr>
      <vt:lpstr>Ett nytt önskat läge</vt:lpstr>
      <vt:lpstr>Syfte och mål med &lt;namn på det önskade framtida läget&gt;</vt:lpstr>
      <vt:lpstr>Beskrivning av framtida läge</vt:lpstr>
      <vt:lpstr>&lt;lägg in bilder som visar framtida läge&gt;</vt:lpstr>
      <vt:lpstr>Beskrivning av nuläge</vt:lpstr>
      <vt:lpstr>&lt;lägg in beskrivning av nuläge&gt;</vt:lpstr>
      <vt:lpstr>Workshop</vt:lpstr>
      <vt:lpstr>Workshop gap  </vt:lpstr>
      <vt:lpstr>Workshop gap – förslag till visualisering  </vt:lpstr>
      <vt:lpstr>&lt;förslag på sammanfattning på whiteboard&gt;</vt:lpstr>
      <vt:lpstr>Workshop</vt:lpstr>
      <vt:lpstr>Workshop – problem och orsak   </vt:lpstr>
      <vt:lpstr>PowerPoint-presentation</vt:lpstr>
      <vt:lpstr>Workshop gap  </vt:lpstr>
      <vt:lpstr>Workshop</vt:lpstr>
      <vt:lpstr>Workshop – mål  </vt:lpstr>
      <vt:lpstr>Workshop</vt:lpstr>
      <vt:lpstr>Workshop – aktiviteter </vt:lpstr>
      <vt:lpstr>PowerPoint-presentation</vt:lpstr>
      <vt:lpstr>Nästa steg</vt:lpstr>
      <vt:lpstr>Syfte och mål med dagarna</vt:lpstr>
      <vt:lpstr>Tack för idag!</vt:lpstr>
      <vt:lpstr>Bakgrund</vt:lpstr>
      <vt:lpstr>Dokumentationen för en gapanalys</vt:lpstr>
      <vt:lpstr>PowerPoint-presentation</vt:lpstr>
      <vt:lpstr>Vi arbetar enligt Region Skånes förändringsprocess</vt:lpstr>
      <vt:lpstr>Region Skånes framgångsfaktorer för en lyckad förändring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dc:title>
  <dc:creator>Roos Petronella</dc:creator>
  <cp:lastModifiedBy>Augustinsson Magnus</cp:lastModifiedBy>
  <cp:revision>3</cp:revision>
  <cp:lastPrinted>2024-03-05T15:08:04Z</cp:lastPrinted>
  <dcterms:created xsi:type="dcterms:W3CDTF">2023-09-05T10:52:33Z</dcterms:created>
  <dcterms:modified xsi:type="dcterms:W3CDTF">2024-06-17T05:39:04Z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0x010100BDE61F1C56114B48B192527767D91BFA</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