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3"/>
    <p:sldMasterId id="2147483718" r:id="rId4"/>
    <p:sldMasterId id="2147483716" r:id="rId5"/>
    <p:sldMasterId id="2147483714" r:id="rId6"/>
    <p:sldMasterId id="2147483712" r:id="rId7"/>
    <p:sldMasterId id="2147483710" r:id="rId8"/>
    <p:sldMasterId id="2147483708" r:id="rId9"/>
    <p:sldMasterId id="2147483706" r:id="rId10"/>
    <p:sldMasterId id="2147483704" r:id="rId11"/>
    <p:sldMasterId id="2147483702" r:id="rId12"/>
    <p:sldMasterId id="2147483700" r:id="rId13"/>
    <p:sldMasterId id="2147483698" r:id="rId14"/>
    <p:sldMasterId id="2147483682" r:id="rId15"/>
    <p:sldMasterId id="2147483684" r:id="rId16"/>
    <p:sldMasterId id="2147483691" r:id="rId17"/>
    <p:sldMasterId id="2147483720" r:id="rId18"/>
  </p:sldMasterIdLst>
  <p:notesMasterIdLst>
    <p:notesMasterId r:id="rId57"/>
  </p:notesMasterIdLst>
  <p:sldIdLst>
    <p:sldId id="293" r:id="rId19"/>
    <p:sldId id="287" r:id="rId20"/>
    <p:sldId id="288" r:id="rId21"/>
    <p:sldId id="295" r:id="rId22"/>
    <p:sldId id="289" r:id="rId23"/>
    <p:sldId id="294" r:id="rId24"/>
    <p:sldId id="298" r:id="rId25"/>
    <p:sldId id="290" r:id="rId26"/>
    <p:sldId id="291" r:id="rId27"/>
    <p:sldId id="297" r:id="rId28"/>
    <p:sldId id="296" r:id="rId29"/>
    <p:sldId id="260" r:id="rId30"/>
    <p:sldId id="261" r:id="rId31"/>
    <p:sldId id="262" r:id="rId32"/>
    <p:sldId id="263" r:id="rId33"/>
    <p:sldId id="256" r:id="rId34"/>
    <p:sldId id="264" r:id="rId35"/>
    <p:sldId id="265" r:id="rId36"/>
    <p:sldId id="266" r:id="rId37"/>
    <p:sldId id="267" r:id="rId38"/>
    <p:sldId id="300" r:id="rId39"/>
    <p:sldId id="268" r:id="rId40"/>
    <p:sldId id="269" r:id="rId41"/>
    <p:sldId id="270" r:id="rId42"/>
    <p:sldId id="271" r:id="rId43"/>
    <p:sldId id="277" r:id="rId44"/>
    <p:sldId id="299" r:id="rId45"/>
    <p:sldId id="275" r:id="rId46"/>
    <p:sldId id="276" r:id="rId47"/>
    <p:sldId id="273" r:id="rId48"/>
    <p:sldId id="280" r:id="rId49"/>
    <p:sldId id="281" r:id="rId50"/>
    <p:sldId id="282" r:id="rId51"/>
    <p:sldId id="283" r:id="rId52"/>
    <p:sldId id="301" r:id="rId53"/>
    <p:sldId id="284" r:id="rId54"/>
    <p:sldId id="285" r:id="rId55"/>
    <p:sldId id="286" r:id="rId56"/>
  </p:sldIdLst>
  <p:sldSz cx="9144000" cy="6858000" type="screen4x3"/>
  <p:notesSz cx="6858000" cy="9144000"/>
  <p:defaultTextStyle>
    <a:defPPr>
      <a:defRPr lang="sv-SE"/>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624">
          <p15:clr>
            <a:srgbClr val="A4A3A4"/>
          </p15:clr>
        </p15:guide>
        <p15:guide id="2" orient="horz" pos="1200">
          <p15:clr>
            <a:srgbClr val="A4A3A4"/>
          </p15:clr>
        </p15:guide>
        <p15:guide id="3" orient="horz" pos="3504">
          <p15:clr>
            <a:srgbClr val="A4A3A4"/>
          </p15:clr>
        </p15:guide>
        <p15:guide id="4" pos="432">
          <p15:clr>
            <a:srgbClr val="A4A3A4"/>
          </p15:clr>
        </p15:guide>
        <p15:guide id="5" pos="4992">
          <p15:clr>
            <a:srgbClr val="A4A3A4"/>
          </p15:clr>
        </p15:guide>
        <p15:guide id="6" pos="2784">
          <p15:clr>
            <a:srgbClr val="A4A3A4"/>
          </p15:clr>
        </p15:guide>
        <p15:guide id="7" pos="2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300"/>
    <a:srgbClr val="AE3177"/>
    <a:srgbClr val="B33177"/>
    <a:srgbClr val="ED0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24" y="90"/>
      </p:cViewPr>
      <p:guideLst>
        <p:guide orient="horz" pos="624"/>
        <p:guide orient="horz" pos="1200"/>
        <p:guide orient="horz" pos="3504"/>
        <p:guide pos="432"/>
        <p:guide pos="4992"/>
        <p:guide pos="2784"/>
        <p:guide pos="2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Master" Target="slideMasters/slideMaster16.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Master" Target="slideMasters/slideMaster14.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Master" Target="slideMasters/slideMaster13.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8.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8" Type="http://schemas.openxmlformats.org/officeDocument/2006/relationships/slideMaster" Target="slideMasters/slideMaster6.xml"/><Relationship Id="rId51" Type="http://schemas.openxmlformats.org/officeDocument/2006/relationships/slide" Target="slides/slide33.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Master" Target="slideMasters/slideMaster15.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1" charset="-128"/>
                <a:cs typeface="+mn-cs"/>
              </a:defRPr>
            </a:lvl1pPr>
          </a:lstStyle>
          <a:p>
            <a:pPr>
              <a:defRPr/>
            </a:pPr>
            <a:endParaRPr lang="sv-SE"/>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fld id="{848618C1-494D-45F8-8697-1BEF4AF79D3D}" type="slidenum">
              <a:rPr lang="sv-SE"/>
              <a:pPr>
                <a:defRPr/>
              </a:pPr>
              <a:t>‹#›</a:t>
            </a:fld>
            <a:endParaRPr lang="sv-SE"/>
          </a:p>
        </p:txBody>
      </p:sp>
    </p:spTree>
    <p:extLst>
      <p:ext uri="{BB962C8B-B14F-4D97-AF65-F5344CB8AC3E}">
        <p14:creationId xmlns:p14="http://schemas.microsoft.com/office/powerpoint/2010/main" val="908450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bildobjekt 1"/>
          <p:cNvSpPr>
            <a:spLocks noGrp="1" noRot="1" noChangeAspect="1" noTextEdit="1"/>
          </p:cNvSpPr>
          <p:nvPr>
            <p:ph type="sldImg"/>
          </p:nvPr>
        </p:nvSpPr>
        <p:spPr>
          <a:ln/>
        </p:spPr>
      </p:sp>
      <p:sp>
        <p:nvSpPr>
          <p:cNvPr id="19459"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latin typeface="Arial" panose="020B0604020202020204" pitchFamily="34" charset="0"/>
              <a:ea typeface="ヒラギノ角ゴ Pro W3"/>
              <a:cs typeface="ヒラギノ角ゴ Pro W3"/>
            </a:endParaRPr>
          </a:p>
        </p:txBody>
      </p:sp>
      <p:sp>
        <p:nvSpPr>
          <p:cNvPr id="19460"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3BA011EC-82CC-4882-B0C5-B7DCBDB7A358}" type="slidenum">
              <a:rPr lang="sv-SE" altLang="sv-SE" sz="1200" smtClean="0"/>
              <a:pPr/>
              <a:t>1</a:t>
            </a:fld>
            <a:endParaRPr lang="sv-SE" altLang="sv-SE" sz="1200" smtClean="0"/>
          </a:p>
        </p:txBody>
      </p:sp>
    </p:spTree>
    <p:extLst>
      <p:ext uri="{BB962C8B-B14F-4D97-AF65-F5344CB8AC3E}">
        <p14:creationId xmlns:p14="http://schemas.microsoft.com/office/powerpoint/2010/main" val="269918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F37194F4-8661-426F-86DC-DC9BD63173F2}" type="slidenum">
              <a:rPr lang="sv-SE" altLang="sv-SE" sz="1200" smtClean="0"/>
              <a:pPr/>
              <a:t>3</a:t>
            </a:fld>
            <a:endParaRPr lang="sv-SE" altLang="sv-SE"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393481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CD1B0B89-7690-4B9E-B584-6C592864789C}" type="slidenum">
              <a:rPr lang="sv-SE" altLang="sv-SE" sz="1200" smtClean="0"/>
              <a:pPr/>
              <a:t>4</a:t>
            </a:fld>
            <a:endParaRPr lang="sv-SE" altLang="sv-SE"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111841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02759F9-7305-4B89-8E03-70E204E472A9}" type="slidenum">
              <a:rPr lang="sv-SE" altLang="sv-SE" sz="1200" smtClean="0"/>
              <a:pPr/>
              <a:t>9</a:t>
            </a:fld>
            <a:endParaRPr lang="sv-SE" altLang="sv-SE"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131132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56626604-0F71-40C8-B9CA-8D759EFAF932}" type="slidenum">
              <a:rPr lang="sv-SE" altLang="sv-SE" sz="1200" smtClean="0"/>
              <a:pPr/>
              <a:t>10</a:t>
            </a:fld>
            <a:endParaRPr lang="sv-SE" altLang="sv-SE"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353129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CE96DE58-C049-42C7-B146-017B67C7809D}" type="slidenum">
              <a:rPr lang="sv-SE" altLang="sv-SE" sz="1200" smtClean="0"/>
              <a:pPr/>
              <a:t>11</a:t>
            </a:fld>
            <a:endParaRPr lang="sv-SE" altLang="sv-SE"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257883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566943F6-5209-4C97-AF48-5477AA1E25E7}" type="slidenum">
              <a:rPr lang="sv-SE" altLang="sv-SE" sz="1200" smtClean="0"/>
              <a:pPr/>
              <a:t>16</a:t>
            </a:fld>
            <a:endParaRPr lang="sv-SE" altLang="sv-SE"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99983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DDB40E68-48E1-4F87-B078-3CE1DD72D1A8}" type="slidenum">
              <a:rPr lang="sv-SE" altLang="sv-SE" sz="1200" smtClean="0"/>
              <a:pPr/>
              <a:t>17</a:t>
            </a:fld>
            <a:endParaRPr lang="sv-SE" altLang="sv-SE"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45775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tshållare för bildobjekt 1"/>
          <p:cNvSpPr>
            <a:spLocks noGrp="1" noRot="1" noChangeAspect="1" noTextEdit="1"/>
          </p:cNvSpPr>
          <p:nvPr>
            <p:ph type="sldImg"/>
          </p:nvPr>
        </p:nvSpPr>
        <p:spPr>
          <a:ln/>
        </p:spPr>
      </p:sp>
      <p:sp>
        <p:nvSpPr>
          <p:cNvPr id="65539"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latin typeface="Arial" panose="020B0604020202020204" pitchFamily="34" charset="0"/>
              <a:ea typeface="ヒラギノ角ゴ Pro W3"/>
              <a:cs typeface="ヒラギノ角ゴ Pro W3"/>
            </a:endParaRPr>
          </a:p>
        </p:txBody>
      </p:sp>
      <p:sp>
        <p:nvSpPr>
          <p:cNvPr id="65540"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9FC8ECD8-31D9-4E55-9D12-3C4281DBD40F}" type="slidenum">
              <a:rPr lang="sv-SE" altLang="sv-SE" sz="1200" smtClean="0"/>
              <a:pPr/>
              <a:t>38</a:t>
            </a:fld>
            <a:endParaRPr lang="sv-SE" altLang="sv-SE" sz="1200" smtClean="0"/>
          </a:p>
        </p:txBody>
      </p:sp>
    </p:spTree>
    <p:extLst>
      <p:ext uri="{BB962C8B-B14F-4D97-AF65-F5344CB8AC3E}">
        <p14:creationId xmlns:p14="http://schemas.microsoft.com/office/powerpoint/2010/main" val="87763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197413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42409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4113117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856252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367056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31640" y="2996952"/>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3012359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11560" y="1052736"/>
            <a:ext cx="8229600" cy="780685"/>
          </a:xfrm>
          <a:prstGeom prst="rect">
            <a:avLst/>
          </a:prstGeom>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590872" y="1916832"/>
            <a:ext cx="8229600" cy="3417243"/>
          </a:xfrm>
          <a:prstGeom prst="rect">
            <a:avLst/>
          </a:prstGeo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408504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4" name="Rubrik 1"/>
          <p:cNvSpPr>
            <a:spLocks noGrp="1"/>
          </p:cNvSpPr>
          <p:nvPr>
            <p:ph type="title"/>
          </p:nvPr>
        </p:nvSpPr>
        <p:spPr>
          <a:xfrm>
            <a:off x="722313" y="1340768"/>
            <a:ext cx="7772400" cy="845741"/>
          </a:xfrm>
          <a:prstGeom prst="rect">
            <a:avLst/>
          </a:prstGeom>
        </p:spPr>
        <p:txBody>
          <a:bodyPr anchor="t"/>
          <a:lstStyle>
            <a:lvl1pPr algn="l">
              <a:defRPr sz="4000" b="1" cap="none"/>
            </a:lvl1pPr>
          </a:lstStyle>
          <a:p>
            <a:r>
              <a:rPr lang="sv-SE" dirty="0" smtClean="0"/>
              <a:t>Klicka här för att ändra format</a:t>
            </a:r>
            <a:endParaRPr lang="sv-SE" dirty="0"/>
          </a:p>
        </p:txBody>
      </p:sp>
      <p:sp>
        <p:nvSpPr>
          <p:cNvPr id="5" name="Platshållare för text 2"/>
          <p:cNvSpPr>
            <a:spLocks noGrp="1"/>
          </p:cNvSpPr>
          <p:nvPr>
            <p:ph type="body" idx="1"/>
          </p:nvPr>
        </p:nvSpPr>
        <p:spPr>
          <a:xfrm>
            <a:off x="747340" y="1997224"/>
            <a:ext cx="7772400" cy="4345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Tree>
    <p:extLst>
      <p:ext uri="{BB962C8B-B14F-4D97-AF65-F5344CB8AC3E}">
        <p14:creationId xmlns:p14="http://schemas.microsoft.com/office/powerpoint/2010/main" val="4160982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246125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9273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4005064"/>
            <a:ext cx="5486400" cy="566738"/>
          </a:xfrm>
          <a:prstGeom prst="rect">
            <a:avLst/>
          </a:prstGeom>
        </p:spPr>
        <p:txBody>
          <a:bodyPr anchor="b"/>
          <a:lstStyle>
            <a:lvl1pPr algn="l">
              <a:defRPr sz="20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92696"/>
            <a:ext cx="5486400" cy="33202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63688" y="4571802"/>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28011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1725085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31640" y="2996952"/>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539280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11560" y="1052736"/>
            <a:ext cx="8229600" cy="780685"/>
          </a:xfrm>
          <a:prstGeom prst="rect">
            <a:avLst/>
          </a:prstGeom>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590872" y="1916832"/>
            <a:ext cx="8229600" cy="3417243"/>
          </a:xfrm>
          <a:prstGeom prst="rect">
            <a:avLst/>
          </a:prstGeo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97168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4" name="Rubrik 1"/>
          <p:cNvSpPr>
            <a:spLocks noGrp="1"/>
          </p:cNvSpPr>
          <p:nvPr>
            <p:ph type="title"/>
          </p:nvPr>
        </p:nvSpPr>
        <p:spPr>
          <a:xfrm>
            <a:off x="722313" y="1340768"/>
            <a:ext cx="7772400" cy="845741"/>
          </a:xfrm>
          <a:prstGeom prst="rect">
            <a:avLst/>
          </a:prstGeom>
        </p:spPr>
        <p:txBody>
          <a:bodyPr anchor="t"/>
          <a:lstStyle>
            <a:lvl1pPr algn="l">
              <a:defRPr sz="4000" b="1" cap="none"/>
            </a:lvl1pPr>
          </a:lstStyle>
          <a:p>
            <a:r>
              <a:rPr lang="sv-SE" dirty="0" smtClean="0"/>
              <a:t>Klicka här för att ändra format</a:t>
            </a:r>
            <a:endParaRPr lang="sv-SE" dirty="0"/>
          </a:p>
        </p:txBody>
      </p:sp>
      <p:sp>
        <p:nvSpPr>
          <p:cNvPr id="5" name="Platshållare för text 2"/>
          <p:cNvSpPr>
            <a:spLocks noGrp="1"/>
          </p:cNvSpPr>
          <p:nvPr>
            <p:ph type="body" idx="1"/>
          </p:nvPr>
        </p:nvSpPr>
        <p:spPr>
          <a:xfrm>
            <a:off x="747340" y="1997224"/>
            <a:ext cx="7772400" cy="4345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Tree>
    <p:extLst>
      <p:ext uri="{BB962C8B-B14F-4D97-AF65-F5344CB8AC3E}">
        <p14:creationId xmlns:p14="http://schemas.microsoft.com/office/powerpoint/2010/main" val="1650453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479441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993431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4005064"/>
            <a:ext cx="5486400" cy="566738"/>
          </a:xfrm>
          <a:prstGeom prst="rect">
            <a:avLst/>
          </a:prstGeom>
        </p:spPr>
        <p:txBody>
          <a:bodyPr anchor="b"/>
          <a:lstStyle>
            <a:lvl1pPr algn="l">
              <a:defRPr sz="20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92696"/>
            <a:ext cx="5486400" cy="33202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63688" y="4571802"/>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1795897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31640" y="2996952"/>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1313981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11560" y="1052736"/>
            <a:ext cx="8229600" cy="780685"/>
          </a:xfrm>
          <a:prstGeom prst="rect">
            <a:avLst/>
          </a:prstGeom>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590872" y="1916832"/>
            <a:ext cx="8229600" cy="3417243"/>
          </a:xfrm>
          <a:prstGeom prst="rect">
            <a:avLst/>
          </a:prstGeo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4108117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4" name="Rubrik 1"/>
          <p:cNvSpPr>
            <a:spLocks noGrp="1"/>
          </p:cNvSpPr>
          <p:nvPr>
            <p:ph type="title"/>
          </p:nvPr>
        </p:nvSpPr>
        <p:spPr>
          <a:xfrm>
            <a:off x="722313" y="1340768"/>
            <a:ext cx="7772400" cy="845741"/>
          </a:xfrm>
          <a:prstGeom prst="rect">
            <a:avLst/>
          </a:prstGeom>
        </p:spPr>
        <p:txBody>
          <a:bodyPr anchor="t"/>
          <a:lstStyle>
            <a:lvl1pPr algn="l">
              <a:defRPr sz="4000" b="1" cap="none"/>
            </a:lvl1pPr>
          </a:lstStyle>
          <a:p>
            <a:r>
              <a:rPr lang="sv-SE" dirty="0" smtClean="0"/>
              <a:t>Klicka här för att ändra format</a:t>
            </a:r>
            <a:endParaRPr lang="sv-SE" dirty="0"/>
          </a:p>
        </p:txBody>
      </p:sp>
      <p:sp>
        <p:nvSpPr>
          <p:cNvPr id="5" name="Platshållare för text 2"/>
          <p:cNvSpPr>
            <a:spLocks noGrp="1"/>
          </p:cNvSpPr>
          <p:nvPr>
            <p:ph type="body" idx="1"/>
          </p:nvPr>
        </p:nvSpPr>
        <p:spPr>
          <a:xfrm>
            <a:off x="747340" y="1997224"/>
            <a:ext cx="7772400" cy="4345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Tree>
    <p:extLst>
      <p:ext uri="{BB962C8B-B14F-4D97-AF65-F5344CB8AC3E}">
        <p14:creationId xmlns:p14="http://schemas.microsoft.com/office/powerpoint/2010/main" val="298748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15308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1418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54491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4005064"/>
            <a:ext cx="5486400" cy="566738"/>
          </a:xfrm>
          <a:prstGeom prst="rect">
            <a:avLst/>
          </a:prstGeom>
        </p:spPr>
        <p:txBody>
          <a:bodyPr anchor="b"/>
          <a:lstStyle>
            <a:lvl1pPr algn="l">
              <a:defRPr sz="20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92696"/>
            <a:ext cx="5486400" cy="33202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63688" y="4571802"/>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51693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308751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405490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407267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46468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371275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3564199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12.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1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theme" Target="../theme/theme1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theme" Target="../theme/theme1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Sexhörning 9"/>
          <p:cNvSpPr>
            <a:spLocks/>
          </p:cNvSpPr>
          <p:nvPr/>
        </p:nvSpPr>
        <p:spPr bwMode="auto">
          <a:xfrm>
            <a:off x="2041525" y="4005263"/>
            <a:ext cx="2005013" cy="1727200"/>
          </a:xfrm>
          <a:prstGeom prst="hexagon">
            <a:avLst>
              <a:gd name="adj" fmla="val 25012"/>
              <a:gd name="vf" fmla="val 115470"/>
            </a:avLst>
          </a:prstGeom>
          <a:blipFill dpi="0" rotWithShape="1">
            <a:blip r:embed="rId4"/>
            <a:srcRect/>
            <a:stretch>
              <a:fillRect/>
            </a:stretch>
          </a:blip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1030"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31"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32"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33"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34"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35"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exhörning 9"/>
          <p:cNvSpPr>
            <a:spLocks/>
          </p:cNvSpPr>
          <p:nvPr/>
        </p:nvSpPr>
        <p:spPr bwMode="auto">
          <a:xfrm>
            <a:off x="2041525" y="4005263"/>
            <a:ext cx="2005013" cy="1727200"/>
          </a:xfrm>
          <a:prstGeom prst="hexagon">
            <a:avLst>
              <a:gd name="adj" fmla="val 25012"/>
              <a:gd name="vf" fmla="val 115470"/>
            </a:avLst>
          </a:prstGeom>
          <a:blipFill dpi="0" rotWithShape="1">
            <a:blip r:embed="rId4"/>
            <a:srcRect/>
            <a:stretch>
              <a:fillRect/>
            </a:stretch>
          </a:blip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10246"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247"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248"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249"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250"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251"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30"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cstate="print">
              <a:extLst>
                <a:ext uri="{28A0092B-C50C-407E-A947-70E740481C1C}">
                  <a14:useLocalDpi xmlns:a14="http://schemas.microsoft.com/office/drawing/2010/main" val="0"/>
                </a:ext>
              </a:extLst>
            </a:blip>
            <a:srcRect/>
            <a:stretch>
              <a:fillRect l="847" r="947"/>
            </a:stretch>
          </a:blipFill>
          <a:ln w="15875" cap="flat" cmpd="sng" algn="ctr">
            <a:solidFill>
              <a:srgbClr val="AE3177"/>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11270"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1271"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1272"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1273"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1274"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1275"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Sexhörning 9"/>
          <p:cNvSpPr>
            <a:spLocks/>
          </p:cNvSpPr>
          <p:nvPr/>
        </p:nvSpPr>
        <p:spPr bwMode="auto">
          <a:xfrm>
            <a:off x="2041525" y="4005263"/>
            <a:ext cx="2005013" cy="1727200"/>
          </a:xfrm>
          <a:prstGeom prst="hexagon">
            <a:avLst>
              <a:gd name="adj" fmla="val 25012"/>
              <a:gd name="vf" fmla="val 115470"/>
            </a:avLst>
          </a:prstGeom>
          <a:blipFill dpi="0" rotWithShape="1">
            <a:blip r:embed="rId4"/>
            <a:srcRect/>
            <a:stretch>
              <a:fillRect/>
            </a:stretch>
          </a:blip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12294"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2295"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2296"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2297"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2298"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2299"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32"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exhörning 9"/>
          <p:cNvSpPr>
            <a:spLocks/>
          </p:cNvSpPr>
          <p:nvPr/>
        </p:nvSpPr>
        <p:spPr bwMode="auto">
          <a:xfrm>
            <a:off x="2039938" y="4005263"/>
            <a:ext cx="2005012" cy="1727200"/>
          </a:xfrm>
          <a:prstGeom prst="hexagon">
            <a:avLst>
              <a:gd name="adj" fmla="val 25012"/>
              <a:gd name="vf" fmla="val 115470"/>
            </a:avLst>
          </a:prstGeom>
          <a:solidFill>
            <a:srgbClr val="AE3177"/>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16"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17"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18"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19"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20"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21"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8" descr="RegionSkåne_logo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exhörning 5"/>
          <p:cNvSpPr>
            <a:spLocks noChangeArrowheads="1"/>
          </p:cNvSpPr>
          <p:nvPr/>
        </p:nvSpPr>
        <p:spPr bwMode="auto">
          <a:xfrm>
            <a:off x="2633663" y="5373688"/>
            <a:ext cx="1001712" cy="863600"/>
          </a:xfrm>
          <a:prstGeom prst="hexagon">
            <a:avLst>
              <a:gd name="adj" fmla="val 24997"/>
              <a:gd name="vf" fmla="val 115470"/>
            </a:avLst>
          </a:prstGeom>
          <a:solidFill>
            <a:schemeClr val="bg1"/>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5364" name="Sexhörning 6"/>
          <p:cNvSpPr>
            <a:spLocks noChangeArrowheads="1"/>
          </p:cNvSpPr>
          <p:nvPr/>
        </p:nvSpPr>
        <p:spPr bwMode="auto">
          <a:xfrm>
            <a:off x="1851025" y="4941888"/>
            <a:ext cx="1001713" cy="863600"/>
          </a:xfrm>
          <a:prstGeom prst="hexagon">
            <a:avLst>
              <a:gd name="adj" fmla="val 24998"/>
              <a:gd name="vf" fmla="val 115470"/>
            </a:avLst>
          </a:prstGeom>
          <a:solidFill>
            <a:schemeClr val="bg1"/>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5365" name="Sexhörning 7"/>
          <p:cNvSpPr>
            <a:spLocks noChangeArrowheads="1"/>
          </p:cNvSpPr>
          <p:nvPr/>
        </p:nvSpPr>
        <p:spPr bwMode="auto">
          <a:xfrm>
            <a:off x="1063625" y="5373688"/>
            <a:ext cx="1001713" cy="863600"/>
          </a:xfrm>
          <a:prstGeom prst="hexagon">
            <a:avLst>
              <a:gd name="adj" fmla="val 24998"/>
              <a:gd name="vf" fmla="val 115470"/>
            </a:avLst>
          </a:prstGeom>
          <a:solidFill>
            <a:srgbClr val="AE3177"/>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5366" name="Sexhörning 8"/>
          <p:cNvSpPr>
            <a:spLocks noChangeArrowheads="1"/>
          </p:cNvSpPr>
          <p:nvPr/>
        </p:nvSpPr>
        <p:spPr bwMode="auto">
          <a:xfrm>
            <a:off x="276225" y="5805488"/>
            <a:ext cx="1003300" cy="863600"/>
          </a:xfrm>
          <a:prstGeom prst="hexagon">
            <a:avLst>
              <a:gd name="adj" fmla="val 25037"/>
              <a:gd name="vf" fmla="val 115470"/>
            </a:avLst>
          </a:prstGeom>
          <a:solidFill>
            <a:schemeClr val="bg1"/>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5367" name="Sexhörning 9"/>
          <p:cNvSpPr>
            <a:spLocks noChangeArrowheads="1"/>
          </p:cNvSpPr>
          <p:nvPr/>
        </p:nvSpPr>
        <p:spPr bwMode="auto">
          <a:xfrm>
            <a:off x="-508000" y="5373688"/>
            <a:ext cx="1001713" cy="863600"/>
          </a:xfrm>
          <a:prstGeom prst="hexagon">
            <a:avLst>
              <a:gd name="adj" fmla="val 24998"/>
              <a:gd name="vf" fmla="val 115470"/>
            </a:avLst>
          </a:prstGeom>
          <a:solidFill>
            <a:schemeClr val="bg1"/>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Lst>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8" descr="RegionSkåne_logo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exhörning 6"/>
          <p:cNvSpPr>
            <a:spLocks noChangeArrowheads="1"/>
          </p:cNvSpPr>
          <p:nvPr/>
        </p:nvSpPr>
        <p:spPr bwMode="auto">
          <a:xfrm>
            <a:off x="7548563" y="5597525"/>
            <a:ext cx="827087" cy="714375"/>
          </a:xfrm>
          <a:prstGeom prst="hexagon">
            <a:avLst>
              <a:gd name="adj" fmla="val 24951"/>
              <a:gd name="vf" fmla="val 115470"/>
            </a:avLst>
          </a:prstGeom>
          <a:solidFill>
            <a:schemeClr val="bg1"/>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6388" name="Sexhörning 7"/>
          <p:cNvSpPr>
            <a:spLocks noChangeArrowheads="1"/>
          </p:cNvSpPr>
          <p:nvPr/>
        </p:nvSpPr>
        <p:spPr bwMode="auto">
          <a:xfrm>
            <a:off x="8202613" y="5956300"/>
            <a:ext cx="827087" cy="712788"/>
          </a:xfrm>
          <a:prstGeom prst="hexagon">
            <a:avLst>
              <a:gd name="adj" fmla="val 25007"/>
              <a:gd name="vf" fmla="val 115470"/>
            </a:avLst>
          </a:prstGeom>
          <a:solidFill>
            <a:srgbClr val="AE3177"/>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6389" name="Sexhörning 9"/>
          <p:cNvSpPr>
            <a:spLocks noChangeArrowheads="1"/>
          </p:cNvSpPr>
          <p:nvPr/>
        </p:nvSpPr>
        <p:spPr bwMode="auto">
          <a:xfrm>
            <a:off x="8856663" y="5603875"/>
            <a:ext cx="828675" cy="714375"/>
          </a:xfrm>
          <a:prstGeom prst="hexagon">
            <a:avLst>
              <a:gd name="adj" fmla="val 24999"/>
              <a:gd name="vf" fmla="val 115470"/>
            </a:avLst>
          </a:prstGeom>
          <a:solidFill>
            <a:schemeClr val="bg1"/>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8" descr="RegionSkåne_logo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exhörning 6"/>
          <p:cNvSpPr>
            <a:spLocks noChangeArrowheads="1"/>
          </p:cNvSpPr>
          <p:nvPr/>
        </p:nvSpPr>
        <p:spPr bwMode="auto">
          <a:xfrm>
            <a:off x="6227763" y="5360988"/>
            <a:ext cx="1003300" cy="863600"/>
          </a:xfrm>
          <a:prstGeom prst="hexagon">
            <a:avLst>
              <a:gd name="adj" fmla="val 25037"/>
              <a:gd name="vf" fmla="val 115470"/>
            </a:avLst>
          </a:prstGeom>
          <a:solidFill>
            <a:schemeClr val="bg1"/>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7412" name="Sexhörning 7"/>
          <p:cNvSpPr>
            <a:spLocks noChangeArrowheads="1"/>
          </p:cNvSpPr>
          <p:nvPr/>
        </p:nvSpPr>
        <p:spPr bwMode="auto">
          <a:xfrm>
            <a:off x="7005638" y="5792788"/>
            <a:ext cx="1001712" cy="863600"/>
          </a:xfrm>
          <a:prstGeom prst="hexagon">
            <a:avLst>
              <a:gd name="adj" fmla="val 24997"/>
              <a:gd name="vf" fmla="val 115470"/>
            </a:avLst>
          </a:prstGeom>
          <a:solidFill>
            <a:srgbClr val="AE3177"/>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7413" name="Sexhörning 8"/>
          <p:cNvSpPr>
            <a:spLocks noChangeArrowheads="1"/>
          </p:cNvSpPr>
          <p:nvPr/>
        </p:nvSpPr>
        <p:spPr bwMode="auto">
          <a:xfrm>
            <a:off x="8583613" y="4937125"/>
            <a:ext cx="1003300" cy="863600"/>
          </a:xfrm>
          <a:prstGeom prst="hexagon">
            <a:avLst>
              <a:gd name="adj" fmla="val 25037"/>
              <a:gd name="vf" fmla="val 115470"/>
            </a:avLst>
          </a:prstGeom>
          <a:solidFill>
            <a:schemeClr val="bg1"/>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7414" name="Sexhörning 9"/>
          <p:cNvSpPr>
            <a:spLocks noChangeArrowheads="1"/>
          </p:cNvSpPr>
          <p:nvPr/>
        </p:nvSpPr>
        <p:spPr bwMode="auto">
          <a:xfrm>
            <a:off x="7799388" y="5368925"/>
            <a:ext cx="1001712" cy="863600"/>
          </a:xfrm>
          <a:prstGeom prst="hexagon">
            <a:avLst>
              <a:gd name="adj" fmla="val 24997"/>
              <a:gd name="vf" fmla="val 115470"/>
            </a:avLst>
          </a:prstGeom>
          <a:solidFill>
            <a:schemeClr val="bg1"/>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7415" name="Sexhörning 10"/>
          <p:cNvSpPr>
            <a:spLocks noChangeArrowheads="1"/>
          </p:cNvSpPr>
          <p:nvPr/>
        </p:nvSpPr>
        <p:spPr bwMode="auto">
          <a:xfrm>
            <a:off x="9369425" y="4508500"/>
            <a:ext cx="1003300" cy="865188"/>
          </a:xfrm>
          <a:prstGeom prst="hexagon">
            <a:avLst>
              <a:gd name="adj" fmla="val 24991"/>
              <a:gd name="vf" fmla="val 115470"/>
            </a:avLst>
          </a:prstGeom>
          <a:solidFill>
            <a:schemeClr val="bg1"/>
          </a:solidFill>
          <a:ln w="12700"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exhörning 9"/>
          <p:cNvSpPr>
            <a:spLocks/>
          </p:cNvSpPr>
          <p:nvPr/>
        </p:nvSpPr>
        <p:spPr bwMode="auto">
          <a:xfrm>
            <a:off x="2041525" y="4005263"/>
            <a:ext cx="2005013" cy="1727200"/>
          </a:xfrm>
          <a:prstGeom prst="hexagon">
            <a:avLst>
              <a:gd name="adj" fmla="val 25012"/>
              <a:gd name="vf" fmla="val 115470"/>
            </a:avLst>
          </a:prstGeom>
          <a:blipFill dpi="0" rotWithShape="1">
            <a:blip r:embed="rId4"/>
            <a:srcRect/>
            <a:stretch>
              <a:fillRect/>
            </a:stretch>
          </a:blip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2054"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2055"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2056"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2057"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2058"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2059"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Sexhörning 9"/>
          <p:cNvSpPr>
            <a:spLocks/>
          </p:cNvSpPr>
          <p:nvPr/>
        </p:nvSpPr>
        <p:spPr bwMode="auto">
          <a:xfrm>
            <a:off x="2041525" y="4005263"/>
            <a:ext cx="2005013" cy="1727200"/>
          </a:xfrm>
          <a:prstGeom prst="hexagon">
            <a:avLst>
              <a:gd name="adj" fmla="val 25012"/>
              <a:gd name="vf" fmla="val 115470"/>
            </a:avLst>
          </a:prstGeom>
          <a:blipFill dpi="0" rotWithShape="1">
            <a:blip r:embed="rId4"/>
            <a:srcRect/>
            <a:stretch>
              <a:fillRect/>
            </a:stretch>
          </a:blip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3078"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3079"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3080"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3081"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3082"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3083"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cstate="print">
              <a:extLst>
                <a:ext uri="{28A0092B-C50C-407E-A947-70E740481C1C}">
                  <a14:useLocalDpi xmlns:a14="http://schemas.microsoft.com/office/drawing/2010/main" val="0"/>
                </a:ext>
              </a:extLst>
            </a:blip>
            <a:srcRect/>
            <a:stretch>
              <a:fillRect l="628" r="628"/>
            </a:stretch>
          </a:blipFill>
          <a:ln w="15875" cap="flat" cmpd="sng" algn="ctr">
            <a:solidFill>
              <a:srgbClr val="AE3177"/>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4102"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4103"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4104"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4105"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4106"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4107"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exhörning 9"/>
          <p:cNvSpPr>
            <a:spLocks/>
          </p:cNvSpPr>
          <p:nvPr/>
        </p:nvSpPr>
        <p:spPr bwMode="auto">
          <a:xfrm>
            <a:off x="2041525" y="4005263"/>
            <a:ext cx="2005013" cy="1727200"/>
          </a:xfrm>
          <a:prstGeom prst="hexagon">
            <a:avLst>
              <a:gd name="adj" fmla="val 25012"/>
              <a:gd name="vf" fmla="val 115470"/>
            </a:avLst>
          </a:prstGeom>
          <a:blipFill dpi="0" rotWithShape="1">
            <a:blip r:embed="rId4"/>
            <a:srcRect/>
            <a:stretch>
              <a:fillRect/>
            </a:stretch>
          </a:blip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5126"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5127"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5128"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5129"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5130"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5131"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exhörning 9"/>
          <p:cNvSpPr>
            <a:spLocks/>
          </p:cNvSpPr>
          <p:nvPr/>
        </p:nvSpPr>
        <p:spPr bwMode="auto">
          <a:xfrm>
            <a:off x="2041525" y="4005263"/>
            <a:ext cx="2005013" cy="1727200"/>
          </a:xfrm>
          <a:prstGeom prst="hexagon">
            <a:avLst>
              <a:gd name="adj" fmla="val 25012"/>
              <a:gd name="vf" fmla="val 115470"/>
            </a:avLst>
          </a:prstGeom>
          <a:blipFill dpi="0" rotWithShape="1">
            <a:blip r:embed="rId4"/>
            <a:srcRect/>
            <a:stretch>
              <a:fillRect/>
            </a:stretch>
          </a:blip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6150"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6151"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6152"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6153"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6154"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6155"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exhörning 9"/>
          <p:cNvSpPr>
            <a:spLocks/>
          </p:cNvSpPr>
          <p:nvPr/>
        </p:nvSpPr>
        <p:spPr bwMode="auto">
          <a:xfrm>
            <a:off x="1952625" y="4005263"/>
            <a:ext cx="2005013" cy="1727200"/>
          </a:xfrm>
          <a:prstGeom prst="hexagon">
            <a:avLst>
              <a:gd name="adj" fmla="val 25012"/>
              <a:gd name="vf" fmla="val 115470"/>
            </a:avLst>
          </a:prstGeom>
          <a:blipFill dpi="0" rotWithShape="1">
            <a:blip r:embed="rId4"/>
            <a:srcRect/>
            <a:stretch>
              <a:fillRect/>
            </a:stretch>
          </a:blip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7174" name="Sexhörning 11"/>
          <p:cNvSpPr>
            <a:spLocks noChangeArrowheads="1"/>
          </p:cNvSpPr>
          <p:nvPr/>
        </p:nvSpPr>
        <p:spPr bwMode="auto">
          <a:xfrm>
            <a:off x="379413" y="4868863"/>
            <a:ext cx="2005012" cy="1728787"/>
          </a:xfrm>
          <a:prstGeom prst="hexagon">
            <a:avLst>
              <a:gd name="adj" fmla="val 24994"/>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7175" name="Sexhörning 12"/>
          <p:cNvSpPr>
            <a:spLocks noChangeArrowheads="1"/>
          </p:cNvSpPr>
          <p:nvPr/>
        </p:nvSpPr>
        <p:spPr bwMode="auto">
          <a:xfrm>
            <a:off x="3525838" y="4868863"/>
            <a:ext cx="2005012" cy="1728787"/>
          </a:xfrm>
          <a:prstGeom prst="hexagon">
            <a:avLst>
              <a:gd name="adj" fmla="val 24994"/>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7176" name="Sexhörning 13"/>
          <p:cNvSpPr>
            <a:spLocks noChangeArrowheads="1"/>
          </p:cNvSpPr>
          <p:nvPr/>
        </p:nvSpPr>
        <p:spPr bwMode="auto">
          <a:xfrm>
            <a:off x="5100638" y="40052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7177" name="Sexhörning 14"/>
          <p:cNvSpPr>
            <a:spLocks noChangeArrowheads="1"/>
          </p:cNvSpPr>
          <p:nvPr/>
        </p:nvSpPr>
        <p:spPr bwMode="auto">
          <a:xfrm>
            <a:off x="66690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7178" name="Sexhörning 16"/>
          <p:cNvSpPr>
            <a:spLocks noChangeArrowheads="1"/>
          </p:cNvSpPr>
          <p:nvPr/>
        </p:nvSpPr>
        <p:spPr bwMode="auto">
          <a:xfrm>
            <a:off x="8247063" y="40052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7179" name="Sexhörning 17"/>
          <p:cNvSpPr>
            <a:spLocks noChangeArrowheads="1"/>
          </p:cNvSpPr>
          <p:nvPr/>
        </p:nvSpPr>
        <p:spPr bwMode="auto">
          <a:xfrm>
            <a:off x="-1192213"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exhörning 9"/>
          <p:cNvSpPr>
            <a:spLocks/>
          </p:cNvSpPr>
          <p:nvPr/>
        </p:nvSpPr>
        <p:spPr bwMode="auto">
          <a:xfrm>
            <a:off x="2041525" y="4005263"/>
            <a:ext cx="2005013" cy="1727200"/>
          </a:xfrm>
          <a:prstGeom prst="hexagon">
            <a:avLst>
              <a:gd name="adj" fmla="val 25012"/>
              <a:gd name="vf" fmla="val 115470"/>
            </a:avLst>
          </a:prstGeom>
          <a:blipFill dpi="0" rotWithShape="1">
            <a:blip r:embed="rId4"/>
            <a:srcRect/>
            <a:stretch>
              <a:fillRect/>
            </a:stretch>
          </a:blip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8198"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8199"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8200"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8201"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8202"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8203"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8"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exhörning 9"/>
          <p:cNvSpPr>
            <a:spLocks/>
          </p:cNvSpPr>
          <p:nvPr/>
        </p:nvSpPr>
        <p:spPr bwMode="auto">
          <a:xfrm>
            <a:off x="2041525" y="4005263"/>
            <a:ext cx="2005013" cy="1727200"/>
          </a:xfrm>
          <a:prstGeom prst="hexagon">
            <a:avLst>
              <a:gd name="adj" fmla="val 25012"/>
              <a:gd name="vf" fmla="val 115470"/>
            </a:avLst>
          </a:prstGeom>
          <a:blipFill dpi="0" rotWithShape="1">
            <a:blip r:embed="rId4">
              <a:extLst>
                <a:ext uri="{28A0092B-C50C-407E-A947-70E740481C1C}">
                  <a14:useLocalDpi xmlns:a14="http://schemas.microsoft.com/office/drawing/2010/main" val="0"/>
                </a:ext>
              </a:extLst>
            </a:blip>
            <a:srcRect/>
            <a:stretch>
              <a:fillRect/>
            </a:stretch>
          </a:blip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0"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1"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2"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3"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4"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5"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AE3177"/>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slide" Target="slide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slide" Target="slide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13.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2.xml"/><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slide" Target="slide15.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slide" Target="slide13.xml"/><Relationship Id="rId5" Type="http://schemas.openxmlformats.org/officeDocument/2006/relationships/slide" Target="slide1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29.jpeg"/><Relationship Id="rId2" Type="http://schemas.openxmlformats.org/officeDocument/2006/relationships/slide" Target="slide16.xml"/><Relationship Id="rId1" Type="http://schemas.openxmlformats.org/officeDocument/2006/relationships/slideLayout" Target="../slideLayouts/slideLayout27.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hyperlink" Target="http://vardgivare.skane.se/siteassets/1.-vardriktlinjer/tandvard/regelverk---fillistning/regelverk-region-skanes-tandvardsstod-2017-version-1-1.pdf" TargetMode="Externa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hyperlink" Target="http://vardgivare.skane.se/siteassets/1.-vardriktlinjer/tandvard/regelverk---fillistning/regelverk-region-skanes-tandvardsstod-2017-version-1-1.pdf" TargetMode="External"/><Relationship Id="rId1" Type="http://schemas.openxmlformats.org/officeDocument/2006/relationships/slideLayout" Target="../slideLayouts/slideLayout25.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hyperlink" Target="http://vardgivare.skane.se/siteassets/1.-vardriktlinjer/tandvard/regelverk---fillistning/regelverk-region-skanes-tandvardsstod-2017-version-1-1.pdf" TargetMode="External"/><Relationship Id="rId1" Type="http://schemas.openxmlformats.org/officeDocument/2006/relationships/slideLayout" Target="../slideLayouts/slideLayout25.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9.xml"/><Relationship Id="rId1" Type="http://schemas.openxmlformats.org/officeDocument/2006/relationships/slideLayout" Target="../slideLayouts/slideLayout27.xml"/><Relationship Id="rId6" Type="http://schemas.openxmlformats.org/officeDocument/2006/relationships/image" Target="../media/image30.jpeg"/><Relationship Id="rId5" Type="http://schemas.openxmlformats.org/officeDocument/2006/relationships/slide" Target="slide25.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image" Target="../media/image31.jpeg"/><Relationship Id="rId2" Type="http://schemas.openxmlformats.org/officeDocument/2006/relationships/slide" Target="slide23.xml"/><Relationship Id="rId1" Type="http://schemas.openxmlformats.org/officeDocument/2006/relationships/slideLayout" Target="../slideLayouts/slideLayout27.x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6.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slide" Target="slide4.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6.xml"/><Relationship Id="rId1" Type="http://schemas.openxmlformats.org/officeDocument/2006/relationships/slideLayout" Target="../slideLayouts/slideLayout27.xml"/><Relationship Id="rId6" Type="http://schemas.openxmlformats.org/officeDocument/2006/relationships/image" Target="../media/image32.jpeg"/><Relationship Id="rId5" Type="http://schemas.openxmlformats.org/officeDocument/2006/relationships/slide" Target="slide31.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0.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image" Target="../media/image33.jpeg"/><Relationship Id="rId2" Type="http://schemas.openxmlformats.org/officeDocument/2006/relationships/slide" Target="slide30.xml"/><Relationship Id="rId1" Type="http://schemas.openxmlformats.org/officeDocument/2006/relationships/slideLayout" Target="../slideLayouts/slideLayout27.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3.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3.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vardgivare.skane.se/siteassets/1.-vardriktlinjer/tandvard/regelverk---fillistning/regelverk-region-skanes-tandvardsstod-2017-version-1-1.pdf" TargetMode="External"/><Relationship Id="rId1" Type="http://schemas.openxmlformats.org/officeDocument/2006/relationships/slideLayout" Target="../slideLayouts/slideLayout27.xml"/><Relationship Id="rId5" Type="http://schemas.openxmlformats.org/officeDocument/2006/relationships/slide" Target="slide33.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13.xml"/><Relationship Id="rId7" Type="http://schemas.openxmlformats.org/officeDocument/2006/relationships/slide" Target="slide30.xml"/><Relationship Id="rId12" Type="http://schemas.openxmlformats.org/officeDocument/2006/relationships/slide" Target="slide37.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slide" Target="slide26.xml"/><Relationship Id="rId11" Type="http://schemas.openxmlformats.org/officeDocument/2006/relationships/image" Target="../media/image35.jpeg"/><Relationship Id="rId5" Type="http://schemas.openxmlformats.org/officeDocument/2006/relationships/slide" Target="slide19.xml"/><Relationship Id="rId10" Type="http://schemas.openxmlformats.org/officeDocument/2006/relationships/slide" Target="slide1.xml"/><Relationship Id="rId4" Type="http://schemas.openxmlformats.org/officeDocument/2006/relationships/slide" Target="slide16.xml"/><Relationship Id="rId9" Type="http://schemas.openxmlformats.org/officeDocument/2006/relationships/slide" Target="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slide" Target="slide5.xml"/><Relationship Id="rId5" Type="http://schemas.openxmlformats.org/officeDocument/2006/relationships/image" Target="../media/image15.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4.xml"/><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xml"/><Relationship Id="rId1" Type="http://schemas.openxmlformats.org/officeDocument/2006/relationships/slideLayout" Target="../slideLayouts/slideLayout25.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1.pn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slide" Target="slide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slide" Target="slide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ctrTitle"/>
          </p:nvPr>
        </p:nvSpPr>
        <p:spPr bwMode="auto">
          <a:xfrm>
            <a:off x="645840" y="23839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cs typeface="ヒラギノ角ゴ Pro W3"/>
              </a:rPr>
              <a:t>Välkommen till utbildningen för att utfärda tandvårdsintyg</a:t>
            </a:r>
          </a:p>
        </p:txBody>
      </p:sp>
      <p:sp>
        <p:nvSpPr>
          <p:cNvPr id="18435" name="Rektangel med rundade hörn 2">
            <a:hlinkClick r:id="rId3" action="ppaction://hlinksldjump"/>
          </p:cNvPr>
          <p:cNvSpPr>
            <a:spLocks noChangeArrowheads="1"/>
          </p:cNvSpPr>
          <p:nvPr/>
        </p:nvSpPr>
        <p:spPr bwMode="auto">
          <a:xfrm>
            <a:off x="1975756" y="5229200"/>
            <a:ext cx="5112568" cy="1224136"/>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dirty="0" smtClean="0"/>
              <a:t>Klicka </a:t>
            </a:r>
            <a:r>
              <a:rPr lang="sv-SE" altLang="sv-SE" dirty="0"/>
              <a:t>på mig för att gå </a:t>
            </a:r>
            <a:r>
              <a:rPr lang="sv-SE" altLang="sv-SE" dirty="0" smtClean="0"/>
              <a:t>vidare i utbildningen när du satt </a:t>
            </a:r>
            <a:r>
              <a:rPr lang="sv-SE" altLang="sv-SE" dirty="0"/>
              <a:t>P</a:t>
            </a:r>
            <a:r>
              <a:rPr lang="sv-SE" altLang="sv-SE" dirty="0" smtClean="0"/>
              <a:t>owerpointen i bildspelsläge</a:t>
            </a:r>
            <a:endParaRPr lang="sv-SE" altLang="sv-SE" dirty="0"/>
          </a:p>
        </p:txBody>
      </p:sp>
      <p:pic>
        <p:nvPicPr>
          <p:cNvPr id="18436" name="Bildobjekt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3257077"/>
            <a:ext cx="2952328" cy="173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2">
            <a:hlinkClick r:id="rId3" action="ppaction://hlinksldjump"/>
          </p:cNvPr>
          <p:cNvSpPr>
            <a:spLocks noChangeArrowheads="1"/>
          </p:cNvSpPr>
          <p:nvPr/>
        </p:nvSpPr>
        <p:spPr bwMode="auto">
          <a:xfrm>
            <a:off x="645840" y="1707241"/>
            <a:ext cx="7920880" cy="1549836"/>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endParaRPr lang="sv-SE" altLang="sv-SE" dirty="0"/>
          </a:p>
        </p:txBody>
      </p:sp>
      <p:sp>
        <p:nvSpPr>
          <p:cNvPr id="3" name="textruta 2"/>
          <p:cNvSpPr txBox="1"/>
          <p:nvPr/>
        </p:nvSpPr>
        <p:spPr>
          <a:xfrm>
            <a:off x="755576" y="1687417"/>
            <a:ext cx="7811144" cy="1569660"/>
          </a:xfrm>
          <a:prstGeom prst="rect">
            <a:avLst/>
          </a:prstGeom>
          <a:noFill/>
        </p:spPr>
        <p:txBody>
          <a:bodyPr wrap="square" rtlCol="0">
            <a:spAutoFit/>
          </a:bodyPr>
          <a:lstStyle/>
          <a:p>
            <a:r>
              <a:rPr lang="sv-SE" dirty="0" smtClean="0"/>
              <a:t>För att starta utbildningen så att alla funktioner fungerar behöver du sätta </a:t>
            </a:r>
            <a:r>
              <a:rPr lang="sv-SE" dirty="0"/>
              <a:t>P</a:t>
            </a:r>
            <a:r>
              <a:rPr lang="sv-SE" dirty="0" smtClean="0"/>
              <a:t>owerpointen i bildspelsläge. </a:t>
            </a:r>
            <a:br>
              <a:rPr lang="sv-SE" dirty="0" smtClean="0"/>
            </a:br>
            <a:r>
              <a:rPr lang="sv-SE" dirty="0" smtClean="0"/>
              <a:t>Det kan du göra genom att klicka på fliken bildspel och starta ”Från början” eller genom att klicka på </a:t>
            </a:r>
            <a:r>
              <a:rPr lang="sv-SE" dirty="0" err="1" smtClean="0"/>
              <a:t>Shift</a:t>
            </a:r>
            <a:r>
              <a:rPr lang="sv-SE" dirty="0" smtClean="0"/>
              <a:t> + F5.</a:t>
            </a:r>
            <a:endParaRPr lang="sv-S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ubrik 1"/>
          <p:cNvSpPr>
            <a:spLocks noGrp="1"/>
          </p:cNvSpPr>
          <p:nvPr>
            <p:ph type="title"/>
          </p:nvPr>
        </p:nvSpPr>
        <p:spPr bwMode="auto">
          <a:xfrm>
            <a:off x="304800" y="188913"/>
            <a:ext cx="8154988"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300" smtClean="0">
                <a:cs typeface="ヒラギノ角ゴ Pro W3"/>
              </a:rPr>
              <a:t>Tänk på detta när du registrerar tandvårdsintyget</a:t>
            </a:r>
          </a:p>
        </p:txBody>
      </p:sp>
      <p:sp>
        <p:nvSpPr>
          <p:cNvPr id="23555" name="Underrubrik 2"/>
          <p:cNvSpPr>
            <a:spLocks noGrp="1"/>
          </p:cNvSpPr>
          <p:nvPr>
            <p:ph type="body" sz="half" idx="2"/>
          </p:nvPr>
        </p:nvSpPr>
        <p:spPr bwMode="auto">
          <a:xfrm>
            <a:off x="304800" y="981075"/>
            <a:ext cx="8461375" cy="5040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defRPr/>
            </a:pPr>
            <a:r>
              <a:rPr lang="sv-SE" altLang="sv-SE" sz="1600" dirty="0" smtClean="0">
                <a:cs typeface="ヒラギノ角ゴ Pro W3"/>
              </a:rPr>
              <a:t>Tandvårdsintyg för de som bor i ordinärt boende ska i regel tidsbegränsas till 2 år om det inte är uppenbart att det omfattande omvårdnadsbehovet bedöms vara livslångt.</a:t>
            </a:r>
            <a:br>
              <a:rPr lang="sv-SE" altLang="sv-SE" sz="1600" dirty="0" smtClean="0">
                <a:cs typeface="ヒラギノ角ゴ Pro W3"/>
              </a:rPr>
            </a:br>
            <a:endParaRPr lang="sv-SE" altLang="sv-SE" sz="1600" dirty="0" smtClean="0">
              <a:cs typeface="ヒラギノ角ゴ Pro W3"/>
            </a:endParaRPr>
          </a:p>
          <a:p>
            <a:pPr marL="342900" indent="-342900">
              <a:buFont typeface="Arial" panose="020B0604020202020204" pitchFamily="34" charset="0"/>
              <a:buChar char="•"/>
              <a:defRPr/>
            </a:pPr>
            <a:r>
              <a:rPr lang="sv-SE" altLang="sv-SE" sz="1600" dirty="0" smtClean="0">
                <a:cs typeface="ヒラギノ角ゴ Pro W3"/>
              </a:rPr>
              <a:t>Tandvårdsintyget ska registreras och kopplas till rätt boendeenhet i tandvårdsfönster så att det tandvårdsföretag som utför den uppsökande verksamheten kan hitta patienten.</a:t>
            </a:r>
          </a:p>
          <a:p>
            <a:pPr>
              <a:defRPr/>
            </a:pPr>
            <a:endParaRPr lang="sv-SE" altLang="sv-SE" sz="1600" dirty="0">
              <a:cs typeface="ヒラギノ角ゴ Pro W3"/>
            </a:endParaRPr>
          </a:p>
          <a:p>
            <a:pPr marL="342900" indent="-342900">
              <a:buFont typeface="Arial" panose="020B0604020202020204" pitchFamily="34" charset="0"/>
              <a:buChar char="•"/>
              <a:defRPr/>
            </a:pPr>
            <a:r>
              <a:rPr lang="sv-SE" altLang="sv-SE" sz="1600" dirty="0" smtClean="0">
                <a:cs typeface="ヒラギノ角ゴ Pro W3"/>
              </a:rPr>
              <a:t>När ett tandvårdsintyg utfärdas till den som bor i ordinärt boende är det extra viktigt att där finns en kontaktperson med ett telefonnummer så att det </a:t>
            </a:r>
            <a:r>
              <a:rPr lang="sv-SE" altLang="sv-SE" sz="1600" dirty="0">
                <a:cs typeface="ヒラギノ角ゴ Pro W3"/>
              </a:rPr>
              <a:t>tandvårdsföretag som utför </a:t>
            </a:r>
            <a:r>
              <a:rPr lang="sv-SE" altLang="sv-SE" sz="1600" dirty="0" smtClean="0">
                <a:cs typeface="ヒラギノ角ゴ Pro W3"/>
              </a:rPr>
              <a:t>den uppsökande verksamheten </a:t>
            </a:r>
            <a:r>
              <a:rPr lang="sv-SE" altLang="sv-SE" sz="1600" dirty="0">
                <a:cs typeface="ヒラギノ角ゴ Pro W3"/>
              </a:rPr>
              <a:t>kan </a:t>
            </a:r>
            <a:r>
              <a:rPr lang="sv-SE" altLang="sv-SE" sz="1600" dirty="0" smtClean="0">
                <a:cs typeface="ヒラギノ角ゴ Pro W3"/>
              </a:rPr>
              <a:t>kontakta </a:t>
            </a:r>
            <a:r>
              <a:rPr lang="sv-SE" altLang="sv-SE" sz="1600" dirty="0">
                <a:cs typeface="ヒラギノ角ゴ Pro W3"/>
              </a:rPr>
              <a:t>patienten.</a:t>
            </a:r>
            <a:endParaRPr lang="sv-SE" altLang="sv-SE" sz="1600" dirty="0" smtClean="0">
              <a:cs typeface="ヒラギノ角ゴ Pro W3"/>
            </a:endParaRPr>
          </a:p>
          <a:p>
            <a:pPr marL="342900" indent="-342900">
              <a:buFont typeface="Arial" panose="020B0604020202020204" pitchFamily="34" charset="0"/>
              <a:buChar char="•"/>
              <a:defRPr/>
            </a:pPr>
            <a:endParaRPr lang="sv-SE" altLang="sv-SE" sz="1600" dirty="0" smtClean="0">
              <a:cs typeface="ヒラギノ角ゴ Pro W3"/>
            </a:endParaRPr>
          </a:p>
          <a:p>
            <a:pPr marL="342900" indent="-342900">
              <a:buFont typeface="Arial" panose="020B0604020202020204" pitchFamily="34" charset="0"/>
              <a:buChar char="•"/>
              <a:defRPr/>
            </a:pPr>
            <a:r>
              <a:rPr lang="sv-SE" sz="1600" dirty="0" smtClean="0"/>
              <a:t>Tänk på att registrera tandvårdsintyget med rätt tandvårdsintygskategori </a:t>
            </a:r>
            <a:br>
              <a:rPr lang="sv-SE" sz="1600" dirty="0" smtClean="0"/>
            </a:br>
            <a:r>
              <a:rPr lang="sv-SE" sz="1600" b="1" dirty="0" smtClean="0"/>
              <a:t>(N1, N2, N3, N4 </a:t>
            </a:r>
            <a:r>
              <a:rPr lang="sv-SE" sz="1600" dirty="0" smtClean="0"/>
              <a:t>eller</a:t>
            </a:r>
            <a:r>
              <a:rPr lang="sv-SE" sz="1600" b="1" dirty="0" smtClean="0"/>
              <a:t> N4:2</a:t>
            </a:r>
            <a:r>
              <a:rPr lang="sv-SE" sz="1600" dirty="0" smtClean="0"/>
              <a:t>). Det gäller även i de fall en person med ett tandvårdsintyg till exempel flyttar från ordinärt boende till särskilt boende. </a:t>
            </a:r>
            <a:br>
              <a:rPr lang="sv-SE" sz="1600" dirty="0" smtClean="0"/>
            </a:br>
            <a:r>
              <a:rPr lang="sv-SE" sz="1600" dirty="0" smtClean="0"/>
              <a:t>Då ska tandvårdsintyget uppdateras i tandvårdsfönster med rätt tandvårdsintygskategori och boendeenhet.  </a:t>
            </a:r>
          </a:p>
          <a:p>
            <a:pPr marL="342900" indent="-342900">
              <a:buFont typeface="Arial" panose="020B0604020202020204" pitchFamily="34" charset="0"/>
              <a:buChar char="•"/>
              <a:defRPr/>
            </a:pPr>
            <a:endParaRPr lang="sv-SE" altLang="sv-SE" sz="1600" dirty="0" smtClean="0">
              <a:cs typeface="ヒラギノ角ゴ Pro W3"/>
            </a:endParaRPr>
          </a:p>
          <a:p>
            <a:pPr>
              <a:defRPr/>
            </a:pPr>
            <a:endParaRPr lang="sv-SE" altLang="sv-SE" sz="2000" dirty="0" smtClean="0">
              <a:cs typeface="ヒラギノ角ゴ Pro W3"/>
            </a:endParaRPr>
          </a:p>
          <a:p>
            <a:pPr>
              <a:defRPr/>
            </a:pPr>
            <a:endParaRPr lang="sv-SE" altLang="sv-SE" sz="2000" dirty="0" smtClean="0">
              <a:cs typeface="ヒラギノ角ゴ Pro W3"/>
            </a:endParaRPr>
          </a:p>
          <a:p>
            <a:pPr>
              <a:defRPr/>
            </a:pPr>
            <a:endParaRPr lang="sv-SE" altLang="sv-SE" sz="2000" dirty="0" smtClean="0">
              <a:cs typeface="ヒラギノ角ゴ Pro W3"/>
            </a:endParaRPr>
          </a:p>
        </p:txBody>
      </p:sp>
      <p:sp>
        <p:nvSpPr>
          <p:cNvPr id="2" name="Rektangel med rundade hörn 1"/>
          <p:cNvSpPr>
            <a:spLocks noChangeArrowheads="1"/>
          </p:cNvSpPr>
          <p:nvPr/>
        </p:nvSpPr>
        <p:spPr bwMode="auto">
          <a:xfrm>
            <a:off x="2690813" y="981075"/>
            <a:ext cx="3384550" cy="574675"/>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1400"/>
              <a:t>Tänk på detta när du registrerar tandvårdsintyget.</a:t>
            </a:r>
          </a:p>
        </p:txBody>
      </p:sp>
      <p:pic>
        <p:nvPicPr>
          <p:cNvPr id="31749" name="Bildobjekt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6161088"/>
            <a:ext cx="26273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Bildobjekt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2850" y="6161088"/>
            <a:ext cx="24558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Bildobjekt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5388" y="5084763"/>
            <a:ext cx="11303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ruta 7"/>
          <p:cNvSpPr txBox="1">
            <a:spLocks noChangeArrowheads="1"/>
          </p:cNvSpPr>
          <p:nvPr/>
        </p:nvSpPr>
        <p:spPr bwMode="auto">
          <a:xfrm>
            <a:off x="155575" y="6161088"/>
            <a:ext cx="103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Del 1</a:t>
            </a:r>
            <a:br>
              <a:rPr lang="sv-SE" altLang="sv-SE" sz="1000"/>
            </a:br>
            <a:r>
              <a:rPr lang="sv-SE" altLang="sv-SE" sz="1000"/>
              <a:t>Sida 8 av 9 </a:t>
            </a:r>
          </a:p>
        </p:txBody>
      </p:sp>
      <p:sp>
        <p:nvSpPr>
          <p:cNvPr id="31753" name="Rektangel 8"/>
          <p:cNvSpPr>
            <a:spLocks noChangeArrowheads="1"/>
          </p:cNvSpPr>
          <p:nvPr/>
        </p:nvSpPr>
        <p:spPr bwMode="auto">
          <a:xfrm>
            <a:off x="155575" y="6161088"/>
            <a:ext cx="792163" cy="400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8.33333E-7 -1.85185E-6 L 0.00399 0.09954 " pathEditMode="relative" rAng="0" ptsTypes="AA">
                                      <p:cBhvr>
                                        <p:cTn id="6" dur="2000" fill="hold"/>
                                        <p:tgtEl>
                                          <p:spTgt spid="2"/>
                                        </p:tgtEl>
                                        <p:attrNameLst>
                                          <p:attrName>ppt_x</p:attrName>
                                          <p:attrName>ppt_y</p:attrName>
                                        </p:attrNameLst>
                                      </p:cBhvr>
                                      <p:rCtr x="191" y="4977"/>
                                    </p:animMotion>
                                  </p:childTnLst>
                                </p:cTn>
                              </p:par>
                              <p:par>
                                <p:cTn id="7" presetID="10" presetClass="entr" presetSubtype="0" fill="hold" nodeType="withEffect">
                                  <p:stCondLst>
                                    <p:cond delay="1000"/>
                                  </p:stCondLst>
                                  <p:childTnLst>
                                    <p:set>
                                      <p:cBhvr>
                                        <p:cTn id="8" dur="1" fill="hold">
                                          <p:stCondLst>
                                            <p:cond delay="0"/>
                                          </p:stCondLst>
                                        </p:cTn>
                                        <p:tgtEl>
                                          <p:spTgt spid="23555">
                                            <p:txEl>
                                              <p:pRg st="0" end="0"/>
                                            </p:txEl>
                                          </p:spTgt>
                                        </p:tgtEl>
                                        <p:attrNameLst>
                                          <p:attrName>style.visibility</p:attrName>
                                        </p:attrNameLst>
                                      </p:cBhvr>
                                      <p:to>
                                        <p:strVal val="visible"/>
                                      </p:to>
                                    </p:set>
                                    <p:animEffect transition="in" filter="fade">
                                      <p:cBhvr>
                                        <p:cTn id="9" dur="500"/>
                                        <p:tgtEl>
                                          <p:spTgt spid="2355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grpId="1" nodeType="clickEffect">
                                  <p:stCondLst>
                                    <p:cond delay="0"/>
                                  </p:stCondLst>
                                  <p:childTnLst>
                                    <p:animMotion origin="layout" path="M 0.00399 0.09954 L -8.33333E-7 0.25 " pathEditMode="relative" rAng="0" ptsTypes="AA">
                                      <p:cBhvr>
                                        <p:cTn id="13" dur="2000" fill="hold"/>
                                        <p:tgtEl>
                                          <p:spTgt spid="2"/>
                                        </p:tgtEl>
                                        <p:attrNameLst>
                                          <p:attrName>ppt_x</p:attrName>
                                          <p:attrName>ppt_y</p:attrName>
                                        </p:attrNameLst>
                                      </p:cBhvr>
                                      <p:rCtr x="-208" y="7523"/>
                                    </p:animMotion>
                                  </p:childTnLst>
                                </p:cTn>
                              </p:par>
                              <p:par>
                                <p:cTn id="14" presetID="10" presetClass="entr" presetSubtype="0" fill="hold" nodeType="with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500"/>
                                        <p:tgtEl>
                                          <p:spTgt spid="2355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grpId="2" nodeType="clickEffect">
                                  <p:stCondLst>
                                    <p:cond delay="0"/>
                                  </p:stCondLst>
                                  <p:childTnLst>
                                    <p:animMotion origin="layout" path="M -8.33333E-7 0.25 L -0.00399 0.40046 " pathEditMode="relative" rAng="0" ptsTypes="AA">
                                      <p:cBhvr>
                                        <p:cTn id="20" dur="2000" fill="hold"/>
                                        <p:tgtEl>
                                          <p:spTgt spid="2"/>
                                        </p:tgtEl>
                                        <p:attrNameLst>
                                          <p:attrName>ppt_x</p:attrName>
                                          <p:attrName>ppt_y</p:attrName>
                                        </p:attrNameLst>
                                      </p:cBhvr>
                                      <p:rCtr x="-208" y="7523"/>
                                    </p:animMotion>
                                  </p:childTnLst>
                                </p:cTn>
                              </p:par>
                              <p:par>
                                <p:cTn id="21" presetID="10" presetClass="entr" presetSubtype="0" fill="hold" nodeType="withEffect">
                                  <p:stCondLst>
                                    <p:cond delay="0"/>
                                  </p:stCondLst>
                                  <p:childTnLst>
                                    <p:set>
                                      <p:cBhvr>
                                        <p:cTn id="22" dur="1" fill="hold">
                                          <p:stCondLst>
                                            <p:cond delay="0"/>
                                          </p:stCondLst>
                                        </p:cTn>
                                        <p:tgtEl>
                                          <p:spTgt spid="23555">
                                            <p:txEl>
                                              <p:pRg st="3" end="3"/>
                                            </p:txEl>
                                          </p:spTgt>
                                        </p:tgtEl>
                                        <p:attrNameLst>
                                          <p:attrName>style.visibility</p:attrName>
                                        </p:attrNameLst>
                                      </p:cBhvr>
                                      <p:to>
                                        <p:strVal val="visible"/>
                                      </p:to>
                                    </p:set>
                                    <p:animEffect transition="in" filter="fade">
                                      <p:cBhvr>
                                        <p:cTn id="23" dur="500"/>
                                        <p:tgtEl>
                                          <p:spTgt spid="2355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path" presetSubtype="0" accel="50000" decel="50000" fill="hold" grpId="3" nodeType="clickEffect">
                                  <p:stCondLst>
                                    <p:cond delay="0"/>
                                  </p:stCondLst>
                                  <p:childTnLst>
                                    <p:animMotion origin="layout" path="M -0.00399 0.40046 L -0.00399 0.58935 " pathEditMode="relative" rAng="0" ptsTypes="AA">
                                      <p:cBhvr>
                                        <p:cTn id="27" dur="2000" fill="hold"/>
                                        <p:tgtEl>
                                          <p:spTgt spid="2"/>
                                        </p:tgtEl>
                                        <p:attrNameLst>
                                          <p:attrName>ppt_x</p:attrName>
                                          <p:attrName>ppt_y</p:attrName>
                                        </p:attrNameLst>
                                      </p:cBhvr>
                                      <p:rCtr x="0" y="9444"/>
                                    </p:animMotion>
                                  </p:childTnLst>
                                </p:cTn>
                              </p:par>
                              <p:par>
                                <p:cTn id="28" presetID="2" presetClass="exit" presetSubtype="4" fill="hold" grpId="4" nodeType="withEffect">
                                  <p:stCondLst>
                                    <p:cond delay="0"/>
                                  </p:stCondLst>
                                  <p:childTnLst>
                                    <p:anim calcmode="lin" valueType="num">
                                      <p:cBhvr additive="base">
                                        <p:cTn id="29" dur="500"/>
                                        <p:tgtEl>
                                          <p:spTgt spid="2"/>
                                        </p:tgtEl>
                                        <p:attrNameLst>
                                          <p:attrName>ppt_x</p:attrName>
                                        </p:attrNameLst>
                                      </p:cBhvr>
                                      <p:tavLst>
                                        <p:tav tm="0">
                                          <p:val>
                                            <p:strVal val="ppt_x"/>
                                          </p:val>
                                        </p:tav>
                                        <p:tav tm="100000">
                                          <p:val>
                                            <p:strVal val="ppt_x"/>
                                          </p:val>
                                        </p:tav>
                                      </p:tavLst>
                                    </p:anim>
                                    <p:anim calcmode="lin" valueType="num">
                                      <p:cBhvr additive="base">
                                        <p:cTn id="30" dur="500"/>
                                        <p:tgtEl>
                                          <p:spTgt spid="2"/>
                                        </p:tgtEl>
                                        <p:attrNameLst>
                                          <p:attrName>ppt_y</p:attrName>
                                        </p:attrNameLst>
                                      </p:cBhvr>
                                      <p:tavLst>
                                        <p:tav tm="0">
                                          <p:val>
                                            <p:strVal val="ppt_y"/>
                                          </p:val>
                                        </p:tav>
                                        <p:tav tm="100000">
                                          <p:val>
                                            <p:strVal val="1+ppt_h/2"/>
                                          </p:val>
                                        </p:tav>
                                      </p:tavLst>
                                    </p:anim>
                                    <p:set>
                                      <p:cBhvr>
                                        <p:cTn id="31" dur="1" fill="hold">
                                          <p:stCondLst>
                                            <p:cond delay="499"/>
                                          </p:stCondLst>
                                        </p:cTn>
                                        <p:tgtEl>
                                          <p:spTgt spid="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3555">
                                            <p:txEl>
                                              <p:pRg st="5" end="5"/>
                                            </p:txEl>
                                          </p:spTgt>
                                        </p:tgtEl>
                                        <p:attrNameLst>
                                          <p:attrName>style.visibility</p:attrName>
                                        </p:attrNameLst>
                                      </p:cBhvr>
                                      <p:to>
                                        <p:strVal val="visible"/>
                                      </p:to>
                                    </p:set>
                                    <p:animEffect transition="in" filter="fade">
                                      <p:cBhvr>
                                        <p:cTn id="34" dur="500"/>
                                        <p:tgtEl>
                                          <p:spTgt spid="23555">
                                            <p:txEl>
                                              <p:pRg st="5" end="5"/>
                                            </p:txEl>
                                          </p:spTgt>
                                        </p:tgtEl>
                                      </p:cBhvr>
                                    </p:animEffect>
                                  </p:childTnLst>
                                </p:cTn>
                              </p:par>
                            </p:childTnLst>
                          </p:cTn>
                        </p:par>
                      </p:childTnLst>
                    </p:cTn>
                  </p:par>
                </p:childTnLst>
              </p:cTn>
              <p:nextCondLst>
                <p:cond evt="onClick" delay="0">
                  <p:tgtEl>
                    <p:spTgt spid="2"/>
                  </p:tgtEl>
                </p:cond>
              </p:nextCondLst>
            </p:seq>
          </p:childTnLst>
        </p:cTn>
      </p:par>
    </p:tnLst>
    <p:bldLst>
      <p:bldP spid="2" grpId="0" animBg="1"/>
      <p:bldP spid="2" grpId="1" animBg="1"/>
      <p:bldP spid="2" grpId="2" animBg="1"/>
      <p:bldP spid="2" grpId="3" animBg="1"/>
      <p:bldP spid="2" grpId="4"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bwMode="auto">
          <a:xfrm>
            <a:off x="611188" y="87313"/>
            <a:ext cx="7235825"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z="2400" smtClean="0">
                <a:cs typeface="ヒラギノ角ゴ Pro W3"/>
              </a:rPr>
              <a:t>Tandvårdsintyg - Egenansökan</a:t>
            </a:r>
          </a:p>
        </p:txBody>
      </p:sp>
      <p:pic>
        <p:nvPicPr>
          <p:cNvPr id="33795" name="Bildobjekt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6221413"/>
            <a:ext cx="26273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Bildobjekt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44638" y="6221413"/>
            <a:ext cx="245586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ruta 3"/>
          <p:cNvSpPr txBox="1">
            <a:spLocks noChangeArrowheads="1"/>
          </p:cNvSpPr>
          <p:nvPr/>
        </p:nvSpPr>
        <p:spPr bwMode="auto">
          <a:xfrm>
            <a:off x="250825" y="654050"/>
            <a:ext cx="5041900" cy="50784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800"/>
              <a:t>Den som vårdas i hemmet av </a:t>
            </a:r>
            <a:r>
              <a:rPr lang="sv-SE" altLang="sv-SE" sz="1800" b="1"/>
              <a:t>närstående/anhörig</a:t>
            </a:r>
            <a:r>
              <a:rPr lang="sv-SE" altLang="sv-SE" sz="1800"/>
              <a:t> kan i vissa fall ansöka om tandvårdsintyg hos enheten för tandvårdsstyrning. Det gäller i de fall där du som intygsutfärdare inte har eller kan få tillräcklig information för att bedöma individens rätt till ett tandvårdsintyg.</a:t>
            </a:r>
            <a:br>
              <a:rPr lang="sv-SE" altLang="sv-SE" sz="1800"/>
            </a:br>
            <a:r>
              <a:rPr lang="sv-SE" altLang="sv-SE" sz="1800" b="1"/>
              <a:t>Ansökningen</a:t>
            </a:r>
            <a:r>
              <a:rPr lang="sv-SE" altLang="sv-SE" sz="1800"/>
              <a:t> görs då genom en </a:t>
            </a:r>
            <a:r>
              <a:rPr lang="sv-SE" altLang="sv-SE" sz="1800" b="1"/>
              <a:t>egenansökan</a:t>
            </a:r>
            <a:r>
              <a:rPr lang="sv-SE" altLang="sv-SE" sz="1800"/>
              <a:t>.</a:t>
            </a:r>
          </a:p>
          <a:p>
            <a:endParaRPr lang="sv-SE" altLang="sv-SE" sz="1800"/>
          </a:p>
          <a:p>
            <a:r>
              <a:rPr lang="sv-SE" altLang="sv-SE" sz="1800"/>
              <a:t>Blanketten för egenansökan ringer man och beställer hos </a:t>
            </a:r>
            <a:r>
              <a:rPr lang="sv-SE" altLang="sv-SE" sz="1800" b="1"/>
              <a:t>Patientservice, </a:t>
            </a:r>
            <a:r>
              <a:rPr lang="sv-SE" altLang="sv-SE" sz="1800"/>
              <a:t>eller så laddar man ner den från vår hemsida under blanketter. </a:t>
            </a:r>
          </a:p>
          <a:p>
            <a:r>
              <a:rPr lang="sv-SE" altLang="sv-SE" sz="1800"/>
              <a:t/>
            </a:r>
            <a:br>
              <a:rPr lang="sv-SE" altLang="sv-SE" sz="1800"/>
            </a:br>
            <a:r>
              <a:rPr lang="sv-SE" altLang="sv-SE" sz="1800" b="1"/>
              <a:t>Patientservice</a:t>
            </a:r>
            <a:r>
              <a:rPr lang="sv-SE" altLang="sv-SE" sz="1800"/>
              <a:t> nås på telefon: </a:t>
            </a:r>
            <a:br>
              <a:rPr lang="sv-SE" altLang="sv-SE" sz="1800"/>
            </a:br>
            <a:r>
              <a:rPr lang="sv-SE" altLang="sv-SE" sz="1800" b="1"/>
              <a:t>0771 – 111 444</a:t>
            </a:r>
          </a:p>
          <a:p>
            <a:r>
              <a:rPr lang="sv-SE" altLang="sv-SE" sz="1800"/>
              <a:t>De svarar även på patienters och medborgares generella frågor om våra tandvårdsstöd.</a:t>
            </a:r>
          </a:p>
        </p:txBody>
      </p:sp>
      <p:pic>
        <p:nvPicPr>
          <p:cNvPr id="33798" name="Bildobjekt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1500" y="1268413"/>
            <a:ext cx="311943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ruta 6"/>
          <p:cNvSpPr txBox="1">
            <a:spLocks noChangeArrowheads="1"/>
          </p:cNvSpPr>
          <p:nvPr/>
        </p:nvSpPr>
        <p:spPr bwMode="auto">
          <a:xfrm>
            <a:off x="239713" y="6165850"/>
            <a:ext cx="103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Del 1</a:t>
            </a:r>
            <a:br>
              <a:rPr lang="sv-SE" altLang="sv-SE" sz="1000"/>
            </a:br>
            <a:r>
              <a:rPr lang="sv-SE" altLang="sv-SE" sz="1000"/>
              <a:t>Sida 9 av 9 </a:t>
            </a:r>
          </a:p>
        </p:txBody>
      </p:sp>
      <p:sp>
        <p:nvSpPr>
          <p:cNvPr id="33800" name="Rektangel 7"/>
          <p:cNvSpPr>
            <a:spLocks noChangeArrowheads="1"/>
          </p:cNvSpPr>
          <p:nvPr/>
        </p:nvSpPr>
        <p:spPr bwMode="auto">
          <a:xfrm>
            <a:off x="214313" y="6165850"/>
            <a:ext cx="793750" cy="400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1"/>
          <p:cNvSpPr>
            <a:spLocks noGrp="1"/>
          </p:cNvSpPr>
          <p:nvPr>
            <p:ph type="ctrTitle"/>
          </p:nvPr>
        </p:nvSpPr>
        <p:spPr bwMode="auto">
          <a:xfrm>
            <a:off x="-88900" y="6985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Välkommen till del 2</a:t>
            </a:r>
          </a:p>
        </p:txBody>
      </p:sp>
      <p:sp>
        <p:nvSpPr>
          <p:cNvPr id="18435" name="Underrubrik 12"/>
          <p:cNvSpPr>
            <a:spLocks noGrp="1"/>
          </p:cNvSpPr>
          <p:nvPr>
            <p:ph type="subTitle" idx="1"/>
          </p:nvPr>
        </p:nvSpPr>
        <p:spPr bwMode="auto">
          <a:xfrm>
            <a:off x="1377950" y="1738313"/>
            <a:ext cx="4908550" cy="326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sv-SE" altLang="sv-SE" sz="1800" smtClean="0">
                <a:cs typeface="ヒラギノ角ゴ Pro W3"/>
              </a:rPr>
              <a:t> </a:t>
            </a:r>
          </a:p>
          <a:p>
            <a:pPr algn="l"/>
            <a:r>
              <a:rPr lang="sv-SE" altLang="sv-SE" sz="1800" smtClean="0">
                <a:cs typeface="ヒラギノ角ゴ Pro W3"/>
              </a:rPr>
              <a:t>I den här delen har vi skapat övningsexempel där du får möjlighet att göra en egen bedömning om rätten till tandvårdsintyg. </a:t>
            </a:r>
            <a:br>
              <a:rPr lang="sv-SE" altLang="sv-SE" sz="1800" smtClean="0">
                <a:cs typeface="ヒラギノ角ゴ Pro W3"/>
              </a:rPr>
            </a:br>
            <a:r>
              <a:rPr lang="sv-SE" altLang="sv-SE" sz="1800" smtClean="0">
                <a:cs typeface="ヒラギノ角ゴ Pro W3"/>
              </a:rPr>
              <a:t/>
            </a:r>
            <a:br>
              <a:rPr lang="sv-SE" altLang="sv-SE" sz="1800" smtClean="0">
                <a:cs typeface="ヒラギノ角ゴ Pro W3"/>
              </a:rPr>
            </a:br>
            <a:r>
              <a:rPr lang="sv-SE" altLang="sv-SE" sz="1800" smtClean="0">
                <a:cs typeface="ヒラギノ角ゴ Pro W3"/>
              </a:rPr>
              <a:t>När du gjort din bedömning och valt ditt svar bland alternativen får du veta om du svarat rätt eller fel enligt vår tolkning. </a:t>
            </a:r>
          </a:p>
          <a:p>
            <a:pPr algn="l"/>
            <a:r>
              <a:rPr lang="sv-SE" altLang="sv-SE" sz="1800" smtClean="0">
                <a:cs typeface="ヒラギノ角ゴ Pro W3"/>
              </a:rPr>
              <a:t/>
            </a:r>
            <a:br>
              <a:rPr lang="sv-SE" altLang="sv-SE" sz="1800" smtClean="0">
                <a:cs typeface="ヒラギノ角ゴ Pro W3"/>
              </a:rPr>
            </a:br>
            <a:r>
              <a:rPr lang="sv-SE" altLang="sv-SE" sz="1800" smtClean="0">
                <a:cs typeface="ヒラギノ角ゴ Pro W3"/>
              </a:rPr>
              <a:t>Vi ger även en förklaring på hur vi tänkt och vad du bör uppmärksamma i de olika övningsexemplen.</a:t>
            </a:r>
            <a:br>
              <a:rPr lang="sv-SE" altLang="sv-SE" sz="1800" smtClean="0">
                <a:cs typeface="ヒラギノ角ゴ Pro W3"/>
              </a:rPr>
            </a:br>
            <a:endParaRPr lang="sv-SE" altLang="sv-SE" sz="2800" smtClean="0">
              <a:cs typeface="ヒラギノ角ゴ Pro W3"/>
            </a:endParaRPr>
          </a:p>
        </p:txBody>
      </p:sp>
      <p:sp>
        <p:nvSpPr>
          <p:cNvPr id="4" name="Rektangel med rundade hörn 3">
            <a:hlinkClick r:id="rId2" action="ppaction://hlinksldjump"/>
          </p:cNvPr>
          <p:cNvSpPr/>
          <p:nvPr/>
        </p:nvSpPr>
        <p:spPr>
          <a:xfrm>
            <a:off x="1565365" y="5397037"/>
            <a:ext cx="3690143" cy="646273"/>
          </a:xfrm>
          <a:prstGeom prst="roundRect">
            <a:avLst/>
          </a:prstGeom>
          <a:solidFill>
            <a:schemeClr val="accent4">
              <a:lumMod val="75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Fortsätt till våra exempelfall</a:t>
            </a:r>
          </a:p>
        </p:txBody>
      </p:sp>
      <p:pic>
        <p:nvPicPr>
          <p:cNvPr id="1843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1575" y="2606675"/>
            <a:ext cx="290671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med rundade hörn 1"/>
          <p:cNvSpPr>
            <a:spLocks noChangeArrowheads="1"/>
          </p:cNvSpPr>
          <p:nvPr/>
        </p:nvSpPr>
        <p:spPr bwMode="auto">
          <a:xfrm>
            <a:off x="1565275" y="2705100"/>
            <a:ext cx="4533900" cy="1331913"/>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a:t>Välkomna till del 2 i Region Skånes utbildning för utfärdande av tandvårdsintyg!  </a:t>
            </a:r>
          </a:p>
          <a:p>
            <a:r>
              <a:rPr lang="sv-SE" altLang="sv-SE"/>
              <a:t>      	</a:t>
            </a:r>
          </a:p>
        </p:txBody>
      </p:sp>
      <p:pic>
        <p:nvPicPr>
          <p:cNvPr id="35847" name="Bildobjekt 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419850"/>
            <a:ext cx="1660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31" presetClass="exit" presetSubtype="0" fill="hold" grpId="0" nodeType="clickEffect">
                                  <p:stCondLst>
                                    <p:cond delay="0"/>
                                  </p:stCondLst>
                                  <p:childTnLst>
                                    <p:anim calcmode="lin" valueType="num">
                                      <p:cBhvr>
                                        <p:cTn id="6" dur="1000"/>
                                        <p:tgtEl>
                                          <p:spTgt spid="2">
                                            <p:txEl>
                                              <p:pRg st="0" end="0"/>
                                            </p:txEl>
                                          </p:spTgt>
                                        </p:tgtEl>
                                        <p:attrNameLst>
                                          <p:attrName>ppt_w</p:attrName>
                                        </p:attrNameLst>
                                      </p:cBhvr>
                                      <p:tavLst>
                                        <p:tav tm="0">
                                          <p:val>
                                            <p:strVal val="ppt_w"/>
                                          </p:val>
                                        </p:tav>
                                        <p:tav tm="100000">
                                          <p:val>
                                            <p:fltVal val="0"/>
                                          </p:val>
                                        </p:tav>
                                      </p:tavLst>
                                    </p:anim>
                                    <p:anim calcmode="lin" valueType="num">
                                      <p:cBhvr>
                                        <p:cTn id="7" dur="1000"/>
                                        <p:tgtEl>
                                          <p:spTgt spid="2">
                                            <p:txEl>
                                              <p:pRg st="0" end="0"/>
                                            </p:txEl>
                                          </p:spTgt>
                                        </p:tgtEl>
                                        <p:attrNameLst>
                                          <p:attrName>ppt_h</p:attrName>
                                        </p:attrNameLst>
                                      </p:cBhvr>
                                      <p:tavLst>
                                        <p:tav tm="0">
                                          <p:val>
                                            <p:strVal val="ppt_h"/>
                                          </p:val>
                                        </p:tav>
                                        <p:tav tm="100000">
                                          <p:val>
                                            <p:fltVal val="0"/>
                                          </p:val>
                                        </p:tav>
                                      </p:tavLst>
                                    </p:anim>
                                    <p:anim calcmode="lin" valueType="num">
                                      <p:cBhvr>
                                        <p:cTn id="8" dur="1000"/>
                                        <p:tgtEl>
                                          <p:spTgt spid="2">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2">
                                            <p:txEl>
                                              <p:pRg st="0" end="0"/>
                                            </p:txEl>
                                          </p:spTgt>
                                        </p:tgtEl>
                                      </p:cBhvr>
                                    </p:animEffect>
                                    <p:set>
                                      <p:cBhvr>
                                        <p:cTn id="10" dur="1" fill="hold">
                                          <p:stCondLst>
                                            <p:cond delay="999"/>
                                          </p:stCondLst>
                                        </p:cTn>
                                        <p:tgtEl>
                                          <p:spTgt spid="2">
                                            <p:txEl>
                                              <p:pRg st="0" end="0"/>
                                            </p:txEl>
                                          </p:spTgt>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2">
                                            <p:txEl>
                                              <p:pRg st="1" end="1"/>
                                            </p:txEl>
                                          </p:spTgt>
                                        </p:tgtEl>
                                        <p:attrNameLst>
                                          <p:attrName>ppt_w</p:attrName>
                                        </p:attrNameLst>
                                      </p:cBhvr>
                                      <p:tavLst>
                                        <p:tav tm="0">
                                          <p:val>
                                            <p:strVal val="ppt_w"/>
                                          </p:val>
                                        </p:tav>
                                        <p:tav tm="100000">
                                          <p:val>
                                            <p:fltVal val="0"/>
                                          </p:val>
                                        </p:tav>
                                      </p:tavLst>
                                    </p:anim>
                                    <p:anim calcmode="lin" valueType="num">
                                      <p:cBhvr>
                                        <p:cTn id="13" dur="1000"/>
                                        <p:tgtEl>
                                          <p:spTgt spid="2">
                                            <p:txEl>
                                              <p:pRg st="1" end="1"/>
                                            </p:txEl>
                                          </p:spTgt>
                                        </p:tgtEl>
                                        <p:attrNameLst>
                                          <p:attrName>ppt_h</p:attrName>
                                        </p:attrNameLst>
                                      </p:cBhvr>
                                      <p:tavLst>
                                        <p:tav tm="0">
                                          <p:val>
                                            <p:strVal val="ppt_h"/>
                                          </p:val>
                                        </p:tav>
                                        <p:tav tm="100000">
                                          <p:val>
                                            <p:fltVal val="0"/>
                                          </p:val>
                                        </p:tav>
                                      </p:tavLst>
                                    </p:anim>
                                    <p:anim calcmode="lin" valueType="num">
                                      <p:cBhvr>
                                        <p:cTn id="14" dur="1000"/>
                                        <p:tgtEl>
                                          <p:spTgt spid="2">
                                            <p:txEl>
                                              <p:pRg st="1" end="1"/>
                                            </p:txEl>
                                          </p:spTgt>
                                        </p:tgtEl>
                                        <p:attrNameLst>
                                          <p:attrName>style.rotation</p:attrName>
                                        </p:attrNameLst>
                                      </p:cBhvr>
                                      <p:tavLst>
                                        <p:tav tm="0">
                                          <p:val>
                                            <p:fltVal val="0"/>
                                          </p:val>
                                        </p:tav>
                                        <p:tav tm="100000">
                                          <p:val>
                                            <p:fltVal val="90"/>
                                          </p:val>
                                        </p:tav>
                                      </p:tavLst>
                                    </p:anim>
                                    <p:animEffect transition="out" filter="fade">
                                      <p:cBhvr>
                                        <p:cTn id="15" dur="1000"/>
                                        <p:tgtEl>
                                          <p:spTgt spid="2">
                                            <p:txEl>
                                              <p:pRg st="1" end="1"/>
                                            </p:txEl>
                                          </p:spTgt>
                                        </p:tgtEl>
                                      </p:cBhvr>
                                    </p:animEffect>
                                    <p:set>
                                      <p:cBhvr>
                                        <p:cTn id="16" dur="1" fill="hold">
                                          <p:stCondLst>
                                            <p:cond delay="999"/>
                                          </p:stCondLst>
                                        </p:cTn>
                                        <p:tgtEl>
                                          <p:spTgt spid="2">
                                            <p:txEl>
                                              <p:pRg st="1" end="1"/>
                                            </p:txEl>
                                          </p:spTgt>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2">
                                            <p:bg/>
                                          </p:spTgt>
                                        </p:tgtEl>
                                        <p:attrNameLst>
                                          <p:attrName>ppt_w</p:attrName>
                                        </p:attrNameLst>
                                      </p:cBhvr>
                                      <p:tavLst>
                                        <p:tav tm="0">
                                          <p:val>
                                            <p:strVal val="ppt_w"/>
                                          </p:val>
                                        </p:tav>
                                        <p:tav tm="100000">
                                          <p:val>
                                            <p:fltVal val="0"/>
                                          </p:val>
                                        </p:tav>
                                      </p:tavLst>
                                    </p:anim>
                                    <p:anim calcmode="lin" valueType="num">
                                      <p:cBhvr>
                                        <p:cTn id="19" dur="1000"/>
                                        <p:tgtEl>
                                          <p:spTgt spid="2">
                                            <p:bg/>
                                          </p:spTgt>
                                        </p:tgtEl>
                                        <p:attrNameLst>
                                          <p:attrName>ppt_h</p:attrName>
                                        </p:attrNameLst>
                                      </p:cBhvr>
                                      <p:tavLst>
                                        <p:tav tm="0">
                                          <p:val>
                                            <p:strVal val="ppt_h"/>
                                          </p:val>
                                        </p:tav>
                                        <p:tav tm="100000">
                                          <p:val>
                                            <p:fltVal val="0"/>
                                          </p:val>
                                        </p:tav>
                                      </p:tavLst>
                                    </p:anim>
                                    <p:anim calcmode="lin" valueType="num">
                                      <p:cBhvr>
                                        <p:cTn id="20" dur="1000"/>
                                        <p:tgtEl>
                                          <p:spTgt spid="2">
                                            <p:bg/>
                                          </p:spTgt>
                                        </p:tgtEl>
                                        <p:attrNameLst>
                                          <p:attrName>style.rotation</p:attrName>
                                        </p:attrNameLst>
                                      </p:cBhvr>
                                      <p:tavLst>
                                        <p:tav tm="0">
                                          <p:val>
                                            <p:fltVal val="0"/>
                                          </p:val>
                                        </p:tav>
                                        <p:tav tm="100000">
                                          <p:val>
                                            <p:fltVal val="90"/>
                                          </p:val>
                                        </p:tav>
                                      </p:tavLst>
                                    </p:anim>
                                    <p:animEffect transition="out" filter="fade">
                                      <p:cBhvr>
                                        <p:cTn id="21" dur="1000"/>
                                        <p:tgtEl>
                                          <p:spTgt spid="2">
                                            <p:bg/>
                                          </p:spTgt>
                                        </p:tgtEl>
                                      </p:cBhvr>
                                    </p:animEffect>
                                    <p:set>
                                      <p:cBhvr>
                                        <p:cTn id="22" dur="1" fill="hold">
                                          <p:stCondLst>
                                            <p:cond delay="999"/>
                                          </p:stCondLst>
                                        </p:cTn>
                                        <p:tgtEl>
                                          <p:spTgt spid="2">
                                            <p:bg/>
                                          </p:spTgt>
                                        </p:tgtEl>
                                        <p:attrNameLst>
                                          <p:attrName>style.visibility</p:attrName>
                                        </p:attrNameLst>
                                      </p:cBhvr>
                                      <p:to>
                                        <p:strVal val="hidden"/>
                                      </p:to>
                                    </p:set>
                                  </p:childTnLst>
                                </p:cTn>
                              </p:par>
                            </p:childTnLst>
                          </p:cTn>
                        </p:par>
                        <p:par>
                          <p:cTn id="23" fill="hold" nodeType="afterGroup">
                            <p:stCondLst>
                              <p:cond delay="1000"/>
                            </p:stCondLst>
                            <p:childTnLst>
                              <p:par>
                                <p:cTn id="24" presetID="1" presetClass="entr" presetSubtype="0" fill="hold" nodeType="afterEffect">
                                  <p:stCondLst>
                                    <p:cond delay="50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434"/>
                                        </p:tgtEl>
                                        <p:attrNameLst>
                                          <p:attrName>style.visibility</p:attrName>
                                        </p:attrNameLst>
                                      </p:cBhvr>
                                      <p:to>
                                        <p:strVal val="visible"/>
                                      </p:to>
                                    </p:set>
                                  </p:childTnLst>
                                </p:cTn>
                              </p:par>
                              <p:par>
                                <p:cTn id="28" presetID="2" presetClass="entr" presetSubtype="3" fill="hold" nodeType="withEffect">
                                  <p:stCondLst>
                                    <p:cond delay="0"/>
                                  </p:stCondLst>
                                  <p:childTnLst>
                                    <p:set>
                                      <p:cBhvr>
                                        <p:cTn id="29" dur="1" fill="hold">
                                          <p:stCondLst>
                                            <p:cond delay="0"/>
                                          </p:stCondLst>
                                        </p:cTn>
                                        <p:tgtEl>
                                          <p:spTgt spid="18437"/>
                                        </p:tgtEl>
                                        <p:attrNameLst>
                                          <p:attrName>style.visibility</p:attrName>
                                        </p:attrNameLst>
                                      </p:cBhvr>
                                      <p:to>
                                        <p:strVal val="visible"/>
                                      </p:to>
                                    </p:set>
                                    <p:anim calcmode="lin" valueType="num">
                                      <p:cBhvr additive="base">
                                        <p:cTn id="30" dur="500" fill="hold"/>
                                        <p:tgtEl>
                                          <p:spTgt spid="18437"/>
                                        </p:tgtEl>
                                        <p:attrNameLst>
                                          <p:attrName>ppt_x</p:attrName>
                                        </p:attrNameLst>
                                      </p:cBhvr>
                                      <p:tavLst>
                                        <p:tav tm="0">
                                          <p:val>
                                            <p:strVal val="1+#ppt_w/2"/>
                                          </p:val>
                                        </p:tav>
                                        <p:tav tm="100000">
                                          <p:val>
                                            <p:strVal val="#ppt_x"/>
                                          </p:val>
                                        </p:tav>
                                      </p:tavLst>
                                    </p:anim>
                                    <p:anim calcmode="lin" valueType="num">
                                      <p:cBhvr additive="base">
                                        <p:cTn id="31" dur="500" fill="hold"/>
                                        <p:tgtEl>
                                          <p:spTgt spid="18437"/>
                                        </p:tgtEl>
                                        <p:attrNameLst>
                                          <p:attrName>ppt_y</p:attrName>
                                        </p:attrNameLst>
                                      </p:cBhvr>
                                      <p:tavLst>
                                        <p:tav tm="0">
                                          <p:val>
                                            <p:strVal val="0-#ppt_h/2"/>
                                          </p:val>
                                        </p:tav>
                                        <p:tav tm="100000">
                                          <p:val>
                                            <p:strVal val="#ppt_y"/>
                                          </p:val>
                                        </p:tav>
                                      </p:tavLst>
                                    </p:anim>
                                  </p:childTnLst>
                                </p:cTn>
                              </p:par>
                              <p:par>
                                <p:cTn id="32" presetID="1" presetClass="entr" presetSubtype="0" fill="hold" grpId="0" nodeType="withEffect">
                                  <p:stCondLst>
                                    <p:cond delay="0"/>
                                  </p:stCondLst>
                                  <p:childTnLst>
                                    <p:set>
                                      <p:cBhvr>
                                        <p:cTn id="33" dur="1" fill="hold">
                                          <p:stCondLst>
                                            <p:cond delay="0"/>
                                          </p:stCondLst>
                                        </p:cTn>
                                        <p:tgtEl>
                                          <p:spTgt spid="18435">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435">
                                            <p:txEl>
                                              <p:pRg st="1" end="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18434" grpId="0"/>
      <p:bldP spid="18435" grpId="0" build="allAtOnce"/>
      <p:bldP spid="2"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ubrik 3"/>
          <p:cNvSpPr>
            <a:spLocks noGrp="1"/>
          </p:cNvSpPr>
          <p:nvPr>
            <p:ph type="ctrTitle"/>
          </p:nvPr>
        </p:nvSpPr>
        <p:spPr bwMode="auto">
          <a:xfrm>
            <a:off x="539750" y="338138"/>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Britta, 73 år</a:t>
            </a:r>
          </a:p>
        </p:txBody>
      </p:sp>
      <p:sp>
        <p:nvSpPr>
          <p:cNvPr id="36867" name="Underrubrik 4"/>
          <p:cNvSpPr>
            <a:spLocks noGrp="1"/>
          </p:cNvSpPr>
          <p:nvPr>
            <p:ph type="subTitle" idx="1"/>
          </p:nvPr>
        </p:nvSpPr>
        <p:spPr bwMode="auto">
          <a:xfrm>
            <a:off x="1016000" y="839788"/>
            <a:ext cx="5230813" cy="378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sv-SE" altLang="sv-SE" sz="1600" smtClean="0">
              <a:cs typeface="ヒラギノ角ゴ Pro W3"/>
            </a:endParaRPr>
          </a:p>
          <a:p>
            <a:pPr algn="l"/>
            <a:r>
              <a:rPr lang="sv-SE" altLang="sv-SE" sz="1800" smtClean="0">
                <a:cs typeface="ヒラギノ角ゴ Pro W3"/>
              </a:rPr>
              <a:t>Britta bor sen några år tillbaka själv i sin lägenhet mitt i stan. Britta orkar inte lika mycket som förut och hon får därför matdistribution samt serviceinsatser i form av städ var 14e dag och inköp en gång per vecka av hemtjänstpersonal. Hon får inget annat stöd. </a:t>
            </a:r>
          </a:p>
          <a:p>
            <a:pPr algn="l"/>
            <a:r>
              <a:rPr lang="sv-SE" altLang="sv-SE" sz="1800" smtClean="0">
                <a:cs typeface="ヒラギノ角ゴ Pro W3"/>
              </a:rPr>
              <a:t/>
            </a:r>
            <a:br>
              <a:rPr lang="sv-SE" altLang="sv-SE" sz="1800" smtClean="0">
                <a:cs typeface="ヒラギノ角ゴ Pro W3"/>
              </a:rPr>
            </a:br>
            <a:r>
              <a:rPr lang="sv-SE" altLang="sv-SE" sz="1800" smtClean="0">
                <a:cs typeface="ヒラギノ角ゴ Pro W3"/>
              </a:rPr>
              <a:t>Britta behöver nu gå till tandläkaren eftersom hon har så ont i tänderna. Hon har hört från sin granne att det finns något som heter tandvårdsintyg.</a:t>
            </a:r>
            <a:br>
              <a:rPr lang="sv-SE" altLang="sv-SE" sz="1800" smtClean="0">
                <a:cs typeface="ヒラギノ角ゴ Pro W3"/>
              </a:rPr>
            </a:br>
            <a:r>
              <a:rPr lang="sv-SE" altLang="sv-SE" sz="1800" smtClean="0">
                <a:cs typeface="ヒラギノ角ゴ Pro W3"/>
              </a:rPr>
              <a:t/>
            </a:r>
            <a:br>
              <a:rPr lang="sv-SE" altLang="sv-SE" sz="1800" smtClean="0">
                <a:cs typeface="ヒラギノ角ゴ Pro W3"/>
              </a:rPr>
            </a:br>
            <a:r>
              <a:rPr lang="sv-SE" altLang="sv-SE" sz="1800" smtClean="0">
                <a:cs typeface="ヒラギノ角ゴ Pro W3"/>
              </a:rPr>
              <a:t>Har Britta rätt till ett tandvårdsintyg?</a:t>
            </a:r>
            <a:r>
              <a:rPr lang="sv-SE" altLang="sv-SE" sz="2400" smtClean="0">
                <a:cs typeface="ヒラギノ角ゴ Pro W3"/>
              </a:rPr>
              <a:t/>
            </a:r>
            <a:br>
              <a:rPr lang="sv-SE" altLang="sv-SE" sz="2400" smtClean="0">
                <a:cs typeface="ヒラギノ角ゴ Pro W3"/>
              </a:rPr>
            </a:br>
            <a:endParaRPr lang="sv-SE" altLang="sv-SE" sz="2400" smtClean="0">
              <a:cs typeface="ヒラギノ角ゴ Pro W3"/>
            </a:endParaRPr>
          </a:p>
        </p:txBody>
      </p:sp>
      <p:sp>
        <p:nvSpPr>
          <p:cNvPr id="4" name="Rektangel med rundade hörn 3">
            <a:hlinkClick r:id="rId2" action="ppaction://hlinksldjump"/>
          </p:cNvPr>
          <p:cNvSpPr/>
          <p:nvPr/>
        </p:nvSpPr>
        <p:spPr>
          <a:xfrm>
            <a:off x="1619672" y="6115050"/>
            <a:ext cx="2011180" cy="526387"/>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endParaRPr lang="sv-SE" sz="1800" dirty="0"/>
          </a:p>
        </p:txBody>
      </p:sp>
      <p:sp>
        <p:nvSpPr>
          <p:cNvPr id="5" name="Rektangel med rundade hörn 4">
            <a:hlinkClick r:id="rId3" action="ppaction://hlinksldjump"/>
          </p:cNvPr>
          <p:cNvSpPr/>
          <p:nvPr/>
        </p:nvSpPr>
        <p:spPr>
          <a:xfrm>
            <a:off x="4425950" y="6115050"/>
            <a:ext cx="2102395" cy="53975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Nästa exempel</a:t>
            </a:r>
          </a:p>
        </p:txBody>
      </p:sp>
      <p:sp>
        <p:nvSpPr>
          <p:cNvPr id="6" name="Rektangel 5">
            <a:hlinkClick r:id="rId4" action="ppaction://hlinksldjump"/>
          </p:cNvPr>
          <p:cNvSpPr/>
          <p:nvPr/>
        </p:nvSpPr>
        <p:spPr>
          <a:xfrm>
            <a:off x="1057249" y="4941168"/>
            <a:ext cx="1600200" cy="865188"/>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a:t>
            </a:r>
          </a:p>
        </p:txBody>
      </p:sp>
      <p:sp>
        <p:nvSpPr>
          <p:cNvPr id="7" name="Rektangel 6">
            <a:hlinkClick r:id="rId4" action="ppaction://hlinksldjump"/>
          </p:cNvPr>
          <p:cNvSpPr/>
          <p:nvPr/>
        </p:nvSpPr>
        <p:spPr>
          <a:xfrm>
            <a:off x="3253983" y="4919518"/>
            <a:ext cx="1554163" cy="865188"/>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 men tidsbegränsat</a:t>
            </a:r>
          </a:p>
        </p:txBody>
      </p:sp>
      <p:sp>
        <p:nvSpPr>
          <p:cNvPr id="8" name="Rektangel 7">
            <a:hlinkClick r:id="rId5" action="ppaction://hlinksldjump"/>
          </p:cNvPr>
          <p:cNvSpPr/>
          <p:nvPr/>
        </p:nvSpPr>
        <p:spPr>
          <a:xfrm>
            <a:off x="5404680" y="4940374"/>
            <a:ext cx="1600200" cy="86677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Nej</a:t>
            </a:r>
          </a:p>
        </p:txBody>
      </p:sp>
      <p:pic>
        <p:nvPicPr>
          <p:cNvPr id="36883" name="Bildobjekt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1268413"/>
            <a:ext cx="2233612"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textruta 1"/>
          <p:cNvSpPr txBox="1">
            <a:spLocks noChangeArrowheads="1"/>
          </p:cNvSpPr>
          <p:nvPr/>
        </p:nvSpPr>
        <p:spPr bwMode="auto">
          <a:xfrm>
            <a:off x="6527800" y="188913"/>
            <a:ext cx="1212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Fråga 1 av 7</a:t>
            </a:r>
          </a:p>
        </p:txBody>
      </p:sp>
      <p:sp>
        <p:nvSpPr>
          <p:cNvPr id="36885" name="Rektangel 2"/>
          <p:cNvSpPr>
            <a:spLocks noChangeArrowheads="1"/>
          </p:cNvSpPr>
          <p:nvPr/>
        </p:nvSpPr>
        <p:spPr bwMode="auto">
          <a:xfrm>
            <a:off x="6527800" y="188913"/>
            <a:ext cx="923925" cy="2460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ubrik 4"/>
          <p:cNvSpPr>
            <a:spLocks noGrp="1"/>
          </p:cNvSpPr>
          <p:nvPr>
            <p:ph type="title"/>
          </p:nvPr>
        </p:nvSpPr>
        <p:spPr bwMode="auto">
          <a:xfrm>
            <a:off x="704850" y="333375"/>
            <a:ext cx="7772400"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sv-SE" altLang="sv-SE" b="0" smtClean="0">
                <a:cs typeface="ヒラギノ角ゴ Pro W3"/>
              </a:rPr>
              <a:t>Fel!</a:t>
            </a:r>
          </a:p>
        </p:txBody>
      </p:sp>
      <p:sp>
        <p:nvSpPr>
          <p:cNvPr id="37891" name="Platshållare för innehåll 1"/>
          <p:cNvSpPr>
            <a:spLocks noGrp="1"/>
          </p:cNvSpPr>
          <p:nvPr>
            <p:ph type="body" idx="1"/>
          </p:nvPr>
        </p:nvSpPr>
        <p:spPr bwMode="auto">
          <a:xfrm>
            <a:off x="706438" y="1341438"/>
            <a:ext cx="7770812" cy="482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1600" smtClean="0">
                <a:cs typeface="ヒラギノ角ゴ Pro W3"/>
              </a:rPr>
              <a:t>Britta har </a:t>
            </a:r>
            <a:r>
              <a:rPr lang="sv-SE" altLang="sv-SE" sz="1600" b="1" smtClean="0">
                <a:cs typeface="ヒラギノ角ゴ Pro W3"/>
              </a:rPr>
              <a:t>inte rätt </a:t>
            </a:r>
            <a:r>
              <a:rPr lang="sv-SE" altLang="sv-SE" sz="1600" smtClean="0">
                <a:cs typeface="ヒラギノ角ゴ Pro W3"/>
              </a:rPr>
              <a:t>till ett tandvårdsintyg. Hon har inte ett omfattande och varaktigt omvårdnadsbehov.  </a:t>
            </a:r>
            <a:br>
              <a:rPr lang="sv-SE" altLang="sv-SE" sz="1600" smtClean="0">
                <a:cs typeface="ヒラギノ角ゴ Pro W3"/>
              </a:rPr>
            </a:br>
            <a:endParaRPr lang="sv-SE" altLang="sv-SE" sz="1600" smtClean="0">
              <a:cs typeface="ヒラギノ角ゴ Pro W3"/>
            </a:endParaRPr>
          </a:p>
          <a:p>
            <a:r>
              <a:rPr lang="sv-SE" altLang="sv-SE" sz="1600" smtClean="0">
                <a:cs typeface="ヒラギノ角ゴ Pro W3"/>
              </a:rPr>
              <a:t>För att behovet ska vara omfattande och varaktigt ska Britta ha </a:t>
            </a:r>
            <a:r>
              <a:rPr lang="sv-SE" altLang="sv-SE" sz="1600" b="1" smtClean="0">
                <a:cs typeface="ヒラギノ角ゴ Pro W3"/>
              </a:rPr>
              <a:t>tre insatser och nattlig tillsyn </a:t>
            </a:r>
            <a:r>
              <a:rPr lang="sv-SE" altLang="sv-SE" sz="1600" smtClean="0">
                <a:cs typeface="ヒラギノ角ゴ Pro W3"/>
              </a:rPr>
              <a:t>som kan bestå av trygghetslarm för att berättigas ett tandvårdsintyg.</a:t>
            </a:r>
            <a:br>
              <a:rPr lang="sv-SE" altLang="sv-SE" sz="1600" smtClean="0">
                <a:cs typeface="ヒラギノ角ゴ Pro W3"/>
              </a:rPr>
            </a:br>
            <a:r>
              <a:rPr lang="sv-SE" altLang="sv-SE" sz="1600" smtClean="0">
                <a:cs typeface="ヒラギノ角ゴ Pro W3"/>
              </a:rPr>
              <a:t/>
            </a:r>
            <a:br>
              <a:rPr lang="sv-SE" altLang="sv-SE" sz="1600" smtClean="0">
                <a:cs typeface="ヒラギノ角ゴ Pro W3"/>
              </a:rPr>
            </a:br>
            <a:r>
              <a:rPr lang="sv-SE" altLang="sv-SE" sz="1600" smtClean="0">
                <a:cs typeface="ヒラギノ角ゴ Pro W3"/>
              </a:rPr>
              <a:t>Omvårdnad innebär i detta sammanhang att personal inom hemtjänst, sjukvård eller närstående rent praktiskt </a:t>
            </a:r>
            <a:r>
              <a:rPr lang="sv-SE" altLang="sv-SE" sz="1600" b="1" smtClean="0">
                <a:cs typeface="ヒラギノ角ゴ Pro W3"/>
              </a:rPr>
              <a:t>ger vård eller skötsel </a:t>
            </a:r>
            <a:r>
              <a:rPr lang="sv-SE" altLang="sv-SE" sz="1600" smtClean="0">
                <a:cs typeface="ヒラギノ角ゴ Pro W3"/>
              </a:rPr>
              <a:t>till någon annan person. Målet med omvårdnaden är att öka personens välbefinnande genom att lindra symtom och förbättra funktioner. </a:t>
            </a:r>
            <a:r>
              <a:rPr lang="sv-SE" altLang="sv-SE" sz="1600" i="1" smtClean="0">
                <a:cs typeface="ヒラギノ角ゴ Pro W3"/>
              </a:rPr>
              <a:t/>
            </a:r>
            <a:br>
              <a:rPr lang="sv-SE" altLang="sv-SE" sz="1600" i="1" smtClean="0">
                <a:cs typeface="ヒラギノ角ゴ Pro W3"/>
              </a:rPr>
            </a:br>
            <a:r>
              <a:rPr lang="sv-SE" altLang="sv-SE" sz="1600" smtClean="0">
                <a:cs typeface="ヒラギノ角ゴ Pro W3"/>
              </a:rPr>
              <a:t/>
            </a:r>
            <a:br>
              <a:rPr lang="sv-SE" altLang="sv-SE" sz="1600" smtClean="0">
                <a:cs typeface="ヒラギノ角ゴ Pro W3"/>
              </a:rPr>
            </a:br>
            <a:r>
              <a:rPr lang="sv-SE" altLang="sv-SE" sz="1600" smtClean="0">
                <a:cs typeface="ヒラギノ角ゴ Pro W3"/>
              </a:rPr>
              <a:t>Matutskick och städning är enligt gällande regelverk inte</a:t>
            </a:r>
            <a:r>
              <a:rPr lang="sv-SE" altLang="sv-SE" sz="1600" b="1" smtClean="0">
                <a:cs typeface="ヒラギノ角ゴ Pro W3"/>
              </a:rPr>
              <a:t> </a:t>
            </a:r>
            <a:r>
              <a:rPr lang="sv-SE" altLang="sv-SE" sz="1600" smtClean="0">
                <a:cs typeface="ヒラギノ角ゴ Pro W3"/>
              </a:rPr>
              <a:t>att anses som praktiskt</a:t>
            </a:r>
            <a:br>
              <a:rPr lang="sv-SE" altLang="sv-SE" sz="1600" smtClean="0">
                <a:cs typeface="ヒラギノ角ゴ Pro W3"/>
              </a:rPr>
            </a:br>
            <a:r>
              <a:rPr lang="sv-SE" altLang="sv-SE" sz="1600" b="1" smtClean="0">
                <a:cs typeface="ヒラギノ角ゴ Pro W3"/>
              </a:rPr>
              <a:t>givande av</a:t>
            </a:r>
            <a:r>
              <a:rPr lang="sv-SE" altLang="sv-SE" sz="1600" smtClean="0">
                <a:cs typeface="ヒラギノ角ゴ Pro W3"/>
              </a:rPr>
              <a:t> </a:t>
            </a:r>
            <a:r>
              <a:rPr lang="sv-SE" altLang="sv-SE" sz="1600" b="1" smtClean="0">
                <a:cs typeface="ヒラギノ角ゴ Pro W3"/>
              </a:rPr>
              <a:t>vård eller skötsel</a:t>
            </a:r>
            <a:r>
              <a:rPr lang="sv-SE" altLang="sv-SE" sz="1600" smtClean="0">
                <a:cs typeface="ヒラギノ角ゴ Pro W3"/>
              </a:rPr>
              <a:t> för ökat välbefinnande genom lindring av symtom och förbättrande av funktioner.</a:t>
            </a:r>
            <a:br>
              <a:rPr lang="sv-SE" altLang="sv-SE" sz="1600" smtClean="0">
                <a:cs typeface="ヒラギノ角ゴ Pro W3"/>
              </a:rPr>
            </a:br>
            <a:r>
              <a:rPr lang="sv-SE" altLang="sv-SE" smtClean="0">
                <a:cs typeface="ヒラギノ角ゴ Pro W3"/>
              </a:rPr>
              <a:t/>
            </a:r>
            <a:br>
              <a:rPr lang="sv-SE" altLang="sv-SE" smtClean="0">
                <a:cs typeface="ヒラギノ角ゴ Pro W3"/>
              </a:rPr>
            </a:br>
            <a:r>
              <a:rPr lang="sv-SE" altLang="sv-SE" smtClean="0">
                <a:cs typeface="ヒラギノ角ゴ Pro W3"/>
              </a:rPr>
              <a:t> </a:t>
            </a:r>
            <a:r>
              <a:rPr lang="sv-SE" altLang="sv-SE" sz="2400" smtClean="0">
                <a:cs typeface="ヒラギノ角ゴ Pro W3"/>
              </a:rPr>
              <a:t/>
            </a:r>
            <a:br>
              <a:rPr lang="sv-SE" altLang="sv-SE" sz="2400" smtClean="0">
                <a:cs typeface="ヒラギノ角ゴ Pro W3"/>
              </a:rPr>
            </a:br>
            <a:endParaRPr lang="sv-SE" altLang="sv-SE" sz="2400" smtClean="0">
              <a:cs typeface="ヒラギノ角ゴ Pro W3"/>
            </a:endParaRPr>
          </a:p>
        </p:txBody>
      </p:sp>
      <p:sp>
        <p:nvSpPr>
          <p:cNvPr id="5" name="Rektangel med rundade hörn 4">
            <a:hlinkClick r:id="rId2" action="ppaction://hlinksldjump"/>
          </p:cNvPr>
          <p:cNvSpPr/>
          <p:nvPr/>
        </p:nvSpPr>
        <p:spPr>
          <a:xfrm>
            <a:off x="2594560" y="6165304"/>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ubrik 4"/>
          <p:cNvSpPr>
            <a:spLocks noGrp="1"/>
          </p:cNvSpPr>
          <p:nvPr>
            <p:ph type="title"/>
          </p:nvPr>
        </p:nvSpPr>
        <p:spPr bwMode="auto">
          <a:xfrm>
            <a:off x="744538" y="549275"/>
            <a:ext cx="7772400"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sv-SE" altLang="sv-SE" b="0" smtClean="0">
                <a:cs typeface="ヒラギノ角ゴ Pro W3"/>
              </a:rPr>
              <a:t>Rätt!</a:t>
            </a:r>
            <a:br>
              <a:rPr lang="sv-SE" altLang="sv-SE" b="0" smtClean="0">
                <a:cs typeface="ヒラギノ角ゴ Pro W3"/>
              </a:rPr>
            </a:br>
            <a:r>
              <a:rPr lang="sv-SE" altLang="sv-SE" smtClean="0">
                <a:cs typeface="ヒラギノ角ゴ Pro W3"/>
              </a:rPr>
              <a:t>		</a:t>
            </a:r>
          </a:p>
        </p:txBody>
      </p:sp>
      <p:sp>
        <p:nvSpPr>
          <p:cNvPr id="38915" name="Platshållare för innehåll 1"/>
          <p:cNvSpPr>
            <a:spLocks noGrp="1"/>
          </p:cNvSpPr>
          <p:nvPr>
            <p:ph type="body" idx="1"/>
          </p:nvPr>
        </p:nvSpPr>
        <p:spPr bwMode="auto">
          <a:xfrm>
            <a:off x="758825" y="1393825"/>
            <a:ext cx="7772400" cy="462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1600" smtClean="0">
                <a:cs typeface="ヒラギノ角ゴ Pro W3"/>
              </a:rPr>
              <a:t>Britta har </a:t>
            </a:r>
            <a:r>
              <a:rPr lang="sv-SE" altLang="sv-SE" sz="1600" b="1" smtClean="0">
                <a:cs typeface="ヒラギノ角ゴ Pro W3"/>
              </a:rPr>
              <a:t>inte rätt </a:t>
            </a:r>
            <a:r>
              <a:rPr lang="sv-SE" altLang="sv-SE" sz="1600" smtClean="0">
                <a:cs typeface="ヒラギノ角ゴ Pro W3"/>
              </a:rPr>
              <a:t>till ett tandvårdsintyg. Hon har inte ett omfattande och varaktigt omvårdnadsbehov.  </a:t>
            </a:r>
            <a:br>
              <a:rPr lang="sv-SE" altLang="sv-SE" sz="1600" smtClean="0">
                <a:cs typeface="ヒラギノ角ゴ Pro W3"/>
              </a:rPr>
            </a:br>
            <a:endParaRPr lang="sv-SE" altLang="sv-SE" sz="1600" smtClean="0">
              <a:cs typeface="ヒラギノ角ゴ Pro W3"/>
            </a:endParaRPr>
          </a:p>
          <a:p>
            <a:r>
              <a:rPr lang="sv-SE" altLang="sv-SE" sz="1600" smtClean="0">
                <a:cs typeface="ヒラギノ角ゴ Pro W3"/>
              </a:rPr>
              <a:t>För att behovet ska vara omfattande och varaktigt ska Britta ha </a:t>
            </a:r>
            <a:r>
              <a:rPr lang="sv-SE" altLang="sv-SE" sz="1600" b="1" smtClean="0">
                <a:cs typeface="ヒラギノ角ゴ Pro W3"/>
              </a:rPr>
              <a:t>tre insatser och nattlig tillsyn </a:t>
            </a:r>
            <a:r>
              <a:rPr lang="sv-SE" altLang="sv-SE" sz="1600" smtClean="0">
                <a:cs typeface="ヒラギノ角ゴ Pro W3"/>
              </a:rPr>
              <a:t>som kan bestå av trygghetslarm för att berättigas ett tandvårdsintyg.</a:t>
            </a:r>
            <a:br>
              <a:rPr lang="sv-SE" altLang="sv-SE" sz="1600" smtClean="0">
                <a:cs typeface="ヒラギノ角ゴ Pro W3"/>
              </a:rPr>
            </a:br>
            <a:r>
              <a:rPr lang="sv-SE" altLang="sv-SE" sz="1600" smtClean="0">
                <a:cs typeface="ヒラギノ角ゴ Pro W3"/>
              </a:rPr>
              <a:t/>
            </a:r>
            <a:br>
              <a:rPr lang="sv-SE" altLang="sv-SE" sz="1600" smtClean="0">
                <a:cs typeface="ヒラギノ角ゴ Pro W3"/>
              </a:rPr>
            </a:br>
            <a:r>
              <a:rPr lang="sv-SE" altLang="sv-SE" sz="1600" smtClean="0">
                <a:cs typeface="ヒラギノ角ゴ Pro W3"/>
              </a:rPr>
              <a:t>Omvårdnad innebär i detta sammanhang att personal inom hemtjänst, sjukvård eller närstående rent praktiskt </a:t>
            </a:r>
            <a:r>
              <a:rPr lang="sv-SE" altLang="sv-SE" sz="1600" b="1" smtClean="0">
                <a:cs typeface="ヒラギノ角ゴ Pro W3"/>
              </a:rPr>
              <a:t>ger vård eller skötsel </a:t>
            </a:r>
            <a:r>
              <a:rPr lang="sv-SE" altLang="sv-SE" sz="1600" smtClean="0">
                <a:cs typeface="ヒラギノ角ゴ Pro W3"/>
              </a:rPr>
              <a:t>till någon annan person. Målet med omvårdnaden är att öka personens välbefinnande genom att lindra symtom och förbättra funktioner. </a:t>
            </a:r>
            <a:r>
              <a:rPr lang="sv-SE" altLang="sv-SE" sz="1600" i="1" smtClean="0">
                <a:cs typeface="ヒラギノ角ゴ Pro W3"/>
              </a:rPr>
              <a:t/>
            </a:r>
            <a:br>
              <a:rPr lang="sv-SE" altLang="sv-SE" sz="1600" i="1" smtClean="0">
                <a:cs typeface="ヒラギノ角ゴ Pro W3"/>
              </a:rPr>
            </a:br>
            <a:r>
              <a:rPr lang="sv-SE" altLang="sv-SE" sz="1600" smtClean="0">
                <a:cs typeface="ヒラギノ角ゴ Pro W3"/>
              </a:rPr>
              <a:t/>
            </a:r>
            <a:br>
              <a:rPr lang="sv-SE" altLang="sv-SE" sz="1600" smtClean="0">
                <a:cs typeface="ヒラギノ角ゴ Pro W3"/>
              </a:rPr>
            </a:br>
            <a:r>
              <a:rPr lang="sv-SE" altLang="sv-SE" sz="1600" smtClean="0">
                <a:cs typeface="ヒラギノ角ゴ Pro W3"/>
              </a:rPr>
              <a:t>Matutskick och städning är enligt gällande regelverk inte</a:t>
            </a:r>
            <a:r>
              <a:rPr lang="sv-SE" altLang="sv-SE" sz="1600" b="1" smtClean="0">
                <a:cs typeface="ヒラギノ角ゴ Pro W3"/>
              </a:rPr>
              <a:t> </a:t>
            </a:r>
            <a:r>
              <a:rPr lang="sv-SE" altLang="sv-SE" sz="1600" smtClean="0">
                <a:cs typeface="ヒラギノ角ゴ Pro W3"/>
              </a:rPr>
              <a:t>att anses som praktiskt</a:t>
            </a:r>
            <a:br>
              <a:rPr lang="sv-SE" altLang="sv-SE" sz="1600" smtClean="0">
                <a:cs typeface="ヒラギノ角ゴ Pro W3"/>
              </a:rPr>
            </a:br>
            <a:r>
              <a:rPr lang="sv-SE" altLang="sv-SE" sz="1600" b="1" smtClean="0">
                <a:cs typeface="ヒラギノ角ゴ Pro W3"/>
              </a:rPr>
              <a:t>givande av</a:t>
            </a:r>
            <a:r>
              <a:rPr lang="sv-SE" altLang="sv-SE" sz="1600" smtClean="0">
                <a:cs typeface="ヒラギノ角ゴ Pro W3"/>
              </a:rPr>
              <a:t> </a:t>
            </a:r>
            <a:r>
              <a:rPr lang="sv-SE" altLang="sv-SE" sz="1600" b="1" smtClean="0">
                <a:cs typeface="ヒラギノ角ゴ Pro W3"/>
              </a:rPr>
              <a:t>vård eller skötsel</a:t>
            </a:r>
            <a:r>
              <a:rPr lang="sv-SE" altLang="sv-SE" sz="1600" smtClean="0">
                <a:cs typeface="ヒラギノ角ゴ Pro W3"/>
              </a:rPr>
              <a:t> för ökat välbefinnande genom lindring av symtom och förbättrande av funktioner.</a:t>
            </a:r>
            <a:br>
              <a:rPr lang="sv-SE" altLang="sv-SE" sz="1600" smtClean="0">
                <a:cs typeface="ヒラギノ角ゴ Pro W3"/>
              </a:rPr>
            </a:br>
            <a:endParaRPr lang="sv-SE" altLang="sv-SE" sz="1600" smtClean="0">
              <a:cs typeface="ヒラギノ角ゴ Pro W3"/>
            </a:endParaRPr>
          </a:p>
        </p:txBody>
      </p:sp>
      <p:sp>
        <p:nvSpPr>
          <p:cNvPr id="4" name="Rektangel med rundade hörn 3">
            <a:hlinkClick r:id="rId2" action="ppaction://hlinksldjump"/>
          </p:cNvPr>
          <p:cNvSpPr/>
          <p:nvPr/>
        </p:nvSpPr>
        <p:spPr>
          <a:xfrm>
            <a:off x="1979712" y="6237312"/>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endParaRPr lang="sv-SE" sz="1800" dirty="0"/>
          </a:p>
        </p:txBody>
      </p:sp>
      <p:sp>
        <p:nvSpPr>
          <p:cNvPr id="5" name="Rektangel med rundade hörn 4">
            <a:hlinkClick r:id="rId3" action="ppaction://hlinksldjump"/>
          </p:cNvPr>
          <p:cNvSpPr/>
          <p:nvPr/>
        </p:nvSpPr>
        <p:spPr>
          <a:xfrm>
            <a:off x="4860032" y="6237312"/>
            <a:ext cx="2016125"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Nästa exempel</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ubrik 4"/>
          <p:cNvSpPr>
            <a:spLocks noGrp="1"/>
          </p:cNvSpPr>
          <p:nvPr>
            <p:ph type="ctrTitle"/>
          </p:nvPr>
        </p:nvSpPr>
        <p:spPr bwMode="auto">
          <a:xfrm>
            <a:off x="398463" y="271463"/>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Yosuf, 72 år</a:t>
            </a:r>
          </a:p>
        </p:txBody>
      </p:sp>
      <p:sp>
        <p:nvSpPr>
          <p:cNvPr id="39939" name="Underrubrik 5"/>
          <p:cNvSpPr>
            <a:spLocks noGrp="1"/>
          </p:cNvSpPr>
          <p:nvPr>
            <p:ph type="subTitle" idx="1"/>
          </p:nvPr>
        </p:nvSpPr>
        <p:spPr bwMode="auto">
          <a:xfrm>
            <a:off x="576263" y="1006475"/>
            <a:ext cx="5237162" cy="346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sv-SE" altLang="sv-SE" sz="1800" smtClean="0">
                <a:cs typeface="ヒラギノ角ゴ Pro W3"/>
              </a:rPr>
              <a:t>Yosuf fick nyligen en stroke. Till följd av det har han fått en fysisk funktionsnedsättning. Han behöver nu rullstol för att ta sig fram och det är tveksamt om han klarar av sin personliga vård eller skötsel. Yosuf har inte beviljats några hjälpinsatser ännu.</a:t>
            </a:r>
            <a:br>
              <a:rPr lang="sv-SE" altLang="sv-SE" sz="1800" smtClean="0">
                <a:cs typeface="ヒラギノ角ゴ Pro W3"/>
              </a:rPr>
            </a:br>
            <a:r>
              <a:rPr lang="sv-SE" altLang="sv-SE" sz="1800" smtClean="0">
                <a:cs typeface="ヒラギノ角ゴ Pro W3"/>
              </a:rPr>
              <a:t/>
            </a:r>
            <a:br>
              <a:rPr lang="sv-SE" altLang="sv-SE" sz="1800" smtClean="0">
                <a:cs typeface="ヒラギノ角ゴ Pro W3"/>
              </a:rPr>
            </a:br>
            <a:r>
              <a:rPr lang="sv-SE" altLang="sv-SE" sz="1800" smtClean="0">
                <a:cs typeface="ヒラギノ角ゴ Pro W3"/>
              </a:rPr>
              <a:t>Rehabiliteringen har precis påbörjats och enligt läkaren är det oklart hur mycket bättre Yosuf kommer att bli i framtiden.</a:t>
            </a:r>
            <a:br>
              <a:rPr lang="sv-SE" altLang="sv-SE" sz="1800" smtClean="0">
                <a:cs typeface="ヒラギノ角ゴ Pro W3"/>
              </a:rPr>
            </a:br>
            <a:r>
              <a:rPr lang="sv-SE" altLang="sv-SE" sz="1800" smtClean="0">
                <a:cs typeface="ヒラギノ角ゴ Pro W3"/>
              </a:rPr>
              <a:t/>
            </a:r>
            <a:br>
              <a:rPr lang="sv-SE" altLang="sv-SE" sz="1800" smtClean="0">
                <a:cs typeface="ヒラギノ角ゴ Pro W3"/>
              </a:rPr>
            </a:br>
            <a:r>
              <a:rPr lang="sv-SE" altLang="sv-SE" sz="1800" smtClean="0">
                <a:cs typeface="ヒラギノ角ゴ Pro W3"/>
              </a:rPr>
              <a:t>Har Yosuf rätt till ett tandvårdsintyg?</a:t>
            </a:r>
          </a:p>
        </p:txBody>
      </p:sp>
      <p:sp>
        <p:nvSpPr>
          <p:cNvPr id="10" name="Rektangel 9">
            <a:hlinkClick r:id="rId3" action="ppaction://hlinksldjump"/>
          </p:cNvPr>
          <p:cNvSpPr/>
          <p:nvPr/>
        </p:nvSpPr>
        <p:spPr>
          <a:xfrm>
            <a:off x="1043608" y="4878508"/>
            <a:ext cx="1403350" cy="7207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a:t>
            </a:r>
          </a:p>
        </p:txBody>
      </p:sp>
      <p:sp>
        <p:nvSpPr>
          <p:cNvPr id="11" name="Rektangel 10">
            <a:hlinkClick r:id="rId3" action="ppaction://hlinksldjump"/>
          </p:cNvPr>
          <p:cNvSpPr/>
          <p:nvPr/>
        </p:nvSpPr>
        <p:spPr>
          <a:xfrm>
            <a:off x="3275856" y="4884857"/>
            <a:ext cx="1462087" cy="7080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 men tidsbegränsat</a:t>
            </a:r>
          </a:p>
        </p:txBody>
      </p:sp>
      <p:sp>
        <p:nvSpPr>
          <p:cNvPr id="12" name="Rektangel 11">
            <a:hlinkClick r:id="rId4" action="ppaction://hlinksldjump"/>
          </p:cNvPr>
          <p:cNvSpPr/>
          <p:nvPr/>
        </p:nvSpPr>
        <p:spPr>
          <a:xfrm>
            <a:off x="5292725" y="4878508"/>
            <a:ext cx="1590675" cy="7207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Nej</a:t>
            </a:r>
          </a:p>
        </p:txBody>
      </p:sp>
      <p:sp>
        <p:nvSpPr>
          <p:cNvPr id="13" name="Rektangel med rundade hörn 12">
            <a:hlinkClick r:id="rId5" action="ppaction://hlinksldjump"/>
          </p:cNvPr>
          <p:cNvSpPr/>
          <p:nvPr/>
        </p:nvSpPr>
        <p:spPr>
          <a:xfrm>
            <a:off x="4284662" y="6203595"/>
            <a:ext cx="2016125"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Nästa exempel</a:t>
            </a:r>
          </a:p>
        </p:txBody>
      </p:sp>
      <p:sp>
        <p:nvSpPr>
          <p:cNvPr id="14" name="Rektangel med rundade hörn 13">
            <a:hlinkClick r:id="rId6" action="ppaction://hlinksldjump"/>
          </p:cNvPr>
          <p:cNvSpPr/>
          <p:nvPr/>
        </p:nvSpPr>
        <p:spPr>
          <a:xfrm>
            <a:off x="1745283" y="6203595"/>
            <a:ext cx="1963737"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endParaRPr lang="sv-SE" sz="1800" dirty="0"/>
          </a:p>
        </p:txBody>
      </p:sp>
      <p:pic>
        <p:nvPicPr>
          <p:cNvPr id="39955" name="Bildobjekt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1806575"/>
            <a:ext cx="3106738"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6" name="textruta 14"/>
          <p:cNvSpPr txBox="1">
            <a:spLocks noChangeArrowheads="1"/>
          </p:cNvSpPr>
          <p:nvPr/>
        </p:nvSpPr>
        <p:spPr bwMode="auto">
          <a:xfrm>
            <a:off x="6588125" y="228600"/>
            <a:ext cx="1212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Fråga 2 av 7</a:t>
            </a:r>
          </a:p>
        </p:txBody>
      </p:sp>
      <p:sp>
        <p:nvSpPr>
          <p:cNvPr id="39957" name="Rektangel 15"/>
          <p:cNvSpPr>
            <a:spLocks noChangeArrowheads="1"/>
          </p:cNvSpPr>
          <p:nvPr/>
        </p:nvSpPr>
        <p:spPr bwMode="auto">
          <a:xfrm>
            <a:off x="6569075" y="228600"/>
            <a:ext cx="923925" cy="2460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ubrik 3"/>
          <p:cNvSpPr>
            <a:spLocks noGrp="1"/>
          </p:cNvSpPr>
          <p:nvPr>
            <p:ph type="title"/>
          </p:nvPr>
        </p:nvSpPr>
        <p:spPr bwMode="auto">
          <a:xfrm>
            <a:off x="590550" y="581025"/>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0" smtClean="0">
                <a:cs typeface="ヒラギノ角ゴ Pro W3"/>
              </a:rPr>
              <a:t>Fel!</a:t>
            </a:r>
          </a:p>
        </p:txBody>
      </p:sp>
      <p:sp>
        <p:nvSpPr>
          <p:cNvPr id="41987" name="Platshållare för innehåll 4"/>
          <p:cNvSpPr>
            <a:spLocks noGrp="1"/>
          </p:cNvSpPr>
          <p:nvPr>
            <p:ph idx="1"/>
          </p:nvPr>
        </p:nvSpPr>
        <p:spPr bwMode="auto">
          <a:xfrm>
            <a:off x="590550" y="1628775"/>
            <a:ext cx="8229600" cy="341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2400" smtClean="0">
                <a:cs typeface="ヒラギノ角ゴ Pro W3"/>
              </a:rPr>
              <a:t>Yosuf har inte rätt till ett tandvårdsintyg eftersom rehabiliteringen nyligen har påbörjats. Det är för tidigt att uttala sig om </a:t>
            </a:r>
            <a:r>
              <a:rPr lang="sv-SE" altLang="sv-SE" sz="2400" b="1" smtClean="0">
                <a:cs typeface="ヒラギノ角ゴ Pro W3"/>
              </a:rPr>
              <a:t>varaktigheten</a:t>
            </a:r>
            <a:r>
              <a:rPr lang="sv-SE" altLang="sv-SE" sz="2400" smtClean="0">
                <a:cs typeface="ヒラギノ角ゴ Pro W3"/>
              </a:rPr>
              <a:t> av hans </a:t>
            </a:r>
            <a:r>
              <a:rPr lang="sv-SE" altLang="sv-SE" sz="2400" b="1" smtClean="0">
                <a:cs typeface="ヒラギノ角ゴ Pro W3"/>
              </a:rPr>
              <a:t>omvårdnadsbehov</a:t>
            </a:r>
            <a:r>
              <a:rPr lang="sv-SE" altLang="sv-SE" sz="2400" smtClean="0">
                <a:cs typeface="ヒラギノ角ゴ Pro W3"/>
              </a:rPr>
              <a:t>. </a:t>
            </a:r>
          </a:p>
          <a:p>
            <a:pPr marL="0" indent="0">
              <a:buFontTx/>
              <a:buNone/>
            </a:pPr>
            <a:r>
              <a:rPr lang="sv-SE" altLang="sv-SE" sz="2400" smtClean="0">
                <a:cs typeface="ヒラギノ角ゴ Pro W3"/>
              </a:rPr>
              <a:t/>
            </a:r>
            <a:br>
              <a:rPr lang="sv-SE" altLang="sv-SE" sz="2400" smtClean="0">
                <a:cs typeface="ヒラギノ角ゴ Pro W3"/>
              </a:rPr>
            </a:br>
            <a:r>
              <a:rPr lang="sv-SE" altLang="sv-SE" sz="2400" smtClean="0">
                <a:cs typeface="ヒラギノ角ゴ Pro W3"/>
              </a:rPr>
              <a:t>Istället ska du avvakta med att utfärda ett tandvårdsintyg tills det går att säkerställa att där finns en varaktighet i det omfattande omvårdnadsbehovet </a:t>
            </a:r>
            <a:r>
              <a:rPr lang="sv-SE" altLang="sv-SE" sz="2400" b="1" smtClean="0">
                <a:cs typeface="ヒラギノ角ゴ Pro W3"/>
              </a:rPr>
              <a:t>som förväntas kvarstå i minst ett år</a:t>
            </a:r>
            <a:r>
              <a:rPr lang="sv-SE" altLang="sv-SE" sz="2400" smtClean="0">
                <a:cs typeface="ヒラギノ角ゴ Pro W3"/>
              </a:rPr>
              <a:t>.</a:t>
            </a:r>
          </a:p>
        </p:txBody>
      </p:sp>
      <p:sp>
        <p:nvSpPr>
          <p:cNvPr id="9" name="Rektangel med rundade hörn 8">
            <a:hlinkClick r:id="rId3" action="ppaction://hlinksldjump"/>
          </p:cNvPr>
          <p:cNvSpPr/>
          <p:nvPr/>
        </p:nvSpPr>
        <p:spPr>
          <a:xfrm>
            <a:off x="669925" y="5661025"/>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endParaRPr lang="sv-SE" sz="1800" dirty="0"/>
          </a:p>
        </p:txBody>
      </p:sp>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ubrik 1"/>
          <p:cNvSpPr>
            <a:spLocks noGrp="1"/>
          </p:cNvSpPr>
          <p:nvPr>
            <p:ph type="title"/>
          </p:nvPr>
        </p:nvSpPr>
        <p:spPr bwMode="auto">
          <a:xfrm>
            <a:off x="590550" y="57626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0" smtClean="0">
                <a:cs typeface="ヒラギノ角ゴ Pro W3"/>
              </a:rPr>
              <a:t>Rätt!</a:t>
            </a:r>
          </a:p>
        </p:txBody>
      </p:sp>
      <p:sp>
        <p:nvSpPr>
          <p:cNvPr id="44035" name="Platshållare för innehåll 2"/>
          <p:cNvSpPr>
            <a:spLocks noGrp="1"/>
          </p:cNvSpPr>
          <p:nvPr>
            <p:ph idx="1"/>
          </p:nvPr>
        </p:nvSpPr>
        <p:spPr bwMode="auto">
          <a:xfrm>
            <a:off x="590550" y="1916113"/>
            <a:ext cx="8229600" cy="341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2400" smtClean="0">
                <a:cs typeface="ヒラギノ角ゴ Pro W3"/>
              </a:rPr>
              <a:t>Yosuf har inte rätt till ett tandvårdsintyg eftersom rehabiliteringen nyligen har påbörjats. Det är för tidigt att uttala sig om </a:t>
            </a:r>
            <a:r>
              <a:rPr lang="sv-SE" altLang="sv-SE" sz="2400" b="1" smtClean="0">
                <a:cs typeface="ヒラギノ角ゴ Pro W3"/>
              </a:rPr>
              <a:t>varaktigheten</a:t>
            </a:r>
            <a:r>
              <a:rPr lang="sv-SE" altLang="sv-SE" sz="2400" smtClean="0">
                <a:cs typeface="ヒラギノ角ゴ Pro W3"/>
              </a:rPr>
              <a:t> av hans </a:t>
            </a:r>
            <a:r>
              <a:rPr lang="sv-SE" altLang="sv-SE" sz="2400" b="1" smtClean="0">
                <a:cs typeface="ヒラギノ角ゴ Pro W3"/>
              </a:rPr>
              <a:t>omvårdnadsbehov</a:t>
            </a:r>
            <a:r>
              <a:rPr lang="sv-SE" altLang="sv-SE" sz="2400" smtClean="0">
                <a:cs typeface="ヒラギノ角ゴ Pro W3"/>
              </a:rPr>
              <a:t>. </a:t>
            </a:r>
          </a:p>
          <a:p>
            <a:pPr marL="0" indent="0">
              <a:buFontTx/>
              <a:buNone/>
            </a:pPr>
            <a:r>
              <a:rPr lang="sv-SE" altLang="sv-SE" sz="2400" smtClean="0">
                <a:cs typeface="ヒラギノ角ゴ Pro W3"/>
              </a:rPr>
              <a:t/>
            </a:r>
            <a:br>
              <a:rPr lang="sv-SE" altLang="sv-SE" sz="2400" smtClean="0">
                <a:cs typeface="ヒラギノ角ゴ Pro W3"/>
              </a:rPr>
            </a:br>
            <a:r>
              <a:rPr lang="sv-SE" altLang="sv-SE" sz="2400" smtClean="0">
                <a:cs typeface="ヒラギノ角ゴ Pro W3"/>
              </a:rPr>
              <a:t>Istället ska du avvakta med att utfärda ett tandvårdsintyg tills det går att säkerställa att där finns en varaktighet i det omfattande omvårdnadsbehovet </a:t>
            </a:r>
            <a:r>
              <a:rPr lang="sv-SE" altLang="sv-SE" sz="2400" b="1" smtClean="0">
                <a:cs typeface="ヒラギノ角ゴ Pro W3"/>
              </a:rPr>
              <a:t>som förväntas kvarstå i minst ett år</a:t>
            </a:r>
            <a:r>
              <a:rPr lang="sv-SE" altLang="sv-SE" sz="2400" smtClean="0">
                <a:cs typeface="ヒラギノ角ゴ Pro W3"/>
              </a:rPr>
              <a:t>.</a:t>
            </a:r>
          </a:p>
        </p:txBody>
      </p:sp>
      <p:sp>
        <p:nvSpPr>
          <p:cNvPr id="4" name="Rektangel med rundade hörn 3">
            <a:hlinkClick r:id="rId2" action="ppaction://hlinksldjump"/>
          </p:cNvPr>
          <p:cNvSpPr/>
          <p:nvPr/>
        </p:nvSpPr>
        <p:spPr>
          <a:xfrm>
            <a:off x="1042988" y="5670550"/>
            <a:ext cx="1963737"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endParaRPr lang="sv-SE" sz="1800" dirty="0"/>
          </a:p>
        </p:txBody>
      </p:sp>
      <p:sp>
        <p:nvSpPr>
          <p:cNvPr id="5" name="Rektangel med rundade hörn 4">
            <a:hlinkClick r:id="rId3" action="ppaction://hlinksldjump"/>
          </p:cNvPr>
          <p:cNvSpPr/>
          <p:nvPr/>
        </p:nvSpPr>
        <p:spPr>
          <a:xfrm>
            <a:off x="3851275" y="5670550"/>
            <a:ext cx="2016125"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Nästa exempel</a:t>
            </a:r>
          </a:p>
        </p:txBody>
      </p:sp>
    </p:spTree>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ubrik 1"/>
          <p:cNvSpPr>
            <a:spLocks noGrp="1"/>
          </p:cNvSpPr>
          <p:nvPr>
            <p:ph type="title"/>
          </p:nvPr>
        </p:nvSpPr>
        <p:spPr bwMode="auto">
          <a:xfrm>
            <a:off x="590550" y="184150"/>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Tristan, 81 år</a:t>
            </a:r>
          </a:p>
        </p:txBody>
      </p:sp>
      <p:sp>
        <p:nvSpPr>
          <p:cNvPr id="45059" name="Platshållare för innehåll 2"/>
          <p:cNvSpPr>
            <a:spLocks noGrp="1"/>
          </p:cNvSpPr>
          <p:nvPr>
            <p:ph idx="1"/>
          </p:nvPr>
        </p:nvSpPr>
        <p:spPr bwMode="auto">
          <a:xfrm>
            <a:off x="568325" y="836613"/>
            <a:ext cx="5421313" cy="341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1600" smtClean="0">
                <a:cs typeface="ヒラギノ角ゴ Pro W3"/>
              </a:rPr>
              <a:t>Tristan har diagnostiserats med Parkinson. Sjukdomen begränsar honom i vardagen.</a:t>
            </a:r>
            <a:br>
              <a:rPr lang="sv-SE" altLang="sv-SE" sz="1600" smtClean="0">
                <a:cs typeface="ヒラギノ角ゴ Pro W3"/>
              </a:rPr>
            </a:br>
            <a:r>
              <a:rPr lang="sv-SE" altLang="sv-SE" sz="1600" smtClean="0">
                <a:cs typeface="ヒラギノ角ゴ Pro W3"/>
              </a:rPr>
              <a:t> </a:t>
            </a:r>
            <a:br>
              <a:rPr lang="sv-SE" altLang="sv-SE" sz="1600" smtClean="0">
                <a:cs typeface="ヒラギノ角ゴ Pro W3"/>
              </a:rPr>
            </a:br>
            <a:r>
              <a:rPr lang="sv-SE" altLang="sv-SE" sz="1600" smtClean="0">
                <a:cs typeface="ヒラギノ角ゴ Pro W3"/>
              </a:rPr>
              <a:t>Varje morgon och kväll behöver han hjälp för att ta sig ur och i sängen. Han behöver även hjälp med sin hygien under dagen. Han har också fått ett trygghetslarm installerat som en extra säkerhet. Tristans situation bedöms inte kunna bli bättre.</a:t>
            </a:r>
            <a:br>
              <a:rPr lang="sv-SE" altLang="sv-SE" sz="1600" smtClean="0">
                <a:cs typeface="ヒラギノ角ゴ Pro W3"/>
              </a:rPr>
            </a:br>
            <a:r>
              <a:rPr lang="sv-SE" altLang="sv-SE" sz="1600" smtClean="0">
                <a:cs typeface="ヒラギノ角ゴ Pro W3"/>
              </a:rPr>
              <a:t/>
            </a:r>
            <a:br>
              <a:rPr lang="sv-SE" altLang="sv-SE" sz="1600" smtClean="0">
                <a:cs typeface="ヒラギノ角ゴ Pro W3"/>
              </a:rPr>
            </a:br>
            <a:r>
              <a:rPr lang="sv-SE" altLang="sv-SE" sz="1600" smtClean="0">
                <a:cs typeface="ヒラギノ角ゴ Pro W3"/>
              </a:rPr>
              <a:t>I övrigt är Tristan pigg och glad. Han tycker inte själv att han behöver något tandvårdsstöd eftersom att han har god munhälsa och relativt små tandvårdsräkningar. De utgifter han har täcks av hans inkomster.</a:t>
            </a:r>
            <a:br>
              <a:rPr lang="sv-SE" altLang="sv-SE" sz="1600" smtClean="0">
                <a:cs typeface="ヒラギノ角ゴ Pro W3"/>
              </a:rPr>
            </a:br>
            <a:r>
              <a:rPr lang="sv-SE" altLang="sv-SE" sz="1600" smtClean="0">
                <a:cs typeface="ヒラギノ角ゴ Pro W3"/>
              </a:rPr>
              <a:t/>
            </a:r>
            <a:br>
              <a:rPr lang="sv-SE" altLang="sv-SE" sz="1600" smtClean="0">
                <a:cs typeface="ヒラギノ角ゴ Pro W3"/>
              </a:rPr>
            </a:br>
            <a:r>
              <a:rPr lang="sv-SE" altLang="sv-SE" sz="1600" smtClean="0">
                <a:cs typeface="ヒラギノ角ゴ Pro W3"/>
              </a:rPr>
              <a:t>Har Tristan rätt till ett tandvårdsintyg?</a:t>
            </a:r>
          </a:p>
          <a:p>
            <a:pPr marL="0" indent="0">
              <a:buFontTx/>
              <a:buNone/>
            </a:pPr>
            <a:endParaRPr lang="sv-SE" altLang="sv-SE" sz="1800" smtClean="0">
              <a:cs typeface="ヒラギノ角ゴ Pro W3"/>
            </a:endParaRPr>
          </a:p>
        </p:txBody>
      </p:sp>
      <p:sp>
        <p:nvSpPr>
          <p:cNvPr id="4" name="Rektangel med rundade hörn 3">
            <a:hlinkClick r:id="rId2" action="ppaction://hlinksldjump"/>
          </p:cNvPr>
          <p:cNvSpPr/>
          <p:nvPr/>
        </p:nvSpPr>
        <p:spPr>
          <a:xfrm>
            <a:off x="590550" y="5895738"/>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p>
        </p:txBody>
      </p:sp>
      <p:sp>
        <p:nvSpPr>
          <p:cNvPr id="5" name="Rektangel med rundade hörn 4">
            <a:hlinkClick r:id="rId3" action="ppaction://hlinksldjump"/>
          </p:cNvPr>
          <p:cNvSpPr/>
          <p:nvPr/>
        </p:nvSpPr>
        <p:spPr>
          <a:xfrm>
            <a:off x="3233737" y="5895738"/>
            <a:ext cx="2016125"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Nästa exempel</a:t>
            </a:r>
          </a:p>
        </p:txBody>
      </p:sp>
      <p:sp>
        <p:nvSpPr>
          <p:cNvPr id="6" name="Rektangel 5">
            <a:hlinkClick r:id="rId4" action="ppaction://hlinksldjump"/>
          </p:cNvPr>
          <p:cNvSpPr/>
          <p:nvPr/>
        </p:nvSpPr>
        <p:spPr>
          <a:xfrm>
            <a:off x="702539" y="4919662"/>
            <a:ext cx="1401762" cy="7207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a:t>
            </a:r>
          </a:p>
        </p:txBody>
      </p:sp>
      <p:sp>
        <p:nvSpPr>
          <p:cNvPr id="7" name="Rektangel 6">
            <a:hlinkClick r:id="rId5" action="ppaction://hlinksldjump"/>
          </p:cNvPr>
          <p:cNvSpPr/>
          <p:nvPr/>
        </p:nvSpPr>
        <p:spPr>
          <a:xfrm>
            <a:off x="2547972" y="4919662"/>
            <a:ext cx="1462087" cy="7080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 men tidsbegränsat</a:t>
            </a:r>
          </a:p>
        </p:txBody>
      </p:sp>
      <p:sp>
        <p:nvSpPr>
          <p:cNvPr id="8" name="Rektangel 7">
            <a:hlinkClick r:id="rId6" action="ppaction://hlinksldjump"/>
          </p:cNvPr>
          <p:cNvSpPr/>
          <p:nvPr/>
        </p:nvSpPr>
        <p:spPr>
          <a:xfrm>
            <a:off x="4453730" y="4906962"/>
            <a:ext cx="1592263" cy="7207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Nej</a:t>
            </a:r>
          </a:p>
        </p:txBody>
      </p:sp>
      <p:pic>
        <p:nvPicPr>
          <p:cNvPr id="45075" name="Bildobjekt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26150" y="1838325"/>
            <a:ext cx="29654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6" name="textruta 9"/>
          <p:cNvSpPr txBox="1">
            <a:spLocks noChangeArrowheads="1"/>
          </p:cNvSpPr>
          <p:nvPr/>
        </p:nvSpPr>
        <p:spPr bwMode="auto">
          <a:xfrm>
            <a:off x="6659563" y="328613"/>
            <a:ext cx="1212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Fråga 3 av 7</a:t>
            </a:r>
          </a:p>
        </p:txBody>
      </p:sp>
      <p:sp>
        <p:nvSpPr>
          <p:cNvPr id="45077" name="Rektangel 10"/>
          <p:cNvSpPr>
            <a:spLocks noChangeArrowheads="1"/>
          </p:cNvSpPr>
          <p:nvPr/>
        </p:nvSpPr>
        <p:spPr bwMode="auto">
          <a:xfrm>
            <a:off x="6646863" y="328613"/>
            <a:ext cx="923925" cy="2460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bwMode="auto">
          <a:xfrm>
            <a:off x="620713" y="3644900"/>
            <a:ext cx="6872287" cy="2376488"/>
          </a:xfrm>
          <a:prstGeom prst="rect">
            <a:avLst/>
          </a:prstGeom>
          <a:solidFill>
            <a:srgbClr val="F5D300"/>
          </a:solidFill>
          <a:ln>
            <a:headEnd type="none" w="med" len="med"/>
            <a:tailEnd type="none" w="med" len="med"/>
          </a:ln>
          <a:extLst>
            <a:ext uri="{AF507438-7753-43e0-B8FC-AC1667EBCBE1}"/>
          </a:extLst>
        </p:spPr>
        <p:style>
          <a:lnRef idx="2">
            <a:schemeClr val="accent2"/>
          </a:lnRef>
          <a:fillRef idx="1">
            <a:schemeClr val="lt1"/>
          </a:fillRef>
          <a:effectRef idx="0">
            <a:schemeClr val="accent2"/>
          </a:effectRef>
          <a:fontRef idx="minor">
            <a:schemeClr val="dk1"/>
          </a:fontRef>
        </p:style>
        <p:txBody>
          <a:bodyPr/>
          <a:lstStyle/>
          <a:p>
            <a:pPr>
              <a:defRPr/>
            </a:pPr>
            <a:endParaRPr lang="sv-SE">
              <a:solidFill>
                <a:schemeClr val="tx1"/>
              </a:solidFill>
            </a:endParaRPr>
          </a:p>
        </p:txBody>
      </p:sp>
      <p:sp>
        <p:nvSpPr>
          <p:cNvPr id="20483" name="Rubrik 3"/>
          <p:cNvSpPr>
            <a:spLocks noGrp="1"/>
          </p:cNvSpPr>
          <p:nvPr>
            <p:ph type="title"/>
          </p:nvPr>
        </p:nvSpPr>
        <p:spPr bwMode="auto">
          <a:xfrm>
            <a:off x="935038" y="2159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v-SE" altLang="sv-SE" sz="3200" smtClean="0">
                <a:cs typeface="ヒラギノ角ゴ Pro W3"/>
              </a:rPr>
              <a:t>Utfärda Tandvårdsintyg Korrekt</a:t>
            </a:r>
            <a:r>
              <a:rPr lang="sv-SE" altLang="sv-SE" smtClean="0">
                <a:cs typeface="ヒラギノ角ゴ Pro W3"/>
              </a:rPr>
              <a:t> </a:t>
            </a:r>
          </a:p>
        </p:txBody>
      </p:sp>
      <p:sp>
        <p:nvSpPr>
          <p:cNvPr id="18435" name="Underrubrik 4"/>
          <p:cNvSpPr>
            <a:spLocks noGrp="1"/>
          </p:cNvSpPr>
          <p:nvPr>
            <p:ph type="body" idx="1"/>
          </p:nvPr>
        </p:nvSpPr>
        <p:spPr bwMode="auto">
          <a:xfrm>
            <a:off x="412750" y="928688"/>
            <a:ext cx="7831138" cy="5318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1" hangingPunct="1">
              <a:buFontTx/>
              <a:buChar char="-"/>
              <a:defRPr/>
            </a:pPr>
            <a:r>
              <a:rPr lang="sv-SE" altLang="sv-SE" dirty="0" smtClean="0">
                <a:cs typeface="ヒラギノ角ゴ Pro W3"/>
              </a:rPr>
              <a:t>Ett digitalt stöd för utfärdande av tandvårdsintyg</a:t>
            </a:r>
            <a:r>
              <a:rPr lang="sv-SE" altLang="sv-SE" sz="1800" b="0" dirty="0" smtClean="0">
                <a:cs typeface="ヒラギノ角ゴ Pro W3"/>
              </a:rPr>
              <a:t/>
            </a:r>
            <a:br>
              <a:rPr lang="sv-SE" altLang="sv-SE" sz="1800" b="0" dirty="0" smtClean="0">
                <a:cs typeface="ヒラギノ角ゴ Pro W3"/>
              </a:rPr>
            </a:br>
            <a:endParaRPr lang="sv-SE" altLang="sv-SE" sz="1800" b="0" dirty="0">
              <a:cs typeface="ヒラギノ角ゴ Pro W3"/>
            </a:endParaRPr>
          </a:p>
          <a:p>
            <a:pPr eaLnBrk="1" hangingPunct="1">
              <a:defRPr/>
            </a:pPr>
            <a:r>
              <a:rPr lang="sv-SE" altLang="sv-SE" sz="1800" b="0" dirty="0" smtClean="0">
                <a:cs typeface="ヒラギノ角ゴ Pro W3"/>
              </a:rPr>
              <a:t/>
            </a:r>
            <a:br>
              <a:rPr lang="sv-SE" altLang="sv-SE" sz="1800" b="0" dirty="0" smtClean="0">
                <a:cs typeface="ヒラギノ角ゴ Pro W3"/>
              </a:rPr>
            </a:br>
            <a:endParaRPr lang="sv-SE" altLang="sv-SE" sz="1800" b="0" dirty="0" smtClean="0">
              <a:cs typeface="ヒラギノ角ゴ Pro W3"/>
            </a:endParaRPr>
          </a:p>
          <a:p>
            <a:pPr eaLnBrk="1" hangingPunct="1">
              <a:defRPr/>
            </a:pPr>
            <a:r>
              <a:rPr lang="sv-SE" altLang="sv-SE" sz="1800" b="0" dirty="0" smtClean="0">
                <a:cs typeface="ヒラギノ角ゴ Pro W3"/>
              </a:rPr>
              <a:t/>
            </a:r>
            <a:br>
              <a:rPr lang="sv-SE" altLang="sv-SE" sz="1800" b="0" dirty="0" smtClean="0">
                <a:cs typeface="ヒラギノ角ゴ Pro W3"/>
              </a:rPr>
            </a:br>
            <a:r>
              <a:rPr lang="sv-SE" altLang="sv-SE" sz="1800" b="0" dirty="0" smtClean="0">
                <a:cs typeface="ヒラギノ角ゴ Pro W3"/>
              </a:rPr>
              <a:t> </a:t>
            </a:r>
          </a:p>
        </p:txBody>
      </p:sp>
      <p:sp>
        <p:nvSpPr>
          <p:cNvPr id="20485" name="Rektangel med rundade hörn 2">
            <a:hlinkClick r:id="rId2" action="ppaction://hlinksldjump"/>
          </p:cNvPr>
          <p:cNvSpPr>
            <a:spLocks noChangeArrowheads="1"/>
          </p:cNvSpPr>
          <p:nvPr/>
        </p:nvSpPr>
        <p:spPr bwMode="auto">
          <a:xfrm>
            <a:off x="2276475" y="6237288"/>
            <a:ext cx="3519488" cy="442912"/>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2000"/>
              <a:t>Gå vidare i utbildningen</a:t>
            </a:r>
          </a:p>
        </p:txBody>
      </p:sp>
      <p:sp>
        <p:nvSpPr>
          <p:cNvPr id="2" name="Rektangel med rundade hörn 1"/>
          <p:cNvSpPr>
            <a:spLocks noChangeArrowheads="1"/>
          </p:cNvSpPr>
          <p:nvPr/>
        </p:nvSpPr>
        <p:spPr bwMode="auto">
          <a:xfrm>
            <a:off x="620713" y="1679575"/>
            <a:ext cx="6872287" cy="55245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a:t>Vad är det här för utbildning? (Klicka på mig)</a:t>
            </a:r>
          </a:p>
        </p:txBody>
      </p:sp>
      <p:sp>
        <p:nvSpPr>
          <p:cNvPr id="3" name="Rektangel 2"/>
          <p:cNvSpPr/>
          <p:nvPr/>
        </p:nvSpPr>
        <p:spPr>
          <a:xfrm>
            <a:off x="652463" y="2451100"/>
            <a:ext cx="6840537" cy="3324225"/>
          </a:xfrm>
          <a:prstGeom prst="rect">
            <a:avLst/>
          </a:prstGeom>
        </p:spPr>
        <p:txBody>
          <a:bodyPr>
            <a:spAutoFit/>
          </a:bodyPr>
          <a:lstStyle/>
          <a:p>
            <a:pPr>
              <a:defRPr/>
            </a:pPr>
            <a:r>
              <a:rPr lang="sv-SE" sz="1600" dirty="0"/>
              <a:t>Den här utbildningen är uppdelad i två delar och är tänkt att vara ett stöd för </a:t>
            </a:r>
            <a:r>
              <a:rPr lang="sv-SE" sz="1600" dirty="0"/>
              <a:t>dig </a:t>
            </a:r>
            <a:r>
              <a:rPr lang="sv-SE" sz="1600" dirty="0"/>
              <a:t>som utfärdar tandvårdsintyg. Utbildningen </a:t>
            </a:r>
            <a:r>
              <a:rPr lang="sv-SE" sz="1600" dirty="0"/>
              <a:t>tar ca 15-25 </a:t>
            </a:r>
            <a:r>
              <a:rPr lang="sv-SE" sz="1600" dirty="0"/>
              <a:t>minuter att genomföra. </a:t>
            </a:r>
            <a:endParaRPr lang="sv-SE" sz="1600" dirty="0"/>
          </a:p>
          <a:p>
            <a:pPr>
              <a:defRPr/>
            </a:pPr>
            <a:endParaRPr lang="sv-SE" sz="1600" dirty="0"/>
          </a:p>
          <a:p>
            <a:pPr>
              <a:defRPr/>
            </a:pPr>
            <a:endParaRPr lang="sv-SE" sz="1800" dirty="0"/>
          </a:p>
          <a:p>
            <a:pPr marL="342900" indent="-342900">
              <a:buFont typeface="+mj-lt"/>
              <a:buAutoNum type="arabicPeriod"/>
              <a:defRPr/>
            </a:pPr>
            <a:r>
              <a:rPr lang="sv-SE" sz="1600" dirty="0"/>
              <a:t>I den första delen av utbildningen </a:t>
            </a:r>
            <a:r>
              <a:rPr lang="sv-SE" sz="1600" dirty="0"/>
              <a:t>får du övergripande information </a:t>
            </a:r>
            <a:r>
              <a:rPr lang="sv-SE" sz="1600" dirty="0"/>
              <a:t>om regelverket och </a:t>
            </a:r>
            <a:r>
              <a:rPr lang="sv-SE" sz="1600" dirty="0"/>
              <a:t>det </a:t>
            </a:r>
            <a:r>
              <a:rPr lang="sv-SE" sz="1600" dirty="0"/>
              <a:t>som är </a:t>
            </a:r>
            <a:r>
              <a:rPr lang="sv-SE" sz="1600" dirty="0"/>
              <a:t>viktigt </a:t>
            </a:r>
            <a:r>
              <a:rPr lang="sv-SE" sz="1600" dirty="0"/>
              <a:t>att tänka på innan </a:t>
            </a:r>
            <a:r>
              <a:rPr lang="sv-SE" sz="1600" dirty="0"/>
              <a:t>du </a:t>
            </a:r>
            <a:r>
              <a:rPr lang="sv-SE" sz="1600" dirty="0"/>
              <a:t>tar beslut om rätten till tandvårdsintyg. </a:t>
            </a:r>
            <a:br>
              <a:rPr lang="sv-SE" sz="1600" dirty="0"/>
            </a:br>
            <a:r>
              <a:rPr lang="sv-SE" sz="1600" b="1" dirty="0"/>
              <a:t>Klicka</a:t>
            </a:r>
            <a:r>
              <a:rPr lang="sv-SE" sz="1600" dirty="0"/>
              <a:t> </a:t>
            </a:r>
            <a:r>
              <a:rPr lang="sv-SE" sz="1600" b="1" dirty="0"/>
              <a:t>på</a:t>
            </a:r>
            <a:r>
              <a:rPr lang="sv-SE" sz="1600" dirty="0"/>
              <a:t> </a:t>
            </a:r>
            <a:r>
              <a:rPr lang="sv-SE" sz="1600" b="1" dirty="0"/>
              <a:t>figurerna</a:t>
            </a:r>
            <a:r>
              <a:rPr lang="sv-SE" sz="1600" dirty="0"/>
              <a:t> för att få information och komma vidare.</a:t>
            </a:r>
          </a:p>
          <a:p>
            <a:pPr marL="342900" indent="-342900">
              <a:buFont typeface="+mj-lt"/>
              <a:buAutoNum type="arabicPeriod"/>
              <a:defRPr/>
            </a:pPr>
            <a:endParaRPr lang="sv-SE" sz="1600" dirty="0"/>
          </a:p>
          <a:p>
            <a:pPr marL="342900" indent="-342900">
              <a:buFont typeface="+mj-lt"/>
              <a:buAutoNum type="arabicPeriod"/>
              <a:defRPr/>
            </a:pPr>
            <a:r>
              <a:rPr lang="sv-SE" sz="1600" dirty="0"/>
              <a:t>I den andra delen av utbildningen får </a:t>
            </a:r>
            <a:r>
              <a:rPr lang="sv-SE" sz="1600" dirty="0"/>
              <a:t>du </a:t>
            </a:r>
            <a:r>
              <a:rPr lang="sv-SE" sz="1600" dirty="0"/>
              <a:t>möjlighet att testa </a:t>
            </a:r>
            <a:r>
              <a:rPr lang="sv-SE" sz="1600" dirty="0"/>
              <a:t>dina </a:t>
            </a:r>
            <a:r>
              <a:rPr lang="sv-SE" sz="1600" dirty="0"/>
              <a:t>kunskaper. Vi ger övningsexempel och </a:t>
            </a:r>
            <a:r>
              <a:rPr lang="sv-SE" sz="1600" dirty="0"/>
              <a:t>du </a:t>
            </a:r>
            <a:r>
              <a:rPr lang="sv-SE" sz="1600" dirty="0"/>
              <a:t>ska bedöma om personen i fråga har rätt till ett tandvårdsintyg.</a:t>
            </a:r>
          </a:p>
        </p:txBody>
      </p:sp>
      <p:sp>
        <p:nvSpPr>
          <p:cNvPr id="5" name="Rektangel 4"/>
          <p:cNvSpPr>
            <a:spLocks noChangeArrowheads="1"/>
          </p:cNvSpPr>
          <p:nvPr/>
        </p:nvSpPr>
        <p:spPr bwMode="auto">
          <a:xfrm>
            <a:off x="620713" y="2451100"/>
            <a:ext cx="6872287" cy="9064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nextCondLst>
                <p:cond evt="onClick" delay="0">
                  <p:tgtEl>
                    <p:spTgt spid="2"/>
                  </p:tgtEl>
                </p:cond>
              </p:nextCondLst>
            </p:seq>
          </p:childTnLst>
        </p:cTn>
      </p:par>
    </p:tnLst>
    <p:bldLst>
      <p:bldP spid="4" grpId="0" animBg="1"/>
      <p:bldP spid="2" grpId="0" animBg="1"/>
      <p:bldP spid="3"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ubrik 1"/>
          <p:cNvSpPr>
            <a:spLocks noGrp="1"/>
          </p:cNvSpPr>
          <p:nvPr>
            <p:ph type="title"/>
          </p:nvPr>
        </p:nvSpPr>
        <p:spPr bwMode="auto">
          <a:xfrm>
            <a:off x="900113" y="92075"/>
            <a:ext cx="5486400"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400" b="0" smtClean="0">
                <a:cs typeface="ヒラギノ角ゴ Pro W3"/>
              </a:rPr>
              <a:t>Fel!</a:t>
            </a:r>
          </a:p>
        </p:txBody>
      </p:sp>
      <p:sp>
        <p:nvSpPr>
          <p:cNvPr id="35843" name="Platshållare för innehåll 2"/>
          <p:cNvSpPr>
            <a:spLocks noGrp="1"/>
          </p:cNvSpPr>
          <p:nvPr>
            <p:ph type="body" sz="half" idx="2"/>
          </p:nvPr>
        </p:nvSpPr>
        <p:spPr bwMode="auto">
          <a:xfrm>
            <a:off x="539750" y="792163"/>
            <a:ext cx="8418513" cy="52022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defRPr/>
            </a:pPr>
            <a:r>
              <a:rPr lang="sv-SE" altLang="sv-SE" sz="1600" dirty="0" smtClean="0">
                <a:cs typeface="ヒラギノ角ゴ Pro W3"/>
              </a:rPr>
              <a:t>Tristan har rätt till ett tandvårdsintyg då han har </a:t>
            </a:r>
            <a:r>
              <a:rPr lang="sv-SE" altLang="sv-SE" sz="1600" b="1" dirty="0" smtClean="0">
                <a:cs typeface="ヒラギノ角ゴ Pro W3"/>
              </a:rPr>
              <a:t>omfattande och varaktiga omvårdnadsinsatser</a:t>
            </a:r>
            <a:r>
              <a:rPr lang="sv-SE" altLang="sv-SE" sz="1600" dirty="0" smtClean="0">
                <a:cs typeface="ヒラギノ角ゴ Pro W3"/>
              </a:rPr>
              <a:t>. Då Tristans </a:t>
            </a:r>
            <a:r>
              <a:rPr lang="sv-SE" altLang="sv-SE" sz="1600" dirty="0">
                <a:cs typeface="ヒラギノ角ゴ Pro W3"/>
              </a:rPr>
              <a:t>situation </a:t>
            </a:r>
            <a:r>
              <a:rPr lang="sv-SE" altLang="sv-SE" sz="1600" dirty="0" smtClean="0">
                <a:cs typeface="ヒラギノ角ゴ Pro W3"/>
              </a:rPr>
              <a:t>inte bedöms kunna </a:t>
            </a:r>
            <a:r>
              <a:rPr lang="sv-SE" altLang="sv-SE" sz="1600" dirty="0">
                <a:cs typeface="ヒラギノ角ゴ Pro W3"/>
              </a:rPr>
              <a:t>bli </a:t>
            </a:r>
            <a:r>
              <a:rPr lang="sv-SE" altLang="sv-SE" sz="1600" dirty="0" smtClean="0">
                <a:cs typeface="ヒラギノ角ゴ Pro W3"/>
              </a:rPr>
              <a:t>bättre kan tandvårdsintyget utfärdas utan tidsbegränsning.</a:t>
            </a:r>
            <a:br>
              <a:rPr lang="sv-SE" altLang="sv-SE" sz="1600" dirty="0" smtClean="0">
                <a:cs typeface="ヒラギノ角ゴ Pro W3"/>
              </a:rPr>
            </a:br>
            <a:endParaRPr lang="sv-SE" altLang="sv-SE" sz="1600" dirty="0" smtClean="0">
              <a:cs typeface="ヒラギノ角ゴ Pro W3"/>
            </a:endParaRPr>
          </a:p>
          <a:p>
            <a:pPr marL="285750" indent="-285750">
              <a:buFont typeface="Arial" panose="020B0604020202020204" pitchFamily="34" charset="0"/>
              <a:buChar char="•"/>
              <a:defRPr/>
            </a:pPr>
            <a:r>
              <a:rPr lang="sv-SE" altLang="sv-SE" sz="1600" dirty="0" smtClean="0">
                <a:cs typeface="ヒラギノ角ゴ Pro W3"/>
              </a:rPr>
              <a:t>Den </a:t>
            </a:r>
            <a:r>
              <a:rPr lang="sv-SE" altLang="sv-SE" sz="1600" b="1" dirty="0" smtClean="0">
                <a:cs typeface="ヒラギノ角ゴ Pro W3"/>
              </a:rPr>
              <a:t>personliga ekonomin</a:t>
            </a:r>
            <a:r>
              <a:rPr lang="sv-SE" altLang="sv-SE" sz="1600" dirty="0" smtClean="0">
                <a:cs typeface="ヒラギノ角ゴ Pro W3"/>
              </a:rPr>
              <a:t> och </a:t>
            </a:r>
            <a:r>
              <a:rPr lang="sv-SE" altLang="sv-SE" sz="1600" b="1" dirty="0" smtClean="0">
                <a:cs typeface="ヒラギノ角ゴ Pro W3"/>
              </a:rPr>
              <a:t>munhälsostatusen</a:t>
            </a:r>
            <a:r>
              <a:rPr lang="sv-SE" altLang="sv-SE" sz="1600" dirty="0" smtClean="0">
                <a:cs typeface="ヒラギノ角ゴ Pro W3"/>
              </a:rPr>
              <a:t> är aldrig faktorer som ska vägas in vid bedömning av rätten till tandvårdsintyg. Det centrala vid bedömning av rätten till tandvårdsintyg är alltid omvårdnadsbehovet.</a:t>
            </a:r>
            <a:br>
              <a:rPr lang="sv-SE" altLang="sv-SE" sz="1600" dirty="0" smtClean="0">
                <a:cs typeface="ヒラギノ角ゴ Pro W3"/>
              </a:rPr>
            </a:br>
            <a:endParaRPr lang="sv-SE" altLang="sv-SE" sz="1600" dirty="0" smtClean="0">
              <a:cs typeface="ヒラギノ角ゴ Pro W3"/>
            </a:endParaRPr>
          </a:p>
          <a:p>
            <a:pPr marL="285750" indent="-285750">
              <a:buFont typeface="Arial" panose="020B0604020202020204" pitchFamily="34" charset="0"/>
              <a:buChar char="•"/>
              <a:defRPr/>
            </a:pPr>
            <a:r>
              <a:rPr lang="sv-SE" altLang="sv-SE" sz="1600" dirty="0">
                <a:cs typeface="ヒラギノ角ゴ Pro W3"/>
              </a:rPr>
              <a:t>Om Tristan inte haft ett omfattande och varaktigt omvårdnadsbehov hade man istället kunnat pröva om han har rätt till F-tandvård (blått kort) på grund av sin Parkinson. Ansökan om F-tandvård görs via ett speciellt framtaget läkarintyg som </a:t>
            </a:r>
            <a:r>
              <a:rPr lang="sv-SE" altLang="sv-SE" sz="1600" dirty="0" smtClean="0">
                <a:cs typeface="ヒラギノ角ゴ Pro W3"/>
              </a:rPr>
              <a:t>fylls </a:t>
            </a:r>
            <a:r>
              <a:rPr lang="sv-SE" altLang="sv-SE" sz="1600" dirty="0">
                <a:cs typeface="ヒラギノ角ゴ Pro W3"/>
              </a:rPr>
              <a:t>i av läkare och </a:t>
            </a:r>
            <a:r>
              <a:rPr lang="sv-SE" altLang="sv-SE" sz="1600" dirty="0" smtClean="0">
                <a:cs typeface="ヒラギノ角ゴ Pro W3"/>
              </a:rPr>
              <a:t>skickas till: Region Skåne, Koncernkontoret, Enheten </a:t>
            </a:r>
            <a:r>
              <a:rPr lang="sv-SE" altLang="sv-SE" sz="1600" dirty="0">
                <a:cs typeface="ヒラギノ角ゴ Pro W3"/>
              </a:rPr>
              <a:t>för </a:t>
            </a:r>
            <a:r>
              <a:rPr lang="sv-SE" altLang="sv-SE" sz="1600" dirty="0" smtClean="0">
                <a:cs typeface="ヒラギノ角ゴ Pro W3"/>
              </a:rPr>
              <a:t>tandvårdsstyrning, </a:t>
            </a:r>
            <a:br>
              <a:rPr lang="sv-SE" altLang="sv-SE" sz="1600" dirty="0" smtClean="0">
                <a:cs typeface="ヒラギノ角ゴ Pro W3"/>
              </a:rPr>
            </a:br>
            <a:r>
              <a:rPr lang="sv-SE" altLang="sv-SE" sz="1600" dirty="0" smtClean="0">
                <a:cs typeface="ヒラギノ角ゴ Pro W3"/>
              </a:rPr>
              <a:t>291 89 Kristianstad, för bedömning. </a:t>
            </a:r>
            <a:r>
              <a:rPr lang="sv-SE" altLang="sv-SE" sz="1600" dirty="0">
                <a:cs typeface="ヒラギノ角ゴ Pro W3"/>
              </a:rPr>
              <a:t/>
            </a:r>
            <a:br>
              <a:rPr lang="sv-SE" altLang="sv-SE" sz="1600" dirty="0">
                <a:cs typeface="ヒラギノ角ゴ Pro W3"/>
              </a:rPr>
            </a:br>
            <a:r>
              <a:rPr lang="sv-SE" altLang="sv-SE" sz="1600" dirty="0">
                <a:cs typeface="ヒラギノ角ゴ Pro W3"/>
              </a:rPr>
              <a:t>I </a:t>
            </a:r>
            <a:r>
              <a:rPr lang="sv-SE" altLang="sv-SE" sz="1600" dirty="0">
                <a:cs typeface="ヒラギノ角ゴ Pro W3"/>
                <a:hlinkClick r:id="rId2"/>
              </a:rPr>
              <a:t>Regelverk Region Skånes tandvårdsstöd gällande 2017 </a:t>
            </a:r>
            <a:r>
              <a:rPr lang="sv-SE" altLang="sv-SE" sz="1600" dirty="0" smtClean="0">
                <a:cs typeface="ヒラギノ角ゴ Pro W3"/>
              </a:rPr>
              <a:t>om </a:t>
            </a:r>
            <a:r>
              <a:rPr lang="sv-SE" altLang="sv-SE" sz="1600" dirty="0">
                <a:cs typeface="ヒラギノ角ゴ Pro W3"/>
              </a:rPr>
              <a:t>det regionala tandvårdsstödet kan </a:t>
            </a:r>
            <a:r>
              <a:rPr lang="sv-SE" altLang="sv-SE" sz="1600" dirty="0" smtClean="0">
                <a:cs typeface="ヒラギノ角ゴ Pro W3"/>
              </a:rPr>
              <a:t>du </a:t>
            </a:r>
            <a:r>
              <a:rPr lang="sv-SE" altLang="sv-SE" sz="1600" dirty="0">
                <a:cs typeface="ヒラギノ角ゴ Pro W3"/>
              </a:rPr>
              <a:t>läsa vidare om vilka långvariga sjukdomar och funktionsnedsättningar som kan berättiga till F-tandvård.</a:t>
            </a:r>
            <a:r>
              <a:rPr lang="sv-SE" altLang="sv-SE" sz="1600" dirty="0" smtClean="0">
                <a:cs typeface="ヒラギノ角ゴ Pro W3"/>
              </a:rPr>
              <a:t/>
            </a:r>
            <a:br>
              <a:rPr lang="sv-SE" altLang="sv-SE" sz="1600" dirty="0" smtClean="0">
                <a:cs typeface="ヒラギノ角ゴ Pro W3"/>
              </a:rPr>
            </a:br>
            <a:r>
              <a:rPr lang="sv-SE" altLang="sv-SE" sz="1600" dirty="0" smtClean="0">
                <a:cs typeface="ヒラギノ角ゴ Pro W3"/>
              </a:rPr>
              <a:t> </a:t>
            </a:r>
          </a:p>
          <a:p>
            <a:pPr marL="285750" indent="-285750">
              <a:buFont typeface="Arial" panose="020B0604020202020204" pitchFamily="34" charset="0"/>
              <a:buChar char="•"/>
              <a:defRPr/>
            </a:pPr>
            <a:r>
              <a:rPr lang="sv-SE" altLang="sv-SE" sz="1600" dirty="0" smtClean="0">
                <a:cs typeface="ヒラギノ角ゴ Pro W3"/>
              </a:rPr>
              <a:t>Om en person uppfyller villkoren för både tandvårdsintyg och F-tandvård så ska tandvårdsintyg alltid beviljas i första hand.</a:t>
            </a:r>
          </a:p>
          <a:p>
            <a:pPr>
              <a:defRPr/>
            </a:pPr>
            <a:r>
              <a:rPr lang="sv-SE" altLang="sv-SE" sz="1600" dirty="0" smtClean="0">
                <a:cs typeface="ヒラギノ角ゴ Pro W3"/>
              </a:rPr>
              <a:t> </a:t>
            </a:r>
          </a:p>
        </p:txBody>
      </p:sp>
      <p:sp>
        <p:nvSpPr>
          <p:cNvPr id="4" name="Rektangel med rundade hörn 3">
            <a:hlinkClick r:id="rId3" action="ppaction://hlinksldjump"/>
          </p:cNvPr>
          <p:cNvSpPr/>
          <p:nvPr/>
        </p:nvSpPr>
        <p:spPr>
          <a:xfrm>
            <a:off x="1187624" y="6165304"/>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p>
        </p:txBody>
      </p:sp>
    </p:spTree>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ubrik 1"/>
          <p:cNvSpPr>
            <a:spLocks noGrp="1"/>
          </p:cNvSpPr>
          <p:nvPr>
            <p:ph type="title"/>
          </p:nvPr>
        </p:nvSpPr>
        <p:spPr bwMode="auto">
          <a:xfrm>
            <a:off x="900113" y="92075"/>
            <a:ext cx="5486400"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400" b="0" smtClean="0">
                <a:cs typeface="ヒラギノ角ゴ Pro W3"/>
              </a:rPr>
              <a:t>Delvis rätt!</a:t>
            </a:r>
          </a:p>
        </p:txBody>
      </p:sp>
      <p:sp>
        <p:nvSpPr>
          <p:cNvPr id="35843" name="Platshållare för innehåll 2"/>
          <p:cNvSpPr>
            <a:spLocks noGrp="1"/>
          </p:cNvSpPr>
          <p:nvPr>
            <p:ph type="body" sz="half" idx="2"/>
          </p:nvPr>
        </p:nvSpPr>
        <p:spPr bwMode="auto">
          <a:xfrm>
            <a:off x="539750" y="803275"/>
            <a:ext cx="8418513" cy="5202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defRPr/>
            </a:pPr>
            <a:r>
              <a:rPr lang="sv-SE" altLang="sv-SE" sz="1600" dirty="0" smtClean="0">
                <a:cs typeface="ヒラギノ角ゴ Pro W3"/>
              </a:rPr>
              <a:t>Tristan har rätt till ett tandvårdsintyg då han har </a:t>
            </a:r>
            <a:r>
              <a:rPr lang="sv-SE" altLang="sv-SE" sz="1600" b="1" dirty="0" smtClean="0">
                <a:cs typeface="ヒラギノ角ゴ Pro W3"/>
              </a:rPr>
              <a:t>omfattande och varaktiga omvårdnadsinsatser</a:t>
            </a:r>
            <a:r>
              <a:rPr lang="sv-SE" altLang="sv-SE" sz="1600" dirty="0" smtClean="0">
                <a:cs typeface="ヒラギノ角ゴ Pro W3"/>
              </a:rPr>
              <a:t>. Då Tristans </a:t>
            </a:r>
            <a:r>
              <a:rPr lang="sv-SE" altLang="sv-SE" sz="1600" dirty="0">
                <a:cs typeface="ヒラギノ角ゴ Pro W3"/>
              </a:rPr>
              <a:t>situation </a:t>
            </a:r>
            <a:r>
              <a:rPr lang="sv-SE" altLang="sv-SE" sz="1600" dirty="0" smtClean="0">
                <a:cs typeface="ヒラギノ角ゴ Pro W3"/>
              </a:rPr>
              <a:t>inte bedöms kunna </a:t>
            </a:r>
            <a:r>
              <a:rPr lang="sv-SE" altLang="sv-SE" sz="1600" dirty="0">
                <a:cs typeface="ヒラギノ角ゴ Pro W3"/>
              </a:rPr>
              <a:t>bli </a:t>
            </a:r>
            <a:r>
              <a:rPr lang="sv-SE" altLang="sv-SE" sz="1600" dirty="0" smtClean="0">
                <a:cs typeface="ヒラギノ角ゴ Pro W3"/>
              </a:rPr>
              <a:t>bättre kan tandvårdsintyget utfärdas utan tidsbegränsning.</a:t>
            </a:r>
            <a:br>
              <a:rPr lang="sv-SE" altLang="sv-SE" sz="1600" dirty="0" smtClean="0">
                <a:cs typeface="ヒラギノ角ゴ Pro W3"/>
              </a:rPr>
            </a:br>
            <a:endParaRPr lang="sv-SE" altLang="sv-SE" sz="1600" dirty="0" smtClean="0">
              <a:cs typeface="ヒラギノ角ゴ Pro W3"/>
            </a:endParaRPr>
          </a:p>
          <a:p>
            <a:pPr marL="285750" indent="-285750">
              <a:buFont typeface="Arial" panose="020B0604020202020204" pitchFamily="34" charset="0"/>
              <a:buChar char="•"/>
              <a:defRPr/>
            </a:pPr>
            <a:r>
              <a:rPr lang="sv-SE" altLang="sv-SE" sz="1600" dirty="0" smtClean="0">
                <a:cs typeface="ヒラギノ角ゴ Pro W3"/>
              </a:rPr>
              <a:t>Den </a:t>
            </a:r>
            <a:r>
              <a:rPr lang="sv-SE" altLang="sv-SE" sz="1600" b="1" dirty="0" smtClean="0">
                <a:cs typeface="ヒラギノ角ゴ Pro W3"/>
              </a:rPr>
              <a:t>personliga ekonomin</a:t>
            </a:r>
            <a:r>
              <a:rPr lang="sv-SE" altLang="sv-SE" sz="1600" dirty="0" smtClean="0">
                <a:cs typeface="ヒラギノ角ゴ Pro W3"/>
              </a:rPr>
              <a:t> och </a:t>
            </a:r>
            <a:r>
              <a:rPr lang="sv-SE" altLang="sv-SE" sz="1600" b="1" dirty="0" smtClean="0">
                <a:cs typeface="ヒラギノ角ゴ Pro W3"/>
              </a:rPr>
              <a:t>munhälsostatusen</a:t>
            </a:r>
            <a:r>
              <a:rPr lang="sv-SE" altLang="sv-SE" sz="1600" dirty="0" smtClean="0">
                <a:cs typeface="ヒラギノ角ゴ Pro W3"/>
              </a:rPr>
              <a:t> är aldrig faktorer som ska vägas in vid bedömning av rätten till tandvårdsintyg. Det centrala vid bedömning av rätten till tandvårdsintyg är alltid omvårdnadsbehovet.</a:t>
            </a:r>
            <a:br>
              <a:rPr lang="sv-SE" altLang="sv-SE" sz="1600" dirty="0" smtClean="0">
                <a:cs typeface="ヒラギノ角ゴ Pro W3"/>
              </a:rPr>
            </a:br>
            <a:endParaRPr lang="sv-SE" altLang="sv-SE" sz="1600" dirty="0" smtClean="0">
              <a:cs typeface="ヒラギノ角ゴ Pro W3"/>
            </a:endParaRPr>
          </a:p>
          <a:p>
            <a:pPr marL="285750" indent="-285750">
              <a:buFont typeface="Arial" panose="020B0604020202020204" pitchFamily="34" charset="0"/>
              <a:buChar char="•"/>
              <a:defRPr/>
            </a:pPr>
            <a:r>
              <a:rPr lang="sv-SE" altLang="sv-SE" sz="1600" dirty="0">
                <a:cs typeface="ヒラギノ角ゴ Pro W3"/>
              </a:rPr>
              <a:t>Om Tristan inte haft ett omfattande och varaktigt omvårdnadsbehov hade man istället kunnat pröva om han har rätt till F-tandvård (blått kort) på grund av sin Parkinson. Ansökan om F-tandvård görs via ett speciellt framtaget läkarintyg som </a:t>
            </a:r>
            <a:r>
              <a:rPr lang="sv-SE" altLang="sv-SE" sz="1600" dirty="0" smtClean="0">
                <a:cs typeface="ヒラギノ角ゴ Pro W3"/>
              </a:rPr>
              <a:t>fylls </a:t>
            </a:r>
            <a:r>
              <a:rPr lang="sv-SE" altLang="sv-SE" sz="1600" dirty="0">
                <a:cs typeface="ヒラギノ角ゴ Pro W3"/>
              </a:rPr>
              <a:t>i av läkare och </a:t>
            </a:r>
            <a:r>
              <a:rPr lang="sv-SE" altLang="sv-SE" sz="1600" dirty="0" smtClean="0">
                <a:cs typeface="ヒラギノ角ゴ Pro W3"/>
              </a:rPr>
              <a:t>skickas till: Region Skåne, Koncernkontoret, Enheten </a:t>
            </a:r>
            <a:r>
              <a:rPr lang="sv-SE" altLang="sv-SE" sz="1600" dirty="0">
                <a:cs typeface="ヒラギノ角ゴ Pro W3"/>
              </a:rPr>
              <a:t>för </a:t>
            </a:r>
            <a:r>
              <a:rPr lang="sv-SE" altLang="sv-SE" sz="1600" dirty="0" smtClean="0">
                <a:cs typeface="ヒラギノ角ゴ Pro W3"/>
              </a:rPr>
              <a:t>tandvårdsstyrning, </a:t>
            </a:r>
            <a:br>
              <a:rPr lang="sv-SE" altLang="sv-SE" sz="1600" dirty="0" smtClean="0">
                <a:cs typeface="ヒラギノ角ゴ Pro W3"/>
              </a:rPr>
            </a:br>
            <a:r>
              <a:rPr lang="sv-SE" altLang="sv-SE" sz="1600" dirty="0" smtClean="0">
                <a:cs typeface="ヒラギノ角ゴ Pro W3"/>
              </a:rPr>
              <a:t>291 89 Kristianstad, för bedömning. </a:t>
            </a:r>
            <a:r>
              <a:rPr lang="sv-SE" altLang="sv-SE" sz="1600" dirty="0">
                <a:cs typeface="ヒラギノ角ゴ Pro W3"/>
              </a:rPr>
              <a:t/>
            </a:r>
            <a:br>
              <a:rPr lang="sv-SE" altLang="sv-SE" sz="1600" dirty="0">
                <a:cs typeface="ヒラギノ角ゴ Pro W3"/>
              </a:rPr>
            </a:br>
            <a:r>
              <a:rPr lang="sv-SE" altLang="sv-SE" sz="1600" dirty="0">
                <a:cs typeface="ヒラギノ角ゴ Pro W3"/>
              </a:rPr>
              <a:t>I </a:t>
            </a:r>
            <a:r>
              <a:rPr lang="sv-SE" altLang="sv-SE" sz="1600" dirty="0">
                <a:cs typeface="ヒラギノ角ゴ Pro W3"/>
                <a:hlinkClick r:id="rId2"/>
              </a:rPr>
              <a:t>Regelverk Region Skånes tandvårdsstöd gällande 2017 </a:t>
            </a:r>
            <a:r>
              <a:rPr lang="sv-SE" altLang="sv-SE" sz="1600" dirty="0" smtClean="0">
                <a:cs typeface="ヒラギノ角ゴ Pro W3"/>
              </a:rPr>
              <a:t>om </a:t>
            </a:r>
            <a:r>
              <a:rPr lang="sv-SE" altLang="sv-SE" sz="1600" dirty="0">
                <a:cs typeface="ヒラギノ角ゴ Pro W3"/>
              </a:rPr>
              <a:t>det regionala tandvårdsstödet kan </a:t>
            </a:r>
            <a:r>
              <a:rPr lang="sv-SE" altLang="sv-SE" sz="1600" dirty="0" smtClean="0">
                <a:cs typeface="ヒラギノ角ゴ Pro W3"/>
              </a:rPr>
              <a:t>du </a:t>
            </a:r>
            <a:r>
              <a:rPr lang="sv-SE" altLang="sv-SE" sz="1600" dirty="0">
                <a:cs typeface="ヒラギノ角ゴ Pro W3"/>
              </a:rPr>
              <a:t>läsa vidare om vilka långvariga sjukdomar och funktionsnedsättningar som kan berättiga till F-tandvård.</a:t>
            </a:r>
            <a:r>
              <a:rPr lang="sv-SE" altLang="sv-SE" sz="1600" dirty="0" smtClean="0">
                <a:cs typeface="ヒラギノ角ゴ Pro W3"/>
              </a:rPr>
              <a:t/>
            </a:r>
            <a:br>
              <a:rPr lang="sv-SE" altLang="sv-SE" sz="1600" dirty="0" smtClean="0">
                <a:cs typeface="ヒラギノ角ゴ Pro W3"/>
              </a:rPr>
            </a:br>
            <a:r>
              <a:rPr lang="sv-SE" altLang="sv-SE" sz="1600" dirty="0" smtClean="0">
                <a:cs typeface="ヒラギノ角ゴ Pro W3"/>
              </a:rPr>
              <a:t> </a:t>
            </a:r>
          </a:p>
          <a:p>
            <a:pPr marL="285750" indent="-285750">
              <a:buFont typeface="Arial" panose="020B0604020202020204" pitchFamily="34" charset="0"/>
              <a:buChar char="•"/>
              <a:defRPr/>
            </a:pPr>
            <a:r>
              <a:rPr lang="sv-SE" altLang="sv-SE" sz="1600" dirty="0" smtClean="0">
                <a:cs typeface="ヒラギノ角ゴ Pro W3"/>
              </a:rPr>
              <a:t>Om en person uppfyller villkoren för både tandvårdsintyg och F-tandvård så ska tandvårdsintyg alltid beviljas i första hand.</a:t>
            </a:r>
          </a:p>
          <a:p>
            <a:pPr>
              <a:defRPr/>
            </a:pPr>
            <a:r>
              <a:rPr lang="sv-SE" altLang="sv-SE" sz="1600" dirty="0" smtClean="0">
                <a:cs typeface="ヒラギノ角ゴ Pro W3"/>
              </a:rPr>
              <a:t> </a:t>
            </a:r>
          </a:p>
        </p:txBody>
      </p:sp>
      <p:sp>
        <p:nvSpPr>
          <p:cNvPr id="4" name="Rektangel med rundade hörn 3">
            <a:hlinkClick r:id="rId3" action="ppaction://hlinksldjump"/>
          </p:cNvPr>
          <p:cNvSpPr/>
          <p:nvPr/>
        </p:nvSpPr>
        <p:spPr>
          <a:xfrm>
            <a:off x="1187624" y="6165304"/>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p>
        </p:txBody>
      </p:sp>
      <p:sp>
        <p:nvSpPr>
          <p:cNvPr id="5" name="Rektangel med rundade hörn 4">
            <a:hlinkClick r:id="rId4" action="ppaction://hlinksldjump"/>
          </p:cNvPr>
          <p:cNvSpPr/>
          <p:nvPr/>
        </p:nvSpPr>
        <p:spPr>
          <a:xfrm>
            <a:off x="4370388" y="6165319"/>
            <a:ext cx="2016125"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Nästa exempel</a:t>
            </a:r>
          </a:p>
        </p:txBody>
      </p:sp>
    </p:spTree>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ubrik 1"/>
          <p:cNvSpPr>
            <a:spLocks noGrp="1"/>
          </p:cNvSpPr>
          <p:nvPr>
            <p:ph type="title"/>
          </p:nvPr>
        </p:nvSpPr>
        <p:spPr bwMode="auto">
          <a:xfrm>
            <a:off x="900113" y="119063"/>
            <a:ext cx="5486400"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400" b="0" smtClean="0">
                <a:cs typeface="ヒラギノ角ゴ Pro W3"/>
              </a:rPr>
              <a:t>Rätt!</a:t>
            </a:r>
          </a:p>
        </p:txBody>
      </p:sp>
      <p:sp>
        <p:nvSpPr>
          <p:cNvPr id="48131" name="Platshållare för innehåll 2"/>
          <p:cNvSpPr>
            <a:spLocks noGrp="1"/>
          </p:cNvSpPr>
          <p:nvPr>
            <p:ph type="body" sz="half" idx="2"/>
          </p:nvPr>
        </p:nvSpPr>
        <p:spPr bwMode="auto">
          <a:xfrm>
            <a:off x="539750" y="763588"/>
            <a:ext cx="8423275" cy="525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Tx/>
              <a:buChar char="•"/>
            </a:pPr>
            <a:r>
              <a:rPr lang="sv-SE" altLang="sv-SE" sz="1600" smtClean="0">
                <a:cs typeface="ヒラギノ角ゴ Pro W3"/>
              </a:rPr>
              <a:t>Tristan har rätt till ett tandvårdsintyg då han har </a:t>
            </a:r>
            <a:r>
              <a:rPr lang="sv-SE" altLang="sv-SE" sz="1600" b="1" smtClean="0">
                <a:cs typeface="ヒラギノ角ゴ Pro W3"/>
              </a:rPr>
              <a:t>omfattande och varaktiga omvårdnadsinsatser</a:t>
            </a:r>
            <a:r>
              <a:rPr lang="sv-SE" altLang="sv-SE" sz="1600" smtClean="0">
                <a:cs typeface="ヒラギノ角ゴ Pro W3"/>
              </a:rPr>
              <a:t>. Då Tristans situation inte bedöms kunna bli bättre kan tandvårdsintyget utfärdas utan tidsbegränsning.</a:t>
            </a:r>
            <a:br>
              <a:rPr lang="sv-SE" altLang="sv-SE" sz="1600" smtClean="0">
                <a:cs typeface="ヒラギノ角ゴ Pro W3"/>
              </a:rPr>
            </a:br>
            <a:endParaRPr lang="sv-SE" altLang="sv-SE" sz="1600" smtClean="0">
              <a:cs typeface="ヒラギノ角ゴ Pro W3"/>
            </a:endParaRPr>
          </a:p>
          <a:p>
            <a:pPr marL="285750" indent="-285750">
              <a:buFontTx/>
              <a:buChar char="•"/>
            </a:pPr>
            <a:r>
              <a:rPr lang="sv-SE" altLang="sv-SE" sz="1600" smtClean="0">
                <a:cs typeface="ヒラギノ角ゴ Pro W3"/>
              </a:rPr>
              <a:t>Den </a:t>
            </a:r>
            <a:r>
              <a:rPr lang="sv-SE" altLang="sv-SE" sz="1600" b="1" smtClean="0">
                <a:cs typeface="ヒラギノ角ゴ Pro W3"/>
              </a:rPr>
              <a:t>personliga ekonomin</a:t>
            </a:r>
            <a:r>
              <a:rPr lang="sv-SE" altLang="sv-SE" sz="1600" smtClean="0">
                <a:cs typeface="ヒラギノ角ゴ Pro W3"/>
              </a:rPr>
              <a:t> och </a:t>
            </a:r>
            <a:r>
              <a:rPr lang="sv-SE" altLang="sv-SE" sz="1600" b="1" smtClean="0">
                <a:cs typeface="ヒラギノ角ゴ Pro W3"/>
              </a:rPr>
              <a:t>munhälsostatusen</a:t>
            </a:r>
            <a:r>
              <a:rPr lang="sv-SE" altLang="sv-SE" sz="1600" smtClean="0">
                <a:cs typeface="ヒラギノ角ゴ Pro W3"/>
              </a:rPr>
              <a:t> är aldrig faktorer som ska vägas in vid bedömning av rätten till tandvårdsintyg. Det centrala vid bedömning av rätten till tandvårdsintyg är alltid omvårdnadsbehovet.</a:t>
            </a:r>
            <a:br>
              <a:rPr lang="sv-SE" altLang="sv-SE" sz="1600" smtClean="0">
                <a:cs typeface="ヒラギノ角ゴ Pro W3"/>
              </a:rPr>
            </a:br>
            <a:endParaRPr lang="sv-SE" altLang="sv-SE" sz="1600" smtClean="0">
              <a:cs typeface="ヒラギノ角ゴ Pro W3"/>
            </a:endParaRPr>
          </a:p>
          <a:p>
            <a:pPr marL="285750" indent="-285750">
              <a:buFontTx/>
              <a:buChar char="•"/>
            </a:pPr>
            <a:r>
              <a:rPr lang="sv-SE" altLang="sv-SE" sz="1600" smtClean="0">
                <a:cs typeface="ヒラギノ角ゴ Pro W3"/>
              </a:rPr>
              <a:t>Om Tristan inte haft ett omfattande och varaktigt omvårdnadsbehov hade man istället kunnat pröva om han har rätt till F-tandvård (blått kort) på grund av sin Parkinson. Ansökan om F-tandvård görs via ett speciellt framtaget läkarintyg som fylls i av läkare och skickas till: Region Skåne, Koncernkontoret, Enheten för tandvårdsstyrning, </a:t>
            </a:r>
            <a:br>
              <a:rPr lang="sv-SE" altLang="sv-SE" sz="1600" smtClean="0">
                <a:cs typeface="ヒラギノ角ゴ Pro W3"/>
              </a:rPr>
            </a:br>
            <a:r>
              <a:rPr lang="sv-SE" altLang="sv-SE" sz="1600" smtClean="0">
                <a:cs typeface="ヒラギノ角ゴ Pro W3"/>
              </a:rPr>
              <a:t>291 89 Kristianstad, för bedömning. </a:t>
            </a:r>
            <a:br>
              <a:rPr lang="sv-SE" altLang="sv-SE" sz="1600" smtClean="0">
                <a:cs typeface="ヒラギノ角ゴ Pro W3"/>
              </a:rPr>
            </a:br>
            <a:r>
              <a:rPr lang="sv-SE" altLang="sv-SE" sz="1600" smtClean="0">
                <a:cs typeface="ヒラギノ角ゴ Pro W3"/>
              </a:rPr>
              <a:t>I </a:t>
            </a:r>
            <a:r>
              <a:rPr lang="sv-SE" altLang="sv-SE" sz="1600" smtClean="0">
                <a:cs typeface="ヒラギノ角ゴ Pro W3"/>
                <a:hlinkClick r:id="rId2"/>
              </a:rPr>
              <a:t>Regelverk Region Skånes tandvårdsstöd gällande 2017 </a:t>
            </a:r>
            <a:r>
              <a:rPr lang="sv-SE" altLang="sv-SE" sz="1600" smtClean="0">
                <a:cs typeface="ヒラギノ角ゴ Pro W3"/>
              </a:rPr>
              <a:t>om det regionala tandvårdsstödet kan du läsa vidare om vilka långvariga sjukdomar och funktionsnedsättningar som kan berättiga till F-tandvård.</a:t>
            </a:r>
            <a:br>
              <a:rPr lang="sv-SE" altLang="sv-SE" sz="1600" smtClean="0">
                <a:cs typeface="ヒラギノ角ゴ Pro W3"/>
              </a:rPr>
            </a:br>
            <a:r>
              <a:rPr lang="sv-SE" altLang="sv-SE" sz="1600" smtClean="0">
                <a:cs typeface="ヒラギノ角ゴ Pro W3"/>
              </a:rPr>
              <a:t> </a:t>
            </a:r>
          </a:p>
          <a:p>
            <a:pPr marL="285750" indent="-285750">
              <a:buFontTx/>
              <a:buChar char="•"/>
            </a:pPr>
            <a:r>
              <a:rPr lang="sv-SE" altLang="sv-SE" sz="1600" smtClean="0">
                <a:cs typeface="ヒラギノ角ゴ Pro W3"/>
              </a:rPr>
              <a:t>Om en person uppfyller villkoren för både tandvårdsintyg och F-tandvård så ska tandvårdsintyg alltid beviljas i första hand.</a:t>
            </a:r>
          </a:p>
        </p:txBody>
      </p:sp>
      <p:sp>
        <p:nvSpPr>
          <p:cNvPr id="4" name="Rektangel med rundade hörn 3">
            <a:hlinkClick r:id="rId3" action="ppaction://hlinksldjump"/>
          </p:cNvPr>
          <p:cNvSpPr/>
          <p:nvPr/>
        </p:nvSpPr>
        <p:spPr>
          <a:xfrm>
            <a:off x="755576" y="6093296"/>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p>
        </p:txBody>
      </p:sp>
      <p:sp>
        <p:nvSpPr>
          <p:cNvPr id="5" name="Rektangel med rundade hörn 4">
            <a:hlinkClick r:id="rId4" action="ppaction://hlinksldjump"/>
          </p:cNvPr>
          <p:cNvSpPr/>
          <p:nvPr/>
        </p:nvSpPr>
        <p:spPr>
          <a:xfrm>
            <a:off x="3851920" y="6093296"/>
            <a:ext cx="2016125"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Nästa exempel</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ubrik 1"/>
          <p:cNvSpPr>
            <a:spLocks noGrp="1"/>
          </p:cNvSpPr>
          <p:nvPr>
            <p:ph type="title"/>
          </p:nvPr>
        </p:nvSpPr>
        <p:spPr bwMode="auto">
          <a:xfrm>
            <a:off x="590550" y="23971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Gloria, 43 år</a:t>
            </a:r>
          </a:p>
        </p:txBody>
      </p:sp>
      <p:sp>
        <p:nvSpPr>
          <p:cNvPr id="49155" name="Platshållare för innehåll 2"/>
          <p:cNvSpPr>
            <a:spLocks noGrp="1"/>
          </p:cNvSpPr>
          <p:nvPr>
            <p:ph idx="1"/>
          </p:nvPr>
        </p:nvSpPr>
        <p:spPr bwMode="auto">
          <a:xfrm>
            <a:off x="590550" y="966788"/>
            <a:ext cx="4845050" cy="3468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1700" smtClean="0">
                <a:cs typeface="ヒラギノ角ゴ Pro W3"/>
              </a:rPr>
              <a:t>Gloria är till och från deprimerad och sen ett par år tillbaka sjukskriven då hon inte var tillräckligt arbetsför. Hon lagar mat själv men klarar inte av att sköta sin ekonomi. Hennes mor hjälper därför henne med räkningarna. Gloria kommer troligtvis alltid lida av vissa psykiska besvär.</a:t>
            </a:r>
            <a:br>
              <a:rPr lang="sv-SE" altLang="sv-SE" sz="1700" smtClean="0">
                <a:cs typeface="ヒラギノ角ゴ Pro W3"/>
              </a:rPr>
            </a:br>
            <a:r>
              <a:rPr lang="sv-SE" altLang="sv-SE" sz="1700" smtClean="0">
                <a:cs typeface="ヒラギノ角ゴ Pro W3"/>
              </a:rPr>
              <a:t/>
            </a:r>
            <a:br>
              <a:rPr lang="sv-SE" altLang="sv-SE" sz="1700" smtClean="0">
                <a:cs typeface="ヒラギノ角ゴ Pro W3"/>
              </a:rPr>
            </a:br>
            <a:r>
              <a:rPr lang="sv-SE" altLang="sv-SE" sz="1700" smtClean="0">
                <a:cs typeface="ヒラギノ角ゴ Pro W3"/>
              </a:rPr>
              <a:t>Gloria sköter sin munhygien då hon vill ha fina tänder. Men på grund av medicinering är hon väldigt muntorr vilket lett till att Gloria har fått ett större behov av tandvård.</a:t>
            </a:r>
            <a:br>
              <a:rPr lang="sv-SE" altLang="sv-SE" sz="1700" smtClean="0">
                <a:cs typeface="ヒラギノ角ゴ Pro W3"/>
              </a:rPr>
            </a:br>
            <a:r>
              <a:rPr lang="sv-SE" altLang="sv-SE" sz="1700" smtClean="0">
                <a:cs typeface="ヒラギノ角ゴ Pro W3"/>
              </a:rPr>
              <a:t/>
            </a:r>
            <a:br>
              <a:rPr lang="sv-SE" altLang="sv-SE" sz="1700" smtClean="0">
                <a:cs typeface="ヒラギノ角ゴ Pro W3"/>
              </a:rPr>
            </a:br>
            <a:r>
              <a:rPr lang="sv-SE" altLang="sv-SE" sz="1700" smtClean="0">
                <a:cs typeface="ヒラギノ角ゴ Pro W3"/>
              </a:rPr>
              <a:t>Har Gloria rätt till ett tandvårdsintyg?</a:t>
            </a:r>
          </a:p>
        </p:txBody>
      </p:sp>
      <p:sp>
        <p:nvSpPr>
          <p:cNvPr id="4" name="Rektangel med rundade hörn 3">
            <a:hlinkClick r:id="rId2" action="ppaction://hlinksldjump"/>
          </p:cNvPr>
          <p:cNvSpPr/>
          <p:nvPr/>
        </p:nvSpPr>
        <p:spPr>
          <a:xfrm>
            <a:off x="755650" y="5876925"/>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p>
        </p:txBody>
      </p:sp>
      <p:sp>
        <p:nvSpPr>
          <p:cNvPr id="5" name="Rektangel med rundade hörn 4">
            <a:hlinkClick r:id="rId3" action="ppaction://hlinksldjump"/>
          </p:cNvPr>
          <p:cNvSpPr/>
          <p:nvPr/>
        </p:nvSpPr>
        <p:spPr>
          <a:xfrm>
            <a:off x="3924300" y="5876925"/>
            <a:ext cx="1943100"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Nästa exempel</a:t>
            </a:r>
          </a:p>
        </p:txBody>
      </p:sp>
      <p:sp>
        <p:nvSpPr>
          <p:cNvPr id="6" name="Rektangel 5">
            <a:hlinkClick r:id="rId4" action="ppaction://hlinksldjump"/>
          </p:cNvPr>
          <p:cNvSpPr/>
          <p:nvPr/>
        </p:nvSpPr>
        <p:spPr>
          <a:xfrm>
            <a:off x="827859" y="4808251"/>
            <a:ext cx="1401762" cy="7207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a:t>
            </a:r>
          </a:p>
        </p:txBody>
      </p:sp>
      <p:sp>
        <p:nvSpPr>
          <p:cNvPr id="7" name="Rektangel 6">
            <a:hlinkClick r:id="rId4" action="ppaction://hlinksldjump"/>
          </p:cNvPr>
          <p:cNvSpPr/>
          <p:nvPr/>
        </p:nvSpPr>
        <p:spPr>
          <a:xfrm>
            <a:off x="2768192" y="4819363"/>
            <a:ext cx="1462087" cy="7080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 men tidsbegränsat</a:t>
            </a:r>
          </a:p>
        </p:txBody>
      </p:sp>
      <p:sp>
        <p:nvSpPr>
          <p:cNvPr id="8" name="Rektangel 7">
            <a:hlinkClick r:id="rId5" action="ppaction://hlinksldjump"/>
          </p:cNvPr>
          <p:cNvSpPr/>
          <p:nvPr/>
        </p:nvSpPr>
        <p:spPr>
          <a:xfrm>
            <a:off x="4786785" y="4808251"/>
            <a:ext cx="1415930" cy="709899"/>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Nej</a:t>
            </a:r>
          </a:p>
        </p:txBody>
      </p:sp>
      <p:pic>
        <p:nvPicPr>
          <p:cNvPr id="49171" name="Bildobjekt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1724025"/>
            <a:ext cx="327501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2" name="textruta 9"/>
          <p:cNvSpPr txBox="1">
            <a:spLocks noChangeArrowheads="1"/>
          </p:cNvSpPr>
          <p:nvPr/>
        </p:nvSpPr>
        <p:spPr bwMode="auto">
          <a:xfrm>
            <a:off x="6467475" y="338138"/>
            <a:ext cx="1211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Fråga 4 av 7</a:t>
            </a:r>
          </a:p>
        </p:txBody>
      </p:sp>
      <p:sp>
        <p:nvSpPr>
          <p:cNvPr id="49173" name="Rektangel 10"/>
          <p:cNvSpPr>
            <a:spLocks noChangeArrowheads="1"/>
          </p:cNvSpPr>
          <p:nvPr/>
        </p:nvSpPr>
        <p:spPr bwMode="auto">
          <a:xfrm>
            <a:off x="6467475" y="338138"/>
            <a:ext cx="923925" cy="2460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ubrik 1"/>
          <p:cNvSpPr>
            <a:spLocks noGrp="1"/>
          </p:cNvSpPr>
          <p:nvPr>
            <p:ph type="title"/>
          </p:nvPr>
        </p:nvSpPr>
        <p:spPr bwMode="auto">
          <a:xfrm>
            <a:off x="838200" y="188913"/>
            <a:ext cx="7772400" cy="84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sv-SE" altLang="sv-SE" b="0" smtClean="0">
                <a:cs typeface="ヒラギノ角ゴ Pro W3"/>
              </a:rPr>
              <a:t>Fel!</a:t>
            </a:r>
          </a:p>
        </p:txBody>
      </p:sp>
      <p:sp>
        <p:nvSpPr>
          <p:cNvPr id="38915" name="Platshållare för innehåll 2"/>
          <p:cNvSpPr>
            <a:spLocks noGrp="1"/>
          </p:cNvSpPr>
          <p:nvPr>
            <p:ph type="body" idx="1"/>
          </p:nvPr>
        </p:nvSpPr>
        <p:spPr bwMode="auto">
          <a:xfrm>
            <a:off x="530225" y="1035050"/>
            <a:ext cx="8062913" cy="4841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defRPr/>
            </a:pPr>
            <a:r>
              <a:rPr lang="sv-SE" altLang="sv-SE" sz="1900" dirty="0" smtClean="0">
                <a:cs typeface="ヒラギノ角ゴ Pro W3"/>
              </a:rPr>
              <a:t>Gloria har inte rätt till ett tandvårdsintyg eftersom hon inte har ett omfattande och varaktigt omvårdnadsbehov. Hon har inte heller en </a:t>
            </a:r>
            <a:r>
              <a:rPr lang="sv-SE" altLang="sv-SE" sz="1800" dirty="0" smtClean="0">
                <a:cs typeface="ヒラギノ角ゴ Pro W3"/>
              </a:rPr>
              <a:t>psykossjukdom eller annan grav psykisk störning som varat längre än ett år och</a:t>
            </a:r>
            <a:r>
              <a:rPr lang="sv-SE" altLang="sv-SE" sz="1900" dirty="0" smtClean="0">
                <a:cs typeface="ヒラギノ角ゴ Pro W3"/>
              </a:rPr>
              <a:t> </a:t>
            </a:r>
            <a:r>
              <a:rPr lang="sv-SE" altLang="sv-SE" sz="1800" dirty="0" smtClean="0">
                <a:cs typeface="ヒラギノ角ゴ Pro W3"/>
              </a:rPr>
              <a:t>som gör att hon av egen kraft inte kan uppsöka tandvården eller inse behovet av tandvård. </a:t>
            </a:r>
            <a:br>
              <a:rPr lang="sv-SE" altLang="sv-SE" sz="1800" dirty="0" smtClean="0">
                <a:cs typeface="ヒラギノ角ゴ Pro W3"/>
              </a:rPr>
            </a:br>
            <a:endParaRPr lang="sv-SE" altLang="sv-SE" sz="1900" dirty="0">
              <a:cs typeface="ヒラギノ角ゴ Pro W3"/>
            </a:endParaRPr>
          </a:p>
          <a:p>
            <a:pPr marL="342900" indent="-342900">
              <a:buFont typeface="Arial" panose="020B0604020202020204" pitchFamily="34" charset="0"/>
              <a:buChar char="•"/>
              <a:defRPr/>
            </a:pPr>
            <a:r>
              <a:rPr lang="sv-SE" altLang="sv-SE" sz="1900" dirty="0" smtClean="0">
                <a:cs typeface="ヒラギノ角ゴ Pro W3"/>
              </a:rPr>
              <a:t>Om Glorias psykiska funktionsnedsättning skulle medföra stora svårigheter att </a:t>
            </a:r>
            <a:r>
              <a:rPr lang="sv-SE" altLang="sv-SE" sz="1800" dirty="0" smtClean="0">
                <a:cs typeface="ヒラギノ角ゴ Pro W3"/>
              </a:rPr>
              <a:t>sköta munhygienen eller att genomgå tandvårdsbehandling </a:t>
            </a:r>
            <a:r>
              <a:rPr lang="sv-SE" altLang="sv-SE" sz="1900" dirty="0" smtClean="0">
                <a:cs typeface="ヒラギノ角ゴ Pro W3"/>
              </a:rPr>
              <a:t>kan hon istället ansöka om F-tandvård.</a:t>
            </a:r>
            <a:br>
              <a:rPr lang="sv-SE" altLang="sv-SE" sz="1900" dirty="0" smtClean="0">
                <a:cs typeface="ヒラギノ角ゴ Pro W3"/>
              </a:rPr>
            </a:br>
            <a:endParaRPr lang="sv-SE" altLang="sv-SE" sz="1900" dirty="0" smtClean="0">
              <a:cs typeface="ヒラギノ角ゴ Pro W3"/>
            </a:endParaRPr>
          </a:p>
          <a:p>
            <a:pPr marL="342900" indent="-342900">
              <a:buFont typeface="Arial" panose="020B0604020202020204" pitchFamily="34" charset="0"/>
              <a:buChar char="•"/>
              <a:defRPr/>
            </a:pPr>
            <a:r>
              <a:rPr lang="sv-SE" altLang="sv-SE" sz="1900" dirty="0" smtClean="0">
                <a:cs typeface="ヒラギノ角ゴ Pro W3"/>
              </a:rPr>
              <a:t>Om Gloria inte heller har rätt till F-tandvård kan hon istället ansöka om särskilt tandvårdsbidrag (STB) för sin muntorrhet på grund av långvarig läkemedelsbehandling. </a:t>
            </a:r>
            <a:br>
              <a:rPr lang="sv-SE" altLang="sv-SE" sz="1900" dirty="0" smtClean="0">
                <a:cs typeface="ヒラギノ角ゴ Pro W3"/>
              </a:rPr>
            </a:br>
            <a:r>
              <a:rPr lang="sv-SE" altLang="sv-SE" dirty="0" smtClean="0">
                <a:cs typeface="ヒラギノ角ゴ Pro W3"/>
              </a:rPr>
              <a:t/>
            </a:r>
            <a:br>
              <a:rPr lang="sv-SE" altLang="sv-SE" dirty="0" smtClean="0">
                <a:cs typeface="ヒラギノ角ゴ Pro W3"/>
              </a:rPr>
            </a:br>
            <a:r>
              <a:rPr lang="sv-SE" altLang="sv-SE" dirty="0" smtClean="0">
                <a:cs typeface="ヒラギノ角ゴ Pro W3"/>
              </a:rPr>
              <a:t/>
            </a:r>
            <a:br>
              <a:rPr lang="sv-SE" altLang="sv-SE" dirty="0" smtClean="0">
                <a:cs typeface="ヒラギノ角ゴ Pro W3"/>
              </a:rPr>
            </a:br>
            <a:endParaRPr lang="sv-SE" altLang="sv-SE" dirty="0" smtClean="0">
              <a:cs typeface="ヒラギノ角ゴ Pro W3"/>
            </a:endParaRPr>
          </a:p>
          <a:p>
            <a:pPr>
              <a:defRPr/>
            </a:pPr>
            <a:endParaRPr lang="sv-SE" altLang="sv-SE" dirty="0" smtClean="0">
              <a:cs typeface="ヒラギノ角ゴ Pro W3"/>
            </a:endParaRPr>
          </a:p>
        </p:txBody>
      </p:sp>
      <p:sp>
        <p:nvSpPr>
          <p:cNvPr id="4" name="Rektangel med rundade hörn 3">
            <a:hlinkClick r:id="rId2" action="ppaction://hlinksldjump"/>
          </p:cNvPr>
          <p:cNvSpPr/>
          <p:nvPr/>
        </p:nvSpPr>
        <p:spPr>
          <a:xfrm>
            <a:off x="3489648" y="6165304"/>
            <a:ext cx="1872208" cy="476672"/>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p>
        </p:txBody>
      </p:sp>
    </p:spTree>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ubrik 1"/>
          <p:cNvSpPr>
            <a:spLocks noGrp="1"/>
          </p:cNvSpPr>
          <p:nvPr>
            <p:ph type="title"/>
          </p:nvPr>
        </p:nvSpPr>
        <p:spPr bwMode="auto">
          <a:xfrm>
            <a:off x="827088" y="115888"/>
            <a:ext cx="7772400" cy="84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sv-SE" altLang="sv-SE" b="0" smtClean="0">
                <a:cs typeface="ヒラギノ角ゴ Pro W3"/>
              </a:rPr>
              <a:t>Rätt!</a:t>
            </a:r>
          </a:p>
        </p:txBody>
      </p:sp>
      <p:sp>
        <p:nvSpPr>
          <p:cNvPr id="51203" name="Platshållare för innehåll 2"/>
          <p:cNvSpPr>
            <a:spLocks noGrp="1"/>
          </p:cNvSpPr>
          <p:nvPr>
            <p:ph type="body" idx="1"/>
          </p:nvPr>
        </p:nvSpPr>
        <p:spPr bwMode="auto">
          <a:xfrm>
            <a:off x="506413" y="836613"/>
            <a:ext cx="777240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Tx/>
              <a:buChar char="•"/>
            </a:pPr>
            <a:r>
              <a:rPr lang="sv-SE" altLang="sv-SE" sz="1900" smtClean="0">
                <a:cs typeface="ヒラギノ角ゴ Pro W3"/>
              </a:rPr>
              <a:t>Gloria har inte rätt till ett tandvårdsintyg eftersom hon inte har ett omfattande och varaktigt omvårdnadsbehov. Hon har inte heller en </a:t>
            </a:r>
            <a:r>
              <a:rPr lang="sv-SE" altLang="sv-SE" sz="1800" smtClean="0">
                <a:cs typeface="ヒラギノ角ゴ Pro W3"/>
              </a:rPr>
              <a:t>psykossjukdom eller annan grav psykisk störning som varat längre än ett år och</a:t>
            </a:r>
            <a:r>
              <a:rPr lang="sv-SE" altLang="sv-SE" sz="1900" smtClean="0">
                <a:cs typeface="ヒラギノ角ゴ Pro W3"/>
              </a:rPr>
              <a:t> </a:t>
            </a:r>
            <a:r>
              <a:rPr lang="sv-SE" altLang="sv-SE" sz="1800" smtClean="0">
                <a:cs typeface="ヒラギノ角ゴ Pro W3"/>
              </a:rPr>
              <a:t>som gör att hon av egen kraft inte kan uppsöka tandvården eller inse behovet av tandvård. </a:t>
            </a:r>
            <a:br>
              <a:rPr lang="sv-SE" altLang="sv-SE" sz="1800" smtClean="0">
                <a:cs typeface="ヒラギノ角ゴ Pro W3"/>
              </a:rPr>
            </a:br>
            <a:endParaRPr lang="sv-SE" altLang="sv-SE" sz="1900" smtClean="0">
              <a:cs typeface="ヒラギノ角ゴ Pro W3"/>
            </a:endParaRPr>
          </a:p>
          <a:p>
            <a:pPr marL="342900" indent="-342900">
              <a:buFontTx/>
              <a:buChar char="•"/>
            </a:pPr>
            <a:r>
              <a:rPr lang="sv-SE" altLang="sv-SE" sz="1900" smtClean="0">
                <a:cs typeface="ヒラギノ角ゴ Pro W3"/>
              </a:rPr>
              <a:t>Om Glorias psykiska funktionsnedsättning skulle medföra stora svårigheter att </a:t>
            </a:r>
            <a:r>
              <a:rPr lang="sv-SE" altLang="sv-SE" sz="1800" smtClean="0">
                <a:cs typeface="ヒラギノ角ゴ Pro W3"/>
              </a:rPr>
              <a:t>sköta munhygienen eller att genomgå tandvårdsbehandling </a:t>
            </a:r>
            <a:r>
              <a:rPr lang="sv-SE" altLang="sv-SE" sz="1900" smtClean="0">
                <a:cs typeface="ヒラギノ角ゴ Pro W3"/>
              </a:rPr>
              <a:t>kan hon istället ansöka om F-tandvård.</a:t>
            </a:r>
            <a:br>
              <a:rPr lang="sv-SE" altLang="sv-SE" sz="1900" smtClean="0">
                <a:cs typeface="ヒラギノ角ゴ Pro W3"/>
              </a:rPr>
            </a:br>
            <a:endParaRPr lang="sv-SE" altLang="sv-SE" sz="1900" smtClean="0">
              <a:cs typeface="ヒラギノ角ゴ Pro W3"/>
            </a:endParaRPr>
          </a:p>
          <a:p>
            <a:pPr marL="342900" indent="-342900">
              <a:buFontTx/>
              <a:buChar char="•"/>
            </a:pPr>
            <a:r>
              <a:rPr lang="sv-SE" altLang="sv-SE" sz="1900" smtClean="0">
                <a:cs typeface="ヒラギノ角ゴ Pro W3"/>
              </a:rPr>
              <a:t>Om Gloria inte heller har rätt till F-tandvård kan hon istället ansöka om särskilt tandvårdsbidrag (STB) för sin muntorrhet på grund av långvarig läkemedelsbehandling. </a:t>
            </a:r>
          </a:p>
        </p:txBody>
      </p:sp>
      <p:sp>
        <p:nvSpPr>
          <p:cNvPr id="4" name="Rektangel med rundade hörn 3">
            <a:hlinkClick r:id="rId2" action="ppaction://hlinksldjump"/>
          </p:cNvPr>
          <p:cNvSpPr/>
          <p:nvPr/>
        </p:nvSpPr>
        <p:spPr>
          <a:xfrm>
            <a:off x="755650" y="5876925"/>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Tillbaka en sida</a:t>
            </a:r>
          </a:p>
        </p:txBody>
      </p:sp>
      <p:sp>
        <p:nvSpPr>
          <p:cNvPr id="5" name="Rektangel med rundade hörn 4">
            <a:hlinkClick r:id="rId3" action="ppaction://hlinksldjump"/>
          </p:cNvPr>
          <p:cNvSpPr/>
          <p:nvPr/>
        </p:nvSpPr>
        <p:spPr>
          <a:xfrm>
            <a:off x="3851275" y="5875338"/>
            <a:ext cx="2016125"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Nästa exempel</a:t>
            </a:r>
          </a:p>
        </p:txBody>
      </p:sp>
    </p:spTree>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ubrik 1"/>
          <p:cNvSpPr>
            <a:spLocks noGrp="1"/>
          </p:cNvSpPr>
          <p:nvPr>
            <p:ph type="title"/>
          </p:nvPr>
        </p:nvSpPr>
        <p:spPr bwMode="auto">
          <a:xfrm>
            <a:off x="590550" y="101600"/>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Hans, 66 år</a:t>
            </a:r>
          </a:p>
        </p:txBody>
      </p:sp>
      <p:sp>
        <p:nvSpPr>
          <p:cNvPr id="52227" name="Platshållare för innehåll 2"/>
          <p:cNvSpPr>
            <a:spLocks noGrp="1"/>
          </p:cNvSpPr>
          <p:nvPr>
            <p:ph idx="1"/>
          </p:nvPr>
        </p:nvSpPr>
        <p:spPr bwMode="auto">
          <a:xfrm>
            <a:off x="590550" y="693738"/>
            <a:ext cx="5781675" cy="3827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1800" smtClean="0">
                <a:cs typeface="ヒラギノ角ゴ Pro W3"/>
              </a:rPr>
              <a:t>Hans har sen ett par år tillbaka utvecklat en psykisk funktionsnedsättning på grund av sitt drogmissbruk. Han kan inte längre ta hand om sig själv. Han kan inte sköta sin hygien själv och hans sjukdom gör att han absolut inte förstår varför man behöver borsta sina tänder. </a:t>
            </a:r>
            <a:br>
              <a:rPr lang="sv-SE" altLang="sv-SE" sz="1800" smtClean="0">
                <a:cs typeface="ヒラギノ角ゴ Pro W3"/>
              </a:rPr>
            </a:br>
            <a:r>
              <a:rPr lang="sv-SE" altLang="sv-SE" sz="1800" smtClean="0">
                <a:cs typeface="ヒラギノ角ゴ Pro W3"/>
              </a:rPr>
              <a:t/>
            </a:r>
            <a:br>
              <a:rPr lang="sv-SE" altLang="sv-SE" sz="1800" smtClean="0">
                <a:cs typeface="ヒラギノ角ゴ Pro W3"/>
              </a:rPr>
            </a:br>
            <a:r>
              <a:rPr lang="sv-SE" altLang="sv-SE" sz="1800" smtClean="0">
                <a:cs typeface="ヒラギノ角ゴ Pro W3"/>
              </a:rPr>
              <a:t>Hans tycker inte om att träffa andra människor därför håller han sig helt för sig själv och vill absolut inte ha någon hjälp. När någon kommer för att hjälpa honom smäller han bara igen dörren! Enligt psykiatrins bedömning kommer hans sjukdomsbild åtminstone vara kvar ett par år till. </a:t>
            </a:r>
            <a:br>
              <a:rPr lang="sv-SE" altLang="sv-SE" sz="1800" smtClean="0">
                <a:cs typeface="ヒラギノ角ゴ Pro W3"/>
              </a:rPr>
            </a:br>
            <a:r>
              <a:rPr lang="sv-SE" altLang="sv-SE" sz="1800" smtClean="0">
                <a:cs typeface="ヒラギノ角ゴ Pro W3"/>
              </a:rPr>
              <a:t/>
            </a:r>
            <a:br>
              <a:rPr lang="sv-SE" altLang="sv-SE" sz="1800" smtClean="0">
                <a:cs typeface="ヒラギノ角ゴ Pro W3"/>
              </a:rPr>
            </a:br>
            <a:r>
              <a:rPr lang="sv-SE" altLang="sv-SE" sz="1800" smtClean="0">
                <a:cs typeface="ヒラギノ角ゴ Pro W3"/>
              </a:rPr>
              <a:t>Har Hans rätt till ett tandvårdsintyg?</a:t>
            </a:r>
            <a:r>
              <a:rPr lang="sv-SE" altLang="sv-SE" sz="2400" smtClean="0">
                <a:cs typeface="ヒラギノ角ゴ Pro W3"/>
              </a:rPr>
              <a:t/>
            </a:r>
            <a:br>
              <a:rPr lang="sv-SE" altLang="sv-SE" sz="2400" smtClean="0">
                <a:cs typeface="ヒラギノ角ゴ Pro W3"/>
              </a:rPr>
            </a:br>
            <a:endParaRPr lang="sv-SE" altLang="sv-SE" sz="2400" smtClean="0">
              <a:cs typeface="ヒラギノ角ゴ Pro W3"/>
            </a:endParaRPr>
          </a:p>
        </p:txBody>
      </p:sp>
      <p:sp>
        <p:nvSpPr>
          <p:cNvPr id="4" name="Rektangel med rundade hörn 3">
            <a:hlinkClick r:id="rId2" action="ppaction://hlinksldjump"/>
          </p:cNvPr>
          <p:cNvSpPr/>
          <p:nvPr/>
        </p:nvSpPr>
        <p:spPr>
          <a:xfrm>
            <a:off x="755650" y="5876925"/>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p>
        </p:txBody>
      </p:sp>
      <p:sp>
        <p:nvSpPr>
          <p:cNvPr id="5" name="Rektangel med rundade hörn 4">
            <a:hlinkClick r:id="rId3" action="ppaction://hlinksldjump"/>
          </p:cNvPr>
          <p:cNvSpPr/>
          <p:nvPr/>
        </p:nvSpPr>
        <p:spPr>
          <a:xfrm>
            <a:off x="3540173" y="5876925"/>
            <a:ext cx="1943100"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Nästa exempel</a:t>
            </a:r>
          </a:p>
        </p:txBody>
      </p:sp>
      <p:sp>
        <p:nvSpPr>
          <p:cNvPr id="6" name="Rektangel 5">
            <a:hlinkClick r:id="rId4" action="ppaction://hlinksldjump"/>
          </p:cNvPr>
          <p:cNvSpPr/>
          <p:nvPr/>
        </p:nvSpPr>
        <p:spPr>
          <a:xfrm>
            <a:off x="755650" y="4949558"/>
            <a:ext cx="1447825" cy="726364"/>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a:t>
            </a:r>
          </a:p>
        </p:txBody>
      </p:sp>
      <p:sp>
        <p:nvSpPr>
          <p:cNvPr id="7" name="Rektangel 6">
            <a:hlinkClick r:id="rId5" action="ppaction://hlinksldjump"/>
          </p:cNvPr>
          <p:cNvSpPr/>
          <p:nvPr/>
        </p:nvSpPr>
        <p:spPr>
          <a:xfrm>
            <a:off x="2497769" y="4945247"/>
            <a:ext cx="1438135" cy="73067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 men tidsbegränsat</a:t>
            </a:r>
          </a:p>
        </p:txBody>
      </p:sp>
      <p:sp>
        <p:nvSpPr>
          <p:cNvPr id="8" name="Rektangel 7">
            <a:hlinkClick r:id="rId6" action="ppaction://hlinksldjump"/>
          </p:cNvPr>
          <p:cNvSpPr/>
          <p:nvPr/>
        </p:nvSpPr>
        <p:spPr>
          <a:xfrm>
            <a:off x="4230198" y="4930215"/>
            <a:ext cx="1544413" cy="714374"/>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Nej</a:t>
            </a:r>
          </a:p>
        </p:txBody>
      </p:sp>
      <p:pic>
        <p:nvPicPr>
          <p:cNvPr id="52243" name="Bildobjekt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1257300"/>
            <a:ext cx="23558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4" name="textruta 9"/>
          <p:cNvSpPr txBox="1">
            <a:spLocks noChangeArrowheads="1"/>
          </p:cNvSpPr>
          <p:nvPr/>
        </p:nvSpPr>
        <p:spPr bwMode="auto">
          <a:xfrm>
            <a:off x="6804025" y="446088"/>
            <a:ext cx="1212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Fråga 5 av 7</a:t>
            </a:r>
          </a:p>
        </p:txBody>
      </p:sp>
      <p:sp>
        <p:nvSpPr>
          <p:cNvPr id="52245" name="Rektangel 10"/>
          <p:cNvSpPr>
            <a:spLocks noChangeArrowheads="1"/>
          </p:cNvSpPr>
          <p:nvPr/>
        </p:nvSpPr>
        <p:spPr bwMode="auto">
          <a:xfrm>
            <a:off x="6780213" y="452438"/>
            <a:ext cx="923925" cy="2460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ubrik 1"/>
          <p:cNvSpPr>
            <a:spLocks noGrp="1"/>
          </p:cNvSpPr>
          <p:nvPr>
            <p:ph type="title"/>
          </p:nvPr>
        </p:nvSpPr>
        <p:spPr bwMode="auto">
          <a:xfrm>
            <a:off x="587375" y="469900"/>
            <a:ext cx="8229600" cy="77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0" smtClean="0">
                <a:cs typeface="ヒラギノ角ゴ Pro W3"/>
              </a:rPr>
              <a:t>Delvis rätt</a:t>
            </a:r>
            <a:r>
              <a:rPr lang="sv-SE" altLang="sv-SE" smtClean="0">
                <a:cs typeface="ヒラギノ角ゴ Pro W3"/>
              </a:rPr>
              <a:t>!</a:t>
            </a:r>
          </a:p>
        </p:txBody>
      </p:sp>
      <p:sp>
        <p:nvSpPr>
          <p:cNvPr id="53251" name="Platshållare för innehåll 2"/>
          <p:cNvSpPr>
            <a:spLocks noGrp="1"/>
          </p:cNvSpPr>
          <p:nvPr>
            <p:ph idx="1"/>
          </p:nvPr>
        </p:nvSpPr>
        <p:spPr bwMode="auto">
          <a:xfrm>
            <a:off x="587375" y="1628775"/>
            <a:ext cx="8229600" cy="341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2400" smtClean="0">
                <a:cs typeface="ヒラギノ角ゴ Pro W3"/>
              </a:rPr>
              <a:t>Hans har rätt till ett tandvårdsintyg eftersom han har ett omfattande omvårdnadsbehov och saknar förståelse för sitt behov av vård. </a:t>
            </a:r>
            <a:br>
              <a:rPr lang="sv-SE" altLang="sv-SE" sz="2400" smtClean="0">
                <a:cs typeface="ヒラギノ角ゴ Pro W3"/>
              </a:rPr>
            </a:br>
            <a:endParaRPr lang="sv-SE" altLang="sv-SE" sz="2400" smtClean="0">
              <a:cs typeface="ヒラギノ角ゴ Pro W3"/>
            </a:endParaRPr>
          </a:p>
          <a:p>
            <a:pPr marL="0" indent="0">
              <a:buFontTx/>
              <a:buNone/>
            </a:pPr>
            <a:r>
              <a:rPr lang="sv-SE" altLang="sv-SE" sz="2400" smtClean="0">
                <a:cs typeface="ヒラギノ角ゴ Pro W3"/>
              </a:rPr>
              <a:t>Tandvårdsintyget ska utfärdas </a:t>
            </a:r>
            <a:r>
              <a:rPr lang="sv-SE" altLang="sv-SE" sz="2400" b="1" smtClean="0">
                <a:cs typeface="ヒラギノ角ゴ Pro W3"/>
              </a:rPr>
              <a:t>med tidsbegränsning</a:t>
            </a:r>
            <a:r>
              <a:rPr lang="sv-SE" altLang="sv-SE" sz="2400" smtClean="0">
                <a:cs typeface="ヒラギノ角ゴ Pro W3"/>
              </a:rPr>
              <a:t> eftersom man inte kan fastställa att det nuvarande psykiska tillståndet är livslångt.</a:t>
            </a:r>
          </a:p>
          <a:p>
            <a:pPr marL="0" indent="0">
              <a:buFontTx/>
              <a:buNone/>
            </a:pPr>
            <a:endParaRPr lang="sv-SE" altLang="sv-SE" sz="2400" smtClean="0">
              <a:cs typeface="ヒラギノ角ゴ Pro W3"/>
            </a:endParaRPr>
          </a:p>
          <a:p>
            <a:pPr marL="0" indent="0">
              <a:buFontTx/>
              <a:buNone/>
            </a:pPr>
            <a:r>
              <a:rPr lang="sv-SE" altLang="sv-SE" sz="2400" smtClean="0">
                <a:cs typeface="ヒラギノ角ゴ Pro W3"/>
              </a:rPr>
              <a:t>Hans har rätt till ett tandvårdsintyg även om han själv inte vill ha det eller tänker ta emot något stöd.</a:t>
            </a:r>
          </a:p>
          <a:p>
            <a:pPr marL="0" indent="0">
              <a:buFontTx/>
              <a:buNone/>
            </a:pPr>
            <a:endParaRPr lang="sv-SE" altLang="sv-SE" sz="2400" smtClean="0">
              <a:cs typeface="ヒラギノ角ゴ Pro W3"/>
            </a:endParaRPr>
          </a:p>
          <a:p>
            <a:pPr marL="0" indent="0">
              <a:buFontTx/>
              <a:buNone/>
            </a:pPr>
            <a:r>
              <a:rPr lang="sv-SE" altLang="sv-SE" sz="2400" smtClean="0">
                <a:cs typeface="ヒラギノ角ゴ Pro W3"/>
              </a:rPr>
              <a:t/>
            </a:r>
            <a:br>
              <a:rPr lang="sv-SE" altLang="sv-SE" sz="2400" smtClean="0">
                <a:cs typeface="ヒラギノ角ゴ Pro W3"/>
              </a:rPr>
            </a:br>
            <a:r>
              <a:rPr lang="sv-SE" altLang="sv-SE" sz="2400" smtClean="0">
                <a:cs typeface="ヒラギノ角ゴ Pro W3"/>
              </a:rPr>
              <a:t/>
            </a:r>
            <a:br>
              <a:rPr lang="sv-SE" altLang="sv-SE" sz="2400" smtClean="0">
                <a:cs typeface="ヒラギノ角ゴ Pro W3"/>
              </a:rPr>
            </a:br>
            <a:endParaRPr lang="sv-SE" altLang="sv-SE" smtClean="0">
              <a:cs typeface="ヒラギノ角ゴ Pro W3"/>
            </a:endParaRPr>
          </a:p>
        </p:txBody>
      </p:sp>
      <p:sp>
        <p:nvSpPr>
          <p:cNvPr id="4" name="Rektangel med rundade hörn 3">
            <a:hlinkClick r:id="rId2" action="ppaction://hlinksldjump"/>
          </p:cNvPr>
          <p:cNvSpPr/>
          <p:nvPr/>
        </p:nvSpPr>
        <p:spPr>
          <a:xfrm>
            <a:off x="1259632" y="5877272"/>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p>
        </p:txBody>
      </p:sp>
      <p:sp>
        <p:nvSpPr>
          <p:cNvPr id="5" name="Rektangel med rundade hörn 4">
            <a:hlinkClick r:id="rId3" action="ppaction://hlinksldjump"/>
          </p:cNvPr>
          <p:cNvSpPr/>
          <p:nvPr/>
        </p:nvSpPr>
        <p:spPr>
          <a:xfrm>
            <a:off x="3730625" y="5877272"/>
            <a:ext cx="1943100"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Nästa exempel</a:t>
            </a:r>
          </a:p>
        </p:txBody>
      </p:sp>
    </p:spTree>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ubrik 1"/>
          <p:cNvSpPr>
            <a:spLocks noGrp="1"/>
          </p:cNvSpPr>
          <p:nvPr>
            <p:ph type="title"/>
          </p:nvPr>
        </p:nvSpPr>
        <p:spPr bwMode="auto">
          <a:xfrm>
            <a:off x="587375" y="469900"/>
            <a:ext cx="8229600" cy="77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0" smtClean="0">
                <a:cs typeface="ヒラギノ角ゴ Pro W3"/>
              </a:rPr>
              <a:t>Fel</a:t>
            </a:r>
            <a:r>
              <a:rPr lang="sv-SE" altLang="sv-SE" smtClean="0">
                <a:cs typeface="ヒラギノ角ゴ Pro W3"/>
              </a:rPr>
              <a:t>!</a:t>
            </a:r>
          </a:p>
        </p:txBody>
      </p:sp>
      <p:sp>
        <p:nvSpPr>
          <p:cNvPr id="54275" name="Platshållare för innehåll 2"/>
          <p:cNvSpPr>
            <a:spLocks noGrp="1"/>
          </p:cNvSpPr>
          <p:nvPr>
            <p:ph idx="1"/>
          </p:nvPr>
        </p:nvSpPr>
        <p:spPr bwMode="auto">
          <a:xfrm>
            <a:off x="587375" y="1628775"/>
            <a:ext cx="8229600" cy="341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2400" smtClean="0">
                <a:cs typeface="ヒラギノ角ゴ Pro W3"/>
              </a:rPr>
              <a:t>Hans har rätt till ett tandvårdsintyg eftersom han har ett omfattande omvårdnadsbehov och saknar förståelse för sitt behov av vård. </a:t>
            </a:r>
            <a:br>
              <a:rPr lang="sv-SE" altLang="sv-SE" sz="2400" smtClean="0">
                <a:cs typeface="ヒラギノ角ゴ Pro W3"/>
              </a:rPr>
            </a:br>
            <a:endParaRPr lang="sv-SE" altLang="sv-SE" sz="2400" smtClean="0">
              <a:cs typeface="ヒラギノ角ゴ Pro W3"/>
            </a:endParaRPr>
          </a:p>
          <a:p>
            <a:pPr marL="0" indent="0">
              <a:buFontTx/>
              <a:buNone/>
            </a:pPr>
            <a:r>
              <a:rPr lang="sv-SE" altLang="sv-SE" sz="2400" smtClean="0">
                <a:cs typeface="ヒラギノ角ゴ Pro W3"/>
              </a:rPr>
              <a:t>Hans har rätt till ett tandvårdsintyg även om han själv inte vill ha det eller tänker ta emot något stöd.</a:t>
            </a:r>
          </a:p>
          <a:p>
            <a:pPr marL="0" indent="0">
              <a:buFontTx/>
              <a:buNone/>
            </a:pPr>
            <a:endParaRPr lang="sv-SE" altLang="sv-SE" sz="2400" smtClean="0">
              <a:cs typeface="ヒラギノ角ゴ Pro W3"/>
            </a:endParaRPr>
          </a:p>
          <a:p>
            <a:pPr marL="0" indent="0">
              <a:buFontTx/>
              <a:buNone/>
            </a:pPr>
            <a:r>
              <a:rPr lang="sv-SE" altLang="sv-SE" sz="2400" smtClean="0">
                <a:cs typeface="ヒラギノ角ゴ Pro W3"/>
              </a:rPr>
              <a:t>Tandvårdsintyget ska utfärdas </a:t>
            </a:r>
            <a:r>
              <a:rPr lang="sv-SE" altLang="sv-SE" sz="2400" b="1" smtClean="0">
                <a:cs typeface="ヒラギノ角ゴ Pro W3"/>
              </a:rPr>
              <a:t>med tidsbegränsning</a:t>
            </a:r>
            <a:r>
              <a:rPr lang="sv-SE" altLang="sv-SE" sz="2400" smtClean="0">
                <a:cs typeface="ヒラギノ角ゴ Pro W3"/>
              </a:rPr>
              <a:t> eftersom man inte kan fastställa att det nuvarande psykiska tillståndet är livslångt.</a:t>
            </a:r>
            <a:br>
              <a:rPr lang="sv-SE" altLang="sv-SE" sz="2400" smtClean="0">
                <a:cs typeface="ヒラギノ角ゴ Pro W3"/>
              </a:rPr>
            </a:br>
            <a:r>
              <a:rPr lang="sv-SE" altLang="sv-SE" sz="2400" smtClean="0">
                <a:cs typeface="ヒラギノ角ゴ Pro W3"/>
              </a:rPr>
              <a:t/>
            </a:r>
            <a:br>
              <a:rPr lang="sv-SE" altLang="sv-SE" sz="2400" smtClean="0">
                <a:cs typeface="ヒラギノ角ゴ Pro W3"/>
              </a:rPr>
            </a:br>
            <a:endParaRPr lang="sv-SE" altLang="sv-SE" smtClean="0">
              <a:cs typeface="ヒラギノ角ゴ Pro W3"/>
            </a:endParaRPr>
          </a:p>
        </p:txBody>
      </p:sp>
      <p:sp>
        <p:nvSpPr>
          <p:cNvPr id="4" name="Rektangel med rundade hörn 3">
            <a:hlinkClick r:id="rId2" action="ppaction://hlinksldjump"/>
          </p:cNvPr>
          <p:cNvSpPr/>
          <p:nvPr/>
        </p:nvSpPr>
        <p:spPr>
          <a:xfrm>
            <a:off x="3275856" y="5805264"/>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p>
        </p:txBody>
      </p:sp>
    </p:spTree>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ubrik 1"/>
          <p:cNvSpPr>
            <a:spLocks noGrp="1"/>
          </p:cNvSpPr>
          <p:nvPr>
            <p:ph type="title"/>
          </p:nvPr>
        </p:nvSpPr>
        <p:spPr bwMode="auto">
          <a:xfrm>
            <a:off x="590550" y="260350"/>
            <a:ext cx="8229600" cy="77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0" smtClean="0">
                <a:cs typeface="ヒラギノ角ゴ Pro W3"/>
              </a:rPr>
              <a:t>Rätt!</a:t>
            </a:r>
          </a:p>
        </p:txBody>
      </p:sp>
      <p:sp>
        <p:nvSpPr>
          <p:cNvPr id="55299" name="Platshållare för innehåll 2"/>
          <p:cNvSpPr>
            <a:spLocks noGrp="1"/>
          </p:cNvSpPr>
          <p:nvPr>
            <p:ph idx="1"/>
          </p:nvPr>
        </p:nvSpPr>
        <p:spPr bwMode="auto">
          <a:xfrm>
            <a:off x="590550" y="1196975"/>
            <a:ext cx="8229600" cy="341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2400" smtClean="0">
                <a:cs typeface="ヒラギノ角ゴ Pro W3"/>
              </a:rPr>
              <a:t>Hans har rätt till ett tandvårdsintyg eftersom han har ett omfattande omvårdnadsbehov och saknar förståelse för sitt behov av vård. </a:t>
            </a:r>
            <a:br>
              <a:rPr lang="sv-SE" altLang="sv-SE" sz="2400" smtClean="0">
                <a:cs typeface="ヒラギノ角ゴ Pro W3"/>
              </a:rPr>
            </a:br>
            <a:r>
              <a:rPr lang="sv-SE" altLang="sv-SE" sz="2400" smtClean="0">
                <a:cs typeface="ヒラギノ角ゴ Pro W3"/>
              </a:rPr>
              <a:t/>
            </a:r>
            <a:br>
              <a:rPr lang="sv-SE" altLang="sv-SE" sz="2400" smtClean="0">
                <a:cs typeface="ヒラギノ角ゴ Pro W3"/>
              </a:rPr>
            </a:br>
            <a:r>
              <a:rPr lang="sv-SE" altLang="sv-SE" sz="2400" smtClean="0">
                <a:cs typeface="ヒラギノ角ゴ Pro W3"/>
              </a:rPr>
              <a:t>Hans har rätt till ett tandvårdsintyg även om han själv inte vill ha det eller tänker ta emot något stöd.</a:t>
            </a:r>
          </a:p>
          <a:p>
            <a:pPr marL="0" indent="0">
              <a:buFontTx/>
              <a:buNone/>
            </a:pPr>
            <a:endParaRPr lang="sv-SE" altLang="sv-SE" sz="2400" smtClean="0">
              <a:cs typeface="ヒラギノ角ゴ Pro W3"/>
            </a:endParaRPr>
          </a:p>
          <a:p>
            <a:pPr marL="0" indent="0">
              <a:buFontTx/>
              <a:buNone/>
            </a:pPr>
            <a:r>
              <a:rPr lang="sv-SE" altLang="sv-SE" sz="2400" smtClean="0">
                <a:cs typeface="ヒラギノ角ゴ Pro W3"/>
              </a:rPr>
              <a:t>Tandvårdsintyget ska utfärdas </a:t>
            </a:r>
            <a:r>
              <a:rPr lang="sv-SE" altLang="sv-SE" sz="2400" b="1" smtClean="0">
                <a:cs typeface="ヒラギノ角ゴ Pro W3"/>
              </a:rPr>
              <a:t>med tidsbegränsning </a:t>
            </a:r>
            <a:r>
              <a:rPr lang="sv-SE" altLang="sv-SE" sz="2400" smtClean="0">
                <a:cs typeface="ヒラギノ角ゴ Pro W3"/>
              </a:rPr>
              <a:t>eftersom man inte kan fastställa att det nuvarande psykiska tillståndet är livslångt.</a:t>
            </a:r>
          </a:p>
        </p:txBody>
      </p:sp>
      <p:sp>
        <p:nvSpPr>
          <p:cNvPr id="4" name="Rektangel med rundade hörn 3">
            <a:hlinkClick r:id="rId2" action="ppaction://hlinksldjump"/>
          </p:cNvPr>
          <p:cNvSpPr/>
          <p:nvPr/>
        </p:nvSpPr>
        <p:spPr>
          <a:xfrm>
            <a:off x="755650" y="5876925"/>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p>
        </p:txBody>
      </p:sp>
      <p:sp>
        <p:nvSpPr>
          <p:cNvPr id="5" name="Rektangel med rundade hörn 4">
            <a:hlinkClick r:id="rId3" action="ppaction://hlinksldjump"/>
          </p:cNvPr>
          <p:cNvSpPr/>
          <p:nvPr/>
        </p:nvSpPr>
        <p:spPr>
          <a:xfrm>
            <a:off x="3851275" y="5875338"/>
            <a:ext cx="2016125"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Nästa exempel</a:t>
            </a:r>
          </a:p>
        </p:txBody>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bwMode="auto">
          <a:xfrm>
            <a:off x="363538" y="495300"/>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z="1800" smtClean="0">
                <a:cs typeface="ヒラギノ角ゴ Pro W3"/>
              </a:rPr>
              <a:t>Tandvårdslagen och lika bedömning</a:t>
            </a:r>
          </a:p>
        </p:txBody>
      </p:sp>
      <p:sp>
        <p:nvSpPr>
          <p:cNvPr id="19460" name="Platshållare för innehåll 3"/>
          <p:cNvSpPr>
            <a:spLocks noGrp="1"/>
          </p:cNvSpPr>
          <p:nvPr>
            <p:ph sz="half" idx="2"/>
          </p:nvPr>
        </p:nvSpPr>
        <p:spPr bwMode="auto">
          <a:xfrm>
            <a:off x="155575" y="1274763"/>
            <a:ext cx="2789238" cy="3621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1600" b="1" smtClean="0">
                <a:cs typeface="ヒラギノ角ゴ Pro W3"/>
              </a:rPr>
              <a:t>Tandvårdslagen</a:t>
            </a:r>
            <a:r>
              <a:rPr lang="sv-SE" altLang="sv-SE" sz="1600" smtClean="0">
                <a:cs typeface="ヒラギノ角ゴ Pro W3"/>
              </a:rPr>
              <a:t> säger att </a:t>
            </a:r>
            <a:r>
              <a:rPr lang="sv-SE" altLang="sv-SE" sz="1600" b="1" smtClean="0">
                <a:cs typeface="ヒラギノ角ゴ Pro W3"/>
              </a:rPr>
              <a:t>uppsökande verksamhet</a:t>
            </a:r>
            <a:r>
              <a:rPr lang="sv-SE" altLang="sv-SE" sz="1600" smtClean="0">
                <a:cs typeface="ヒラギノ角ゴ Pro W3"/>
              </a:rPr>
              <a:t> och </a:t>
            </a:r>
            <a:r>
              <a:rPr lang="sv-SE" altLang="sv-SE" sz="1600" b="1" smtClean="0">
                <a:cs typeface="ヒラギノ角ゴ Pro W3"/>
              </a:rPr>
              <a:t>nödvändig tandvård </a:t>
            </a:r>
            <a:r>
              <a:rPr lang="sv-SE" altLang="sv-SE" sz="1600" smtClean="0">
                <a:cs typeface="ヒラギノ角ゴ Pro W3"/>
              </a:rPr>
              <a:t>ska bedrivas och att landstingen/regionerna har det övergripande ansvaret för det. </a:t>
            </a:r>
            <a:br>
              <a:rPr lang="sv-SE" altLang="sv-SE" sz="1600" smtClean="0">
                <a:cs typeface="ヒラギノ角ゴ Pro W3"/>
              </a:rPr>
            </a:br>
            <a:r>
              <a:rPr lang="sv-SE" altLang="sv-SE" sz="1600" smtClean="0">
                <a:cs typeface="ヒラギノ角ゴ Pro W3"/>
              </a:rPr>
              <a:t>--------------------------------------</a:t>
            </a:r>
          </a:p>
          <a:p>
            <a:pPr marL="0" indent="0">
              <a:buFontTx/>
              <a:buNone/>
            </a:pPr>
            <a:r>
              <a:rPr lang="sv-SE" altLang="sv-SE" sz="1600" smtClean="0">
                <a:cs typeface="ヒラギノ角ゴ Pro W3"/>
              </a:rPr>
              <a:t>Därför har Region Skåne upprättat ett regelverk med bestämmelser för uppsökande verksamhet och nödvändig tandvård som ligger i linje med hur det ser ut i resten av landet. </a:t>
            </a:r>
            <a:br>
              <a:rPr lang="sv-SE" altLang="sv-SE" sz="1600" smtClean="0">
                <a:cs typeface="ヒラギノ角ゴ Pro W3"/>
              </a:rPr>
            </a:br>
            <a:r>
              <a:rPr lang="sv-SE" altLang="sv-SE" sz="1600" smtClean="0">
                <a:cs typeface="ヒラギノ角ゴ Pro W3"/>
              </a:rPr>
              <a:t/>
            </a:r>
            <a:br>
              <a:rPr lang="sv-SE" altLang="sv-SE" sz="1600" smtClean="0">
                <a:cs typeface="ヒラギノ角ゴ Pro W3"/>
              </a:rPr>
            </a:br>
            <a:endParaRPr lang="sv-SE" altLang="sv-SE" sz="1600" smtClean="0">
              <a:cs typeface="ヒラギノ角ゴ Pro W3"/>
            </a:endParaRPr>
          </a:p>
        </p:txBody>
      </p:sp>
      <p:sp>
        <p:nvSpPr>
          <p:cNvPr id="2" name="Rektangel med rundade hörn 1"/>
          <p:cNvSpPr>
            <a:spLocks noChangeArrowheads="1"/>
          </p:cNvSpPr>
          <p:nvPr/>
        </p:nvSpPr>
        <p:spPr bwMode="auto">
          <a:xfrm>
            <a:off x="528638" y="2703513"/>
            <a:ext cx="1943100" cy="669925"/>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lnSpc>
                <a:spcPct val="200000"/>
              </a:lnSpc>
            </a:pPr>
            <a:r>
              <a:rPr lang="sv-SE" altLang="sv-SE" sz="1600" b="1"/>
              <a:t>Tandvårdslagen</a:t>
            </a:r>
          </a:p>
        </p:txBody>
      </p:sp>
      <p:sp>
        <p:nvSpPr>
          <p:cNvPr id="4" name="Rektangel 3"/>
          <p:cNvSpPr>
            <a:spLocks noChangeArrowheads="1"/>
          </p:cNvSpPr>
          <p:nvPr/>
        </p:nvSpPr>
        <p:spPr bwMode="auto">
          <a:xfrm>
            <a:off x="6022975" y="1274763"/>
            <a:ext cx="29432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600" b="1"/>
              <a:t>Region Skånes regelverk</a:t>
            </a:r>
            <a:r>
              <a:rPr lang="sv-SE" altLang="sv-SE" sz="1600"/>
              <a:t> för tandvårdsstöden gäller i hela Skåne. Som skånsk medborgare ska man ha </a:t>
            </a:r>
            <a:r>
              <a:rPr lang="sv-SE" altLang="sv-SE" sz="1600" b="1"/>
              <a:t>samma förutsättningar</a:t>
            </a:r>
            <a:r>
              <a:rPr lang="sv-SE" altLang="sv-SE" sz="1600"/>
              <a:t> i bedömningen av rätten till tandvårdsintyg </a:t>
            </a:r>
            <a:r>
              <a:rPr lang="sv-SE" altLang="sv-SE" sz="1600" b="1"/>
              <a:t>oavsett var i Skåne man bor</a:t>
            </a:r>
            <a:r>
              <a:rPr lang="sv-SE" altLang="sv-SE" sz="1600"/>
              <a:t>. </a:t>
            </a:r>
          </a:p>
          <a:p>
            <a:r>
              <a:rPr lang="sv-SE" altLang="sv-SE" sz="1600"/>
              <a:t>----------------------------------------</a:t>
            </a:r>
          </a:p>
          <a:p>
            <a:r>
              <a:rPr lang="sv-SE" altLang="sv-SE" sz="1600"/>
              <a:t>Det är därför av stor vikt att alla som har behörighet att utfärda tandvårdsintyg har god kännedom om gällande regelverk så att vi når en </a:t>
            </a:r>
            <a:r>
              <a:rPr lang="sv-SE" altLang="sv-SE" sz="1600" b="1"/>
              <a:t>jämlik bedömning i hela Skåne.</a:t>
            </a:r>
            <a:endParaRPr lang="sv-SE" altLang="sv-SE" sz="1600"/>
          </a:p>
        </p:txBody>
      </p:sp>
      <p:sp>
        <p:nvSpPr>
          <p:cNvPr id="10" name="Rektangel med rundade hörn 9"/>
          <p:cNvSpPr>
            <a:spLocks noChangeArrowheads="1"/>
          </p:cNvSpPr>
          <p:nvPr/>
        </p:nvSpPr>
        <p:spPr bwMode="auto">
          <a:xfrm>
            <a:off x="6532563" y="2703513"/>
            <a:ext cx="1825625" cy="669925"/>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lnSpc>
                <a:spcPct val="200000"/>
              </a:lnSpc>
            </a:pPr>
            <a:r>
              <a:rPr lang="sv-SE" altLang="sv-SE" sz="1600" b="1"/>
              <a:t>Lika bedömning</a:t>
            </a:r>
          </a:p>
        </p:txBody>
      </p:sp>
      <p:pic>
        <p:nvPicPr>
          <p:cNvPr id="21511" name="Bildobjekt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1325" y="6342063"/>
            <a:ext cx="24574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Bildobjekt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6342063"/>
            <a:ext cx="26273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ktangel 2"/>
          <p:cNvSpPr>
            <a:spLocks noChangeArrowheads="1"/>
          </p:cNvSpPr>
          <p:nvPr/>
        </p:nvSpPr>
        <p:spPr bwMode="auto">
          <a:xfrm>
            <a:off x="6026150" y="1196975"/>
            <a:ext cx="2871788" cy="4176713"/>
          </a:xfrm>
          <a:prstGeom prst="rect">
            <a:avLst/>
          </a:prstGeom>
          <a:noFill/>
          <a:ln w="19050" algn="ctr">
            <a:solidFill>
              <a:srgbClr val="AE3177"/>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21514" name="Rektangel 11"/>
          <p:cNvSpPr>
            <a:spLocks noChangeArrowheads="1"/>
          </p:cNvSpPr>
          <p:nvPr/>
        </p:nvSpPr>
        <p:spPr bwMode="auto">
          <a:xfrm>
            <a:off x="60325" y="1196975"/>
            <a:ext cx="2879725" cy="4176713"/>
          </a:xfrm>
          <a:prstGeom prst="rect">
            <a:avLst/>
          </a:prstGeom>
          <a:noFill/>
          <a:ln w="19050" algn="ctr">
            <a:solidFill>
              <a:srgbClr val="AE3177"/>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pic>
        <p:nvPicPr>
          <p:cNvPr id="21515" name="Bildobjekt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5675" y="1836738"/>
            <a:ext cx="19653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ruta 2"/>
          <p:cNvSpPr txBox="1">
            <a:spLocks noChangeArrowheads="1"/>
          </p:cNvSpPr>
          <p:nvPr/>
        </p:nvSpPr>
        <p:spPr bwMode="auto">
          <a:xfrm>
            <a:off x="155575" y="6161088"/>
            <a:ext cx="103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Del 1</a:t>
            </a:r>
            <a:br>
              <a:rPr lang="sv-SE" altLang="sv-SE" sz="1000"/>
            </a:br>
            <a:r>
              <a:rPr lang="sv-SE" altLang="sv-SE" sz="1000"/>
              <a:t>Sida 1 av 9 </a:t>
            </a:r>
          </a:p>
        </p:txBody>
      </p:sp>
      <p:sp>
        <p:nvSpPr>
          <p:cNvPr id="21517" name="Rektangel 13"/>
          <p:cNvSpPr>
            <a:spLocks noChangeArrowheads="1"/>
          </p:cNvSpPr>
          <p:nvPr/>
        </p:nvSpPr>
        <p:spPr bwMode="auto">
          <a:xfrm>
            <a:off x="177800" y="6161088"/>
            <a:ext cx="793750" cy="400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 presetClass="entr" presetSubtype="0" fill="hold" nodeType="withEffect">
                                  <p:stCondLst>
                                    <p:cond delay="500"/>
                                  </p:stCondLst>
                                  <p:childTnLst>
                                    <p:set>
                                      <p:cBhvr>
                                        <p:cTn id="9" dur="1" fill="hold">
                                          <p:stCondLst>
                                            <p:cond delay="0"/>
                                          </p:stCondLst>
                                        </p:cTn>
                                        <p:tgtEl>
                                          <p:spTgt spid="19460">
                                            <p:txEl>
                                              <p:pRg st="0" end="0"/>
                                            </p:txEl>
                                          </p:spTgt>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0" presetClass="entr" presetSubtype="0" fill="hold" grpId="0" nodeType="withEffect">
                                  <p:stCondLst>
                                    <p:cond delay="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nextCondLst>
                <p:cond evt="onClick" delay="0">
                  <p:tgtEl>
                    <p:spTgt spid="10"/>
                  </p:tgtEl>
                </p:cond>
              </p:nextCondLst>
            </p:seq>
          </p:childTnLst>
        </p:cTn>
      </p:par>
    </p:tnLst>
    <p:bldLst>
      <p:bldP spid="2" grpId="0" animBg="1"/>
      <p:bldP spid="4"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ubrik 1"/>
          <p:cNvSpPr>
            <a:spLocks noGrp="1"/>
          </p:cNvSpPr>
          <p:nvPr>
            <p:ph type="title"/>
          </p:nvPr>
        </p:nvSpPr>
        <p:spPr bwMode="auto">
          <a:xfrm>
            <a:off x="539750" y="38576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Yasmin, 26 år</a:t>
            </a:r>
          </a:p>
        </p:txBody>
      </p:sp>
      <p:sp>
        <p:nvSpPr>
          <p:cNvPr id="56323" name="Platshållare för innehåll 2"/>
          <p:cNvSpPr>
            <a:spLocks noGrp="1"/>
          </p:cNvSpPr>
          <p:nvPr>
            <p:ph idx="1"/>
          </p:nvPr>
        </p:nvSpPr>
        <p:spPr bwMode="auto">
          <a:xfrm>
            <a:off x="539750" y="1200150"/>
            <a:ext cx="5132388" cy="3468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1800" smtClean="0">
                <a:cs typeface="ヒラギノ角ゴ Pro W3"/>
              </a:rPr>
              <a:t>Yasmin har en medfödd diagnostiserad funktionsnedsättning. Till följd av det omfattas hon av lagen om LSS och har en pågående insats i form av en personlig assistent. </a:t>
            </a:r>
            <a:br>
              <a:rPr lang="sv-SE" altLang="sv-SE" sz="1800" smtClean="0">
                <a:cs typeface="ヒラギノ角ゴ Pro W3"/>
              </a:rPr>
            </a:br>
            <a:r>
              <a:rPr lang="sv-SE" altLang="sv-SE" sz="1800" smtClean="0">
                <a:cs typeface="ヒラギノ角ゴ Pro W3"/>
              </a:rPr>
              <a:t/>
            </a:r>
            <a:br>
              <a:rPr lang="sv-SE" altLang="sv-SE" sz="1800" smtClean="0">
                <a:cs typeface="ヒラギノ角ゴ Pro W3"/>
              </a:rPr>
            </a:br>
            <a:r>
              <a:rPr lang="sv-SE" altLang="sv-SE" sz="1800" smtClean="0">
                <a:cs typeface="ヒラギノ角ゴ Pro W3"/>
              </a:rPr>
              <a:t>Hon lever ett aktivt liv efter sina förutsättningar och älskar att spela bowling i byns lokala bowlingförening.</a:t>
            </a:r>
          </a:p>
          <a:p>
            <a:pPr marL="0" indent="0">
              <a:buFontTx/>
              <a:buNone/>
            </a:pPr>
            <a:endParaRPr lang="sv-SE" altLang="sv-SE" sz="1800" smtClean="0">
              <a:cs typeface="ヒラギノ角ゴ Pro W3"/>
            </a:endParaRPr>
          </a:p>
          <a:p>
            <a:pPr marL="0" indent="0">
              <a:buFontTx/>
              <a:buNone/>
            </a:pPr>
            <a:r>
              <a:rPr lang="sv-SE" altLang="sv-SE" sz="1800" smtClean="0">
                <a:cs typeface="ヒラギノ角ゴ Pro W3"/>
              </a:rPr>
              <a:t>Har Yasmin rätt till ett tandvårdsintyg? </a:t>
            </a:r>
          </a:p>
        </p:txBody>
      </p:sp>
      <p:sp>
        <p:nvSpPr>
          <p:cNvPr id="4" name="Rektangel med rundade hörn 3">
            <a:hlinkClick r:id="rId2" action="ppaction://hlinksldjump"/>
          </p:cNvPr>
          <p:cNvSpPr/>
          <p:nvPr/>
        </p:nvSpPr>
        <p:spPr>
          <a:xfrm>
            <a:off x="755650" y="5876925"/>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p>
        </p:txBody>
      </p:sp>
      <p:sp>
        <p:nvSpPr>
          <p:cNvPr id="5" name="Rektangel med rundade hörn 4">
            <a:hlinkClick r:id="rId3" action="ppaction://hlinksldjump"/>
          </p:cNvPr>
          <p:cNvSpPr/>
          <p:nvPr/>
        </p:nvSpPr>
        <p:spPr>
          <a:xfrm>
            <a:off x="3924300" y="5876925"/>
            <a:ext cx="1943100"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Nästa exempel</a:t>
            </a:r>
          </a:p>
        </p:txBody>
      </p:sp>
      <p:sp>
        <p:nvSpPr>
          <p:cNvPr id="6" name="Rektangel 5">
            <a:hlinkClick r:id="rId4" action="ppaction://hlinksldjump"/>
          </p:cNvPr>
          <p:cNvSpPr/>
          <p:nvPr/>
        </p:nvSpPr>
        <p:spPr>
          <a:xfrm>
            <a:off x="755650" y="4669580"/>
            <a:ext cx="1401762" cy="7207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a:t>
            </a:r>
          </a:p>
        </p:txBody>
      </p:sp>
      <p:sp>
        <p:nvSpPr>
          <p:cNvPr id="8" name="Rektangel 7">
            <a:hlinkClick r:id="rId5" action="ppaction://hlinksldjump"/>
          </p:cNvPr>
          <p:cNvSpPr/>
          <p:nvPr/>
        </p:nvSpPr>
        <p:spPr>
          <a:xfrm>
            <a:off x="2843808" y="4668838"/>
            <a:ext cx="1592263" cy="7207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Nej</a:t>
            </a:r>
          </a:p>
        </p:txBody>
      </p:sp>
      <p:pic>
        <p:nvPicPr>
          <p:cNvPr id="56336" name="Bildobjekt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30900" y="1700213"/>
            <a:ext cx="281305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7" name="textruta 9"/>
          <p:cNvSpPr txBox="1">
            <a:spLocks noChangeArrowheads="1"/>
          </p:cNvSpPr>
          <p:nvPr/>
        </p:nvSpPr>
        <p:spPr bwMode="auto">
          <a:xfrm>
            <a:off x="6516688" y="652463"/>
            <a:ext cx="12112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Fråga 6 av 7</a:t>
            </a:r>
          </a:p>
        </p:txBody>
      </p:sp>
      <p:sp>
        <p:nvSpPr>
          <p:cNvPr id="56338" name="Rektangel 10"/>
          <p:cNvSpPr>
            <a:spLocks noChangeArrowheads="1"/>
          </p:cNvSpPr>
          <p:nvPr/>
        </p:nvSpPr>
        <p:spPr bwMode="auto">
          <a:xfrm>
            <a:off x="6516688" y="663575"/>
            <a:ext cx="923925" cy="2460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ubrik 1"/>
          <p:cNvSpPr>
            <a:spLocks noGrp="1"/>
          </p:cNvSpPr>
          <p:nvPr>
            <p:ph type="title"/>
          </p:nvPr>
        </p:nvSpPr>
        <p:spPr bwMode="auto">
          <a:xfrm>
            <a:off x="571500" y="292100"/>
            <a:ext cx="8229600" cy="77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0" smtClean="0">
                <a:cs typeface="ヒラギノ角ゴ Pro W3"/>
              </a:rPr>
              <a:t>Fel!</a:t>
            </a:r>
          </a:p>
        </p:txBody>
      </p:sp>
      <p:sp>
        <p:nvSpPr>
          <p:cNvPr id="57347" name="Platshållare för innehåll 2"/>
          <p:cNvSpPr>
            <a:spLocks noGrp="1"/>
          </p:cNvSpPr>
          <p:nvPr>
            <p:ph idx="1"/>
          </p:nvPr>
        </p:nvSpPr>
        <p:spPr bwMode="auto">
          <a:xfrm>
            <a:off x="571500" y="1071563"/>
            <a:ext cx="8229600" cy="444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1800" smtClean="0">
                <a:cs typeface="ヒラギノ角ゴ Pro W3"/>
              </a:rPr>
              <a:t>Yasmin har rätt till ett tandvårdsintyg eftersom hon </a:t>
            </a:r>
            <a:r>
              <a:rPr lang="sv-SE" altLang="sv-SE" sz="1800" b="1" smtClean="0">
                <a:cs typeface="ヒラギノ角ゴ Pro W3"/>
              </a:rPr>
              <a:t>omfattas av</a:t>
            </a:r>
            <a:r>
              <a:rPr lang="sv-SE" altLang="sv-SE" sz="1800" smtClean="0">
                <a:cs typeface="ヒラギノ角ゴ Pro W3"/>
              </a:rPr>
              <a:t> </a:t>
            </a:r>
            <a:r>
              <a:rPr lang="sv-SE" altLang="sv-SE" sz="1800" b="1" smtClean="0">
                <a:cs typeface="ヒラギノ角ゴ Pro W3"/>
              </a:rPr>
              <a:t>lagen om LSS </a:t>
            </a:r>
            <a:r>
              <a:rPr lang="sv-SE" altLang="sv-SE" sz="1800" smtClean="0">
                <a:cs typeface="ヒラギノ角ゴ Pro W3"/>
              </a:rPr>
              <a:t>och har en</a:t>
            </a:r>
            <a:r>
              <a:rPr lang="sv-SE" altLang="sv-SE" sz="1800" b="1" smtClean="0">
                <a:cs typeface="ヒラギノ角ゴ Pro W3"/>
              </a:rPr>
              <a:t> pågående insats</a:t>
            </a:r>
            <a:r>
              <a:rPr lang="sv-SE" altLang="sv-SE" sz="1800" smtClean="0">
                <a:cs typeface="ヒラギノ角ゴ Pro W3"/>
              </a:rPr>
              <a:t>.</a:t>
            </a:r>
            <a:br>
              <a:rPr lang="sv-SE" altLang="sv-SE" sz="1800" smtClean="0">
                <a:cs typeface="ヒラギノ角ゴ Pro W3"/>
              </a:rPr>
            </a:br>
            <a:endParaRPr lang="sv-SE" altLang="sv-SE" sz="1800" smtClean="0">
              <a:cs typeface="ヒラギノ角ゴ Pro W3"/>
            </a:endParaRPr>
          </a:p>
          <a:p>
            <a:pPr marL="0" indent="0">
              <a:buFontTx/>
              <a:buNone/>
            </a:pPr>
            <a:r>
              <a:rPr lang="sv-SE" altLang="sv-SE" sz="1800" smtClean="0">
                <a:cs typeface="ヒラギノ角ゴ Pro W3"/>
              </a:rPr>
              <a:t>Om man </a:t>
            </a:r>
            <a:r>
              <a:rPr lang="sv-SE" altLang="sv-SE" sz="1800" b="1" smtClean="0">
                <a:cs typeface="ヒラギノ角ゴ Pro W3"/>
              </a:rPr>
              <a:t>tillhör LSS-personkrets</a:t>
            </a:r>
            <a:r>
              <a:rPr lang="sv-SE" altLang="sv-SE" sz="1800" smtClean="0">
                <a:cs typeface="ヒラギノ角ゴ Pro W3"/>
              </a:rPr>
              <a:t> </a:t>
            </a:r>
            <a:r>
              <a:rPr lang="sv-SE" altLang="sv-SE" sz="1800" b="1" smtClean="0">
                <a:cs typeface="ヒラギノ角ゴ Pro W3"/>
              </a:rPr>
              <a:t>har</a:t>
            </a:r>
            <a:r>
              <a:rPr lang="sv-SE" altLang="sv-SE" sz="1800" smtClean="0">
                <a:cs typeface="ヒラギノ角ゴ Pro W3"/>
              </a:rPr>
              <a:t> man alltid rätt till ett tandvårdsintyg så länge man har en </a:t>
            </a:r>
            <a:r>
              <a:rPr lang="sv-SE" altLang="sv-SE" sz="1800" b="1" smtClean="0">
                <a:cs typeface="ヒラギノ角ゴ Pro W3"/>
              </a:rPr>
              <a:t>pågående insats</a:t>
            </a:r>
            <a:r>
              <a:rPr lang="sv-SE" altLang="sv-SE" sz="1800" smtClean="0">
                <a:cs typeface="ヒラギノ角ゴ Pro W3"/>
              </a:rPr>
              <a:t>. </a:t>
            </a:r>
          </a:p>
          <a:p>
            <a:pPr marL="0" indent="0">
              <a:buFontTx/>
              <a:buNone/>
            </a:pPr>
            <a:endParaRPr lang="sv-SE" altLang="sv-SE" sz="1800" smtClean="0">
              <a:cs typeface="ヒラギノ角ゴ Pro W3"/>
            </a:endParaRPr>
          </a:p>
          <a:p>
            <a:pPr marL="0" indent="0">
              <a:buFontTx/>
              <a:buNone/>
            </a:pPr>
            <a:r>
              <a:rPr lang="sv-SE" altLang="sv-SE" sz="1800" smtClean="0">
                <a:cs typeface="ヒラギノ角ゴ Pro W3"/>
              </a:rPr>
              <a:t>När det gäller personer som </a:t>
            </a:r>
            <a:r>
              <a:rPr lang="sv-SE" altLang="sv-SE" sz="1800" i="1" smtClean="0">
                <a:cs typeface="ヒラギノ角ゴ Pro W3"/>
              </a:rPr>
              <a:t>omfattas </a:t>
            </a:r>
            <a:r>
              <a:rPr lang="sv-SE" altLang="sv-SE" sz="1800" smtClean="0">
                <a:cs typeface="ヒラギノ角ゴ Pro W3"/>
              </a:rPr>
              <a:t>av LSS-lagen menar propositionen (2003/04:1 Utgiftsområde 9 s. 41) att dessa </a:t>
            </a:r>
            <a:r>
              <a:rPr lang="sv-SE" altLang="sv-SE" sz="1800" i="1" smtClean="0">
                <a:cs typeface="ヒラギノ角ゴ Pro W3"/>
              </a:rPr>
              <a:t>redan bedömts </a:t>
            </a:r>
            <a:r>
              <a:rPr lang="sv-SE" altLang="sv-SE" sz="1800" smtClean="0">
                <a:cs typeface="ヒラギノ角ゴ Pro W3"/>
              </a:rPr>
              <a:t>ha omfattande och varaktiga funktionshinder.</a:t>
            </a:r>
          </a:p>
          <a:p>
            <a:pPr marL="0" indent="0">
              <a:buFontTx/>
              <a:buNone/>
            </a:pPr>
            <a:endParaRPr lang="sv-SE" altLang="sv-SE" sz="1800" smtClean="0">
              <a:cs typeface="ヒラギノ角ゴ Pro W3"/>
            </a:endParaRPr>
          </a:p>
          <a:p>
            <a:pPr marL="0" indent="0">
              <a:buFontTx/>
              <a:buNone/>
            </a:pPr>
            <a:r>
              <a:rPr lang="sv-SE" altLang="sv-SE" sz="1800" smtClean="0">
                <a:cs typeface="ヒラギノ角ゴ Pro W3"/>
              </a:rPr>
              <a:t>Om man tillhör LSS-personkrets och </a:t>
            </a:r>
            <a:r>
              <a:rPr lang="sv-SE" altLang="sv-SE" sz="1800" b="1" smtClean="0">
                <a:cs typeface="ヒラギノ角ゴ Pro W3"/>
              </a:rPr>
              <a:t>inte </a:t>
            </a:r>
            <a:r>
              <a:rPr lang="sv-SE" altLang="sv-SE" sz="1800" smtClean="0">
                <a:cs typeface="ヒラギノ角ゴ Pro W3"/>
              </a:rPr>
              <a:t>har en pågående insats bedöms man efter samma kriterier som övriga målgrupper, det vill säga hur omfattande och varaktigt omvårdnadsbehovet är.</a:t>
            </a:r>
            <a:br>
              <a:rPr lang="sv-SE" altLang="sv-SE" sz="1800" smtClean="0">
                <a:cs typeface="ヒラギノ角ゴ Pro W3"/>
              </a:rPr>
            </a:br>
            <a:endParaRPr lang="sv-SE" altLang="sv-SE" sz="1800" smtClean="0">
              <a:cs typeface="ヒラギノ角ゴ Pro W3"/>
            </a:endParaRPr>
          </a:p>
        </p:txBody>
      </p:sp>
      <p:sp>
        <p:nvSpPr>
          <p:cNvPr id="4" name="Rektangel med rundade hörn 3">
            <a:hlinkClick r:id="rId2" action="ppaction://hlinksldjump"/>
          </p:cNvPr>
          <p:cNvSpPr/>
          <p:nvPr/>
        </p:nvSpPr>
        <p:spPr>
          <a:xfrm>
            <a:off x="755650" y="5876925"/>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p>
        </p:txBody>
      </p:sp>
    </p:spTree>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ubrik 1"/>
          <p:cNvSpPr>
            <a:spLocks noGrp="1"/>
          </p:cNvSpPr>
          <p:nvPr>
            <p:ph type="title"/>
          </p:nvPr>
        </p:nvSpPr>
        <p:spPr bwMode="auto">
          <a:xfrm>
            <a:off x="611188" y="309563"/>
            <a:ext cx="8229600" cy="779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0" smtClean="0">
                <a:cs typeface="ヒラギノ角ゴ Pro W3"/>
              </a:rPr>
              <a:t>Rätt!</a:t>
            </a:r>
          </a:p>
        </p:txBody>
      </p:sp>
      <p:sp>
        <p:nvSpPr>
          <p:cNvPr id="58371" name="Platshållare för innehåll 2"/>
          <p:cNvSpPr>
            <a:spLocks noGrp="1"/>
          </p:cNvSpPr>
          <p:nvPr>
            <p:ph idx="1"/>
          </p:nvPr>
        </p:nvSpPr>
        <p:spPr bwMode="auto">
          <a:xfrm>
            <a:off x="323850" y="1119188"/>
            <a:ext cx="8229600" cy="439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1800" smtClean="0">
                <a:cs typeface="ヒラギノ角ゴ Pro W3"/>
              </a:rPr>
              <a:t>Yasmin har rätt till ett tandvårdsintyg eftersom hon </a:t>
            </a:r>
            <a:r>
              <a:rPr lang="sv-SE" altLang="sv-SE" sz="1800" b="1" smtClean="0">
                <a:cs typeface="ヒラギノ角ゴ Pro W3"/>
              </a:rPr>
              <a:t>omfattas av</a:t>
            </a:r>
            <a:r>
              <a:rPr lang="sv-SE" altLang="sv-SE" sz="1800" smtClean="0">
                <a:cs typeface="ヒラギノ角ゴ Pro W3"/>
              </a:rPr>
              <a:t> </a:t>
            </a:r>
            <a:r>
              <a:rPr lang="sv-SE" altLang="sv-SE" sz="1800" b="1" smtClean="0">
                <a:cs typeface="ヒラギノ角ゴ Pro W3"/>
              </a:rPr>
              <a:t>lagen om LSS </a:t>
            </a:r>
            <a:r>
              <a:rPr lang="sv-SE" altLang="sv-SE" sz="1800" smtClean="0">
                <a:cs typeface="ヒラギノ角ゴ Pro W3"/>
              </a:rPr>
              <a:t>och har en</a:t>
            </a:r>
            <a:r>
              <a:rPr lang="sv-SE" altLang="sv-SE" sz="1800" b="1" smtClean="0">
                <a:cs typeface="ヒラギノ角ゴ Pro W3"/>
              </a:rPr>
              <a:t> pågående insats</a:t>
            </a:r>
            <a:r>
              <a:rPr lang="sv-SE" altLang="sv-SE" sz="1800" smtClean="0">
                <a:cs typeface="ヒラギノ角ゴ Pro W3"/>
              </a:rPr>
              <a:t>.</a:t>
            </a:r>
            <a:br>
              <a:rPr lang="sv-SE" altLang="sv-SE" sz="1800" smtClean="0">
                <a:cs typeface="ヒラギノ角ゴ Pro W3"/>
              </a:rPr>
            </a:br>
            <a:endParaRPr lang="sv-SE" altLang="sv-SE" sz="1800" smtClean="0">
              <a:cs typeface="ヒラギノ角ゴ Pro W3"/>
            </a:endParaRPr>
          </a:p>
          <a:p>
            <a:pPr marL="0" indent="0">
              <a:buFontTx/>
              <a:buNone/>
            </a:pPr>
            <a:r>
              <a:rPr lang="sv-SE" altLang="sv-SE" sz="1800" smtClean="0">
                <a:cs typeface="ヒラギノ角ゴ Pro W3"/>
              </a:rPr>
              <a:t>Om man </a:t>
            </a:r>
            <a:r>
              <a:rPr lang="sv-SE" altLang="sv-SE" sz="1800" b="1" smtClean="0">
                <a:cs typeface="ヒラギノ角ゴ Pro W3"/>
              </a:rPr>
              <a:t>tillhör LSS-personkrets</a:t>
            </a:r>
            <a:r>
              <a:rPr lang="sv-SE" altLang="sv-SE" sz="1800" smtClean="0">
                <a:cs typeface="ヒラギノ角ゴ Pro W3"/>
              </a:rPr>
              <a:t> </a:t>
            </a:r>
            <a:r>
              <a:rPr lang="sv-SE" altLang="sv-SE" sz="1800" b="1" smtClean="0">
                <a:cs typeface="ヒラギノ角ゴ Pro W3"/>
              </a:rPr>
              <a:t>har</a:t>
            </a:r>
            <a:r>
              <a:rPr lang="sv-SE" altLang="sv-SE" sz="1800" smtClean="0">
                <a:cs typeface="ヒラギノ角ゴ Pro W3"/>
              </a:rPr>
              <a:t> man alltid rätt till ett tandvårdsintyg så länge man har en </a:t>
            </a:r>
            <a:r>
              <a:rPr lang="sv-SE" altLang="sv-SE" sz="1800" b="1" smtClean="0">
                <a:cs typeface="ヒラギノ角ゴ Pro W3"/>
              </a:rPr>
              <a:t>pågående insats</a:t>
            </a:r>
            <a:r>
              <a:rPr lang="sv-SE" altLang="sv-SE" sz="1800" smtClean="0">
                <a:cs typeface="ヒラギノ角ゴ Pro W3"/>
              </a:rPr>
              <a:t>. </a:t>
            </a:r>
          </a:p>
          <a:p>
            <a:pPr marL="0" indent="0">
              <a:buFontTx/>
              <a:buNone/>
            </a:pPr>
            <a:endParaRPr lang="sv-SE" altLang="sv-SE" sz="1800" smtClean="0">
              <a:cs typeface="ヒラギノ角ゴ Pro W3"/>
            </a:endParaRPr>
          </a:p>
          <a:p>
            <a:pPr marL="0" indent="0">
              <a:buFontTx/>
              <a:buNone/>
            </a:pPr>
            <a:r>
              <a:rPr lang="sv-SE" altLang="sv-SE" sz="1800" smtClean="0">
                <a:cs typeface="ヒラギノ角ゴ Pro W3"/>
              </a:rPr>
              <a:t>När det gäller personer som </a:t>
            </a:r>
            <a:r>
              <a:rPr lang="sv-SE" altLang="sv-SE" sz="1800" i="1" smtClean="0">
                <a:cs typeface="ヒラギノ角ゴ Pro W3"/>
              </a:rPr>
              <a:t>omfattas </a:t>
            </a:r>
            <a:r>
              <a:rPr lang="sv-SE" altLang="sv-SE" sz="1800" smtClean="0">
                <a:cs typeface="ヒラギノ角ゴ Pro W3"/>
              </a:rPr>
              <a:t>av LSS-lagen menar propositionen (2003/04:1 Utgiftsområde 9 s. 41) att dessa </a:t>
            </a:r>
            <a:r>
              <a:rPr lang="sv-SE" altLang="sv-SE" sz="1800" i="1" smtClean="0">
                <a:cs typeface="ヒラギノ角ゴ Pro W3"/>
              </a:rPr>
              <a:t>redan bedömts </a:t>
            </a:r>
            <a:r>
              <a:rPr lang="sv-SE" altLang="sv-SE" sz="1800" smtClean="0">
                <a:cs typeface="ヒラギノ角ゴ Pro W3"/>
              </a:rPr>
              <a:t>ha omfattande och varaktiga funktionshinder.</a:t>
            </a:r>
          </a:p>
          <a:p>
            <a:pPr marL="0" indent="0">
              <a:buFontTx/>
              <a:buNone/>
            </a:pPr>
            <a:endParaRPr lang="sv-SE" altLang="sv-SE" sz="1800" smtClean="0">
              <a:cs typeface="ヒラギノ角ゴ Pro W3"/>
            </a:endParaRPr>
          </a:p>
          <a:p>
            <a:pPr marL="0" indent="0">
              <a:buFontTx/>
              <a:buNone/>
            </a:pPr>
            <a:r>
              <a:rPr lang="sv-SE" altLang="sv-SE" sz="1800" smtClean="0">
                <a:cs typeface="ヒラギノ角ゴ Pro W3"/>
              </a:rPr>
              <a:t>Om man tillhör LSS-personkrets och </a:t>
            </a:r>
            <a:r>
              <a:rPr lang="sv-SE" altLang="sv-SE" sz="1800" b="1" smtClean="0">
                <a:cs typeface="ヒラギノ角ゴ Pro W3"/>
              </a:rPr>
              <a:t>inte </a:t>
            </a:r>
            <a:r>
              <a:rPr lang="sv-SE" altLang="sv-SE" sz="1800" smtClean="0">
                <a:cs typeface="ヒラギノ角ゴ Pro W3"/>
              </a:rPr>
              <a:t>har en pågående insats bedöms man efter samma kriterier som övriga målgrupper, det vill säga hur omfattande och varaktigt omvårdnadsbehovet är.</a:t>
            </a:r>
            <a:br>
              <a:rPr lang="sv-SE" altLang="sv-SE" sz="1800" smtClean="0">
                <a:cs typeface="ヒラギノ角ゴ Pro W3"/>
              </a:rPr>
            </a:br>
            <a:endParaRPr lang="sv-SE" altLang="sv-SE" sz="1800" smtClean="0">
              <a:cs typeface="ヒラギノ角ゴ Pro W3"/>
            </a:endParaRPr>
          </a:p>
          <a:p>
            <a:pPr marL="0" indent="0">
              <a:buFontTx/>
              <a:buNone/>
            </a:pPr>
            <a:r>
              <a:rPr lang="sv-SE" altLang="sv-SE" sz="1800" smtClean="0">
                <a:cs typeface="ヒラギノ角ゴ Pro W3"/>
              </a:rPr>
              <a:t/>
            </a:r>
            <a:br>
              <a:rPr lang="sv-SE" altLang="sv-SE" sz="1800" smtClean="0">
                <a:cs typeface="ヒラギノ角ゴ Pro W3"/>
              </a:rPr>
            </a:br>
            <a:r>
              <a:rPr lang="sv-SE" altLang="sv-SE" sz="1800" smtClean="0">
                <a:cs typeface="ヒラギノ角ゴ Pro W3"/>
              </a:rPr>
              <a:t/>
            </a:r>
            <a:br>
              <a:rPr lang="sv-SE" altLang="sv-SE" sz="1800" smtClean="0">
                <a:cs typeface="ヒラギノ角ゴ Pro W3"/>
              </a:rPr>
            </a:br>
            <a:endParaRPr lang="sv-SE" altLang="sv-SE" sz="2400" smtClean="0">
              <a:cs typeface="ヒラギノ角ゴ Pro W3"/>
            </a:endParaRPr>
          </a:p>
        </p:txBody>
      </p:sp>
      <p:sp>
        <p:nvSpPr>
          <p:cNvPr id="4" name="Rektangel med rundade hörn 3">
            <a:hlinkClick r:id="rId2" action="ppaction://hlinksldjump"/>
          </p:cNvPr>
          <p:cNvSpPr/>
          <p:nvPr/>
        </p:nvSpPr>
        <p:spPr>
          <a:xfrm>
            <a:off x="755650" y="5876925"/>
            <a:ext cx="1963738" cy="520700"/>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p>
        </p:txBody>
      </p:sp>
      <p:sp>
        <p:nvSpPr>
          <p:cNvPr id="5" name="Rektangel med rundade hörn 4">
            <a:hlinkClick r:id="rId3" action="ppaction://hlinksldjump"/>
          </p:cNvPr>
          <p:cNvSpPr/>
          <p:nvPr/>
        </p:nvSpPr>
        <p:spPr>
          <a:xfrm>
            <a:off x="3923928" y="5876924"/>
            <a:ext cx="1943472" cy="519113"/>
          </a:xfrm>
          <a:prstGeom prst="roundRect">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Nästa exempel</a:t>
            </a:r>
          </a:p>
        </p:txBody>
      </p:sp>
    </p:spTree>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ubrik 1"/>
          <p:cNvSpPr>
            <a:spLocks noGrp="1"/>
          </p:cNvSpPr>
          <p:nvPr>
            <p:ph type="title"/>
          </p:nvPr>
        </p:nvSpPr>
        <p:spPr bwMode="auto">
          <a:xfrm>
            <a:off x="590550" y="692150"/>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Elsa, 76 år</a:t>
            </a:r>
          </a:p>
        </p:txBody>
      </p:sp>
      <p:sp>
        <p:nvSpPr>
          <p:cNvPr id="59395" name="Platshållare för innehåll 2"/>
          <p:cNvSpPr>
            <a:spLocks noGrp="1"/>
          </p:cNvSpPr>
          <p:nvPr>
            <p:ph idx="1"/>
          </p:nvPr>
        </p:nvSpPr>
        <p:spPr bwMode="auto">
          <a:xfrm>
            <a:off x="590550" y="1428750"/>
            <a:ext cx="5276850" cy="3468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1600" smtClean="0">
                <a:cs typeface="ヒラギノ角ゴ Pro W3"/>
              </a:rPr>
              <a:t>Elsa är sen några år tillbaka dement och har blivit diagnostiserad med Alzheimers. Hon bor hemma tillsammans med sin make. Tillsammans promenerar de gärna i byn med deras gamla tax Pluto. Hemtjänsten kommer bara till dem en gång i veckan för att hjälpa till med lite städning.</a:t>
            </a:r>
          </a:p>
          <a:p>
            <a:pPr marL="0" indent="0">
              <a:buFontTx/>
              <a:buNone/>
            </a:pPr>
            <a:r>
              <a:rPr lang="sv-SE" altLang="sv-SE" sz="1600" smtClean="0">
                <a:cs typeface="ヒラギノ角ゴ Pro W3"/>
              </a:rPr>
              <a:t/>
            </a:r>
            <a:br>
              <a:rPr lang="sv-SE" altLang="sv-SE" sz="1600" smtClean="0">
                <a:cs typeface="ヒラギノ角ゴ Pro W3"/>
              </a:rPr>
            </a:br>
            <a:r>
              <a:rPr lang="sv-SE" altLang="sv-SE" sz="1600" smtClean="0">
                <a:cs typeface="ヒラギノ角ゴ Pro W3"/>
              </a:rPr>
              <a:t>Elsas make får dagligen påminna och stötta Elsa för att hon ska sköta sin personliga hygien, sköta sin egenvård av läkemedel och klara av matsituationerna. </a:t>
            </a:r>
            <a:br>
              <a:rPr lang="sv-SE" altLang="sv-SE" sz="1600" smtClean="0">
                <a:cs typeface="ヒラギノ角ゴ Pro W3"/>
              </a:rPr>
            </a:br>
            <a:r>
              <a:rPr lang="sv-SE" altLang="sv-SE" sz="1600" smtClean="0">
                <a:cs typeface="ヒラギノ角ゴ Pro W3"/>
              </a:rPr>
              <a:t/>
            </a:r>
            <a:br>
              <a:rPr lang="sv-SE" altLang="sv-SE" sz="1600" smtClean="0">
                <a:cs typeface="ヒラギノ角ゴ Pro W3"/>
              </a:rPr>
            </a:br>
            <a:r>
              <a:rPr lang="sv-SE" altLang="sv-SE" sz="1600" smtClean="0">
                <a:cs typeface="ヒラギノ角ゴ Pro W3"/>
              </a:rPr>
              <a:t>Elsa har för säkerhetsskull även ett trygghetslarm.   </a:t>
            </a:r>
          </a:p>
          <a:p>
            <a:pPr marL="0" indent="0">
              <a:buFontTx/>
              <a:buNone/>
            </a:pPr>
            <a:r>
              <a:rPr lang="sv-SE" altLang="sv-SE" sz="1600" smtClean="0">
                <a:cs typeface="ヒラギノ角ゴ Pro W3"/>
              </a:rPr>
              <a:t>Har Elsa rätt till ett tandvårdsintyg?</a:t>
            </a:r>
          </a:p>
        </p:txBody>
      </p:sp>
      <p:sp>
        <p:nvSpPr>
          <p:cNvPr id="4" name="Rektangel med rundade hörn 3">
            <a:hlinkClick r:id="rId2" action="ppaction://hlinksldjump"/>
          </p:cNvPr>
          <p:cNvSpPr/>
          <p:nvPr/>
        </p:nvSpPr>
        <p:spPr>
          <a:xfrm>
            <a:off x="755650" y="6131560"/>
            <a:ext cx="1963738" cy="520700"/>
          </a:xfrm>
          <a:prstGeom prst="roundRect">
            <a:avLst/>
          </a:prstGeom>
          <a:solidFill>
            <a:srgbClr val="FF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p>
        </p:txBody>
      </p:sp>
      <p:sp>
        <p:nvSpPr>
          <p:cNvPr id="5" name="Rektangel med rundade hörn 4">
            <a:hlinkClick r:id="rId3" action="ppaction://hlinksldjump"/>
          </p:cNvPr>
          <p:cNvSpPr/>
          <p:nvPr/>
        </p:nvSpPr>
        <p:spPr>
          <a:xfrm>
            <a:off x="3924300" y="6118321"/>
            <a:ext cx="1943100" cy="520700"/>
          </a:xfrm>
          <a:prstGeom prst="roundRect">
            <a:avLst/>
          </a:prstGeom>
          <a:solidFill>
            <a:srgbClr val="FF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Sammanfattning</a:t>
            </a:r>
          </a:p>
        </p:txBody>
      </p:sp>
      <p:sp>
        <p:nvSpPr>
          <p:cNvPr id="6" name="Rektangel 5">
            <a:hlinkClick r:id="rId4" action="ppaction://hlinksldjump"/>
          </p:cNvPr>
          <p:cNvSpPr/>
          <p:nvPr/>
        </p:nvSpPr>
        <p:spPr>
          <a:xfrm>
            <a:off x="755650" y="5005144"/>
            <a:ext cx="1401762" cy="7207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a:t>
            </a:r>
          </a:p>
        </p:txBody>
      </p:sp>
      <p:sp>
        <p:nvSpPr>
          <p:cNvPr id="7" name="Rektangel 6">
            <a:hlinkClick r:id="rId5" action="ppaction://hlinksldjump"/>
          </p:cNvPr>
          <p:cNvSpPr/>
          <p:nvPr/>
        </p:nvSpPr>
        <p:spPr>
          <a:xfrm>
            <a:off x="2719388" y="5005144"/>
            <a:ext cx="1462087" cy="7080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Ja, men tidsbegränsat</a:t>
            </a:r>
          </a:p>
        </p:txBody>
      </p:sp>
      <p:sp>
        <p:nvSpPr>
          <p:cNvPr id="8" name="Rektangel 7">
            <a:hlinkClick r:id="rId6" action="ppaction://hlinksldjump"/>
          </p:cNvPr>
          <p:cNvSpPr/>
          <p:nvPr/>
        </p:nvSpPr>
        <p:spPr>
          <a:xfrm>
            <a:off x="4659630" y="4998793"/>
            <a:ext cx="1592263" cy="720725"/>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Nej</a:t>
            </a:r>
          </a:p>
        </p:txBody>
      </p:sp>
      <p:pic>
        <p:nvPicPr>
          <p:cNvPr id="59411" name="Bildobjekt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30913" y="1773238"/>
            <a:ext cx="2617787"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2" name="textruta 9"/>
          <p:cNvSpPr txBox="1">
            <a:spLocks noChangeArrowheads="1"/>
          </p:cNvSpPr>
          <p:nvPr/>
        </p:nvSpPr>
        <p:spPr bwMode="auto">
          <a:xfrm>
            <a:off x="6588125" y="669925"/>
            <a:ext cx="1212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Fråga 7 av 7</a:t>
            </a:r>
          </a:p>
        </p:txBody>
      </p:sp>
      <p:sp>
        <p:nvSpPr>
          <p:cNvPr id="59413" name="Rektangel 10"/>
          <p:cNvSpPr>
            <a:spLocks noChangeArrowheads="1"/>
          </p:cNvSpPr>
          <p:nvPr/>
        </p:nvSpPr>
        <p:spPr bwMode="auto">
          <a:xfrm>
            <a:off x="6588125" y="669925"/>
            <a:ext cx="923925" cy="2476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ubrik 1"/>
          <p:cNvSpPr>
            <a:spLocks noGrp="1"/>
          </p:cNvSpPr>
          <p:nvPr>
            <p:ph type="title"/>
          </p:nvPr>
        </p:nvSpPr>
        <p:spPr bwMode="auto">
          <a:xfrm>
            <a:off x="590550" y="765175"/>
            <a:ext cx="8229600" cy="77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0" smtClean="0">
                <a:cs typeface="ヒラギノ角ゴ Pro W3"/>
              </a:rPr>
              <a:t>Delvis rätt!</a:t>
            </a:r>
          </a:p>
        </p:txBody>
      </p:sp>
      <p:sp>
        <p:nvSpPr>
          <p:cNvPr id="60419" name="Platshållare för innehåll 2"/>
          <p:cNvSpPr>
            <a:spLocks noGrp="1"/>
          </p:cNvSpPr>
          <p:nvPr>
            <p:ph idx="1"/>
          </p:nvPr>
        </p:nvSpPr>
        <p:spPr bwMode="auto">
          <a:xfrm>
            <a:off x="590550" y="1916113"/>
            <a:ext cx="8229600" cy="341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2400" smtClean="0">
                <a:cs typeface="ヒラギノ角ゴ Pro W3"/>
              </a:rPr>
              <a:t>Elsa har rätt till ett tandvårdsintyg eftersom att hon har ett långvarigt funktionshinder som gör att hon inte kan ta hand om sin personliga hygien eller egenvård utan ständig påminnelse från sin make.</a:t>
            </a:r>
          </a:p>
          <a:p>
            <a:pPr marL="0" indent="0">
              <a:buFontTx/>
              <a:buNone/>
            </a:pPr>
            <a:endParaRPr lang="sv-SE" altLang="sv-SE" sz="2400" smtClean="0">
              <a:cs typeface="ヒラギノ角ゴ Pro W3"/>
            </a:endParaRPr>
          </a:p>
          <a:p>
            <a:pPr marL="0" indent="0">
              <a:buFontTx/>
              <a:buNone/>
            </a:pPr>
            <a:r>
              <a:rPr lang="sv-SE" altLang="sv-SE" sz="2400" smtClean="0">
                <a:cs typeface="ヒラギノ角ゴ Pro W3"/>
              </a:rPr>
              <a:t>Funktionsnedsättningen bedöms inte kunna bli bättre. Därför utfärdas inte tandvårdsintyget tidsbegränsat. </a:t>
            </a:r>
          </a:p>
          <a:p>
            <a:pPr marL="0" indent="0">
              <a:buFontTx/>
              <a:buNone/>
            </a:pPr>
            <a:endParaRPr lang="sv-SE" altLang="sv-SE" sz="2400" smtClean="0">
              <a:cs typeface="ヒラギノ角ゴ Pro W3"/>
            </a:endParaRPr>
          </a:p>
        </p:txBody>
      </p:sp>
      <p:sp>
        <p:nvSpPr>
          <p:cNvPr id="4" name="Rektangel med rundade hörn 3">
            <a:hlinkClick r:id="rId2" action="ppaction://hlinksldjump"/>
          </p:cNvPr>
          <p:cNvSpPr/>
          <p:nvPr/>
        </p:nvSpPr>
        <p:spPr>
          <a:xfrm>
            <a:off x="755650" y="5876925"/>
            <a:ext cx="1963738" cy="520700"/>
          </a:xfrm>
          <a:prstGeom prst="roundRect">
            <a:avLst/>
          </a:prstGeom>
          <a:solidFill>
            <a:srgbClr val="FF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p>
        </p:txBody>
      </p:sp>
      <p:sp>
        <p:nvSpPr>
          <p:cNvPr id="5" name="Rektangel med rundade hörn 4">
            <a:hlinkClick r:id="rId3" action="ppaction://hlinksldjump"/>
          </p:cNvPr>
          <p:cNvSpPr/>
          <p:nvPr/>
        </p:nvSpPr>
        <p:spPr>
          <a:xfrm>
            <a:off x="3851275" y="5875338"/>
            <a:ext cx="2016125" cy="520700"/>
          </a:xfrm>
          <a:prstGeom prst="roundRect">
            <a:avLst/>
          </a:prstGeom>
          <a:solidFill>
            <a:srgbClr val="FF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Sammanfattning</a:t>
            </a:r>
            <a:endParaRPr lang="sv-SE" sz="1800" dirty="0">
              <a:solidFill>
                <a:srgbClr val="FFFFFF"/>
              </a:solidFill>
            </a:endParaRPr>
          </a:p>
        </p:txBody>
      </p:sp>
    </p:spTree>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ubrik 1"/>
          <p:cNvSpPr>
            <a:spLocks noGrp="1"/>
          </p:cNvSpPr>
          <p:nvPr>
            <p:ph type="title"/>
          </p:nvPr>
        </p:nvSpPr>
        <p:spPr bwMode="auto">
          <a:xfrm>
            <a:off x="590550" y="765175"/>
            <a:ext cx="8229600" cy="77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0" smtClean="0">
                <a:cs typeface="ヒラギノ角ゴ Pro W3"/>
              </a:rPr>
              <a:t>Fel!</a:t>
            </a:r>
          </a:p>
        </p:txBody>
      </p:sp>
      <p:sp>
        <p:nvSpPr>
          <p:cNvPr id="61443" name="Platshållare för innehåll 2"/>
          <p:cNvSpPr>
            <a:spLocks noGrp="1"/>
          </p:cNvSpPr>
          <p:nvPr>
            <p:ph idx="1"/>
          </p:nvPr>
        </p:nvSpPr>
        <p:spPr bwMode="auto">
          <a:xfrm>
            <a:off x="590550" y="1916113"/>
            <a:ext cx="8229600" cy="341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2400" smtClean="0">
                <a:cs typeface="ヒラギノ角ゴ Pro W3"/>
              </a:rPr>
              <a:t>Elsa har rätt till ett tandvårdsintyg eftersom att hon har ett långvarigt funktionshinder som gör att hon inte kan ta hand om sin personliga hygien eller egenvård utan ständig påminnelse från sin make.</a:t>
            </a:r>
          </a:p>
          <a:p>
            <a:pPr marL="0" indent="0">
              <a:buFontTx/>
              <a:buNone/>
            </a:pPr>
            <a:endParaRPr lang="sv-SE" altLang="sv-SE" sz="2400" smtClean="0">
              <a:cs typeface="ヒラギノ角ゴ Pro W3"/>
            </a:endParaRPr>
          </a:p>
          <a:p>
            <a:pPr marL="0" indent="0">
              <a:buFontTx/>
              <a:buNone/>
            </a:pPr>
            <a:r>
              <a:rPr lang="sv-SE" altLang="sv-SE" sz="2400" smtClean="0">
                <a:cs typeface="ヒラギノ角ゴ Pro W3"/>
              </a:rPr>
              <a:t>Funktionsnedsättningen bedöms inte kunna bli bättre. Därför utfärdas inte tandvårdsintyget tidsbegränsat. </a:t>
            </a:r>
          </a:p>
          <a:p>
            <a:pPr marL="0" indent="0">
              <a:buFontTx/>
              <a:buNone/>
            </a:pPr>
            <a:endParaRPr lang="sv-SE" altLang="sv-SE" sz="2400" smtClean="0">
              <a:cs typeface="ヒラギノ角ゴ Pro W3"/>
            </a:endParaRPr>
          </a:p>
        </p:txBody>
      </p:sp>
      <p:sp>
        <p:nvSpPr>
          <p:cNvPr id="4" name="Rektangel med rundade hörn 3">
            <a:hlinkClick r:id="rId2" action="ppaction://hlinksldjump"/>
          </p:cNvPr>
          <p:cNvSpPr/>
          <p:nvPr/>
        </p:nvSpPr>
        <p:spPr>
          <a:xfrm>
            <a:off x="755650" y="5876925"/>
            <a:ext cx="1963738" cy="520700"/>
          </a:xfrm>
          <a:prstGeom prst="roundRect">
            <a:avLst/>
          </a:prstGeom>
          <a:solidFill>
            <a:srgbClr val="FF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p>
        </p:txBody>
      </p:sp>
    </p:spTree>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ubrik 1"/>
          <p:cNvSpPr>
            <a:spLocks noGrp="1"/>
          </p:cNvSpPr>
          <p:nvPr>
            <p:ph type="title"/>
          </p:nvPr>
        </p:nvSpPr>
        <p:spPr bwMode="auto">
          <a:xfrm>
            <a:off x="590550" y="765175"/>
            <a:ext cx="8229600" cy="77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b="0" smtClean="0">
                <a:cs typeface="ヒラギノ角ゴ Pro W3"/>
              </a:rPr>
              <a:t>Rätt!</a:t>
            </a:r>
          </a:p>
        </p:txBody>
      </p:sp>
      <p:sp>
        <p:nvSpPr>
          <p:cNvPr id="62467" name="Platshållare för innehåll 2"/>
          <p:cNvSpPr>
            <a:spLocks noGrp="1"/>
          </p:cNvSpPr>
          <p:nvPr>
            <p:ph idx="1"/>
          </p:nvPr>
        </p:nvSpPr>
        <p:spPr bwMode="auto">
          <a:xfrm>
            <a:off x="590550" y="1916113"/>
            <a:ext cx="8229600" cy="341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2400" smtClean="0">
                <a:cs typeface="ヒラギノ角ゴ Pro W3"/>
              </a:rPr>
              <a:t>Elsa har rätt till ett tandvårdsintyg eftersom att hon har en långvarig funktionsnedsättning som gör att hon inte kan ta hand om sin personliga hygien eller egenvård utan ständig påminnelse från sin make.</a:t>
            </a:r>
            <a:br>
              <a:rPr lang="sv-SE" altLang="sv-SE" sz="2400" smtClean="0">
                <a:cs typeface="ヒラギノ角ゴ Pro W3"/>
              </a:rPr>
            </a:br>
            <a:r>
              <a:rPr lang="sv-SE" altLang="sv-SE" sz="2400" smtClean="0">
                <a:cs typeface="ヒラギノ角ゴ Pro W3"/>
              </a:rPr>
              <a:t/>
            </a:r>
            <a:br>
              <a:rPr lang="sv-SE" altLang="sv-SE" sz="2400" smtClean="0">
                <a:cs typeface="ヒラギノ角ゴ Pro W3"/>
              </a:rPr>
            </a:br>
            <a:r>
              <a:rPr lang="sv-SE" altLang="sv-SE" sz="2400" smtClean="0">
                <a:cs typeface="ヒラギノ角ゴ Pro W3"/>
              </a:rPr>
              <a:t>Funktionsnedsättningen bedöms inte kunna bli bättre. Därför utfärdas inte tandvårdsintyget tidsbegränsat. </a:t>
            </a:r>
          </a:p>
          <a:p>
            <a:pPr marL="0" indent="0">
              <a:buFontTx/>
              <a:buNone/>
            </a:pPr>
            <a:r>
              <a:rPr lang="sv-SE" altLang="sv-SE" sz="2400" smtClean="0">
                <a:cs typeface="ヒラギノ角ゴ Pro W3"/>
              </a:rPr>
              <a:t/>
            </a:r>
            <a:br>
              <a:rPr lang="sv-SE" altLang="sv-SE" sz="2400" smtClean="0">
                <a:cs typeface="ヒラギノ角ゴ Pro W3"/>
              </a:rPr>
            </a:br>
            <a:endParaRPr lang="sv-SE" altLang="sv-SE" sz="2400" smtClean="0">
              <a:cs typeface="ヒラギノ角ゴ Pro W3"/>
            </a:endParaRPr>
          </a:p>
        </p:txBody>
      </p:sp>
      <p:sp>
        <p:nvSpPr>
          <p:cNvPr id="4" name="Rektangel med rundade hörn 3">
            <a:hlinkClick r:id="rId2" action="ppaction://hlinksldjump"/>
          </p:cNvPr>
          <p:cNvSpPr/>
          <p:nvPr/>
        </p:nvSpPr>
        <p:spPr>
          <a:xfrm>
            <a:off x="755650" y="5876925"/>
            <a:ext cx="1963738" cy="520700"/>
          </a:xfrm>
          <a:prstGeom prst="roundRect">
            <a:avLst/>
          </a:prstGeom>
          <a:solidFill>
            <a:srgbClr val="FF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endParaRPr lang="sv-SE" sz="1800" dirty="0">
              <a:solidFill>
                <a:srgbClr val="FFFFFF"/>
              </a:solidFill>
            </a:endParaRPr>
          </a:p>
        </p:txBody>
      </p:sp>
      <p:sp>
        <p:nvSpPr>
          <p:cNvPr id="5" name="Rektangel med rundade hörn 4">
            <a:hlinkClick r:id="rId3" action="ppaction://hlinksldjump"/>
          </p:cNvPr>
          <p:cNvSpPr/>
          <p:nvPr/>
        </p:nvSpPr>
        <p:spPr>
          <a:xfrm>
            <a:off x="3851275" y="5875338"/>
            <a:ext cx="2016125" cy="520700"/>
          </a:xfrm>
          <a:prstGeom prst="roundRect">
            <a:avLst/>
          </a:prstGeom>
          <a:solidFill>
            <a:srgbClr val="FF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Sammanfattning</a:t>
            </a:r>
            <a:endParaRPr lang="sv-SE" sz="1800" dirty="0">
              <a:solidFill>
                <a:srgbClr val="FFFFFF"/>
              </a:solidFill>
            </a:endParaRPr>
          </a:p>
        </p:txBody>
      </p:sp>
    </p:spTree>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ubrik 1"/>
          <p:cNvSpPr>
            <a:spLocks noGrp="1"/>
          </p:cNvSpPr>
          <p:nvPr>
            <p:ph type="title"/>
          </p:nvPr>
        </p:nvSpPr>
        <p:spPr bwMode="auto">
          <a:xfrm>
            <a:off x="755650" y="333375"/>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Sammanfattning</a:t>
            </a:r>
          </a:p>
        </p:txBody>
      </p:sp>
      <p:sp>
        <p:nvSpPr>
          <p:cNvPr id="63491" name="Platshållare för innehåll 2"/>
          <p:cNvSpPr>
            <a:spLocks noGrp="1"/>
          </p:cNvSpPr>
          <p:nvPr>
            <p:ph idx="1"/>
          </p:nvPr>
        </p:nvSpPr>
        <p:spPr bwMode="auto">
          <a:xfrm>
            <a:off x="323850" y="1628775"/>
            <a:ext cx="5267325" cy="3887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sz="2000" smtClean="0">
                <a:cs typeface="ヒラギノ角ゴ Pro W3"/>
              </a:rPr>
              <a:t>Tänk på att det är behovet av omvårdnad som styr om man har rätt till ett tandvårdsintyg. Det är inte aktuell munstatus eller de ekonomiska förutsättningarna som ska ligga till grund för ett utfärdat tandvårdsintyg.</a:t>
            </a:r>
            <a:br>
              <a:rPr lang="sv-SE" altLang="sv-SE" sz="2000" smtClean="0">
                <a:cs typeface="ヒラギノ角ゴ Pro W3"/>
              </a:rPr>
            </a:br>
            <a:r>
              <a:rPr lang="sv-SE" altLang="sv-SE" sz="2000" smtClean="0">
                <a:cs typeface="ヒラギノ角ゴ Pro W3"/>
              </a:rPr>
              <a:t/>
            </a:r>
            <a:br>
              <a:rPr lang="sv-SE" altLang="sv-SE" sz="2000" smtClean="0">
                <a:cs typeface="ヒラギノ角ゴ Pro W3"/>
              </a:rPr>
            </a:br>
            <a:r>
              <a:rPr lang="sv-SE" altLang="sv-SE" sz="2000" smtClean="0">
                <a:cs typeface="ヒラギノ角ゴ Pro W3"/>
              </a:rPr>
              <a:t>För mer utförlig information se regelverket för vuxentandvård i Region Skåne.</a:t>
            </a:r>
            <a:br>
              <a:rPr lang="sv-SE" altLang="sv-SE" sz="2000" smtClean="0">
                <a:cs typeface="ヒラギノ角ゴ Pro W3"/>
              </a:rPr>
            </a:br>
            <a:r>
              <a:rPr lang="sv-SE" altLang="sv-SE" sz="2000" smtClean="0">
                <a:cs typeface="ヒラギノ角ゴ Pro W3"/>
                <a:hlinkClick r:id="rId2"/>
              </a:rPr>
              <a:t>Regelverk Region Skånes tandvårdsstöd gällande 2017</a:t>
            </a:r>
            <a:r>
              <a:rPr lang="sv-SE" altLang="sv-SE" sz="2000" smtClean="0">
                <a:cs typeface="ヒラギノ角ゴ Pro W3"/>
              </a:rPr>
              <a:t/>
            </a:r>
            <a:br>
              <a:rPr lang="sv-SE" altLang="sv-SE" sz="2000" smtClean="0">
                <a:cs typeface="ヒラギノ角ゴ Pro W3"/>
              </a:rPr>
            </a:br>
            <a:endParaRPr lang="sv-SE" altLang="sv-SE" sz="2000" smtClean="0">
              <a:cs typeface="ヒラギノ角ゴ Pro W3"/>
            </a:endParaRPr>
          </a:p>
          <a:p>
            <a:pPr marL="0" indent="0">
              <a:buFontTx/>
              <a:buNone/>
            </a:pPr>
            <a:endParaRPr lang="sv-SE" altLang="sv-SE" sz="2000" smtClean="0">
              <a:cs typeface="ヒラギノ角ゴ Pro W3"/>
            </a:endParaRPr>
          </a:p>
          <a:p>
            <a:pPr marL="0" indent="0">
              <a:buFontTx/>
              <a:buNone/>
            </a:pPr>
            <a:r>
              <a:rPr lang="sv-SE" altLang="sv-SE" sz="2000" smtClean="0">
                <a:cs typeface="ヒラギノ角ゴ Pro W3"/>
              </a:rPr>
              <a:t> </a:t>
            </a:r>
          </a:p>
          <a:p>
            <a:pPr marL="0" indent="0">
              <a:buFontTx/>
              <a:buNone/>
            </a:pPr>
            <a:endParaRPr lang="sv-SE" altLang="sv-SE" smtClean="0">
              <a:cs typeface="ヒラギノ角ゴ Pro W3"/>
            </a:endParaRPr>
          </a:p>
        </p:txBody>
      </p:sp>
      <p:pic>
        <p:nvPicPr>
          <p:cNvPr id="63492"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1114425"/>
            <a:ext cx="33909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med rundade hörn 4">
            <a:hlinkClick r:id="rId4" action="ppaction://hlinksldjump"/>
          </p:cNvPr>
          <p:cNvSpPr/>
          <p:nvPr/>
        </p:nvSpPr>
        <p:spPr>
          <a:xfrm>
            <a:off x="3059832" y="6021288"/>
            <a:ext cx="2016125" cy="520700"/>
          </a:xfrm>
          <a:prstGeom prst="roundRect">
            <a:avLst/>
          </a:prstGeom>
          <a:solidFill>
            <a:srgbClr val="FF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Samlingssida</a:t>
            </a:r>
            <a:endParaRPr lang="sv-SE" sz="1800" dirty="0">
              <a:solidFill>
                <a:srgbClr val="FFFFFF"/>
              </a:solidFill>
            </a:endParaRPr>
          </a:p>
        </p:txBody>
      </p:sp>
      <p:sp>
        <p:nvSpPr>
          <p:cNvPr id="6" name="Rektangel med rundade hörn 5">
            <a:hlinkClick r:id="rId5" action="ppaction://hlinksldjump"/>
          </p:cNvPr>
          <p:cNvSpPr/>
          <p:nvPr/>
        </p:nvSpPr>
        <p:spPr>
          <a:xfrm>
            <a:off x="726727" y="6021288"/>
            <a:ext cx="1963738" cy="520700"/>
          </a:xfrm>
          <a:prstGeom prst="roundRect">
            <a:avLst/>
          </a:prstGeom>
          <a:solidFill>
            <a:srgbClr val="FF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solidFill>
                  <a:srgbClr val="FFFFFF"/>
                </a:solidFill>
              </a:rPr>
              <a:t>Tillbaka en sida</a:t>
            </a:r>
            <a:endParaRPr lang="sv-SE" sz="1800" dirty="0">
              <a:solidFill>
                <a:srgbClr val="FFFF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ubrik 1"/>
          <p:cNvSpPr>
            <a:spLocks noGrp="1"/>
          </p:cNvSpPr>
          <p:nvPr>
            <p:ph type="title"/>
          </p:nvPr>
        </p:nvSpPr>
        <p:spPr bwMode="auto">
          <a:xfrm>
            <a:off x="730250" y="182563"/>
            <a:ext cx="7772400"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sv-SE" altLang="sv-SE" smtClean="0">
                <a:cs typeface="ヒラギノ角ゴ Pro W3"/>
              </a:rPr>
              <a:t>Samlingssida</a:t>
            </a:r>
          </a:p>
        </p:txBody>
      </p:sp>
      <p:sp>
        <p:nvSpPr>
          <p:cNvPr id="64515" name="Platshållare för text 1"/>
          <p:cNvSpPr>
            <a:spLocks noGrp="1"/>
          </p:cNvSpPr>
          <p:nvPr>
            <p:ph type="body" idx="1"/>
          </p:nvPr>
        </p:nvSpPr>
        <p:spPr bwMode="auto">
          <a:xfrm>
            <a:off x="225425" y="1350963"/>
            <a:ext cx="8294688"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sv-SE" altLang="sv-SE" smtClean="0">
                <a:cs typeface="ヒラギノ角ゴ Pro W3"/>
              </a:rPr>
              <a:t>Här finns samtliga övningsexempel sparade om du vill kika extra på något specifikt fall!</a:t>
            </a:r>
          </a:p>
        </p:txBody>
      </p:sp>
      <p:sp>
        <p:nvSpPr>
          <p:cNvPr id="4" name="Rektangel med rundade hörn 3">
            <a:hlinkClick r:id="rId3" action="ppaction://hlinksldjump"/>
          </p:cNvPr>
          <p:cNvSpPr/>
          <p:nvPr/>
        </p:nvSpPr>
        <p:spPr bwMode="auto">
          <a:xfrm>
            <a:off x="1379538" y="2159000"/>
            <a:ext cx="1728787" cy="50165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sv-SE" sz="2000" dirty="0">
                <a:latin typeface="Arial" charset="0"/>
                <a:ea typeface="ヒラギノ角ゴ Pro W3" pitchFamily="1" charset="-128"/>
              </a:rPr>
              <a:t>Britta, 73 år</a:t>
            </a:r>
          </a:p>
        </p:txBody>
      </p:sp>
      <p:sp>
        <p:nvSpPr>
          <p:cNvPr id="7" name="Rektangel med rundade hörn 6">
            <a:hlinkClick r:id="rId4" action="ppaction://hlinksldjump"/>
          </p:cNvPr>
          <p:cNvSpPr/>
          <p:nvPr/>
        </p:nvSpPr>
        <p:spPr bwMode="auto">
          <a:xfrm>
            <a:off x="1381125" y="2955925"/>
            <a:ext cx="1743075" cy="47148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sv-SE" sz="2000" dirty="0" err="1">
                <a:latin typeface="Arial" charset="0"/>
                <a:ea typeface="ヒラギノ角ゴ Pro W3" pitchFamily="1" charset="-128"/>
              </a:rPr>
              <a:t>Yosuf</a:t>
            </a:r>
            <a:r>
              <a:rPr lang="sv-SE" sz="2000" dirty="0">
                <a:latin typeface="Arial" charset="0"/>
                <a:ea typeface="ヒラギノ角ゴ Pro W3" pitchFamily="1" charset="-128"/>
              </a:rPr>
              <a:t>, 72 år</a:t>
            </a:r>
          </a:p>
        </p:txBody>
      </p:sp>
      <p:sp>
        <p:nvSpPr>
          <p:cNvPr id="8" name="Rektangel med rundade hörn 7">
            <a:hlinkClick r:id="rId5" action="ppaction://hlinksldjump"/>
          </p:cNvPr>
          <p:cNvSpPr/>
          <p:nvPr/>
        </p:nvSpPr>
        <p:spPr bwMode="auto">
          <a:xfrm>
            <a:off x="1379538" y="3722688"/>
            <a:ext cx="1744662" cy="4984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sv-SE" sz="2000" dirty="0">
                <a:latin typeface="Arial" charset="0"/>
                <a:ea typeface="ヒラギノ角ゴ Pro W3" pitchFamily="1" charset="-128"/>
              </a:rPr>
              <a:t>Tristan, 81 år</a:t>
            </a:r>
          </a:p>
        </p:txBody>
      </p:sp>
      <p:sp>
        <p:nvSpPr>
          <p:cNvPr id="9" name="Rektangel med rundade hörn 8">
            <a:hlinkClick r:id="rId6" action="ppaction://hlinksldjump"/>
          </p:cNvPr>
          <p:cNvSpPr/>
          <p:nvPr/>
        </p:nvSpPr>
        <p:spPr bwMode="auto">
          <a:xfrm>
            <a:off x="5640388" y="2159000"/>
            <a:ext cx="1811337" cy="50165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sv-SE" sz="2000" dirty="0">
                <a:latin typeface="Arial" charset="0"/>
                <a:ea typeface="ヒラギノ角ゴ Pro W3" pitchFamily="1" charset="-128"/>
              </a:rPr>
              <a:t>Hans, 66 år</a:t>
            </a:r>
          </a:p>
        </p:txBody>
      </p:sp>
      <p:sp>
        <p:nvSpPr>
          <p:cNvPr id="10" name="Rektangel med rundade hörn 9">
            <a:hlinkClick r:id="rId7" action="ppaction://hlinksldjump"/>
          </p:cNvPr>
          <p:cNvSpPr/>
          <p:nvPr/>
        </p:nvSpPr>
        <p:spPr bwMode="auto">
          <a:xfrm>
            <a:off x="5645150" y="2962275"/>
            <a:ext cx="1798638" cy="46513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sv-SE" sz="2000" dirty="0" err="1">
                <a:latin typeface="Arial" charset="0"/>
                <a:ea typeface="ヒラギノ角ゴ Pro W3" pitchFamily="1" charset="-128"/>
              </a:rPr>
              <a:t>Yasmin</a:t>
            </a:r>
            <a:r>
              <a:rPr lang="sv-SE" sz="2000" dirty="0">
                <a:latin typeface="Arial" charset="0"/>
                <a:ea typeface="ヒラギノ角ゴ Pro W3" pitchFamily="1" charset="-128"/>
              </a:rPr>
              <a:t>, 26 år</a:t>
            </a:r>
          </a:p>
        </p:txBody>
      </p:sp>
      <p:sp>
        <p:nvSpPr>
          <p:cNvPr id="11" name="Rektangel med rundade hörn 10">
            <a:hlinkClick r:id="rId8" action="ppaction://hlinksldjump"/>
          </p:cNvPr>
          <p:cNvSpPr/>
          <p:nvPr/>
        </p:nvSpPr>
        <p:spPr bwMode="auto">
          <a:xfrm>
            <a:off x="5684838" y="3722688"/>
            <a:ext cx="1801812" cy="4984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sv-SE" sz="2000" dirty="0">
                <a:latin typeface="Arial" charset="0"/>
                <a:ea typeface="ヒラギノ角ゴ Pro W3" pitchFamily="1" charset="-128"/>
              </a:rPr>
              <a:t>Elsa, 76 år</a:t>
            </a:r>
          </a:p>
        </p:txBody>
      </p:sp>
      <p:sp>
        <p:nvSpPr>
          <p:cNvPr id="13" name="Rektangel med rundade hörn 12">
            <a:hlinkClick r:id="rId9" action="ppaction://hlinksldjump"/>
          </p:cNvPr>
          <p:cNvSpPr/>
          <p:nvPr/>
        </p:nvSpPr>
        <p:spPr bwMode="auto">
          <a:xfrm>
            <a:off x="1379538" y="4597400"/>
            <a:ext cx="1728787" cy="58102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sv-SE" sz="2000" dirty="0">
                <a:latin typeface="Arial" charset="0"/>
                <a:ea typeface="ヒラギノ角ゴ Pro W3" pitchFamily="1" charset="-128"/>
              </a:rPr>
              <a:t>Gloria, 43 år</a:t>
            </a:r>
          </a:p>
        </p:txBody>
      </p:sp>
      <p:sp>
        <p:nvSpPr>
          <p:cNvPr id="14" name="Rektangel med rundade hörn 13">
            <a:hlinkClick r:id="rId10" action="ppaction://hlinksldjump"/>
          </p:cNvPr>
          <p:cNvSpPr/>
          <p:nvPr/>
        </p:nvSpPr>
        <p:spPr bwMode="auto">
          <a:xfrm>
            <a:off x="5684838" y="4602163"/>
            <a:ext cx="1801812" cy="576262"/>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lgn="ctr">
              <a:defRPr/>
            </a:pPr>
            <a:r>
              <a:rPr lang="sv-SE" sz="1600" dirty="0">
                <a:latin typeface="Arial" charset="0"/>
                <a:ea typeface="ヒラギノ角ゴ Pro W3" pitchFamily="1" charset="-128"/>
              </a:rPr>
              <a:t>Börja om från början</a:t>
            </a:r>
          </a:p>
        </p:txBody>
      </p:sp>
      <p:pic>
        <p:nvPicPr>
          <p:cNvPr id="64524" name="Bildobjekt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25800" y="3040063"/>
            <a:ext cx="24145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ktangel med rundade hörn 14">
            <a:hlinkClick r:id="rId12" action="ppaction://hlinksldjump"/>
          </p:cNvPr>
          <p:cNvSpPr/>
          <p:nvPr/>
        </p:nvSpPr>
        <p:spPr bwMode="auto">
          <a:xfrm>
            <a:off x="1379538" y="6035675"/>
            <a:ext cx="2160587" cy="5619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lgn="ctr">
              <a:defRPr/>
            </a:pPr>
            <a:r>
              <a:rPr lang="sv-SE" sz="2000" dirty="0">
                <a:latin typeface="Arial" charset="0"/>
                <a:ea typeface="ヒラギノ角ゴ Pro W3" pitchFamily="1" charset="-128"/>
              </a:rPr>
              <a:t>Tillbaka en sida</a:t>
            </a:r>
            <a:endParaRPr lang="sv-SE" sz="2000" dirty="0">
              <a:latin typeface="Arial" charset="0"/>
              <a:ea typeface="ヒラギノ角ゴ Pro W3" pitchFamily="1" charset="-128"/>
            </a:endParaRPr>
          </a:p>
        </p:txBody>
      </p:sp>
      <p:sp>
        <p:nvSpPr>
          <p:cNvPr id="16" name="Rektangel med rundade hörn 15"/>
          <p:cNvSpPr/>
          <p:nvPr/>
        </p:nvSpPr>
        <p:spPr bwMode="auto">
          <a:xfrm>
            <a:off x="5508625" y="6035675"/>
            <a:ext cx="1935163" cy="56197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sv-SE" sz="1600" dirty="0">
                <a:latin typeface="Arial" charset="0"/>
                <a:ea typeface="ヒラギノ角ゴ Pro W3" pitchFamily="1" charset="-128"/>
              </a:rPr>
              <a:t>Avsluta genom att trycka </a:t>
            </a:r>
            <a:r>
              <a:rPr lang="sv-SE" sz="1600" dirty="0" err="1">
                <a:latin typeface="Arial" charset="0"/>
                <a:ea typeface="ヒラギノ角ゴ Pro W3" pitchFamily="1" charset="-128"/>
              </a:rPr>
              <a:t>escape</a:t>
            </a:r>
            <a:endParaRPr lang="sv-SE" sz="1600" dirty="0">
              <a:latin typeface="Arial" charset="0"/>
              <a:ea typeface="ヒラギノ角ゴ Pro W3" pitchFamily="1" charset="-128"/>
            </a:endParaRPr>
          </a:p>
        </p:txBody>
      </p:sp>
      <p:sp>
        <p:nvSpPr>
          <p:cNvPr id="18" name="Rektangel med rundade hörn 17">
            <a:hlinkClick r:id="rId3" action="ppaction://hlinksldjump"/>
          </p:cNvPr>
          <p:cNvSpPr/>
          <p:nvPr/>
        </p:nvSpPr>
        <p:spPr bwMode="auto">
          <a:xfrm>
            <a:off x="225425" y="2151063"/>
            <a:ext cx="1009650" cy="50958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lnSpc>
                <a:spcPct val="150000"/>
              </a:lnSpc>
              <a:defRPr/>
            </a:pPr>
            <a:r>
              <a:rPr lang="sv-SE" sz="1200" dirty="0">
                <a:latin typeface="Arial" charset="0"/>
                <a:ea typeface="ヒラギノ角ゴ Pro W3" pitchFamily="1" charset="-128"/>
              </a:rPr>
              <a:t>Exempel 1</a:t>
            </a:r>
            <a:endParaRPr lang="sv-SE" sz="1200" dirty="0">
              <a:latin typeface="Arial" charset="0"/>
              <a:ea typeface="ヒラギノ角ゴ Pro W3" pitchFamily="1" charset="-128"/>
            </a:endParaRPr>
          </a:p>
        </p:txBody>
      </p:sp>
      <p:sp>
        <p:nvSpPr>
          <p:cNvPr id="19" name="Rektangel med rundade hörn 18">
            <a:hlinkClick r:id="rId4" action="ppaction://hlinksldjump"/>
          </p:cNvPr>
          <p:cNvSpPr/>
          <p:nvPr/>
        </p:nvSpPr>
        <p:spPr bwMode="auto">
          <a:xfrm>
            <a:off x="225425" y="2940050"/>
            <a:ext cx="1009650" cy="50165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lnSpc>
                <a:spcPct val="150000"/>
              </a:lnSpc>
              <a:defRPr/>
            </a:pPr>
            <a:r>
              <a:rPr lang="sv-SE" sz="1200" dirty="0">
                <a:latin typeface="Arial" charset="0"/>
                <a:ea typeface="ヒラギノ角ゴ Pro W3" pitchFamily="1" charset="-128"/>
              </a:rPr>
              <a:t>Exempel 2</a:t>
            </a:r>
            <a:endParaRPr lang="sv-SE" sz="1200" dirty="0">
              <a:latin typeface="Arial" charset="0"/>
              <a:ea typeface="ヒラギノ角ゴ Pro W3" pitchFamily="1" charset="-128"/>
            </a:endParaRPr>
          </a:p>
        </p:txBody>
      </p:sp>
      <p:sp>
        <p:nvSpPr>
          <p:cNvPr id="20" name="Rektangel med rundade hörn 19">
            <a:hlinkClick r:id="rId5" action="ppaction://hlinksldjump"/>
          </p:cNvPr>
          <p:cNvSpPr/>
          <p:nvPr/>
        </p:nvSpPr>
        <p:spPr bwMode="auto">
          <a:xfrm>
            <a:off x="225425" y="3722688"/>
            <a:ext cx="1009650" cy="50165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lnSpc>
                <a:spcPct val="150000"/>
              </a:lnSpc>
              <a:defRPr/>
            </a:pPr>
            <a:r>
              <a:rPr lang="sv-SE" sz="1200" dirty="0">
                <a:latin typeface="Arial" charset="0"/>
                <a:ea typeface="ヒラギノ角ゴ Pro W3" pitchFamily="1" charset="-128"/>
              </a:rPr>
              <a:t>Exempel 3</a:t>
            </a:r>
            <a:endParaRPr lang="sv-SE" sz="1200" dirty="0">
              <a:latin typeface="Arial" charset="0"/>
              <a:ea typeface="ヒラギノ角ゴ Pro W3" pitchFamily="1" charset="-128"/>
            </a:endParaRPr>
          </a:p>
        </p:txBody>
      </p:sp>
      <p:sp>
        <p:nvSpPr>
          <p:cNvPr id="21" name="Rektangel med rundade hörn 20">
            <a:hlinkClick r:id="rId9" action="ppaction://hlinksldjump"/>
          </p:cNvPr>
          <p:cNvSpPr/>
          <p:nvPr/>
        </p:nvSpPr>
        <p:spPr bwMode="auto">
          <a:xfrm>
            <a:off x="225425" y="4637088"/>
            <a:ext cx="1009650" cy="50165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lnSpc>
                <a:spcPct val="150000"/>
              </a:lnSpc>
              <a:defRPr/>
            </a:pPr>
            <a:r>
              <a:rPr lang="sv-SE" sz="1200" dirty="0">
                <a:latin typeface="Arial" charset="0"/>
                <a:ea typeface="ヒラギノ角ゴ Pro W3" pitchFamily="1" charset="-128"/>
              </a:rPr>
              <a:t>Exempel 4</a:t>
            </a:r>
            <a:endParaRPr lang="sv-SE" sz="1200" dirty="0">
              <a:latin typeface="Arial" charset="0"/>
              <a:ea typeface="ヒラギノ角ゴ Pro W3" pitchFamily="1" charset="-128"/>
            </a:endParaRPr>
          </a:p>
        </p:txBody>
      </p:sp>
      <p:sp>
        <p:nvSpPr>
          <p:cNvPr id="22" name="Rektangel med rundade hörn 21">
            <a:hlinkClick r:id="rId6" action="ppaction://hlinksldjump"/>
          </p:cNvPr>
          <p:cNvSpPr/>
          <p:nvPr/>
        </p:nvSpPr>
        <p:spPr bwMode="auto">
          <a:xfrm>
            <a:off x="7667625" y="2151063"/>
            <a:ext cx="1008063" cy="50323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lnSpc>
                <a:spcPct val="150000"/>
              </a:lnSpc>
              <a:defRPr/>
            </a:pPr>
            <a:r>
              <a:rPr lang="sv-SE" sz="1200" dirty="0">
                <a:latin typeface="Arial" charset="0"/>
                <a:ea typeface="ヒラギノ角ゴ Pro W3" pitchFamily="1" charset="-128"/>
              </a:rPr>
              <a:t>Exempel 5</a:t>
            </a:r>
            <a:endParaRPr lang="sv-SE" sz="1200" dirty="0">
              <a:latin typeface="Arial" charset="0"/>
              <a:ea typeface="ヒラギノ角ゴ Pro W3" pitchFamily="1" charset="-128"/>
            </a:endParaRPr>
          </a:p>
        </p:txBody>
      </p:sp>
      <p:sp>
        <p:nvSpPr>
          <p:cNvPr id="23" name="Rektangel med rundade hörn 22">
            <a:hlinkClick r:id="rId7" action="ppaction://hlinksldjump"/>
          </p:cNvPr>
          <p:cNvSpPr/>
          <p:nvPr/>
        </p:nvSpPr>
        <p:spPr bwMode="auto">
          <a:xfrm>
            <a:off x="7667625" y="2940050"/>
            <a:ext cx="1008063" cy="50165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lnSpc>
                <a:spcPct val="150000"/>
              </a:lnSpc>
              <a:defRPr/>
            </a:pPr>
            <a:r>
              <a:rPr lang="sv-SE" sz="1200" dirty="0">
                <a:latin typeface="Arial" charset="0"/>
                <a:ea typeface="ヒラギノ角ゴ Pro W3" pitchFamily="1" charset="-128"/>
              </a:rPr>
              <a:t>Exempel 6</a:t>
            </a:r>
            <a:endParaRPr lang="sv-SE" sz="1200" dirty="0">
              <a:latin typeface="Arial" charset="0"/>
              <a:ea typeface="ヒラギノ角ゴ Pro W3" pitchFamily="1" charset="-128"/>
            </a:endParaRPr>
          </a:p>
        </p:txBody>
      </p:sp>
      <p:sp>
        <p:nvSpPr>
          <p:cNvPr id="24" name="Rektangel med rundade hörn 23">
            <a:hlinkClick r:id="rId8" action="ppaction://hlinksldjump"/>
          </p:cNvPr>
          <p:cNvSpPr/>
          <p:nvPr/>
        </p:nvSpPr>
        <p:spPr bwMode="auto">
          <a:xfrm>
            <a:off x="7685088" y="3722688"/>
            <a:ext cx="1008062" cy="50165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extLst>
        </p:spPr>
        <p:txBody>
          <a:bodyPr/>
          <a:lstStyle/>
          <a:p>
            <a:pPr>
              <a:lnSpc>
                <a:spcPct val="150000"/>
              </a:lnSpc>
              <a:defRPr/>
            </a:pPr>
            <a:r>
              <a:rPr lang="sv-SE" sz="1200" dirty="0">
                <a:latin typeface="Arial" charset="0"/>
                <a:ea typeface="ヒラギノ角ゴ Pro W3" pitchFamily="1" charset="-128"/>
              </a:rPr>
              <a:t>Exempel 7</a:t>
            </a:r>
            <a:endParaRPr lang="sv-SE" sz="1200" dirty="0">
              <a:latin typeface="Arial" charset="0"/>
              <a:ea typeface="ヒラギノ角ゴ Pro W3" pitchFamily="1"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1947863"/>
            <a:ext cx="1836737"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ubrik 1"/>
          <p:cNvSpPr>
            <a:spLocks noGrp="1"/>
          </p:cNvSpPr>
          <p:nvPr>
            <p:ph type="title"/>
          </p:nvPr>
        </p:nvSpPr>
        <p:spPr bwMode="auto">
          <a:xfrm>
            <a:off x="457200" y="274638"/>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1800" smtClean="0">
                <a:cs typeface="ヒラギノ角ゴ Pro W3"/>
              </a:rPr>
              <a:t>Tandvårdsintyg för uppsökande verksamhet och nödvändig tandvård</a:t>
            </a:r>
          </a:p>
        </p:txBody>
      </p:sp>
      <p:sp>
        <p:nvSpPr>
          <p:cNvPr id="19459" name="Platshållare för innehåll 2"/>
          <p:cNvSpPr>
            <a:spLocks noGrp="1"/>
          </p:cNvSpPr>
          <p:nvPr>
            <p:ph sz="half" idx="1"/>
          </p:nvPr>
        </p:nvSpPr>
        <p:spPr bwMode="auto">
          <a:xfrm>
            <a:off x="611188" y="549275"/>
            <a:ext cx="7345362" cy="4778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sv-SE" altLang="sv-SE" sz="1600" dirty="0" smtClean="0">
                <a:cs typeface="ヒラギノ角ゴ Pro W3"/>
              </a:rPr>
              <a:t/>
            </a:r>
            <a:br>
              <a:rPr lang="sv-SE" altLang="sv-SE" sz="1600" dirty="0" smtClean="0">
                <a:cs typeface="ヒラギノ角ゴ Pro W3"/>
              </a:rPr>
            </a:br>
            <a:r>
              <a:rPr lang="sv-SE" altLang="sv-SE" sz="1600" b="1" dirty="0" smtClean="0">
                <a:cs typeface="ヒラギノ角ゴ Pro W3"/>
              </a:rPr>
              <a:t>Uppsökande</a:t>
            </a:r>
            <a:r>
              <a:rPr lang="sv-SE" altLang="sv-SE" sz="1600" dirty="0" smtClean="0">
                <a:cs typeface="ヒラギノ角ゴ Pro W3"/>
              </a:rPr>
              <a:t> </a:t>
            </a:r>
            <a:r>
              <a:rPr lang="sv-SE" altLang="sv-SE" sz="1600" b="1" dirty="0" smtClean="0">
                <a:cs typeface="ヒラギノ角ゴ Pro W3"/>
              </a:rPr>
              <a:t>verksamhet</a:t>
            </a:r>
            <a:r>
              <a:rPr lang="sv-SE" altLang="sv-SE" sz="1600" dirty="0" smtClean="0">
                <a:cs typeface="ヒラギノ角ゴ Pro W3"/>
              </a:rPr>
              <a:t> och </a:t>
            </a:r>
            <a:r>
              <a:rPr lang="sv-SE" altLang="sv-SE" sz="1600" b="1" dirty="0" smtClean="0">
                <a:cs typeface="ヒラギノ角ゴ Pro W3"/>
              </a:rPr>
              <a:t>nödvändig tandvård</a:t>
            </a:r>
            <a:r>
              <a:rPr lang="sv-SE" altLang="sv-SE" sz="1600" dirty="0" smtClean="0">
                <a:cs typeface="ヒラギノ角ゴ Pro W3"/>
              </a:rPr>
              <a:t> </a:t>
            </a:r>
            <a:br>
              <a:rPr lang="sv-SE" altLang="sv-SE" sz="1600" dirty="0" smtClean="0">
                <a:cs typeface="ヒラギノ角ゴ Pro W3"/>
              </a:rPr>
            </a:br>
            <a:r>
              <a:rPr lang="sv-SE" altLang="sv-SE" sz="1600" dirty="0" smtClean="0">
                <a:cs typeface="ヒラギノ角ゴ Pro W3"/>
              </a:rPr>
              <a:t>riktar sig till vissa äldre och funktionshindrade med ett varaktigt och </a:t>
            </a:r>
            <a:br>
              <a:rPr lang="sv-SE" altLang="sv-SE" sz="1600" dirty="0" smtClean="0">
                <a:cs typeface="ヒラギノ角ゴ Pro W3"/>
              </a:rPr>
            </a:br>
            <a:r>
              <a:rPr lang="sv-SE" altLang="sv-SE" sz="1600" dirty="0" smtClean="0">
                <a:cs typeface="ヒラギノ角ゴ Pro W3"/>
              </a:rPr>
              <a:t>omfattande omvårdnadsbehov. Den som ingår i personkretsen för </a:t>
            </a:r>
            <a:br>
              <a:rPr lang="sv-SE" altLang="sv-SE" sz="1600" dirty="0" smtClean="0">
                <a:cs typeface="ヒラギノ角ゴ Pro W3"/>
              </a:rPr>
            </a:br>
            <a:r>
              <a:rPr lang="sv-SE" altLang="sv-SE" sz="1600" dirty="0" smtClean="0">
                <a:cs typeface="ヒラギノ角ゴ Pro W3"/>
              </a:rPr>
              <a:t>uppsökande verksamhet har rätt till ett tandvårdsintyg.</a:t>
            </a:r>
            <a:br>
              <a:rPr lang="sv-SE" altLang="sv-SE" sz="1600" dirty="0" smtClean="0">
                <a:cs typeface="ヒラギノ角ゴ Pro W3"/>
              </a:rPr>
            </a:br>
            <a:r>
              <a:rPr lang="sv-SE" altLang="sv-SE" sz="1600" dirty="0" smtClean="0">
                <a:cs typeface="ヒラギノ角ゴ Pro W3"/>
              </a:rPr>
              <a:t>----------------------------------------------------------------------------------------------</a:t>
            </a:r>
          </a:p>
          <a:p>
            <a:pPr marL="0" indent="0">
              <a:buFontTx/>
              <a:buNone/>
              <a:defRPr/>
            </a:pPr>
            <a:r>
              <a:rPr lang="sv-SE" altLang="sv-SE" sz="1600" b="1" dirty="0" smtClean="0">
                <a:cs typeface="ヒラギノ角ゴ Pro W3"/>
              </a:rPr>
              <a:t>Tandvårdsintyget</a:t>
            </a:r>
            <a:r>
              <a:rPr lang="sv-SE" altLang="sv-SE" sz="1600" dirty="0" smtClean="0">
                <a:cs typeface="ヒラギノ角ゴ Pro W3"/>
              </a:rPr>
              <a:t> berättigar till en kostnadsfri munhälsobedömning som:</a:t>
            </a:r>
          </a:p>
          <a:p>
            <a:pPr>
              <a:defRPr/>
            </a:pPr>
            <a:r>
              <a:rPr lang="sv-SE" altLang="sv-SE" sz="1600" dirty="0" smtClean="0">
                <a:cs typeface="ヒラギノ角ゴ Pro W3"/>
              </a:rPr>
              <a:t>Bedömer behovet av munhygieninsatser</a:t>
            </a:r>
          </a:p>
          <a:p>
            <a:pPr>
              <a:defRPr/>
            </a:pPr>
            <a:r>
              <a:rPr lang="sv-SE" altLang="sv-SE" sz="1600" dirty="0" smtClean="0">
                <a:cs typeface="ヒラギノ角ゴ Pro W3"/>
              </a:rPr>
              <a:t>Bedömer behovet av nödvändig tandvård</a:t>
            </a:r>
          </a:p>
          <a:p>
            <a:pPr>
              <a:defRPr/>
            </a:pPr>
            <a:r>
              <a:rPr lang="sv-SE" altLang="sv-SE" sz="1600" dirty="0" smtClean="0">
                <a:cs typeface="ヒラギノ角ゴ Pro W3"/>
              </a:rPr>
              <a:t>Ger praktiska råd och handledning i munhygien.</a:t>
            </a:r>
            <a:br>
              <a:rPr lang="sv-SE" altLang="sv-SE" sz="1600" dirty="0" smtClean="0">
                <a:cs typeface="ヒラギノ角ゴ Pro W3"/>
              </a:rPr>
            </a:br>
            <a:r>
              <a:rPr lang="sv-SE" altLang="sv-SE" sz="1600" dirty="0" smtClean="0">
                <a:cs typeface="ヒラギノ角ゴ Pro W3"/>
              </a:rPr>
              <a:t>----------------------------------------------------------------------------------------------</a:t>
            </a:r>
          </a:p>
          <a:p>
            <a:pPr marL="0" indent="0">
              <a:buFontTx/>
              <a:buNone/>
              <a:defRPr/>
            </a:pPr>
            <a:r>
              <a:rPr lang="sv-SE" altLang="sv-SE" sz="1600" b="1" dirty="0" smtClean="0">
                <a:cs typeface="ヒラギノ角ゴ Pro W3"/>
              </a:rPr>
              <a:t>Tandvårdsintyget</a:t>
            </a:r>
            <a:r>
              <a:rPr lang="sv-SE" altLang="sv-SE" sz="1600" dirty="0" smtClean="0">
                <a:cs typeface="ヒラギノ角ゴ Pro W3"/>
              </a:rPr>
              <a:t> berättigar även till nödvändig tandvård. </a:t>
            </a:r>
            <a:br>
              <a:rPr lang="sv-SE" altLang="sv-SE" sz="1600" dirty="0" smtClean="0">
                <a:cs typeface="ヒラギノ角ゴ Pro W3"/>
              </a:rPr>
            </a:br>
            <a:r>
              <a:rPr lang="sv-SE" altLang="sv-SE" sz="1600" dirty="0" smtClean="0">
                <a:cs typeface="ヒラギノ角ゴ Pro W3"/>
              </a:rPr>
              <a:t>Med nödvändig tandvård avses sådan tandvård som i det enskilda fallet påtagligt förbättrar förmågan att äta eller tala. Med tandvårdsintyg betalar </a:t>
            </a:r>
            <a:br>
              <a:rPr lang="sv-SE" altLang="sv-SE" sz="1600" dirty="0" smtClean="0">
                <a:cs typeface="ヒラギノ角ゴ Pro W3"/>
              </a:rPr>
            </a:br>
            <a:r>
              <a:rPr lang="sv-SE" altLang="sv-SE" sz="1600" dirty="0" smtClean="0">
                <a:cs typeface="ヒラギノ角ゴ Pro W3"/>
              </a:rPr>
              <a:t>man nödvändig tandvård enligt hälso- och sjukvårdens priser.</a:t>
            </a:r>
            <a:br>
              <a:rPr lang="sv-SE" altLang="sv-SE" sz="1600" dirty="0" smtClean="0">
                <a:cs typeface="ヒラギノ角ゴ Pro W3"/>
              </a:rPr>
            </a:br>
            <a:r>
              <a:rPr lang="sv-SE" altLang="sv-SE" sz="1600" dirty="0" smtClean="0">
                <a:cs typeface="ヒラギノ角ゴ Pro W3"/>
              </a:rPr>
              <a:t>----------------------------------------------------------------------------------------------</a:t>
            </a:r>
            <a:br>
              <a:rPr lang="sv-SE" altLang="sv-SE" sz="1600" dirty="0" smtClean="0">
                <a:cs typeface="ヒラギノ角ゴ Pro W3"/>
              </a:rPr>
            </a:br>
            <a:r>
              <a:rPr lang="sv-SE" altLang="sv-SE" sz="1600" b="1" dirty="0" smtClean="0">
                <a:cs typeface="ヒラギノ角ゴ Pro W3"/>
              </a:rPr>
              <a:t>Tandvårdsintyget</a:t>
            </a:r>
            <a:r>
              <a:rPr lang="sv-SE" altLang="sv-SE" sz="1600" dirty="0" smtClean="0">
                <a:cs typeface="ヒラギノ角ゴ Pro W3"/>
              </a:rPr>
              <a:t> är idag digitalt. </a:t>
            </a:r>
            <a:r>
              <a:rPr lang="sv-SE" altLang="sv-SE" sz="1600" dirty="0">
                <a:cs typeface="ヒラギノ角ゴ Pro W3"/>
              </a:rPr>
              <a:t>T</a:t>
            </a:r>
            <a:r>
              <a:rPr lang="sv-SE" altLang="sv-SE" sz="1600" dirty="0" smtClean="0">
                <a:cs typeface="ヒラギノ角ゴ Pro W3"/>
              </a:rPr>
              <a:t>idigare var det ett fysiskt grönt kort.</a:t>
            </a:r>
            <a:br>
              <a:rPr lang="sv-SE" altLang="sv-SE" sz="1600" dirty="0" smtClean="0">
                <a:cs typeface="ヒラギノ角ゴ Pro W3"/>
              </a:rPr>
            </a:br>
            <a:r>
              <a:rPr lang="sv-SE" altLang="sv-SE" sz="1600" dirty="0" smtClean="0">
                <a:cs typeface="ヒラギノ角ゴ Pro W3"/>
              </a:rPr>
              <a:t>Genom att uppge sitt personnummer kan tandvårdspersonalen se om personen i fråga har ett giltigt tandvårdsintyg. Tandvårdsintyget måste vara giltigt för att man ska ha rätt till uppsökande- och nödvändig tandvård.</a:t>
            </a:r>
          </a:p>
        </p:txBody>
      </p:sp>
      <p:sp>
        <p:nvSpPr>
          <p:cNvPr id="19461" name="Rektangel med rundade hörn 1"/>
          <p:cNvSpPr>
            <a:spLocks noChangeArrowheads="1"/>
          </p:cNvSpPr>
          <p:nvPr/>
        </p:nvSpPr>
        <p:spPr bwMode="auto">
          <a:xfrm>
            <a:off x="2535238" y="2514600"/>
            <a:ext cx="3497262" cy="846138"/>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1600" b="1"/>
              <a:t>Övergripande information om uppsökande verksamhet och nödvändig tandvård</a:t>
            </a:r>
          </a:p>
        </p:txBody>
      </p:sp>
      <p:pic>
        <p:nvPicPr>
          <p:cNvPr id="23558" name="Bildobjekt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6342063"/>
            <a:ext cx="24574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Bildobjekt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73625" y="6342063"/>
            <a:ext cx="26273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ktangel 4"/>
          <p:cNvSpPr>
            <a:spLocks noChangeArrowheads="1"/>
          </p:cNvSpPr>
          <p:nvPr/>
        </p:nvSpPr>
        <p:spPr bwMode="auto">
          <a:xfrm>
            <a:off x="90488" y="817563"/>
            <a:ext cx="8963025" cy="5275262"/>
          </a:xfrm>
          <a:prstGeom prst="rect">
            <a:avLst/>
          </a:prstGeom>
          <a:noFill/>
          <a:ln w="19050" algn="ctr">
            <a:solidFill>
              <a:srgbClr val="B33177"/>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23561" name="textruta 8"/>
          <p:cNvSpPr txBox="1">
            <a:spLocks noChangeArrowheads="1"/>
          </p:cNvSpPr>
          <p:nvPr/>
        </p:nvSpPr>
        <p:spPr bwMode="auto">
          <a:xfrm>
            <a:off x="107950" y="6299200"/>
            <a:ext cx="103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Del 1</a:t>
            </a:r>
            <a:br>
              <a:rPr lang="sv-SE" altLang="sv-SE" sz="1000"/>
            </a:br>
            <a:r>
              <a:rPr lang="sv-SE" altLang="sv-SE" sz="1000"/>
              <a:t>Sida 2 av 9 </a:t>
            </a:r>
          </a:p>
        </p:txBody>
      </p:sp>
      <p:sp>
        <p:nvSpPr>
          <p:cNvPr id="23562" name="Rektangel 9"/>
          <p:cNvSpPr>
            <a:spLocks noChangeArrowheads="1"/>
          </p:cNvSpPr>
          <p:nvPr/>
        </p:nvSpPr>
        <p:spPr bwMode="auto">
          <a:xfrm>
            <a:off x="112713" y="6299200"/>
            <a:ext cx="792162" cy="400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946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9461"/>
                                        </p:tgtEl>
                                      </p:cBhvr>
                                    </p:animEffect>
                                    <p:set>
                                      <p:cBhvr>
                                        <p:cTn id="7" dur="1" fill="hold">
                                          <p:stCondLst>
                                            <p:cond delay="499"/>
                                          </p:stCondLst>
                                        </p:cTn>
                                        <p:tgtEl>
                                          <p:spTgt spid="19461"/>
                                        </p:tgtEl>
                                        <p:attrNameLst>
                                          <p:attrName>style.visibility</p:attrName>
                                        </p:attrNameLst>
                                      </p:cBhvr>
                                      <p:to>
                                        <p:strVal val="hidden"/>
                                      </p:to>
                                    </p:set>
                                  </p:childTnLst>
                                </p:cTn>
                              </p:par>
                            </p:childTnLst>
                          </p:cTn>
                        </p:par>
                        <p:par>
                          <p:cTn id="8" fill="hold" nodeType="afterGroup">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19459">
                                            <p:txEl>
                                              <p:pRg st="0" end="0"/>
                                            </p:txEl>
                                          </p:spTgt>
                                        </p:tgtEl>
                                        <p:attrNameLst>
                                          <p:attrName>style.visibility</p:attrName>
                                        </p:attrNameLst>
                                      </p:cBhvr>
                                      <p:to>
                                        <p:strVal val="visible"/>
                                      </p:to>
                                    </p:set>
                                    <p:animEffect transition="in" filter="fade">
                                      <p:cBhvr>
                                        <p:cTn id="11" dur="500"/>
                                        <p:tgtEl>
                                          <p:spTgt spid="19459">
                                            <p:txEl>
                                              <p:pRg st="0" end="0"/>
                                            </p:txEl>
                                          </p:spTgt>
                                        </p:tgtEl>
                                      </p:cBhvr>
                                    </p:animEffect>
                                    <p:anim calcmode="lin" valueType="num">
                                      <p:cBhvr>
                                        <p:cTn id="12"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9459">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19459">
                                            <p:txEl>
                                              <p:pRg st="1" end="1"/>
                                            </p:txEl>
                                          </p:spTgt>
                                        </p:tgtEl>
                                        <p:attrNameLst>
                                          <p:attrName>style.visibility</p:attrName>
                                        </p:attrNameLst>
                                      </p:cBhvr>
                                      <p:to>
                                        <p:strVal val="visible"/>
                                      </p:to>
                                    </p:set>
                                    <p:animEffect transition="in" filter="fade">
                                      <p:cBhvr>
                                        <p:cTn id="16" dur="500"/>
                                        <p:tgtEl>
                                          <p:spTgt spid="19459">
                                            <p:txEl>
                                              <p:pRg st="1" end="1"/>
                                            </p:txEl>
                                          </p:spTgt>
                                        </p:tgtEl>
                                      </p:cBhvr>
                                    </p:animEffect>
                                    <p:anim calcmode="lin" valueType="num">
                                      <p:cBhvr>
                                        <p:cTn id="17"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9459">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500"/>
                                        <p:tgtEl>
                                          <p:spTgt spid="19459">
                                            <p:txEl>
                                              <p:pRg st="2" end="2"/>
                                            </p:txEl>
                                          </p:spTgt>
                                        </p:tgtEl>
                                      </p:cBhvr>
                                    </p:animEffect>
                                    <p:anim calcmode="lin" valueType="num">
                                      <p:cBhvr>
                                        <p:cTn id="22"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945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19459">
                                            <p:txEl>
                                              <p:pRg st="3" end="3"/>
                                            </p:txEl>
                                          </p:spTgt>
                                        </p:tgtEl>
                                        <p:attrNameLst>
                                          <p:attrName>style.visibility</p:attrName>
                                        </p:attrNameLst>
                                      </p:cBhvr>
                                      <p:to>
                                        <p:strVal val="visible"/>
                                      </p:to>
                                    </p:set>
                                    <p:animEffect transition="in" filter="fade">
                                      <p:cBhvr>
                                        <p:cTn id="26" dur="500"/>
                                        <p:tgtEl>
                                          <p:spTgt spid="19459">
                                            <p:txEl>
                                              <p:pRg st="3" end="3"/>
                                            </p:txEl>
                                          </p:spTgt>
                                        </p:tgtEl>
                                      </p:cBhvr>
                                    </p:animEffect>
                                    <p:anim calcmode="lin" valueType="num">
                                      <p:cBhvr>
                                        <p:cTn id="27"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945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19459">
                                            <p:txEl>
                                              <p:pRg st="4" end="4"/>
                                            </p:txEl>
                                          </p:spTgt>
                                        </p:tgtEl>
                                        <p:attrNameLst>
                                          <p:attrName>style.visibility</p:attrName>
                                        </p:attrNameLst>
                                      </p:cBhvr>
                                      <p:to>
                                        <p:strVal val="visible"/>
                                      </p:to>
                                    </p:set>
                                    <p:animEffect transition="in" filter="fade">
                                      <p:cBhvr>
                                        <p:cTn id="31" dur="500"/>
                                        <p:tgtEl>
                                          <p:spTgt spid="19459">
                                            <p:txEl>
                                              <p:pRg st="4" end="4"/>
                                            </p:txEl>
                                          </p:spTgt>
                                        </p:tgtEl>
                                      </p:cBhvr>
                                    </p:animEffect>
                                    <p:anim calcmode="lin" valueType="num">
                                      <p:cBhvr>
                                        <p:cTn id="32"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1945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19459">
                                            <p:txEl>
                                              <p:pRg st="5" end="5"/>
                                            </p:txEl>
                                          </p:spTgt>
                                        </p:tgtEl>
                                        <p:attrNameLst>
                                          <p:attrName>style.visibility</p:attrName>
                                        </p:attrNameLst>
                                      </p:cBhvr>
                                      <p:to>
                                        <p:strVal val="visible"/>
                                      </p:to>
                                    </p:set>
                                    <p:animEffect transition="in" filter="fade">
                                      <p:cBhvr>
                                        <p:cTn id="36" dur="500"/>
                                        <p:tgtEl>
                                          <p:spTgt spid="19459">
                                            <p:txEl>
                                              <p:pRg st="5" end="5"/>
                                            </p:txEl>
                                          </p:spTgt>
                                        </p:tgtEl>
                                      </p:cBhvr>
                                    </p:animEffect>
                                    <p:anim calcmode="lin" valueType="num">
                                      <p:cBhvr>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1945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461"/>
                  </p:tgtEl>
                </p:cond>
              </p:nextCondLst>
            </p:seq>
          </p:childTnLst>
        </p:cTn>
      </p:par>
    </p:tnLst>
    <p:bldLst>
      <p:bldP spid="19459" grpId="0" build="p"/>
      <p:bldP spid="194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ubrik 4"/>
          <p:cNvSpPr>
            <a:spLocks noGrp="1"/>
          </p:cNvSpPr>
          <p:nvPr>
            <p:ph type="title"/>
          </p:nvPr>
        </p:nvSpPr>
        <p:spPr bwMode="auto">
          <a:xfrm>
            <a:off x="1763713" y="49213"/>
            <a:ext cx="5486400"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sv-SE" altLang="sv-SE" smtClean="0">
                <a:cs typeface="ヒラギノ角ゴ Pro W3"/>
              </a:rPr>
              <a:t>Vem är berättigad till ett tandvårdsintyg?</a:t>
            </a:r>
          </a:p>
        </p:txBody>
      </p:sp>
      <p:sp>
        <p:nvSpPr>
          <p:cNvPr id="25603" name="Platshållare för text 5"/>
          <p:cNvSpPr>
            <a:spLocks noGrp="1"/>
          </p:cNvSpPr>
          <p:nvPr>
            <p:ph type="body" sz="half" idx="2"/>
          </p:nvPr>
        </p:nvSpPr>
        <p:spPr bwMode="auto">
          <a:xfrm>
            <a:off x="171450" y="225425"/>
            <a:ext cx="7947025" cy="1055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ltLang="sv-SE" smtClean="0">
              <a:cs typeface="ヒラギノ角ゴ Pro W3"/>
            </a:endParaRPr>
          </a:p>
          <a:p>
            <a:endParaRPr lang="sv-SE" altLang="sv-SE" smtClean="0">
              <a:cs typeface="ヒラギノ角ゴ Pro W3"/>
            </a:endParaRPr>
          </a:p>
          <a:p>
            <a:r>
              <a:rPr lang="sv-SE" altLang="sv-SE" smtClean="0">
                <a:cs typeface="ヒラギノ角ゴ Pro W3"/>
              </a:rPr>
              <a:t>Vem som har rätt till ett tandvårdsintyg regleras i Region Skånes regelverk för tandvårdsstöd. </a:t>
            </a:r>
            <a:br>
              <a:rPr lang="sv-SE" altLang="sv-SE" smtClean="0">
                <a:cs typeface="ヒラギノ角ゴ Pro W3"/>
              </a:rPr>
            </a:br>
            <a:endParaRPr lang="sv-SE" altLang="sv-SE" smtClean="0">
              <a:cs typeface="ヒラギノ角ゴ Pro W3"/>
            </a:endParaRPr>
          </a:p>
          <a:p>
            <a:endParaRPr lang="sv-SE" altLang="sv-SE" smtClean="0">
              <a:cs typeface="ヒラギノ角ゴ Pro W3"/>
            </a:endParaRPr>
          </a:p>
          <a:p>
            <a:endParaRPr lang="sv-SE" altLang="sv-SE" smtClean="0">
              <a:cs typeface="ヒラギノ角ゴ Pro W3"/>
            </a:endParaRPr>
          </a:p>
        </p:txBody>
      </p:sp>
      <p:sp>
        <p:nvSpPr>
          <p:cNvPr id="3" name="Rektangel 2"/>
          <p:cNvSpPr/>
          <p:nvPr/>
        </p:nvSpPr>
        <p:spPr bwMode="auto">
          <a:xfrm>
            <a:off x="149225" y="4194175"/>
            <a:ext cx="8688388" cy="1871663"/>
          </a:xfrm>
          <a:prstGeom prst="rect">
            <a:avLst/>
          </a:prstGeom>
          <a:noFill/>
          <a:ln w="28575" cap="flat" cmpd="sng" algn="ctr">
            <a:solidFill>
              <a:schemeClr val="accent3">
                <a:lumMod val="60000"/>
                <a:lumOff val="40000"/>
              </a:schemeClr>
            </a:solidFill>
            <a:prstDash val="solid"/>
            <a:round/>
            <a:headEnd type="none" w="med" len="med"/>
            <a:tailEnd type="none" w="med" len="med"/>
          </a:ln>
          <a:effectLst/>
          <a:extLst>
            <a:ext uri="{AF507438-7753-43e0-B8FC-AC1667EBCBE1}"/>
          </a:extLst>
        </p:spPr>
        <p:txBody>
          <a:bodyPr/>
          <a:lstStyle/>
          <a:p>
            <a:pPr>
              <a:defRPr/>
            </a:pPr>
            <a:endParaRPr lang="sv-SE">
              <a:latin typeface="Arial" charset="0"/>
              <a:ea typeface="ヒラギノ角ゴ Pro W3" pitchFamily="1" charset="-128"/>
            </a:endParaRPr>
          </a:p>
        </p:txBody>
      </p:sp>
      <p:sp>
        <p:nvSpPr>
          <p:cNvPr id="4" name="Rektangel 3"/>
          <p:cNvSpPr/>
          <p:nvPr/>
        </p:nvSpPr>
        <p:spPr>
          <a:xfrm>
            <a:off x="207963" y="3830638"/>
            <a:ext cx="8597900" cy="2493962"/>
          </a:xfrm>
          <a:prstGeom prst="rect">
            <a:avLst/>
          </a:prstGeom>
        </p:spPr>
        <p:txBody>
          <a:bodyPr>
            <a:spAutoFit/>
          </a:bodyPr>
          <a:lstStyle/>
          <a:p>
            <a:pPr>
              <a:defRPr/>
            </a:pPr>
            <a:r>
              <a:rPr lang="sv-SE" altLang="sv-SE" sz="1400" dirty="0"/>
              <a:t/>
            </a:r>
            <a:br>
              <a:rPr lang="sv-SE" altLang="sv-SE" sz="1400" dirty="0"/>
            </a:br>
            <a:endParaRPr lang="sv-SE" altLang="sv-SE" sz="1400" b="1" kern="0" dirty="0">
              <a:solidFill>
                <a:srgbClr val="000000"/>
              </a:solidFill>
              <a:latin typeface="Arial"/>
            </a:endParaRPr>
          </a:p>
          <a:p>
            <a:pPr>
              <a:defRPr/>
            </a:pPr>
            <a:r>
              <a:rPr lang="sv-SE" altLang="sv-SE" sz="1600" b="1" kern="0" dirty="0">
                <a:solidFill>
                  <a:srgbClr val="000000"/>
                </a:solidFill>
                <a:latin typeface="Arial"/>
              </a:rPr>
              <a:t>N4:2</a:t>
            </a:r>
            <a:r>
              <a:rPr lang="sv-SE" altLang="sv-SE" sz="1600" kern="0" dirty="0">
                <a:solidFill>
                  <a:srgbClr val="000000"/>
                </a:solidFill>
                <a:latin typeface="Arial"/>
              </a:rPr>
              <a:t>: I grupp 4 inordnas även personer med psykossjukdom eller annan grav psykisk </a:t>
            </a:r>
            <a:r>
              <a:rPr lang="sv-SE" altLang="sv-SE" sz="1600" kern="0" dirty="0">
                <a:solidFill>
                  <a:srgbClr val="000000"/>
                </a:solidFill>
                <a:latin typeface="Arial"/>
              </a:rPr>
              <a:t>störning och </a:t>
            </a:r>
            <a:r>
              <a:rPr lang="sv-SE" altLang="sv-SE" sz="1600" kern="0" dirty="0">
                <a:solidFill>
                  <a:srgbClr val="000000"/>
                </a:solidFill>
                <a:latin typeface="Arial"/>
              </a:rPr>
              <a:t>som varat längre än ett år. Den diagnosticerade psykiska sjukdomen ska ha medfört ett </a:t>
            </a:r>
            <a:r>
              <a:rPr lang="sv-SE" altLang="sv-SE" sz="1600" kern="0" dirty="0">
                <a:solidFill>
                  <a:srgbClr val="000000"/>
                </a:solidFill>
                <a:latin typeface="Arial"/>
              </a:rPr>
              <a:t>omfattande </a:t>
            </a:r>
            <a:r>
              <a:rPr lang="sv-SE" altLang="sv-SE" sz="1600" kern="0" dirty="0">
                <a:solidFill>
                  <a:srgbClr val="000000"/>
                </a:solidFill>
                <a:latin typeface="Arial"/>
              </a:rPr>
              <a:t>funktionshinder som gör att man av egen kraft </a:t>
            </a:r>
            <a:r>
              <a:rPr lang="sv-SE" altLang="sv-SE" sz="1600" b="1" u="sng" kern="0" dirty="0">
                <a:solidFill>
                  <a:srgbClr val="000000"/>
                </a:solidFill>
                <a:latin typeface="Arial"/>
              </a:rPr>
              <a:t>inte kan uppsöka </a:t>
            </a:r>
            <a:r>
              <a:rPr lang="sv-SE" altLang="sv-SE" sz="1600" kern="0" dirty="0">
                <a:solidFill>
                  <a:srgbClr val="000000"/>
                </a:solidFill>
                <a:latin typeface="Arial"/>
              </a:rPr>
              <a:t>tandvården </a:t>
            </a:r>
            <a:r>
              <a:rPr lang="sv-SE" altLang="sv-SE" sz="1600" kern="0" dirty="0">
                <a:solidFill>
                  <a:srgbClr val="000000"/>
                </a:solidFill>
                <a:latin typeface="Arial"/>
              </a:rPr>
              <a:t>eller </a:t>
            </a:r>
            <a:r>
              <a:rPr lang="sv-SE" altLang="sv-SE" sz="1600" b="1" u="sng" kern="0" dirty="0">
                <a:solidFill>
                  <a:srgbClr val="000000"/>
                </a:solidFill>
                <a:latin typeface="Arial"/>
              </a:rPr>
              <a:t>inse behovet </a:t>
            </a:r>
            <a:r>
              <a:rPr lang="sv-SE" altLang="sv-SE" sz="1600" kern="0" dirty="0">
                <a:solidFill>
                  <a:srgbClr val="000000"/>
                </a:solidFill>
                <a:latin typeface="Arial"/>
              </a:rPr>
              <a:t>av tandvård</a:t>
            </a:r>
            <a:r>
              <a:rPr lang="sv-SE" altLang="sv-SE" sz="1600" kern="0" dirty="0">
                <a:solidFill>
                  <a:srgbClr val="000000"/>
                </a:solidFill>
                <a:latin typeface="Arial"/>
              </a:rPr>
              <a:t>. </a:t>
            </a:r>
            <a:br>
              <a:rPr lang="sv-SE" altLang="sv-SE" sz="1600" kern="0" dirty="0">
                <a:solidFill>
                  <a:srgbClr val="000000"/>
                </a:solidFill>
                <a:latin typeface="Arial"/>
              </a:rPr>
            </a:br>
            <a:r>
              <a:rPr lang="sv-SE" altLang="sv-SE" sz="1600" kern="0" dirty="0">
                <a:solidFill>
                  <a:srgbClr val="000000"/>
                </a:solidFill>
                <a:latin typeface="Arial"/>
              </a:rPr>
              <a:t/>
            </a:r>
            <a:br>
              <a:rPr lang="sv-SE" altLang="sv-SE" sz="1600" kern="0" dirty="0">
                <a:solidFill>
                  <a:srgbClr val="000000"/>
                </a:solidFill>
                <a:latin typeface="Arial"/>
              </a:rPr>
            </a:br>
            <a:r>
              <a:rPr lang="sv-SE" altLang="sv-SE" sz="1600" kern="0" dirty="0">
                <a:solidFill>
                  <a:srgbClr val="000000"/>
                </a:solidFill>
                <a:latin typeface="Arial"/>
              </a:rPr>
              <a:t>Mer information om tandvårdsstöd för psykiskt funktionsnedsättning </a:t>
            </a:r>
            <a:br>
              <a:rPr lang="sv-SE" altLang="sv-SE" sz="1600" kern="0" dirty="0">
                <a:solidFill>
                  <a:srgbClr val="000000"/>
                </a:solidFill>
                <a:latin typeface="Arial"/>
              </a:rPr>
            </a:br>
            <a:r>
              <a:rPr lang="sv-SE" altLang="sv-SE" sz="1600" kern="0" dirty="0">
                <a:solidFill>
                  <a:srgbClr val="000000"/>
                </a:solidFill>
                <a:latin typeface="Arial"/>
              </a:rPr>
              <a:t>kommer längre fram i utbildningen.</a:t>
            </a:r>
            <a:r>
              <a:rPr lang="sv-SE" altLang="sv-SE" sz="1600" kern="0" dirty="0">
                <a:solidFill>
                  <a:srgbClr val="000000"/>
                </a:solidFill>
                <a:latin typeface="Arial"/>
              </a:rPr>
              <a:t/>
            </a:r>
            <a:br>
              <a:rPr lang="sv-SE" altLang="sv-SE" sz="1600" kern="0" dirty="0">
                <a:solidFill>
                  <a:srgbClr val="000000"/>
                </a:solidFill>
                <a:latin typeface="Arial"/>
              </a:rPr>
            </a:br>
            <a:endParaRPr lang="sv-SE" altLang="sv-SE" sz="1600" dirty="0"/>
          </a:p>
        </p:txBody>
      </p:sp>
      <p:sp>
        <p:nvSpPr>
          <p:cNvPr id="7" name="Rektangel 6"/>
          <p:cNvSpPr/>
          <p:nvPr/>
        </p:nvSpPr>
        <p:spPr>
          <a:xfrm>
            <a:off x="171450" y="1857375"/>
            <a:ext cx="8739188" cy="2209800"/>
          </a:xfrm>
          <a:prstGeom prst="rect">
            <a:avLst/>
          </a:prstGeom>
        </p:spPr>
        <p:txBody>
          <a:bodyPr>
            <a:spAutoFit/>
          </a:bodyPr>
          <a:lstStyle/>
          <a:p>
            <a:pPr>
              <a:spcBef>
                <a:spcPct val="20000"/>
              </a:spcBef>
              <a:defRPr/>
            </a:pPr>
            <a:r>
              <a:rPr lang="sv-SE" altLang="sv-SE" sz="1600" b="1" kern="0" dirty="0">
                <a:solidFill>
                  <a:srgbClr val="000000"/>
                </a:solidFill>
                <a:latin typeface="Arial"/>
              </a:rPr>
              <a:t>N1</a:t>
            </a:r>
            <a:r>
              <a:rPr lang="sv-SE" altLang="sv-SE" sz="1600" kern="0" dirty="0">
                <a:solidFill>
                  <a:srgbClr val="000000"/>
                </a:solidFill>
                <a:latin typeface="Arial"/>
              </a:rPr>
              <a:t>: Kommunen har hälso- och sjukvårdsansvar för enligt 18 § första stycket hälso- och sjukvårdslagen (1982:763) </a:t>
            </a:r>
          </a:p>
          <a:p>
            <a:pPr>
              <a:spcBef>
                <a:spcPct val="20000"/>
              </a:spcBef>
              <a:defRPr/>
            </a:pPr>
            <a:r>
              <a:rPr lang="sv-SE" altLang="sv-SE" sz="1600" b="1" kern="0" dirty="0">
                <a:solidFill>
                  <a:srgbClr val="000000"/>
                </a:solidFill>
                <a:latin typeface="Arial"/>
              </a:rPr>
              <a:t>N2</a:t>
            </a:r>
            <a:r>
              <a:rPr lang="sv-SE" altLang="sv-SE" sz="1600" kern="0" dirty="0">
                <a:solidFill>
                  <a:srgbClr val="000000"/>
                </a:solidFill>
                <a:latin typeface="Arial"/>
              </a:rPr>
              <a:t>: får hälso- och sjukvård i hemmet (hemsjukvård</a:t>
            </a:r>
            <a:r>
              <a:rPr lang="sv-SE" altLang="sv-SE" sz="1600" kern="0" dirty="0">
                <a:solidFill>
                  <a:srgbClr val="000000"/>
                </a:solidFill>
                <a:latin typeface="Arial"/>
              </a:rPr>
              <a:t>) på grund av allvarlig sjukdom som medför stort och varaktigt behov av vård och behandling.</a:t>
            </a:r>
            <a:endParaRPr lang="sv-SE" altLang="sv-SE" sz="1600" kern="0" dirty="0">
              <a:solidFill>
                <a:srgbClr val="000000"/>
              </a:solidFill>
              <a:latin typeface="Arial"/>
            </a:endParaRPr>
          </a:p>
          <a:p>
            <a:pPr>
              <a:spcBef>
                <a:spcPct val="20000"/>
              </a:spcBef>
              <a:defRPr/>
            </a:pPr>
            <a:r>
              <a:rPr lang="sv-SE" altLang="sv-SE" sz="1600" b="1" kern="0" dirty="0">
                <a:solidFill>
                  <a:srgbClr val="000000"/>
                </a:solidFill>
                <a:latin typeface="Arial"/>
              </a:rPr>
              <a:t>N3</a:t>
            </a:r>
            <a:r>
              <a:rPr lang="sv-SE" altLang="sv-SE" sz="1600" kern="0" dirty="0">
                <a:solidFill>
                  <a:srgbClr val="000000"/>
                </a:solidFill>
                <a:latin typeface="Arial"/>
              </a:rPr>
              <a:t>: omfattas av lagen (1993:387) om stöd och service till vissa funktionshindrade (LSS) och har en pågående insats. </a:t>
            </a:r>
          </a:p>
          <a:p>
            <a:pPr>
              <a:spcBef>
                <a:spcPct val="20000"/>
              </a:spcBef>
              <a:defRPr/>
            </a:pPr>
            <a:r>
              <a:rPr lang="sv-SE" altLang="sv-SE" sz="1600" b="1" kern="0" dirty="0">
                <a:solidFill>
                  <a:srgbClr val="000000"/>
                </a:solidFill>
                <a:latin typeface="Arial"/>
              </a:rPr>
              <a:t>N4</a:t>
            </a:r>
            <a:r>
              <a:rPr lang="sv-SE" altLang="sv-SE" sz="1600" kern="0" dirty="0">
                <a:solidFill>
                  <a:srgbClr val="000000"/>
                </a:solidFill>
                <a:latin typeface="Arial"/>
              </a:rPr>
              <a:t> får service och omvårdnad i egen bostad (ordinärt boende) med motsvarande behov av omsorger som personer som omfattas av punkterna </a:t>
            </a:r>
            <a:r>
              <a:rPr lang="sv-SE" altLang="sv-SE" sz="1600" kern="0" dirty="0">
                <a:solidFill>
                  <a:srgbClr val="000000"/>
                </a:solidFill>
                <a:latin typeface="Arial"/>
              </a:rPr>
              <a:t>1-2 </a:t>
            </a:r>
            <a:endParaRPr lang="sv-SE" altLang="sv-SE" sz="1600" kern="0" dirty="0">
              <a:solidFill>
                <a:srgbClr val="000000"/>
              </a:solidFill>
              <a:latin typeface="Arial"/>
            </a:endParaRPr>
          </a:p>
        </p:txBody>
      </p:sp>
      <p:sp>
        <p:nvSpPr>
          <p:cNvPr id="8" name="Rektangel med rundade hörn 7"/>
          <p:cNvSpPr>
            <a:spLocks noChangeArrowheads="1"/>
          </p:cNvSpPr>
          <p:nvPr/>
        </p:nvSpPr>
        <p:spPr bwMode="auto">
          <a:xfrm>
            <a:off x="349250" y="1281113"/>
            <a:ext cx="8288338" cy="3683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400" b="1"/>
              <a:t>Tandvårdsintyg vänder sig till de som har ett omfattande och varaktigt omvårdnadsbehov som:</a:t>
            </a:r>
          </a:p>
        </p:txBody>
      </p:sp>
      <p:pic>
        <p:nvPicPr>
          <p:cNvPr id="25608" name="Bildobjekt 1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6321425"/>
            <a:ext cx="24558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Bildobjekt 1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6321425"/>
            <a:ext cx="26289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ruta 9"/>
          <p:cNvSpPr txBox="1">
            <a:spLocks noChangeArrowheads="1"/>
          </p:cNvSpPr>
          <p:nvPr/>
        </p:nvSpPr>
        <p:spPr bwMode="auto">
          <a:xfrm>
            <a:off x="149225" y="6251575"/>
            <a:ext cx="103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Del 1</a:t>
            </a:r>
            <a:br>
              <a:rPr lang="sv-SE" altLang="sv-SE" sz="1000"/>
            </a:br>
            <a:r>
              <a:rPr lang="sv-SE" altLang="sv-SE" sz="1000"/>
              <a:t>Sida 3 av 9 </a:t>
            </a:r>
          </a:p>
        </p:txBody>
      </p:sp>
      <p:sp>
        <p:nvSpPr>
          <p:cNvPr id="25611" name="Rektangel 10"/>
          <p:cNvSpPr>
            <a:spLocks noChangeArrowheads="1"/>
          </p:cNvSpPr>
          <p:nvPr/>
        </p:nvSpPr>
        <p:spPr bwMode="auto">
          <a:xfrm>
            <a:off x="171450" y="6251575"/>
            <a:ext cx="792163" cy="400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nextCondLst>
                <p:cond evt="onClick" delay="0">
                  <p:tgtEl>
                    <p:spTgt spid="8"/>
                  </p:tgtEl>
                </p:cond>
              </p:nextCondLst>
            </p:seq>
          </p:childTnLst>
        </p:cTn>
      </p:par>
    </p:tnLst>
    <p:bldLst>
      <p:bldP spid="3" grpId="0" animBg="1"/>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ktangel 1"/>
          <p:cNvSpPr>
            <a:spLocks noChangeArrowheads="1"/>
          </p:cNvSpPr>
          <p:nvPr/>
        </p:nvSpPr>
        <p:spPr bwMode="auto">
          <a:xfrm>
            <a:off x="468313" y="692150"/>
            <a:ext cx="7775575" cy="1323975"/>
          </a:xfrm>
          <a:prstGeom prst="rect">
            <a:avLst/>
          </a:prstGeom>
          <a:solidFill>
            <a:srgbClr val="FFC0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26627" name="Rubrik 4"/>
          <p:cNvSpPr>
            <a:spLocks noGrp="1"/>
          </p:cNvSpPr>
          <p:nvPr>
            <p:ph type="title"/>
          </p:nvPr>
        </p:nvSpPr>
        <p:spPr bwMode="auto">
          <a:xfrm>
            <a:off x="107950" y="74613"/>
            <a:ext cx="8885238"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sv-SE" altLang="sv-SE" sz="2200" smtClean="0">
                <a:cs typeface="ヒラギノ角ゴ Pro W3"/>
              </a:rPr>
              <a:t>Tandvårdsintyg för personer i ordinärt boende (egen bostad)</a:t>
            </a:r>
          </a:p>
        </p:txBody>
      </p:sp>
      <p:sp>
        <p:nvSpPr>
          <p:cNvPr id="4" name="Rektangel 3"/>
          <p:cNvSpPr/>
          <p:nvPr/>
        </p:nvSpPr>
        <p:spPr>
          <a:xfrm>
            <a:off x="250825" y="1555750"/>
            <a:ext cx="8742363" cy="4924425"/>
          </a:xfrm>
          <a:prstGeom prst="rect">
            <a:avLst/>
          </a:prstGeom>
        </p:spPr>
        <p:txBody>
          <a:bodyPr>
            <a:spAutoFit/>
          </a:bodyPr>
          <a:lstStyle/>
          <a:p>
            <a:pPr>
              <a:defRPr/>
            </a:pPr>
            <a:endParaRPr lang="sv-SE" altLang="sv-SE" sz="1400" dirty="0"/>
          </a:p>
          <a:p>
            <a:pPr>
              <a:defRPr/>
            </a:pPr>
            <a:endParaRPr lang="sv-SE" altLang="sv-SE" sz="1400" dirty="0"/>
          </a:p>
          <a:p>
            <a:pPr>
              <a:defRPr/>
            </a:pPr>
            <a:r>
              <a:rPr lang="sv-SE" altLang="sv-SE" sz="1400" dirty="0"/>
              <a:t/>
            </a:r>
            <a:br>
              <a:rPr lang="sv-SE" altLang="sv-SE" sz="1400" dirty="0"/>
            </a:br>
            <a:r>
              <a:rPr lang="sv-SE" altLang="sv-SE" sz="1800" b="1" dirty="0"/>
              <a:t>Det individuella </a:t>
            </a:r>
            <a:r>
              <a:rPr lang="sv-SE" altLang="sv-SE" sz="1800" b="1" dirty="0"/>
              <a:t>omvårdnadsbehovet </a:t>
            </a:r>
            <a:r>
              <a:rPr lang="sv-SE" altLang="sv-SE" sz="1800" b="1" dirty="0"/>
              <a:t>ska vara omfattande och varaktigt</a:t>
            </a:r>
            <a:r>
              <a:rPr lang="sv-SE" altLang="sv-SE" sz="1800" b="1" dirty="0"/>
              <a:t>. </a:t>
            </a:r>
            <a:br>
              <a:rPr lang="sv-SE" altLang="sv-SE" sz="1800" b="1" dirty="0"/>
            </a:br>
            <a:endParaRPr lang="sv-SE" altLang="sv-SE" sz="1800" b="1" dirty="0"/>
          </a:p>
          <a:p>
            <a:pPr marL="342900" indent="-342900">
              <a:buFont typeface="+mj-lt"/>
              <a:buAutoNum type="arabicPeriod"/>
              <a:defRPr/>
            </a:pPr>
            <a:r>
              <a:rPr lang="sv-SE" altLang="sv-SE" sz="1600" dirty="0"/>
              <a:t>Med </a:t>
            </a:r>
            <a:r>
              <a:rPr lang="sv-SE" altLang="sv-SE" sz="1600" b="1" dirty="0"/>
              <a:t>omvårdnad</a:t>
            </a:r>
            <a:r>
              <a:rPr lang="sv-SE" altLang="sv-SE" sz="1600" dirty="0"/>
              <a:t> </a:t>
            </a:r>
            <a:r>
              <a:rPr lang="sv-SE" altLang="sv-SE" sz="1600" dirty="0"/>
              <a:t>menar </a:t>
            </a:r>
            <a:r>
              <a:rPr lang="sv-SE" altLang="sv-SE" sz="1600" dirty="0"/>
              <a:t>vi </a:t>
            </a:r>
            <a:r>
              <a:rPr lang="sv-SE" altLang="sv-SE" sz="1600" dirty="0"/>
              <a:t>att personal inom hemtjänst, sjukvård eller närstående </a:t>
            </a:r>
            <a:r>
              <a:rPr lang="sv-SE" altLang="sv-SE" sz="1600" b="1" dirty="0"/>
              <a:t>rent</a:t>
            </a:r>
            <a:r>
              <a:rPr lang="sv-SE" altLang="sv-SE" sz="1600" dirty="0"/>
              <a:t> </a:t>
            </a:r>
            <a:r>
              <a:rPr lang="sv-SE" altLang="sv-SE" sz="1600" b="1" dirty="0"/>
              <a:t>praktiskt ger vård eller skötsel</a:t>
            </a:r>
            <a:r>
              <a:rPr lang="sv-SE" altLang="sv-SE" sz="1600" dirty="0"/>
              <a:t> </a:t>
            </a:r>
            <a:r>
              <a:rPr lang="sv-SE" altLang="sv-SE" sz="1600" dirty="0"/>
              <a:t>med målet </a:t>
            </a:r>
            <a:r>
              <a:rPr lang="sv-SE" altLang="sv-SE" sz="1600" dirty="0"/>
              <a:t>att öka personens välbefinnande </a:t>
            </a:r>
            <a:r>
              <a:rPr lang="sv-SE" altLang="sv-SE" sz="1600" b="1" dirty="0"/>
              <a:t>genom lindring av symptom </a:t>
            </a:r>
            <a:r>
              <a:rPr lang="sv-SE" altLang="sv-SE" sz="1600" b="1" u="sng" dirty="0"/>
              <a:t>och</a:t>
            </a:r>
            <a:r>
              <a:rPr lang="sv-SE" altLang="sv-SE" sz="1600" b="1" dirty="0"/>
              <a:t> förbättring av </a:t>
            </a:r>
            <a:r>
              <a:rPr lang="sv-SE" altLang="sv-SE" sz="1600" b="1" dirty="0"/>
              <a:t>funktioner.</a:t>
            </a:r>
          </a:p>
          <a:p>
            <a:pPr marL="342900" indent="-342900">
              <a:buFont typeface="+mj-lt"/>
              <a:buAutoNum type="arabicPeriod"/>
              <a:defRPr/>
            </a:pPr>
            <a:endParaRPr lang="sv-SE" altLang="sv-SE" sz="1600" b="1" dirty="0"/>
          </a:p>
          <a:p>
            <a:pPr marL="342900" indent="-342900">
              <a:buFont typeface="+mj-lt"/>
              <a:buAutoNum type="arabicPeriod"/>
              <a:defRPr/>
            </a:pPr>
            <a:r>
              <a:rPr lang="sv-SE" altLang="sv-SE" sz="1600" dirty="0"/>
              <a:t>Med </a:t>
            </a:r>
            <a:r>
              <a:rPr lang="sv-SE" altLang="sv-SE" sz="1600" dirty="0"/>
              <a:t>omfattande menas insatser minst 3 gånger per dag (morgon, middag och kväll</a:t>
            </a:r>
            <a:r>
              <a:rPr lang="sv-SE" altLang="sv-SE" sz="1600" dirty="0"/>
              <a:t>) samt </a:t>
            </a:r>
            <a:r>
              <a:rPr lang="sv-SE" altLang="sv-SE" sz="1600" dirty="0"/>
              <a:t>tillsyn på natten som kan bestå av ett </a:t>
            </a:r>
            <a:r>
              <a:rPr lang="sv-SE" altLang="sv-SE" sz="1600" dirty="0"/>
              <a:t>trygghetslarm. </a:t>
            </a:r>
            <a:br>
              <a:rPr lang="sv-SE" altLang="sv-SE" sz="1600" dirty="0"/>
            </a:br>
            <a:r>
              <a:rPr lang="sv-SE" altLang="sv-SE" sz="1600" dirty="0"/>
              <a:t>Insatserna som ges ska vara av den karaktär att de </a:t>
            </a:r>
            <a:r>
              <a:rPr lang="sv-SE" altLang="sv-SE" sz="1600" b="1" dirty="0"/>
              <a:t>ger vård eller skötsel</a:t>
            </a:r>
            <a:r>
              <a:rPr lang="sv-SE" altLang="sv-SE" sz="1600" dirty="0"/>
              <a:t> </a:t>
            </a:r>
            <a:r>
              <a:rPr lang="sv-SE" altLang="sv-SE" sz="1600" b="1" dirty="0"/>
              <a:t>genom lindring av symptom </a:t>
            </a:r>
            <a:r>
              <a:rPr lang="sv-SE" altLang="sv-SE" sz="1600" b="1" u="sng" dirty="0"/>
              <a:t>och</a:t>
            </a:r>
            <a:r>
              <a:rPr lang="sv-SE" altLang="sv-SE" sz="1600" b="1" dirty="0"/>
              <a:t> förbättring av funktioner</a:t>
            </a:r>
            <a:r>
              <a:rPr lang="sv-SE" altLang="sv-SE" sz="1600" b="1" dirty="0"/>
              <a:t>.</a:t>
            </a:r>
            <a:endParaRPr lang="sv-SE" altLang="sv-SE" sz="1600" dirty="0"/>
          </a:p>
          <a:p>
            <a:pPr marL="342900" indent="-342900">
              <a:buFont typeface="+mj-lt"/>
              <a:buAutoNum type="arabicPeriod"/>
              <a:defRPr/>
            </a:pPr>
            <a:endParaRPr lang="sv-SE" altLang="sv-SE" sz="1600" dirty="0"/>
          </a:p>
          <a:p>
            <a:pPr>
              <a:defRPr/>
            </a:pPr>
            <a:r>
              <a:rPr lang="sv-SE" altLang="sv-SE" sz="1600" dirty="0"/>
              <a:t>3.   Med </a:t>
            </a:r>
            <a:r>
              <a:rPr lang="sv-SE" altLang="sv-SE" sz="1600" b="1" dirty="0"/>
              <a:t>varaktigt</a:t>
            </a:r>
            <a:r>
              <a:rPr lang="sv-SE" altLang="sv-SE" sz="1600" dirty="0"/>
              <a:t> behov menas att behovet förväntas </a:t>
            </a:r>
            <a:r>
              <a:rPr lang="sv-SE" altLang="sv-SE" sz="1600" dirty="0"/>
              <a:t>kvarstå i </a:t>
            </a:r>
            <a:br>
              <a:rPr lang="sv-SE" altLang="sv-SE" sz="1600" dirty="0"/>
            </a:br>
            <a:r>
              <a:rPr lang="sv-SE" altLang="sv-SE" sz="1600" dirty="0"/>
              <a:t>      minst </a:t>
            </a:r>
            <a:r>
              <a:rPr lang="sv-SE" altLang="sv-SE" sz="1600" dirty="0"/>
              <a:t>ett år.</a:t>
            </a:r>
          </a:p>
          <a:p>
            <a:pPr>
              <a:defRPr/>
            </a:pPr>
            <a:endParaRPr lang="sv-SE" altLang="sv-SE" sz="1400" b="1" kern="0" dirty="0">
              <a:solidFill>
                <a:srgbClr val="000000"/>
              </a:solidFill>
              <a:latin typeface="Arial"/>
            </a:endParaRPr>
          </a:p>
          <a:p>
            <a:pPr>
              <a:defRPr/>
            </a:pPr>
            <a:r>
              <a:rPr lang="sv-SE" altLang="sv-SE" sz="1600" kern="0" dirty="0">
                <a:solidFill>
                  <a:srgbClr val="000000"/>
                </a:solidFill>
                <a:latin typeface="Arial"/>
              </a:rPr>
              <a:t>Uppfylls de tre kriterierna har personen rätt till </a:t>
            </a:r>
            <a:br>
              <a:rPr lang="sv-SE" altLang="sv-SE" sz="1600" kern="0" dirty="0">
                <a:solidFill>
                  <a:srgbClr val="000000"/>
                </a:solidFill>
                <a:latin typeface="Arial"/>
              </a:rPr>
            </a:br>
            <a:r>
              <a:rPr lang="sv-SE" altLang="sv-SE" sz="1600" kern="0" dirty="0">
                <a:solidFill>
                  <a:srgbClr val="000000"/>
                </a:solidFill>
                <a:latin typeface="Arial"/>
              </a:rPr>
              <a:t>ett tandvårdsintyg enligt kategori </a:t>
            </a:r>
            <a:r>
              <a:rPr lang="sv-SE" altLang="sv-SE" sz="1600" b="1" kern="0" dirty="0">
                <a:solidFill>
                  <a:srgbClr val="000000"/>
                </a:solidFill>
                <a:latin typeface="Arial"/>
              </a:rPr>
              <a:t>N4</a:t>
            </a:r>
            <a:r>
              <a:rPr lang="sv-SE" altLang="sv-SE" sz="1600" kern="0" dirty="0">
                <a:solidFill>
                  <a:srgbClr val="000000"/>
                </a:solidFill>
                <a:latin typeface="Arial"/>
              </a:rPr>
              <a:t>. </a:t>
            </a:r>
            <a:r>
              <a:rPr lang="sv-SE" altLang="sv-SE" sz="1400" kern="0" dirty="0">
                <a:solidFill>
                  <a:srgbClr val="000000"/>
                </a:solidFill>
                <a:latin typeface="Arial"/>
              </a:rPr>
              <a:t/>
            </a:r>
            <a:br>
              <a:rPr lang="sv-SE" altLang="sv-SE" sz="1400" kern="0" dirty="0">
                <a:solidFill>
                  <a:srgbClr val="000000"/>
                </a:solidFill>
                <a:latin typeface="Arial"/>
              </a:rPr>
            </a:br>
            <a:endParaRPr lang="sv-SE" altLang="sv-SE" sz="1400" dirty="0"/>
          </a:p>
        </p:txBody>
      </p:sp>
      <p:sp>
        <p:nvSpPr>
          <p:cNvPr id="6" name="Rektangel med rundade hörn 5"/>
          <p:cNvSpPr>
            <a:spLocks noChangeArrowheads="1"/>
          </p:cNvSpPr>
          <p:nvPr/>
        </p:nvSpPr>
        <p:spPr bwMode="auto">
          <a:xfrm>
            <a:off x="1666875" y="2605088"/>
            <a:ext cx="5378450" cy="327025"/>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1400" b="1"/>
              <a:t>Förtydligande av kriterier om tandvårdsintyg för kategori N4</a:t>
            </a:r>
          </a:p>
        </p:txBody>
      </p:sp>
      <p:pic>
        <p:nvPicPr>
          <p:cNvPr id="26630" name="Bildobjekt 1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6321425"/>
            <a:ext cx="24558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Bildobjekt 1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6321425"/>
            <a:ext cx="26289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ruta 8"/>
          <p:cNvSpPr txBox="1">
            <a:spLocks noChangeArrowheads="1"/>
          </p:cNvSpPr>
          <p:nvPr/>
        </p:nvSpPr>
        <p:spPr bwMode="auto">
          <a:xfrm>
            <a:off x="468313" y="720725"/>
            <a:ext cx="7775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600"/>
              <a:t>De som bor på ett </a:t>
            </a:r>
            <a:r>
              <a:rPr lang="sv-SE" altLang="sv-SE" sz="1600" b="1"/>
              <a:t>särskilt boende</a:t>
            </a:r>
            <a:r>
              <a:rPr lang="sv-SE" altLang="sv-SE" sz="1600"/>
              <a:t> eller har en </a:t>
            </a:r>
            <a:r>
              <a:rPr lang="sv-SE" altLang="sv-SE" sz="1600" b="1"/>
              <a:t>pågående insats inom LSS</a:t>
            </a:r>
            <a:r>
              <a:rPr lang="sv-SE" altLang="sv-SE" sz="1600"/>
              <a:t> har alltid rätt till ett tandvårdsintyg. </a:t>
            </a:r>
            <a:br>
              <a:rPr lang="sv-SE" altLang="sv-SE" sz="1600"/>
            </a:br>
            <a:r>
              <a:rPr lang="sv-SE" altLang="sv-SE" sz="1600"/>
              <a:t>För de i kategori </a:t>
            </a:r>
            <a:r>
              <a:rPr lang="sv-SE" altLang="sv-SE" sz="1600" b="1"/>
              <a:t>N4 </a:t>
            </a:r>
            <a:r>
              <a:rPr lang="sv-SE" altLang="sv-SE" sz="1600"/>
              <a:t>som har omvårdnadsbehov och bor kvar i </a:t>
            </a:r>
            <a:r>
              <a:rPr lang="sv-SE" altLang="sv-SE" sz="1600" b="1"/>
              <a:t>ordinärt boende </a:t>
            </a:r>
            <a:r>
              <a:rPr lang="sv-SE" altLang="sv-SE" sz="1600"/>
              <a:t>måste man alltid göra en bedömning</a:t>
            </a:r>
            <a:r>
              <a:rPr lang="sv-SE" altLang="sv-SE" sz="1600" b="1"/>
              <a:t>. </a:t>
            </a:r>
            <a:r>
              <a:rPr lang="sv-SE" altLang="sv-SE" sz="1600"/>
              <a:t>Därför är det extra viktigt att kunna kriterierna för bedömningen av rätten till tandvårdsintyg för de som bor i </a:t>
            </a:r>
            <a:r>
              <a:rPr lang="sv-SE" altLang="sv-SE" sz="1600" b="1"/>
              <a:t>ordinärt boende</a:t>
            </a:r>
            <a:r>
              <a:rPr lang="sv-SE" altLang="sv-SE" sz="1600"/>
              <a:t>. </a:t>
            </a:r>
          </a:p>
        </p:txBody>
      </p:sp>
      <p:pic>
        <p:nvPicPr>
          <p:cNvPr id="26633" name="Bildobjekt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4722813"/>
            <a:ext cx="136842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ruta 10"/>
          <p:cNvSpPr txBox="1">
            <a:spLocks noChangeArrowheads="1"/>
          </p:cNvSpPr>
          <p:nvPr/>
        </p:nvSpPr>
        <p:spPr bwMode="auto">
          <a:xfrm>
            <a:off x="176213" y="6321425"/>
            <a:ext cx="103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Del 1</a:t>
            </a:r>
            <a:br>
              <a:rPr lang="sv-SE" altLang="sv-SE" sz="1000"/>
            </a:br>
            <a:r>
              <a:rPr lang="sv-SE" altLang="sv-SE" sz="1000"/>
              <a:t>Sida 4 av 9 </a:t>
            </a:r>
          </a:p>
        </p:txBody>
      </p:sp>
      <p:sp>
        <p:nvSpPr>
          <p:cNvPr id="26635" name="Rektangel 2"/>
          <p:cNvSpPr>
            <a:spLocks noChangeArrowheads="1"/>
          </p:cNvSpPr>
          <p:nvPr/>
        </p:nvSpPr>
        <p:spPr bwMode="auto">
          <a:xfrm>
            <a:off x="176213" y="6321425"/>
            <a:ext cx="792162" cy="400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 presetClass="exit" presetSubtype="4" fill="hold" grpId="0" nodeType="withEffect">
                                  <p:stCondLst>
                                    <p:cond delay="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ktangel 1"/>
          <p:cNvSpPr>
            <a:spLocks noChangeArrowheads="1"/>
          </p:cNvSpPr>
          <p:nvPr/>
        </p:nvSpPr>
        <p:spPr bwMode="auto">
          <a:xfrm>
            <a:off x="179388" y="944563"/>
            <a:ext cx="5580062" cy="5148262"/>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4" name="Platshållare för text 3"/>
          <p:cNvSpPr>
            <a:spLocks noGrp="1"/>
          </p:cNvSpPr>
          <p:nvPr>
            <p:ph type="body" sz="half" idx="2"/>
          </p:nvPr>
        </p:nvSpPr>
        <p:spPr bwMode="auto">
          <a:xfrm>
            <a:off x="215900" y="1052513"/>
            <a:ext cx="5543550" cy="451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1800" smtClean="0">
                <a:cs typeface="ヒラギノ角ゴ Pro W3"/>
              </a:rPr>
              <a:t>Vid psykisk funktionsnedsättning finns det olika tandvårdsstöd som man kan ha rätt till beroende på sjukdomens påverkan på individen.</a:t>
            </a:r>
            <a:br>
              <a:rPr lang="sv-SE" altLang="sv-SE" sz="1800" smtClean="0">
                <a:cs typeface="ヒラギノ角ゴ Pro W3"/>
              </a:rPr>
            </a:br>
            <a:r>
              <a:rPr lang="sv-SE" altLang="sv-SE" sz="1800" smtClean="0">
                <a:cs typeface="ヒラギノ角ゴ Pro W3"/>
              </a:rPr>
              <a:t>I många fall är det inte tandvårdsintyg som ska utfärdas, då tandvårdsintyg riktar sig till de som fått ett varaktigt och omfattande omvårdnadsbehov på grund av sin svårt psykiska sjukdom. </a:t>
            </a:r>
          </a:p>
          <a:p>
            <a:r>
              <a:rPr lang="sv-SE" altLang="sv-SE" sz="1800" smtClean="0">
                <a:cs typeface="ヒラギノ角ゴ Pro W3"/>
              </a:rPr>
              <a:t>--------------------------------------------------------------------</a:t>
            </a:r>
          </a:p>
          <a:p>
            <a:r>
              <a:rPr lang="sv-SE" altLang="sv-SE" sz="1800" smtClean="0">
                <a:cs typeface="ヒラギノ角ゴ Pro W3"/>
              </a:rPr>
              <a:t>Då den psykiska ohälsan på många sätt ökat, är det extra viktigt med likabedömning när man arbetar med tandvårdsstöd för psykisk funktionsnedsättning. Det ska vara </a:t>
            </a:r>
            <a:r>
              <a:rPr lang="sv-SE" altLang="sv-SE" sz="1800" u="sng" smtClean="0">
                <a:cs typeface="ヒラギノ角ゴ Pro W3"/>
              </a:rPr>
              <a:t>samma bedömning i likadana ärenden </a:t>
            </a:r>
            <a:r>
              <a:rPr lang="sv-SE" altLang="sv-SE" sz="1800" smtClean="0">
                <a:cs typeface="ヒラギノ角ゴ Pro W3"/>
              </a:rPr>
              <a:t>i hela Skåne. Detta kräver av er god kännedom om tandvårdsstöden.</a:t>
            </a:r>
          </a:p>
          <a:p>
            <a:r>
              <a:rPr lang="sv-SE" altLang="sv-SE" sz="1800" smtClean="0">
                <a:cs typeface="ヒラギノ角ゴ Pro W3"/>
              </a:rPr>
              <a:t>--------------------------------------------------------------------</a:t>
            </a:r>
          </a:p>
          <a:p>
            <a:r>
              <a:rPr lang="sv-SE" altLang="sv-SE" sz="1800" smtClean="0">
                <a:cs typeface="ヒラギノ角ゴ Pro W3"/>
              </a:rPr>
              <a:t>På nästa sida följer information om vilka stöd som går att söka vid psykisk funktionsnedsättning.</a:t>
            </a:r>
            <a:br>
              <a:rPr lang="sv-SE" altLang="sv-SE" sz="1800" smtClean="0">
                <a:cs typeface="ヒラギノ角ゴ Pro W3"/>
              </a:rPr>
            </a:br>
            <a:endParaRPr lang="sv-SE" altLang="sv-SE" sz="1800" smtClean="0">
              <a:cs typeface="ヒラギノ角ゴ Pro W3"/>
            </a:endParaRPr>
          </a:p>
        </p:txBody>
      </p:sp>
      <p:sp>
        <p:nvSpPr>
          <p:cNvPr id="5" name="Rubrik 4"/>
          <p:cNvSpPr txBox="1">
            <a:spLocks/>
          </p:cNvSpPr>
          <p:nvPr/>
        </p:nvSpPr>
        <p:spPr bwMode="auto">
          <a:xfrm>
            <a:off x="539750" y="692150"/>
            <a:ext cx="7772400" cy="504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2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a:lstStyle>
          <a:p>
            <a:pPr algn="ctr">
              <a:defRPr/>
            </a:pPr>
            <a:r>
              <a:rPr lang="sv-SE" altLang="sv-SE" sz="2800" b="0" kern="0" dirty="0" smtClean="0">
                <a:cs typeface="ヒラギノ角ゴ Pro W3"/>
              </a:rPr>
              <a:t>Tandvårdsstöd vid psykisk funktionsnedsättning</a:t>
            </a:r>
            <a:r>
              <a:rPr lang="sv-SE" altLang="sv-SE" sz="2800" kern="0" dirty="0" smtClean="0">
                <a:cs typeface="ヒラギノ角ゴ Pro W3"/>
              </a:rPr>
              <a:t/>
            </a:r>
            <a:br>
              <a:rPr lang="sv-SE" altLang="sv-SE" sz="2800" kern="0" dirty="0" smtClean="0">
                <a:cs typeface="ヒラギノ角ゴ Pro W3"/>
              </a:rPr>
            </a:br>
            <a:endParaRPr lang="sv-SE" altLang="sv-SE" sz="2800" kern="0" dirty="0" smtClean="0">
              <a:cs typeface="ヒラギノ角ゴ Pro W3"/>
            </a:endParaRPr>
          </a:p>
        </p:txBody>
      </p:sp>
      <p:pic>
        <p:nvPicPr>
          <p:cNvPr id="27653" name="Bildobjekt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052513"/>
            <a:ext cx="31972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ppåtvikt 7"/>
          <p:cNvSpPr>
            <a:spLocks noChangeArrowheads="1"/>
          </p:cNvSpPr>
          <p:nvPr/>
        </p:nvSpPr>
        <p:spPr bwMode="auto">
          <a:xfrm>
            <a:off x="663575" y="1665288"/>
            <a:ext cx="4248150" cy="647700"/>
          </a:xfrm>
          <a:prstGeom prst="ellipseRibbon2">
            <a:avLst>
              <a:gd name="adj1" fmla="val 25000"/>
              <a:gd name="adj2" fmla="val 50000"/>
              <a:gd name="adj3" fmla="val 12500"/>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2000"/>
              <a:t>Mer information</a:t>
            </a:r>
          </a:p>
        </p:txBody>
      </p:sp>
      <p:pic>
        <p:nvPicPr>
          <p:cNvPr id="27655" name="Bildobjekt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8925" y="6342063"/>
            <a:ext cx="24574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Bildobjekt 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11725" y="6342063"/>
            <a:ext cx="2505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ruta 10"/>
          <p:cNvSpPr txBox="1">
            <a:spLocks noChangeArrowheads="1"/>
          </p:cNvSpPr>
          <p:nvPr/>
        </p:nvSpPr>
        <p:spPr bwMode="auto">
          <a:xfrm>
            <a:off x="155575" y="6161088"/>
            <a:ext cx="103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Del 1</a:t>
            </a:r>
            <a:br>
              <a:rPr lang="sv-SE" altLang="sv-SE" sz="1000"/>
            </a:br>
            <a:r>
              <a:rPr lang="sv-SE" altLang="sv-SE" sz="1000"/>
              <a:t>Sida 5 av 9 </a:t>
            </a:r>
          </a:p>
        </p:txBody>
      </p:sp>
      <p:sp>
        <p:nvSpPr>
          <p:cNvPr id="27658" name="Rektangel 11"/>
          <p:cNvSpPr>
            <a:spLocks noChangeArrowheads="1"/>
          </p:cNvSpPr>
          <p:nvPr/>
        </p:nvSpPr>
        <p:spPr bwMode="auto">
          <a:xfrm>
            <a:off x="184150" y="6161088"/>
            <a:ext cx="792163" cy="400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61111E-6 1.11111E-6 L 3.61111E-6 0.25 " pathEditMode="relative" rAng="0" ptsTypes="AA">
                                      <p:cBhvr>
                                        <p:cTn id="6" dur="2000" fill="hold"/>
                                        <p:tgtEl>
                                          <p:spTgt spid="8"/>
                                        </p:tgtEl>
                                        <p:attrNameLst>
                                          <p:attrName>ppt_x</p:attrName>
                                          <p:attrName>ppt_y</p:attrName>
                                        </p:attrNameLst>
                                      </p:cBhvr>
                                      <p:rCtr x="0" y="12500"/>
                                    </p:animMotion>
                                  </p:childTnLst>
                                </p:cTn>
                              </p:par>
                              <p:par>
                                <p:cTn id="7" presetID="10" presetClass="entr" presetSubtype="0" fill="hold" nodeType="withEffect">
                                  <p:stCondLst>
                                    <p:cond delay="50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5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grpId="1" nodeType="clickEffect">
                                  <p:stCondLst>
                                    <p:cond delay="0"/>
                                  </p:stCondLst>
                                  <p:childTnLst>
                                    <p:animMotion origin="layout" path="M 3.61111E-6 0.25 L 3.61111E-6 0.5 " pathEditMode="relative" rAng="0" ptsTypes="AA">
                                      <p:cBhvr>
                                        <p:cTn id="13" dur="2000" fill="hold"/>
                                        <p:tgtEl>
                                          <p:spTgt spid="8"/>
                                        </p:tgtEl>
                                        <p:attrNameLst>
                                          <p:attrName>ppt_x</p:attrName>
                                          <p:attrName>ppt_y</p:attrName>
                                        </p:attrNameLst>
                                      </p:cBhvr>
                                      <p:rCtr x="0" y="12500"/>
                                    </p:animMotion>
                                  </p:childTnLst>
                                </p:cTn>
                              </p:par>
                              <p:par>
                                <p:cTn id="14" presetID="10" presetClass="entr" presetSubtype="0" fill="hold" nodeType="withEffect">
                                  <p:stCondLst>
                                    <p:cond delay="50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2"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ntr" presetSubtype="0" fill="hold" nodeType="withEffect">
                                  <p:stCondLst>
                                    <p:cond delay="50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nextCondLst>
                <p:cond evt="onClick" delay="0">
                  <p:tgtEl>
                    <p:spTgt spid="8"/>
                  </p:tgtEl>
                </p:cond>
              </p:nextCondLst>
            </p:seq>
          </p:childTnLst>
        </p:cTn>
      </p:par>
    </p:tnLst>
    <p:bldLst>
      <p:bldP spid="8" grpId="0" animBg="1"/>
      <p:bldP spid="8" grpId="1" animBg="1"/>
      <p:bldP spid="8"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ubrik 4"/>
          <p:cNvSpPr>
            <a:spLocks noGrp="1"/>
          </p:cNvSpPr>
          <p:nvPr>
            <p:ph type="title"/>
          </p:nvPr>
        </p:nvSpPr>
        <p:spPr bwMode="auto">
          <a:xfrm>
            <a:off x="635000" y="7938"/>
            <a:ext cx="7772400"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sv-SE" altLang="sv-SE" sz="2400" b="0" smtClean="0">
                <a:cs typeface="ヒラギノ角ゴ Pro W3"/>
              </a:rPr>
              <a:t>Tandvårdsstöd vid psykisk funktionsnedsättning</a:t>
            </a:r>
            <a:r>
              <a:rPr lang="sv-SE" altLang="sv-SE" smtClean="0">
                <a:cs typeface="ヒラギノ角ゴ Pro W3"/>
              </a:rPr>
              <a:t/>
            </a:r>
            <a:br>
              <a:rPr lang="sv-SE" altLang="sv-SE" smtClean="0">
                <a:cs typeface="ヒラギノ角ゴ Pro W3"/>
              </a:rPr>
            </a:br>
            <a:endParaRPr lang="sv-SE" altLang="sv-SE" smtClean="0">
              <a:cs typeface="ヒラギノ角ゴ Pro W3"/>
            </a:endParaRPr>
          </a:p>
        </p:txBody>
      </p:sp>
      <p:sp>
        <p:nvSpPr>
          <p:cNvPr id="25603" name="Rektangel 1"/>
          <p:cNvSpPr>
            <a:spLocks noChangeArrowheads="1"/>
          </p:cNvSpPr>
          <p:nvPr/>
        </p:nvSpPr>
        <p:spPr bwMode="auto">
          <a:xfrm>
            <a:off x="285750" y="2579688"/>
            <a:ext cx="87137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400">
                <a:ea typeface="Calibri" panose="020F0502020204030204" pitchFamily="34" charset="0"/>
                <a:cs typeface="Arial" panose="020B0604020202020204" pitchFamily="34" charset="0"/>
              </a:rPr>
              <a:t>Om en person </a:t>
            </a:r>
            <a:r>
              <a:rPr lang="sv-SE" altLang="sv-SE" sz="1400" b="1">
                <a:ea typeface="Calibri" panose="020F0502020204030204" pitchFamily="34" charset="0"/>
                <a:cs typeface="Arial" panose="020B0604020202020204" pitchFamily="34" charset="0"/>
              </a:rPr>
              <a:t>inte är berättigad</a:t>
            </a:r>
            <a:r>
              <a:rPr lang="sv-SE" altLang="sv-SE" sz="1400">
                <a:ea typeface="Calibri" panose="020F0502020204030204" pitchFamily="34" charset="0"/>
                <a:cs typeface="Arial" panose="020B0604020202020204" pitchFamily="34" charset="0"/>
              </a:rPr>
              <a:t> till ett tandvårdsintyg finns det två andra tandvårdsstöd som istället kan vara aktuella för personen med psykisk funktionsnedsättning. </a:t>
            </a:r>
            <a:br>
              <a:rPr lang="sv-SE" altLang="sv-SE" sz="1400">
                <a:ea typeface="Calibri" panose="020F0502020204030204" pitchFamily="34" charset="0"/>
                <a:cs typeface="Arial" panose="020B0604020202020204" pitchFamily="34" charset="0"/>
              </a:rPr>
            </a:br>
            <a:r>
              <a:rPr lang="sv-SE" altLang="sv-SE" sz="1400">
                <a:ea typeface="Calibri" panose="020F0502020204030204" pitchFamily="34" charset="0"/>
                <a:cs typeface="Arial" panose="020B0604020202020204" pitchFamily="34" charset="0"/>
              </a:rPr>
              <a:t/>
            </a:r>
            <a:br>
              <a:rPr lang="sv-SE" altLang="sv-SE" sz="1400">
                <a:ea typeface="Calibri" panose="020F0502020204030204" pitchFamily="34" charset="0"/>
                <a:cs typeface="Arial" panose="020B0604020202020204" pitchFamily="34" charset="0"/>
              </a:rPr>
            </a:br>
            <a:r>
              <a:rPr lang="sv-SE" altLang="sv-SE" sz="1400">
                <a:ea typeface="Calibri" panose="020F0502020204030204" pitchFamily="34" charset="0"/>
                <a:cs typeface="Arial" panose="020B0604020202020204" pitchFamily="34" charset="0"/>
              </a:rPr>
              <a:t/>
            </a:r>
            <a:br>
              <a:rPr lang="sv-SE" altLang="sv-SE" sz="1400">
                <a:ea typeface="Calibri" panose="020F0502020204030204" pitchFamily="34" charset="0"/>
                <a:cs typeface="Arial" panose="020B0604020202020204" pitchFamily="34" charset="0"/>
              </a:rPr>
            </a:br>
            <a:r>
              <a:rPr lang="sv-SE" altLang="sv-SE" sz="1400">
                <a:ea typeface="Calibri" panose="020F0502020204030204" pitchFamily="34" charset="0"/>
                <a:cs typeface="Arial" panose="020B0604020202020204" pitchFamily="34" charset="0"/>
              </a:rPr>
              <a:t/>
            </a:r>
            <a:br>
              <a:rPr lang="sv-SE" altLang="sv-SE" sz="1400">
                <a:ea typeface="Calibri" panose="020F0502020204030204" pitchFamily="34" charset="0"/>
                <a:cs typeface="Arial" panose="020B0604020202020204" pitchFamily="34" charset="0"/>
              </a:rPr>
            </a:br>
            <a:r>
              <a:rPr lang="sv-SE" altLang="sv-SE" sz="1400">
                <a:ea typeface="Calibri" panose="020F0502020204030204" pitchFamily="34" charset="0"/>
                <a:cs typeface="Arial" panose="020B0604020202020204" pitchFamily="34" charset="0"/>
              </a:rPr>
              <a:t/>
            </a:r>
            <a:br>
              <a:rPr lang="sv-SE" altLang="sv-SE" sz="1400">
                <a:ea typeface="Calibri" panose="020F0502020204030204" pitchFamily="34" charset="0"/>
                <a:cs typeface="Arial" panose="020B0604020202020204" pitchFamily="34" charset="0"/>
              </a:rPr>
            </a:br>
            <a:endParaRPr lang="sv-SE" altLang="sv-SE" sz="1400">
              <a:ea typeface="Calibri" panose="020F0502020204030204" pitchFamily="34" charset="0"/>
              <a:cs typeface="Arial" panose="020B0604020202020204" pitchFamily="34" charset="0"/>
            </a:endParaRPr>
          </a:p>
        </p:txBody>
      </p:sp>
      <p:sp>
        <p:nvSpPr>
          <p:cNvPr id="8" name="Rektangel 7"/>
          <p:cNvSpPr/>
          <p:nvPr/>
        </p:nvSpPr>
        <p:spPr>
          <a:xfrm>
            <a:off x="393700" y="587375"/>
            <a:ext cx="8605838" cy="1938338"/>
          </a:xfrm>
          <a:prstGeom prst="rect">
            <a:avLst/>
          </a:prstGeom>
        </p:spPr>
        <p:txBody>
          <a:bodyPr>
            <a:spAutoFit/>
          </a:bodyPr>
          <a:lstStyle/>
          <a:p>
            <a:pPr>
              <a:defRPr/>
            </a:pPr>
            <a:r>
              <a:rPr lang="sv-SE" sz="1400" b="1" dirty="0">
                <a:ea typeface="Calibri" panose="020F0502020204030204" pitchFamily="34" charset="0"/>
                <a:cs typeface="Arial" panose="020B0604020202020204" pitchFamily="34" charset="0"/>
              </a:rPr>
              <a:t>Tandvårdsintyg</a:t>
            </a:r>
            <a:r>
              <a:rPr lang="sv-SE" sz="1400" b="1" dirty="0">
                <a:ea typeface="Calibri" panose="020F0502020204030204" pitchFamily="34" charset="0"/>
                <a:cs typeface="Arial" panose="020B0604020202020204" pitchFamily="34" charset="0"/>
              </a:rPr>
              <a:t>. </a:t>
            </a:r>
            <a:r>
              <a:rPr lang="sv-SE" sz="1400" dirty="0">
                <a:ea typeface="Calibri" panose="020F0502020204030204" pitchFamily="34" charset="0"/>
                <a:cs typeface="Arial" panose="020B0604020202020204" pitchFamily="34" charset="0"/>
              </a:rPr>
              <a:t>För att ha rätt till tandvårdsintyg vid psykisk funktionsnedsättning </a:t>
            </a:r>
            <a:r>
              <a:rPr lang="sv-SE" sz="1400" dirty="0">
                <a:ea typeface="Calibri" panose="020F0502020204030204" pitchFamily="34" charset="0"/>
                <a:cs typeface="Arial" panose="020B0604020202020204" pitchFamily="34" charset="0"/>
              </a:rPr>
              <a:t>krävs </a:t>
            </a:r>
            <a:r>
              <a:rPr lang="sv-SE" sz="1400" dirty="0">
                <a:ea typeface="Calibri" panose="020F0502020204030204" pitchFamily="34" charset="0"/>
                <a:cs typeface="Arial" panose="020B0604020202020204" pitchFamily="34" charset="0"/>
              </a:rPr>
              <a:t>en psykossjukdom eller annan svår psykisk störning som:</a:t>
            </a:r>
          </a:p>
          <a:p>
            <a:pPr marL="285750" indent="-285750">
              <a:buFont typeface="Arial" panose="020B0604020202020204" pitchFamily="34" charset="0"/>
              <a:buChar char="•"/>
              <a:defRPr/>
            </a:pPr>
            <a:r>
              <a:rPr lang="sv-SE" sz="1400" dirty="0">
                <a:ea typeface="Calibri" panose="020F0502020204030204" pitchFamily="34" charset="0"/>
                <a:cs typeface="Arial" panose="020B0604020202020204" pitchFamily="34" charset="0"/>
              </a:rPr>
              <a:t>Varat längre än ett år</a:t>
            </a:r>
          </a:p>
          <a:p>
            <a:pPr marL="285750" indent="-285750">
              <a:buFont typeface="Arial" panose="020B0604020202020204" pitchFamily="34" charset="0"/>
              <a:buChar char="•"/>
              <a:defRPr/>
            </a:pPr>
            <a:r>
              <a:rPr lang="sv-SE" sz="1400" dirty="0">
                <a:ea typeface="Calibri" panose="020F0502020204030204" pitchFamily="34" charset="0"/>
                <a:cs typeface="Arial" panose="020B0604020202020204" pitchFamily="34" charset="0"/>
              </a:rPr>
              <a:t>Medför att man inte förstår eller inser sitt behov av tandvård. </a:t>
            </a:r>
          </a:p>
          <a:p>
            <a:pPr marL="285750" indent="-285750">
              <a:buFont typeface="Arial" panose="020B0604020202020204" pitchFamily="34" charset="0"/>
              <a:buChar char="•"/>
              <a:defRPr/>
            </a:pPr>
            <a:r>
              <a:rPr lang="sv-SE" sz="1400" dirty="0">
                <a:ea typeface="Calibri" panose="020F0502020204030204" pitchFamily="34" charset="0"/>
                <a:cs typeface="Arial" panose="020B0604020202020204" pitchFamily="34" charset="0"/>
              </a:rPr>
              <a:t>Medför omfattande funktionsnedsättning som påverkar den dagliga livsföringen</a:t>
            </a:r>
          </a:p>
          <a:p>
            <a:pPr marL="285750" indent="-285750">
              <a:buFont typeface="Arial" panose="020B0604020202020204" pitchFamily="34" charset="0"/>
              <a:buChar char="•"/>
              <a:defRPr/>
            </a:pPr>
            <a:r>
              <a:rPr lang="sv-SE" sz="1400" dirty="0">
                <a:ea typeface="Calibri" panose="020F0502020204030204" pitchFamily="34" charset="0"/>
                <a:cs typeface="Arial" panose="020B0604020202020204" pitchFamily="34" charset="0"/>
              </a:rPr>
              <a:t>Medför behov av socialt stöd och omsorg i kombination med psykiatrisk och/eller somatisk vård.</a:t>
            </a:r>
            <a:endParaRPr lang="sv-SE" sz="800" dirty="0">
              <a:ea typeface="Calibri" panose="020F0502020204030204" pitchFamily="34" charset="0"/>
              <a:cs typeface="Arial" panose="020B0604020202020204" pitchFamily="34" charset="0"/>
            </a:endParaRPr>
          </a:p>
          <a:p>
            <a:pPr>
              <a:defRPr/>
            </a:pPr>
            <a:endParaRPr lang="sv-SE" sz="800" dirty="0">
              <a:ea typeface="Calibri" panose="020F0502020204030204" pitchFamily="34" charset="0"/>
              <a:cs typeface="Arial" panose="020B0604020202020204" pitchFamily="34" charset="0"/>
            </a:endParaRPr>
          </a:p>
          <a:p>
            <a:pPr>
              <a:defRPr/>
            </a:pPr>
            <a:r>
              <a:rPr lang="sv-SE" sz="1400" dirty="0">
                <a:ea typeface="Calibri" panose="020F0502020204030204" pitchFamily="34" charset="0"/>
                <a:cs typeface="Arial" panose="020B0604020202020204" pitchFamily="34" charset="0"/>
              </a:rPr>
              <a:t>Tandvårdsintyget </a:t>
            </a:r>
            <a:r>
              <a:rPr lang="sv-SE" sz="1400" dirty="0">
                <a:ea typeface="Calibri" panose="020F0502020204030204" pitchFamily="34" charset="0"/>
                <a:cs typeface="Arial" panose="020B0604020202020204" pitchFamily="34" charset="0"/>
              </a:rPr>
              <a:t>utfärdas </a:t>
            </a:r>
            <a:r>
              <a:rPr lang="sv-SE" sz="1400" dirty="0">
                <a:ea typeface="Calibri" panose="020F0502020204030204" pitchFamily="34" charset="0"/>
                <a:cs typeface="Arial" panose="020B0604020202020204" pitchFamily="34" charset="0"/>
              </a:rPr>
              <a:t>för två år. Om behovet av tandvårdsintyg kvarstår efter </a:t>
            </a:r>
            <a:r>
              <a:rPr lang="sv-SE" sz="1400" dirty="0">
                <a:ea typeface="Calibri" panose="020F0502020204030204" pitchFamily="34" charset="0"/>
                <a:cs typeface="Arial" panose="020B0604020202020204" pitchFamily="34" charset="0"/>
              </a:rPr>
              <a:t>det ska </a:t>
            </a:r>
            <a:r>
              <a:rPr lang="sv-SE" sz="1400" dirty="0">
                <a:ea typeface="Calibri" panose="020F0502020204030204" pitchFamily="34" charset="0"/>
                <a:cs typeface="Arial" panose="020B0604020202020204" pitchFamily="34" charset="0"/>
              </a:rPr>
              <a:t>en ny bedömning göras</a:t>
            </a:r>
            <a:r>
              <a:rPr lang="sv-SE" sz="1400" dirty="0">
                <a:ea typeface="Calibri" panose="020F0502020204030204" pitchFamily="34" charset="0"/>
                <a:cs typeface="Arial" panose="020B0604020202020204" pitchFamily="34" charset="0"/>
              </a:rPr>
              <a:t>. </a:t>
            </a:r>
            <a:r>
              <a:rPr lang="sv-SE" sz="1400" b="1" dirty="0">
                <a:ea typeface="Calibri" panose="020F0502020204030204" pitchFamily="34" charset="0"/>
                <a:cs typeface="Arial" panose="020B0604020202020204" pitchFamily="34" charset="0"/>
              </a:rPr>
              <a:t>Personlig ekonomi</a:t>
            </a:r>
            <a:r>
              <a:rPr lang="sv-SE" sz="1400" dirty="0">
                <a:ea typeface="Calibri" panose="020F0502020204030204" pitchFamily="34" charset="0"/>
                <a:cs typeface="Arial" panose="020B0604020202020204" pitchFamily="34" charset="0"/>
              </a:rPr>
              <a:t> och </a:t>
            </a:r>
            <a:r>
              <a:rPr lang="sv-SE" sz="1400" b="1" dirty="0">
                <a:ea typeface="Calibri" panose="020F0502020204030204" pitchFamily="34" charset="0"/>
                <a:cs typeface="Arial" panose="020B0604020202020204" pitchFamily="34" charset="0"/>
              </a:rPr>
              <a:t>munhälsostatus</a:t>
            </a:r>
            <a:r>
              <a:rPr lang="sv-SE" sz="1400" dirty="0">
                <a:ea typeface="Calibri" panose="020F0502020204030204" pitchFamily="34" charset="0"/>
                <a:cs typeface="Arial" panose="020B0604020202020204" pitchFamily="34" charset="0"/>
              </a:rPr>
              <a:t> är inte faktorer som ska ingå i bedömningen.</a:t>
            </a:r>
            <a:endParaRPr lang="sv-SE" sz="1400" dirty="0"/>
          </a:p>
        </p:txBody>
      </p:sp>
      <p:sp>
        <p:nvSpPr>
          <p:cNvPr id="9" name="Rektangel 8"/>
          <p:cNvSpPr>
            <a:spLocks noChangeArrowheads="1"/>
          </p:cNvSpPr>
          <p:nvPr/>
        </p:nvSpPr>
        <p:spPr bwMode="auto">
          <a:xfrm>
            <a:off x="196850" y="4721225"/>
            <a:ext cx="8893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400" b="1">
                <a:ea typeface="Calibri" panose="020F0502020204030204" pitchFamily="34" charset="0"/>
                <a:cs typeface="Arial" panose="020B0604020202020204" pitchFamily="34" charset="0"/>
              </a:rPr>
              <a:t>F-tandvård. </a:t>
            </a:r>
            <a:r>
              <a:rPr lang="sv-SE" altLang="sv-SE" sz="1400">
                <a:ea typeface="Calibri" panose="020F0502020204030204" pitchFamily="34" charset="0"/>
                <a:cs typeface="Arial" panose="020B0604020202020204" pitchFamily="34" charset="0"/>
              </a:rPr>
              <a:t>Detta stöd har man rätt till vid långvarig psykisk funktionsnedsättning som ger stora svårigheter att sköta munhygien eller genomgå tandvårdsbehandling. Ansökan om </a:t>
            </a:r>
            <a:r>
              <a:rPr lang="sv-SE" altLang="sv-SE" sz="1400" b="1">
                <a:ea typeface="Calibri" panose="020F0502020204030204" pitchFamily="34" charset="0"/>
                <a:cs typeface="Arial" panose="020B0604020202020204" pitchFamily="34" charset="0"/>
              </a:rPr>
              <a:t>F-tandvård</a:t>
            </a:r>
            <a:r>
              <a:rPr lang="sv-SE" altLang="sv-SE" sz="1400">
                <a:ea typeface="Calibri" panose="020F0502020204030204" pitchFamily="34" charset="0"/>
                <a:cs typeface="Arial" panose="020B0604020202020204" pitchFamily="34" charset="0"/>
              </a:rPr>
              <a:t> görs genom att läkare fyller i ett av socialstyrelsen specifikt framtaget läkarintyg (SOSFS 2012:17). Intyget skickas till Region Skåne, Koncernkontoret, enheten för tandvårdsstyrning 291 89 Kristianstad, för bedömning.</a:t>
            </a:r>
          </a:p>
        </p:txBody>
      </p:sp>
      <p:sp>
        <p:nvSpPr>
          <p:cNvPr id="10" name="Rektangel 9"/>
          <p:cNvSpPr>
            <a:spLocks noChangeArrowheads="1"/>
          </p:cNvSpPr>
          <p:nvPr/>
        </p:nvSpPr>
        <p:spPr bwMode="auto">
          <a:xfrm>
            <a:off x="250825" y="3178175"/>
            <a:ext cx="883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400" b="1">
                <a:ea typeface="Calibri" panose="020F0502020204030204" pitchFamily="34" charset="0"/>
                <a:cs typeface="Arial" panose="020B0604020202020204" pitchFamily="34" charset="0"/>
              </a:rPr>
              <a:t>Särskilt tandvårdsbidrag, STB. </a:t>
            </a:r>
            <a:r>
              <a:rPr lang="sv-SE" altLang="sv-SE" sz="1400">
                <a:ea typeface="Calibri" panose="020F0502020204030204" pitchFamily="34" charset="0"/>
                <a:cs typeface="Arial" panose="020B0604020202020204" pitchFamily="34" charset="0"/>
              </a:rPr>
              <a:t>Vid behandling av psykisk sjukdom ges ofta läkemedel som resulterar i muntorrhet och därmed sämre munhälsa. </a:t>
            </a:r>
            <a:r>
              <a:rPr lang="sv-SE" altLang="sv-SE" sz="1400" b="1">
                <a:ea typeface="Calibri" panose="020F0502020204030204" pitchFamily="34" charset="0"/>
                <a:cs typeface="Arial" panose="020B0604020202020204" pitchFamily="34" charset="0"/>
              </a:rPr>
              <a:t>STB</a:t>
            </a:r>
            <a:r>
              <a:rPr lang="sv-SE" altLang="sv-SE" sz="1400">
                <a:ea typeface="Calibri" panose="020F0502020204030204" pitchFamily="34" charset="0"/>
                <a:cs typeface="Arial" panose="020B0604020202020204" pitchFamily="34" charset="0"/>
              </a:rPr>
              <a:t> kan man ansöka om vid muntorrhet på grund av långvarig läkemedelsbehandling. Ansökningen görs genom att läkare fyller i ett av socialstyrelsen specifikt framtaget läkarintyg (SOSFS 2012:16). Blanketten ska endast visas upp för behandlande tandläkare/tandhygienist. Det är Försäkringskassan som handlägger detta stöd, </a:t>
            </a:r>
            <a:r>
              <a:rPr lang="sv-SE" altLang="sv-SE" sz="1400" b="1" u="sng">
                <a:ea typeface="Calibri" panose="020F0502020204030204" pitchFamily="34" charset="0"/>
                <a:cs typeface="Arial" panose="020B0604020202020204" pitchFamily="34" charset="0"/>
              </a:rPr>
              <a:t>inte</a:t>
            </a:r>
            <a:r>
              <a:rPr lang="sv-SE" altLang="sv-SE" sz="1400">
                <a:ea typeface="Calibri" panose="020F0502020204030204" pitchFamily="34" charset="0"/>
                <a:cs typeface="Arial" panose="020B0604020202020204" pitchFamily="34" charset="0"/>
              </a:rPr>
              <a:t> Region Skåne. Stödet gäller för förebyggande tandvård.</a:t>
            </a:r>
          </a:p>
        </p:txBody>
      </p:sp>
      <p:sp>
        <p:nvSpPr>
          <p:cNvPr id="11" name="Rektangel med rundade hörn 10"/>
          <p:cNvSpPr>
            <a:spLocks noChangeArrowheads="1"/>
          </p:cNvSpPr>
          <p:nvPr/>
        </p:nvSpPr>
        <p:spPr bwMode="auto">
          <a:xfrm>
            <a:off x="2266950" y="3498850"/>
            <a:ext cx="3959225" cy="4699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2000"/>
              <a:t>STB – Särskilt tandvårdsbidrag</a:t>
            </a:r>
          </a:p>
        </p:txBody>
      </p:sp>
      <p:sp>
        <p:nvSpPr>
          <p:cNvPr id="12" name="Rektangel med rundade hörn 11"/>
          <p:cNvSpPr>
            <a:spLocks noChangeArrowheads="1"/>
          </p:cNvSpPr>
          <p:nvPr/>
        </p:nvSpPr>
        <p:spPr bwMode="auto">
          <a:xfrm>
            <a:off x="2263775" y="4981575"/>
            <a:ext cx="3959225" cy="4318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2000"/>
              <a:t>F-tandvård</a:t>
            </a:r>
          </a:p>
        </p:txBody>
      </p:sp>
      <p:sp>
        <p:nvSpPr>
          <p:cNvPr id="13" name="Rektangel med rundade hörn 12"/>
          <p:cNvSpPr>
            <a:spLocks noChangeArrowheads="1"/>
          </p:cNvSpPr>
          <p:nvPr/>
        </p:nvSpPr>
        <p:spPr bwMode="auto">
          <a:xfrm>
            <a:off x="2268538" y="1325563"/>
            <a:ext cx="3959225" cy="40005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2000"/>
              <a:t>Tandvårdsintyg</a:t>
            </a:r>
          </a:p>
        </p:txBody>
      </p:sp>
      <p:sp>
        <p:nvSpPr>
          <p:cNvPr id="28682" name="Rektangel med rundade hörn 13">
            <a:hlinkClick r:id="rId2" action="ppaction://hlinksldjump"/>
          </p:cNvPr>
          <p:cNvSpPr>
            <a:spLocks noChangeArrowheads="1"/>
          </p:cNvSpPr>
          <p:nvPr/>
        </p:nvSpPr>
        <p:spPr bwMode="auto">
          <a:xfrm>
            <a:off x="1403350" y="6326188"/>
            <a:ext cx="2447925" cy="360362"/>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1600" b="1"/>
              <a:t>Gå tillbaka </a:t>
            </a:r>
          </a:p>
        </p:txBody>
      </p:sp>
      <p:sp>
        <p:nvSpPr>
          <p:cNvPr id="28683" name="Rektangel med rundade hörn 14">
            <a:hlinkClick r:id="rId3" action="ppaction://hlinksldjump"/>
          </p:cNvPr>
          <p:cNvSpPr>
            <a:spLocks noChangeArrowheads="1"/>
          </p:cNvSpPr>
          <p:nvPr/>
        </p:nvSpPr>
        <p:spPr bwMode="auto">
          <a:xfrm>
            <a:off x="4787900" y="6330950"/>
            <a:ext cx="2490788" cy="360363"/>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1600" b="1"/>
              <a:t>Gå vidare</a:t>
            </a:r>
          </a:p>
        </p:txBody>
      </p:sp>
      <p:sp>
        <p:nvSpPr>
          <p:cNvPr id="28684" name="Rektangel 1"/>
          <p:cNvSpPr>
            <a:spLocks noChangeArrowheads="1"/>
          </p:cNvSpPr>
          <p:nvPr/>
        </p:nvSpPr>
        <p:spPr bwMode="auto">
          <a:xfrm>
            <a:off x="223838" y="604838"/>
            <a:ext cx="8866187" cy="1949450"/>
          </a:xfrm>
          <a:prstGeom prst="rect">
            <a:avLst/>
          </a:prstGeom>
          <a:noFill/>
          <a:ln w="12700" algn="ctr">
            <a:solidFill>
              <a:srgbClr val="AE3177"/>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28685" name="Rektangel 13"/>
          <p:cNvSpPr>
            <a:spLocks noChangeArrowheads="1"/>
          </p:cNvSpPr>
          <p:nvPr/>
        </p:nvSpPr>
        <p:spPr bwMode="auto">
          <a:xfrm>
            <a:off x="239713" y="3178175"/>
            <a:ext cx="8861425" cy="1384300"/>
          </a:xfrm>
          <a:prstGeom prst="rect">
            <a:avLst/>
          </a:prstGeom>
          <a:noFill/>
          <a:ln w="12700" algn="ctr">
            <a:solidFill>
              <a:srgbClr val="AE3177"/>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28686" name="Rektangel 14"/>
          <p:cNvSpPr>
            <a:spLocks noChangeArrowheads="1"/>
          </p:cNvSpPr>
          <p:nvPr/>
        </p:nvSpPr>
        <p:spPr bwMode="auto">
          <a:xfrm>
            <a:off x="241300" y="4673600"/>
            <a:ext cx="8859838" cy="1049338"/>
          </a:xfrm>
          <a:prstGeom prst="rect">
            <a:avLst/>
          </a:prstGeom>
          <a:noFill/>
          <a:ln w="12700" algn="ctr">
            <a:solidFill>
              <a:srgbClr val="AE3177"/>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28687" name="textruta 14"/>
          <p:cNvSpPr txBox="1">
            <a:spLocks noChangeArrowheads="1"/>
          </p:cNvSpPr>
          <p:nvPr/>
        </p:nvSpPr>
        <p:spPr bwMode="auto">
          <a:xfrm>
            <a:off x="155575" y="6161088"/>
            <a:ext cx="103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Del 1</a:t>
            </a:r>
            <a:br>
              <a:rPr lang="sv-SE" altLang="sv-SE" sz="1000"/>
            </a:br>
            <a:r>
              <a:rPr lang="sv-SE" altLang="sv-SE" sz="1000"/>
              <a:t>Sida 6 av 9 </a:t>
            </a:r>
          </a:p>
        </p:txBody>
      </p:sp>
      <p:sp>
        <p:nvSpPr>
          <p:cNvPr id="28688" name="Rektangel 15"/>
          <p:cNvSpPr>
            <a:spLocks noChangeArrowheads="1"/>
          </p:cNvSpPr>
          <p:nvPr/>
        </p:nvSpPr>
        <p:spPr bwMode="auto">
          <a:xfrm>
            <a:off x="196850" y="6161088"/>
            <a:ext cx="792163" cy="400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1000"/>
                                        <p:tgtEl>
                                          <p:spTgt spid="12"/>
                                        </p:tgtEl>
                                      </p:cBhvr>
                                    </p:animEffect>
                                    <p:set>
                                      <p:cBhvr>
                                        <p:cTn id="17" dur="1" fill="hold">
                                          <p:stCondLst>
                                            <p:cond delay="999"/>
                                          </p:stCondLst>
                                        </p:cTn>
                                        <p:tgtEl>
                                          <p:spTgt spid="12"/>
                                        </p:tgtEl>
                                        <p:attrNameLst>
                                          <p:attrName>style.visibility</p:attrName>
                                        </p:attrNameLst>
                                      </p:cBhvr>
                                      <p:to>
                                        <p:strVal val="hidden"/>
                                      </p:to>
                                    </p:se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25603">
                                            <p:txEl>
                                              <p:pRg st="0" end="0"/>
                                            </p:txEl>
                                          </p:spTgt>
                                        </p:tgtEl>
                                        <p:attrNameLst>
                                          <p:attrName>style.visibility</p:attrName>
                                        </p:attrNameLst>
                                      </p:cBhvr>
                                      <p:to>
                                        <p:strVal val="visible"/>
                                      </p:to>
                                    </p:set>
                                    <p:animEffect transition="in" filter="fade">
                                      <p:cBhvr>
                                        <p:cTn id="34" dur="1000"/>
                                        <p:tgtEl>
                                          <p:spTgt spid="25603">
                                            <p:txEl>
                                              <p:pRg st="0" end="0"/>
                                            </p:txEl>
                                          </p:spTgt>
                                        </p:tgtEl>
                                      </p:cBhvr>
                                    </p:animEffect>
                                  </p:childTnLst>
                                </p:cTn>
                              </p:par>
                            </p:childTnLst>
                          </p:cTn>
                        </p:par>
                      </p:childTnLst>
                    </p:cTn>
                  </p:par>
                </p:childTnLst>
              </p:cTn>
              <p:nextCondLst>
                <p:cond evt="onClick" delay="0">
                  <p:tgtEl>
                    <p:spTgt spid="13"/>
                  </p:tgtEl>
                </p:cond>
              </p:nextCondLst>
            </p:seq>
          </p:childTnLst>
        </p:cTn>
      </p:par>
    </p:tnLst>
    <p:bldLst>
      <p:bldP spid="8" grpId="0"/>
      <p:bldP spid="9" grpId="0"/>
      <p:bldP spid="10" grpId="0"/>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ubrik 1"/>
          <p:cNvSpPr>
            <a:spLocks noGrp="1"/>
          </p:cNvSpPr>
          <p:nvPr>
            <p:ph type="title"/>
          </p:nvPr>
        </p:nvSpPr>
        <p:spPr bwMode="auto">
          <a:xfrm>
            <a:off x="304800" y="188913"/>
            <a:ext cx="8154988"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300" smtClean="0">
                <a:cs typeface="ヒラギノ角ゴ Pro W3"/>
              </a:rPr>
              <a:t>Viktigt att tänka på innan du utfärdar ett tandvårdsintyg</a:t>
            </a:r>
          </a:p>
        </p:txBody>
      </p:sp>
      <p:sp>
        <p:nvSpPr>
          <p:cNvPr id="23555" name="Underrubrik 2"/>
          <p:cNvSpPr>
            <a:spLocks noGrp="1"/>
          </p:cNvSpPr>
          <p:nvPr>
            <p:ph type="body" sz="half" idx="2"/>
          </p:nvPr>
        </p:nvSpPr>
        <p:spPr bwMode="auto">
          <a:xfrm>
            <a:off x="304800" y="985838"/>
            <a:ext cx="8461375" cy="50403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defRPr/>
            </a:pPr>
            <a:r>
              <a:rPr lang="sv-SE" altLang="sv-SE" sz="1600" dirty="0" smtClean="0">
                <a:cs typeface="ヒラギノ角ゴ Pro W3"/>
              </a:rPr>
              <a:t>När du bedömer rätten till ett tandvårdsintyg är personens ekonomiska förutsättningar </a:t>
            </a:r>
            <a:r>
              <a:rPr lang="sv-SE" altLang="sv-SE" sz="1600" b="1" u="sng" dirty="0" smtClean="0">
                <a:cs typeface="ヒラギノ角ゴ Pro W3"/>
              </a:rPr>
              <a:t>inte</a:t>
            </a:r>
            <a:r>
              <a:rPr lang="sv-SE" altLang="sv-SE" sz="1600" dirty="0" smtClean="0">
                <a:cs typeface="ヒラギノ角ゴ Pro W3"/>
              </a:rPr>
              <a:t> en faktor som ska vägas in. </a:t>
            </a:r>
            <a:br>
              <a:rPr lang="sv-SE" altLang="sv-SE" sz="1600" dirty="0" smtClean="0">
                <a:cs typeface="ヒラギノ角ゴ Pro W3"/>
              </a:rPr>
            </a:br>
            <a:endParaRPr lang="sv-SE" altLang="sv-SE" sz="1600" dirty="0" smtClean="0">
              <a:cs typeface="ヒラギノ角ゴ Pro W3"/>
            </a:endParaRPr>
          </a:p>
          <a:p>
            <a:pPr marL="342900" indent="-342900">
              <a:buFont typeface="Arial" panose="020B0604020202020204" pitchFamily="34" charset="0"/>
              <a:buChar char="•"/>
              <a:defRPr/>
            </a:pPr>
            <a:r>
              <a:rPr lang="sv-SE" altLang="sv-SE" sz="1600" dirty="0" smtClean="0">
                <a:cs typeface="ヒラギノ角ゴ Pro W3"/>
              </a:rPr>
              <a:t>Munhälsostatusen är </a:t>
            </a:r>
            <a:r>
              <a:rPr lang="sv-SE" altLang="sv-SE" sz="1600" b="1" u="sng" dirty="0" smtClean="0">
                <a:cs typeface="ヒラギノ角ゴ Pro W3"/>
              </a:rPr>
              <a:t>inte</a:t>
            </a:r>
            <a:r>
              <a:rPr lang="sv-SE" altLang="sv-SE" sz="1600" dirty="0" smtClean="0">
                <a:cs typeface="ヒラギノ角ゴ Pro W3"/>
              </a:rPr>
              <a:t> heller en faktor som påverkar rätten till tandvårdsintyg. </a:t>
            </a:r>
          </a:p>
          <a:p>
            <a:pPr>
              <a:defRPr/>
            </a:pPr>
            <a:endParaRPr lang="sv-SE" altLang="sv-SE" sz="1600" dirty="0">
              <a:cs typeface="ヒラギノ角ゴ Pro W3"/>
            </a:endParaRPr>
          </a:p>
          <a:p>
            <a:pPr marL="342900" indent="-342900">
              <a:buFont typeface="Arial" panose="020B0604020202020204" pitchFamily="34" charset="0"/>
              <a:buChar char="•"/>
              <a:defRPr/>
            </a:pPr>
            <a:r>
              <a:rPr lang="sv-SE" altLang="sv-SE" sz="1600" dirty="0">
                <a:cs typeface="ヒラギノ角ゴ Pro W3"/>
              </a:rPr>
              <a:t>F</a:t>
            </a:r>
            <a:r>
              <a:rPr lang="sv-SE" altLang="sv-SE" sz="1600" dirty="0" smtClean="0">
                <a:cs typeface="ヒラギノ角ゴ Pro W3"/>
              </a:rPr>
              <a:t>ör </a:t>
            </a:r>
            <a:r>
              <a:rPr lang="sv-SE" altLang="sv-SE" sz="1600" dirty="0">
                <a:cs typeface="ヒラギノ角ゴ Pro W3"/>
              </a:rPr>
              <a:t>att ha rätt till ett tandvårdsintyg ska det omfattande </a:t>
            </a:r>
            <a:r>
              <a:rPr lang="sv-SE" altLang="sv-SE" sz="1600" dirty="0" smtClean="0">
                <a:cs typeface="ヒラギノ角ゴ Pro W3"/>
              </a:rPr>
              <a:t>omvårdnadsbehovet förväntas </a:t>
            </a:r>
            <a:r>
              <a:rPr lang="sv-SE" altLang="sv-SE" sz="1600" dirty="0">
                <a:cs typeface="ヒラギノ角ゴ Pro W3"/>
              </a:rPr>
              <a:t>kvarstå i minst ett år. </a:t>
            </a:r>
            <a:r>
              <a:rPr lang="sv-SE" altLang="sv-SE" sz="1600" dirty="0" smtClean="0">
                <a:cs typeface="ヒラギノ角ゴ Pro W3"/>
              </a:rPr>
              <a:t>Om du inte kan bedöma att behovet </a:t>
            </a:r>
            <a:r>
              <a:rPr lang="sv-SE" altLang="sv-SE" sz="1600" dirty="0">
                <a:cs typeface="ヒラギノ角ゴ Pro W3"/>
              </a:rPr>
              <a:t>är </a:t>
            </a:r>
            <a:r>
              <a:rPr lang="sv-SE" altLang="sv-SE" sz="1600" dirty="0" smtClean="0">
                <a:cs typeface="ヒラギノ角ゴ Pro W3"/>
              </a:rPr>
              <a:t>varaktigt </a:t>
            </a:r>
            <a:r>
              <a:rPr lang="sv-SE" altLang="sv-SE" sz="1600" dirty="0">
                <a:cs typeface="ヒラギノ角ゴ Pro W3"/>
              </a:rPr>
              <a:t>ska </a:t>
            </a:r>
            <a:r>
              <a:rPr lang="sv-SE" altLang="sv-SE" sz="1600" dirty="0" smtClean="0">
                <a:cs typeface="ヒラギノ角ゴ Pro W3"/>
              </a:rPr>
              <a:t>du </a:t>
            </a:r>
            <a:r>
              <a:rPr lang="sv-SE" altLang="sv-SE" sz="1600" dirty="0">
                <a:cs typeface="ヒラギノ角ゴ Pro W3"/>
              </a:rPr>
              <a:t>vänta med att </a:t>
            </a:r>
            <a:r>
              <a:rPr lang="sv-SE" altLang="sv-SE" sz="1600" dirty="0" smtClean="0">
                <a:cs typeface="ヒラギノ角ゴ Pro W3"/>
              </a:rPr>
              <a:t>utfärda </a:t>
            </a:r>
            <a:r>
              <a:rPr lang="sv-SE" altLang="sv-SE" sz="1600" dirty="0">
                <a:cs typeface="ヒラギノ角ゴ Pro W3"/>
              </a:rPr>
              <a:t>tandvårdsintyg tills </a:t>
            </a:r>
            <a:r>
              <a:rPr lang="sv-SE" altLang="sv-SE" sz="1600" dirty="0" smtClean="0">
                <a:cs typeface="ヒラギノ角ゴ Pro W3"/>
              </a:rPr>
              <a:t>det kan fastställas.</a:t>
            </a:r>
          </a:p>
          <a:p>
            <a:pPr marL="342900" indent="-342900">
              <a:buFont typeface="Arial" panose="020B0604020202020204" pitchFamily="34" charset="0"/>
              <a:buChar char="•"/>
              <a:defRPr/>
            </a:pPr>
            <a:endParaRPr lang="sv-SE" altLang="sv-SE" sz="1600" dirty="0">
              <a:cs typeface="ヒラギノ角ゴ Pro W3"/>
            </a:endParaRPr>
          </a:p>
          <a:p>
            <a:pPr marL="342900" indent="-342900">
              <a:buFont typeface="Arial" panose="020B0604020202020204" pitchFamily="34" charset="0"/>
              <a:buChar char="•"/>
              <a:defRPr/>
            </a:pPr>
            <a:r>
              <a:rPr lang="sv-SE" sz="1600" dirty="0" smtClean="0"/>
              <a:t>Den som bor i särskilt boende eller tillhör </a:t>
            </a:r>
            <a:r>
              <a:rPr lang="sv-SE" sz="1600" dirty="0"/>
              <a:t>LSS-personkrets och har en pågående </a:t>
            </a:r>
            <a:r>
              <a:rPr lang="sv-SE" sz="1600" dirty="0" smtClean="0"/>
              <a:t>insats är alltid berättigad till ett tandvårdsintyg. </a:t>
            </a:r>
          </a:p>
          <a:p>
            <a:pPr>
              <a:defRPr/>
            </a:pPr>
            <a:endParaRPr lang="sv-SE" altLang="sv-SE" sz="1600" dirty="0">
              <a:cs typeface="ヒラギノ角ゴ Pro W3"/>
            </a:endParaRPr>
          </a:p>
          <a:p>
            <a:pPr marL="285750" indent="-285750">
              <a:buFont typeface="Arial" panose="020B0604020202020204" pitchFamily="34" charset="0"/>
              <a:buChar char="•"/>
              <a:defRPr/>
            </a:pPr>
            <a:r>
              <a:rPr lang="sv-SE" altLang="sv-SE" sz="1600" dirty="0" smtClean="0">
                <a:cs typeface="ヒラギノ角ゴ Pro W3"/>
              </a:rPr>
              <a:t>En person har också rätt till ett tandvårdsintyg om hen behöver bli påmind om att sköta sin hygien eller personliga vård då hen inte förstår sitt behov. Det gäller även om personen i fråga efter påminnelsen och initial hjälp klarar av att genomföra uppgifterna.</a:t>
            </a:r>
          </a:p>
          <a:p>
            <a:pPr>
              <a:defRPr/>
            </a:pPr>
            <a:endParaRPr lang="sv-SE" altLang="sv-SE" sz="2000" dirty="0" smtClean="0">
              <a:cs typeface="ヒラギノ角ゴ Pro W3"/>
            </a:endParaRPr>
          </a:p>
          <a:p>
            <a:pPr>
              <a:defRPr/>
            </a:pPr>
            <a:endParaRPr lang="sv-SE" altLang="sv-SE" sz="2000" dirty="0" smtClean="0">
              <a:cs typeface="ヒラギノ角ゴ Pro W3"/>
            </a:endParaRPr>
          </a:p>
          <a:p>
            <a:pPr>
              <a:defRPr/>
            </a:pPr>
            <a:endParaRPr lang="sv-SE" altLang="sv-SE" sz="2000" dirty="0" smtClean="0">
              <a:cs typeface="ヒラギノ角ゴ Pro W3"/>
            </a:endParaRPr>
          </a:p>
        </p:txBody>
      </p:sp>
      <p:sp>
        <p:nvSpPr>
          <p:cNvPr id="2" name="Rektangel med rundade hörn 1"/>
          <p:cNvSpPr>
            <a:spLocks noChangeArrowheads="1"/>
          </p:cNvSpPr>
          <p:nvPr/>
        </p:nvSpPr>
        <p:spPr bwMode="auto">
          <a:xfrm>
            <a:off x="2652713" y="1092200"/>
            <a:ext cx="3384550" cy="792163"/>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1400"/>
              <a:t>Tänk på detta!</a:t>
            </a:r>
            <a:br>
              <a:rPr lang="sv-SE" altLang="sv-SE" sz="1400"/>
            </a:br>
            <a:r>
              <a:rPr lang="sv-SE" altLang="sv-SE" sz="1400"/>
              <a:t>(Du kan klicka på mig tills jag försvinner)</a:t>
            </a:r>
          </a:p>
        </p:txBody>
      </p:sp>
      <p:pic>
        <p:nvPicPr>
          <p:cNvPr id="29701" name="Bildobjekt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6370638"/>
            <a:ext cx="26273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Bildobjekt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6370638"/>
            <a:ext cx="24558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Bildobjekt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5300663"/>
            <a:ext cx="113030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ruta 7"/>
          <p:cNvSpPr txBox="1">
            <a:spLocks noChangeArrowheads="1"/>
          </p:cNvSpPr>
          <p:nvPr/>
        </p:nvSpPr>
        <p:spPr bwMode="auto">
          <a:xfrm>
            <a:off x="92075" y="6256338"/>
            <a:ext cx="103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000"/>
              <a:t>Del 1</a:t>
            </a:r>
            <a:br>
              <a:rPr lang="sv-SE" altLang="sv-SE" sz="1000"/>
            </a:br>
            <a:r>
              <a:rPr lang="sv-SE" altLang="sv-SE" sz="1000"/>
              <a:t>Sida 7 av 9 </a:t>
            </a:r>
          </a:p>
        </p:txBody>
      </p:sp>
      <p:sp>
        <p:nvSpPr>
          <p:cNvPr id="29705" name="Rektangel 8"/>
          <p:cNvSpPr>
            <a:spLocks noChangeArrowheads="1"/>
          </p:cNvSpPr>
          <p:nvPr/>
        </p:nvSpPr>
        <p:spPr bwMode="auto">
          <a:xfrm>
            <a:off x="133350" y="6256338"/>
            <a:ext cx="792163" cy="400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61111E-6 1.85185E-6 L 0.004 0.09954 " pathEditMode="relative" rAng="0" ptsTypes="AA">
                                      <p:cBhvr>
                                        <p:cTn id="6" dur="2000" fill="hold"/>
                                        <p:tgtEl>
                                          <p:spTgt spid="2"/>
                                        </p:tgtEl>
                                        <p:attrNameLst>
                                          <p:attrName>ppt_x</p:attrName>
                                          <p:attrName>ppt_y</p:attrName>
                                        </p:attrNameLst>
                                      </p:cBhvr>
                                      <p:rCtr x="191" y="4977"/>
                                    </p:animMotion>
                                  </p:childTnLst>
                                </p:cTn>
                              </p:par>
                              <p:par>
                                <p:cTn id="7" presetID="10" presetClass="entr" presetSubtype="0" fill="hold" nodeType="withEffect">
                                  <p:stCondLst>
                                    <p:cond delay="1000"/>
                                  </p:stCondLst>
                                  <p:childTnLst>
                                    <p:set>
                                      <p:cBhvr>
                                        <p:cTn id="8" dur="1" fill="hold">
                                          <p:stCondLst>
                                            <p:cond delay="0"/>
                                          </p:stCondLst>
                                        </p:cTn>
                                        <p:tgtEl>
                                          <p:spTgt spid="23555">
                                            <p:txEl>
                                              <p:pRg st="0" end="0"/>
                                            </p:txEl>
                                          </p:spTgt>
                                        </p:tgtEl>
                                        <p:attrNameLst>
                                          <p:attrName>style.visibility</p:attrName>
                                        </p:attrNameLst>
                                      </p:cBhvr>
                                      <p:to>
                                        <p:strVal val="visible"/>
                                      </p:to>
                                    </p:set>
                                    <p:animEffect transition="in" filter="fade">
                                      <p:cBhvr>
                                        <p:cTn id="9" dur="500"/>
                                        <p:tgtEl>
                                          <p:spTgt spid="2355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grpId="1" nodeType="clickEffect">
                                  <p:stCondLst>
                                    <p:cond delay="0"/>
                                  </p:stCondLst>
                                  <p:childTnLst>
                                    <p:animMotion origin="layout" path="M 0.004 0.09954 L 1.11111E-6 0.25 " pathEditMode="relative" rAng="0" ptsTypes="AA">
                                      <p:cBhvr>
                                        <p:cTn id="13" dur="2000" fill="hold"/>
                                        <p:tgtEl>
                                          <p:spTgt spid="2"/>
                                        </p:tgtEl>
                                        <p:attrNameLst>
                                          <p:attrName>ppt_x</p:attrName>
                                          <p:attrName>ppt_y</p:attrName>
                                        </p:attrNameLst>
                                      </p:cBhvr>
                                      <p:rCtr x="-139" y="6019"/>
                                    </p:animMotion>
                                  </p:childTnLst>
                                </p:cTn>
                              </p:par>
                              <p:par>
                                <p:cTn id="14" presetID="10" presetClass="entr" presetSubtype="0" fill="hold" nodeType="withEffect">
                                  <p:stCondLst>
                                    <p:cond delay="100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500"/>
                                        <p:tgtEl>
                                          <p:spTgt spid="2355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grpId="2" nodeType="clickEffect">
                                  <p:stCondLst>
                                    <p:cond delay="0"/>
                                  </p:stCondLst>
                                  <p:childTnLst>
                                    <p:animMotion origin="layout" path="M -3.61111E-6 0.25 L -0.00173 0.32291 " pathEditMode="relative" rAng="0" ptsTypes="AA">
                                      <p:cBhvr>
                                        <p:cTn id="20" dur="2000" fill="hold"/>
                                        <p:tgtEl>
                                          <p:spTgt spid="2"/>
                                        </p:tgtEl>
                                        <p:attrNameLst>
                                          <p:attrName>ppt_x</p:attrName>
                                          <p:attrName>ppt_y</p:attrName>
                                        </p:attrNameLst>
                                      </p:cBhvr>
                                      <p:rCtr x="52" y="6366"/>
                                    </p:animMotion>
                                  </p:childTnLst>
                                </p:cTn>
                              </p:par>
                              <p:par>
                                <p:cTn id="21" presetID="10" presetClass="entr" presetSubtype="0" fill="hold" nodeType="withEffect">
                                  <p:stCondLst>
                                    <p:cond delay="1000"/>
                                  </p:stCondLst>
                                  <p:childTnLst>
                                    <p:set>
                                      <p:cBhvr>
                                        <p:cTn id="22" dur="1" fill="hold">
                                          <p:stCondLst>
                                            <p:cond delay="0"/>
                                          </p:stCondLst>
                                        </p:cTn>
                                        <p:tgtEl>
                                          <p:spTgt spid="23555">
                                            <p:txEl>
                                              <p:pRg st="3" end="3"/>
                                            </p:txEl>
                                          </p:spTgt>
                                        </p:tgtEl>
                                        <p:attrNameLst>
                                          <p:attrName>style.visibility</p:attrName>
                                        </p:attrNameLst>
                                      </p:cBhvr>
                                      <p:to>
                                        <p:strVal val="visible"/>
                                      </p:to>
                                    </p:set>
                                    <p:animEffect transition="in" filter="fade">
                                      <p:cBhvr>
                                        <p:cTn id="23" dur="500"/>
                                        <p:tgtEl>
                                          <p:spTgt spid="2355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path" presetSubtype="0" accel="50000" decel="50000" fill="hold" grpId="3" nodeType="clickEffect">
                                  <p:stCondLst>
                                    <p:cond delay="0"/>
                                  </p:stCondLst>
                                  <p:childTnLst>
                                    <p:animMotion origin="layout" path="M -0.00173 0.32291 L 0.00122 0.46157 " pathEditMode="relative" rAng="0" ptsTypes="AA">
                                      <p:cBhvr>
                                        <p:cTn id="27" dur="2000" fill="hold"/>
                                        <p:tgtEl>
                                          <p:spTgt spid="2"/>
                                        </p:tgtEl>
                                        <p:attrNameLst>
                                          <p:attrName>ppt_x</p:attrName>
                                          <p:attrName>ppt_y</p:attrName>
                                        </p:attrNameLst>
                                      </p:cBhvr>
                                      <p:rCtr x="139" y="6921"/>
                                    </p:animMotion>
                                  </p:childTnLst>
                                </p:cTn>
                              </p:par>
                              <p:par>
                                <p:cTn id="28" presetID="10" presetClass="entr" presetSubtype="0" fill="hold" nodeType="withEffect">
                                  <p:stCondLst>
                                    <p:cond delay="1000"/>
                                  </p:stCondLst>
                                  <p:childTnLst>
                                    <p:set>
                                      <p:cBhvr>
                                        <p:cTn id="29" dur="1" fill="hold">
                                          <p:stCondLst>
                                            <p:cond delay="0"/>
                                          </p:stCondLst>
                                        </p:cTn>
                                        <p:tgtEl>
                                          <p:spTgt spid="23555">
                                            <p:txEl>
                                              <p:pRg st="5" end="5"/>
                                            </p:txEl>
                                          </p:spTgt>
                                        </p:tgtEl>
                                        <p:attrNameLst>
                                          <p:attrName>style.visibility</p:attrName>
                                        </p:attrNameLst>
                                      </p:cBhvr>
                                      <p:to>
                                        <p:strVal val="visible"/>
                                      </p:to>
                                    </p:set>
                                    <p:animEffect transition="in" filter="fade">
                                      <p:cBhvr>
                                        <p:cTn id="30" dur="500"/>
                                        <p:tgtEl>
                                          <p:spTgt spid="2355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xit" presetSubtype="4" fill="hold" grpId="4" nodeType="clickEffect">
                                  <p:stCondLst>
                                    <p:cond delay="0"/>
                                  </p:stCondLst>
                                  <p:childTnLst>
                                    <p:anim calcmode="lin" valueType="num">
                                      <p:cBhvr additive="base">
                                        <p:cTn id="34" dur="500"/>
                                        <p:tgtEl>
                                          <p:spTgt spid="2"/>
                                        </p:tgtEl>
                                        <p:attrNameLst>
                                          <p:attrName>ppt_x</p:attrName>
                                        </p:attrNameLst>
                                      </p:cBhvr>
                                      <p:tavLst>
                                        <p:tav tm="0">
                                          <p:val>
                                            <p:strVal val="ppt_x"/>
                                          </p:val>
                                        </p:tav>
                                        <p:tav tm="100000">
                                          <p:val>
                                            <p:strVal val="ppt_x"/>
                                          </p:val>
                                        </p:tav>
                                      </p:tavLst>
                                    </p:anim>
                                    <p:anim calcmode="lin" valueType="num">
                                      <p:cBhvr additive="base">
                                        <p:cTn id="35" dur="500"/>
                                        <p:tgtEl>
                                          <p:spTgt spid="2"/>
                                        </p:tgtEl>
                                        <p:attrNameLst>
                                          <p:attrName>ppt_y</p:attrName>
                                        </p:attrNameLst>
                                      </p:cBhvr>
                                      <p:tavLst>
                                        <p:tav tm="0">
                                          <p:val>
                                            <p:strVal val="ppt_y"/>
                                          </p:val>
                                        </p:tav>
                                        <p:tav tm="100000">
                                          <p:val>
                                            <p:strVal val="1+ppt_h/2"/>
                                          </p:val>
                                        </p:tav>
                                      </p:tavLst>
                                    </p:anim>
                                    <p:set>
                                      <p:cBhvr>
                                        <p:cTn id="36" dur="1" fill="hold">
                                          <p:stCondLst>
                                            <p:cond delay="499"/>
                                          </p:stCondLst>
                                        </p:cTn>
                                        <p:tgtEl>
                                          <p:spTgt spid="2"/>
                                        </p:tgtEl>
                                        <p:attrNameLst>
                                          <p:attrName>style.visibility</p:attrName>
                                        </p:attrNameLst>
                                      </p:cBhvr>
                                      <p:to>
                                        <p:strVal val="hidden"/>
                                      </p:to>
                                    </p:set>
                                  </p:childTnLst>
                                </p:cTn>
                              </p:par>
                              <p:par>
                                <p:cTn id="37" presetID="10" presetClass="entr" presetSubtype="0" fill="hold" nodeType="withEffect">
                                  <p:stCondLst>
                                    <p:cond delay="500"/>
                                  </p:stCondLst>
                                  <p:childTnLst>
                                    <p:set>
                                      <p:cBhvr>
                                        <p:cTn id="38" dur="1" fill="hold">
                                          <p:stCondLst>
                                            <p:cond delay="0"/>
                                          </p:stCondLst>
                                        </p:cTn>
                                        <p:tgtEl>
                                          <p:spTgt spid="23555">
                                            <p:txEl>
                                              <p:pRg st="7" end="7"/>
                                            </p:txEl>
                                          </p:spTgt>
                                        </p:tgtEl>
                                        <p:attrNameLst>
                                          <p:attrName>style.visibility</p:attrName>
                                        </p:attrNameLst>
                                      </p:cBhvr>
                                      <p:to>
                                        <p:strVal val="visible"/>
                                      </p:to>
                                    </p:set>
                                    <p:animEffect transition="in" filter="fade">
                                      <p:cBhvr>
                                        <p:cTn id="39" dur="500"/>
                                        <p:tgtEl>
                                          <p:spTgt spid="23555">
                                            <p:txEl>
                                              <p:pRg st="7" end="7"/>
                                            </p:txEl>
                                          </p:spTgt>
                                        </p:tgtEl>
                                      </p:cBhvr>
                                    </p:animEffect>
                                  </p:childTnLst>
                                </p:cTn>
                              </p:par>
                            </p:childTnLst>
                          </p:cTn>
                        </p:par>
                      </p:childTnLst>
                    </p:cTn>
                  </p:par>
                </p:childTnLst>
              </p:cTn>
              <p:nextCondLst>
                <p:cond evt="onClick" delay="0">
                  <p:tgtEl>
                    <p:spTgt spid="2"/>
                  </p:tgtEl>
                </p:cond>
              </p:nextCondLst>
            </p:seq>
          </p:childTnLst>
        </p:cTn>
      </p:par>
    </p:tnLst>
    <p:bldLst>
      <p:bldP spid="2" grpId="0" animBg="1"/>
      <p:bldP spid="2" grpId="1" animBg="1"/>
      <p:bldP spid="2" grpId="2" animBg="1"/>
      <p:bldP spid="2" grpId="3" animBg="1"/>
      <p:bldP spid="2" grpId="4" animBg="1"/>
    </p:bldLst>
  </p:timing>
</p:sld>
</file>

<file path=ppt/theme/theme1.xml><?xml version="1.0" encoding="utf-8"?>
<a:theme xmlns:a="http://schemas.openxmlformats.org/drawingml/2006/main" name="RS-mall-regionhus-inifrån">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RS-mall-hudklinik">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RS-mall-filmsalong">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RS-mall-forskning">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Framsida-gul-bild">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Presentationssidor">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Presentationssidor">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Presentationssidor">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S-mall-regionhus-inifrån">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S-mall-mikroskop">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S-mall-regionhuset">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RS-mall-sköterska">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RS-mall-centralstation">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RS-mall-kurator">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RS-mall-utställning">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RS-mall-kirurgi">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7AA326537333644821ACC020A42B860" ma:contentTypeVersion="0" ma:contentTypeDescription="Skapa ett nytt dokument." ma:contentTypeScope="" ma:versionID="c21bca18adc23f01e03fc2de75c65ad7">
  <xsd:schema xmlns:xsd="http://www.w3.org/2001/XMLSchema" xmlns:p="http://schemas.microsoft.com/office/2006/metadata/properties" targetNamespace="http://schemas.microsoft.com/office/2006/metadata/properties" ma:root="true" ma:fieldsID="0972d9b87414d3d716947ba00104245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ma:readOnly="true"/>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BF535B-1650-4D3F-9C65-57D2F1104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904920C-945B-4664-ABFA-A7D89BE9CA41}">
  <ds:schemaRefs>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RS_ppt-mall_gul.potx</Template>
  <TotalTime>6970</TotalTime>
  <Words>2027</Words>
  <Application>Microsoft Office PowerPoint</Application>
  <PresentationFormat>Bildspel på skärmen (4:3)</PresentationFormat>
  <Paragraphs>322</Paragraphs>
  <Slides>38</Slides>
  <Notes>9</Notes>
  <HiddenSlides>17</HiddenSlides>
  <MMClips>0</MMClips>
  <ScaleCrop>false</ScaleCrop>
  <HeadingPairs>
    <vt:vector size="6" baseType="variant">
      <vt:variant>
        <vt:lpstr>Använt teckensnitt</vt:lpstr>
      </vt:variant>
      <vt:variant>
        <vt:i4>3</vt:i4>
      </vt:variant>
      <vt:variant>
        <vt:lpstr>Tema</vt:lpstr>
      </vt:variant>
      <vt:variant>
        <vt:i4>16</vt:i4>
      </vt:variant>
      <vt:variant>
        <vt:lpstr>Bildrubriker</vt:lpstr>
      </vt:variant>
      <vt:variant>
        <vt:i4>38</vt:i4>
      </vt:variant>
    </vt:vector>
  </HeadingPairs>
  <TitlesOfParts>
    <vt:vector size="57" baseType="lpstr">
      <vt:lpstr>Arial</vt:lpstr>
      <vt:lpstr>ヒラギノ角ゴ Pro W3</vt:lpstr>
      <vt:lpstr>Calibri</vt:lpstr>
      <vt:lpstr>RS-mall-regionhus-inifrån</vt:lpstr>
      <vt:lpstr>1_RS-mall-regionhus-inifrån</vt:lpstr>
      <vt:lpstr>1_RS-mall-mikroskop</vt:lpstr>
      <vt:lpstr>1_RS-mall-regionhuset</vt:lpstr>
      <vt:lpstr>1_RS-mall-sköterska</vt:lpstr>
      <vt:lpstr>1_RS-mall-centralstation</vt:lpstr>
      <vt:lpstr>1_RS-mall-kurator</vt:lpstr>
      <vt:lpstr>1_RS-mall-utställning</vt:lpstr>
      <vt:lpstr>1_RS-mall-kirurgi</vt:lpstr>
      <vt:lpstr>1_RS-mall-hudklinik</vt:lpstr>
      <vt:lpstr>RS-mall-filmsalong</vt:lpstr>
      <vt:lpstr>RS-mall-forskning</vt:lpstr>
      <vt:lpstr>1_Framsida-gul-bild</vt:lpstr>
      <vt:lpstr>1_Presentationssidor</vt:lpstr>
      <vt:lpstr>2_Presentationssidor</vt:lpstr>
      <vt:lpstr>3_Presentationssidor</vt:lpstr>
      <vt:lpstr>Välkommen till utbildningen för att utfärda tandvårdsintyg</vt:lpstr>
      <vt:lpstr>Utfärda Tandvårdsintyg Korrekt </vt:lpstr>
      <vt:lpstr>Tandvårdslagen och lika bedömning</vt:lpstr>
      <vt:lpstr>Tandvårdsintyg för uppsökande verksamhet och nödvändig tandvård</vt:lpstr>
      <vt:lpstr>Vem är berättigad till ett tandvårdsintyg?</vt:lpstr>
      <vt:lpstr>Tandvårdsintyg för personer i ordinärt boende (egen bostad)</vt:lpstr>
      <vt:lpstr>PowerPoint-presentation</vt:lpstr>
      <vt:lpstr>Tandvårdsstöd vid psykisk funktionsnedsättning </vt:lpstr>
      <vt:lpstr>Viktigt att tänka på innan du utfärdar ett tandvårdsintyg</vt:lpstr>
      <vt:lpstr>Tänk på detta när du registrerar tandvårdsintyget</vt:lpstr>
      <vt:lpstr>Tandvårdsintyg - Egenansökan</vt:lpstr>
      <vt:lpstr>Välkommen till del 2</vt:lpstr>
      <vt:lpstr>Britta, 73 år</vt:lpstr>
      <vt:lpstr>Fel!</vt:lpstr>
      <vt:lpstr>Rätt!   </vt:lpstr>
      <vt:lpstr>Yosuf, 72 år</vt:lpstr>
      <vt:lpstr>Fel!</vt:lpstr>
      <vt:lpstr>Rätt!</vt:lpstr>
      <vt:lpstr>Tristan, 81 år</vt:lpstr>
      <vt:lpstr>Fel!</vt:lpstr>
      <vt:lpstr>Delvis rätt!</vt:lpstr>
      <vt:lpstr>Rätt!</vt:lpstr>
      <vt:lpstr>Gloria, 43 år</vt:lpstr>
      <vt:lpstr>Fel!</vt:lpstr>
      <vt:lpstr>Rätt!</vt:lpstr>
      <vt:lpstr>Hans, 66 år</vt:lpstr>
      <vt:lpstr>Delvis rätt!</vt:lpstr>
      <vt:lpstr>Fel!</vt:lpstr>
      <vt:lpstr>Rätt!</vt:lpstr>
      <vt:lpstr>Yasmin, 26 år</vt:lpstr>
      <vt:lpstr>Fel!</vt:lpstr>
      <vt:lpstr>Rätt!</vt:lpstr>
      <vt:lpstr>Elsa, 76 år</vt:lpstr>
      <vt:lpstr>Delvis rätt!</vt:lpstr>
      <vt:lpstr>Fel!</vt:lpstr>
      <vt:lpstr>Rätt!</vt:lpstr>
      <vt:lpstr>Sammanfattning</vt:lpstr>
      <vt:lpstr>Samlingssida</vt:lpstr>
    </vt:vector>
  </TitlesOfParts>
  <Company>Grafisk designer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Grafisk designer</dc:creator>
  <cp:lastModifiedBy>Nilsson Johan IM</cp:lastModifiedBy>
  <cp:revision>816</cp:revision>
  <dcterms:created xsi:type="dcterms:W3CDTF">2006-12-05T08:06:33Z</dcterms:created>
  <dcterms:modified xsi:type="dcterms:W3CDTF">2017-10-02T10:48:14Z</dcterms:modified>
</cp:coreProperties>
</file>