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5" r:id="rId7"/>
  </p:sldMasterIdLst>
  <p:notesMasterIdLst>
    <p:notesMasterId r:id="rId16"/>
  </p:notesMasterIdLst>
  <p:sldIdLst>
    <p:sldId id="323" r:id="rId8"/>
    <p:sldId id="325" r:id="rId9"/>
    <p:sldId id="342" r:id="rId10"/>
    <p:sldId id="340" r:id="rId11"/>
    <p:sldId id="326" r:id="rId12"/>
    <p:sldId id="336" r:id="rId13"/>
    <p:sldId id="328" r:id="rId14"/>
    <p:sldId id="341" r:id="rId15"/>
  </p:sldIdLst>
  <p:sldSz cx="12192000" cy="6858000"/>
  <p:notesSz cx="6858000" cy="9144000"/>
  <p:defaultTextStyle>
    <a:defPPr>
      <a:defRPr lang="sv-SE"/>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845" userDrawn="1">
          <p15:clr>
            <a:srgbClr val="A4A3A4"/>
          </p15:clr>
        </p15:guide>
        <p15:guide id="2" orient="horz" pos="1200">
          <p15:clr>
            <a:srgbClr val="A4A3A4"/>
          </p15:clr>
        </p15:guide>
        <p15:guide id="3" orient="horz" pos="3504">
          <p15:clr>
            <a:srgbClr val="A4A3A4"/>
          </p15:clr>
        </p15:guide>
        <p15:guide id="4" pos="576">
          <p15:clr>
            <a:srgbClr val="A4A3A4"/>
          </p15:clr>
        </p15:guide>
        <p15:guide id="5" pos="6656">
          <p15:clr>
            <a:srgbClr val="A4A3A4"/>
          </p15:clr>
        </p15:guide>
        <p15:guide id="6" pos="3712">
          <p15:clr>
            <a:srgbClr val="A4A3A4"/>
          </p15:clr>
        </p15:guide>
        <p15:guide id="7" pos="338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B79F"/>
    <a:srgbClr val="2D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llanmörkt format 1 - Dekorfär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llanmörkt format 1 - Dekorfärg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8" autoAdjust="0"/>
    <p:restoredTop sz="68169" autoAdjust="0"/>
  </p:normalViewPr>
  <p:slideViewPr>
    <p:cSldViewPr showGuides="1">
      <p:cViewPr varScale="1">
        <p:scale>
          <a:sx n="57" d="100"/>
          <a:sy n="57" d="100"/>
        </p:scale>
        <p:origin x="2472" y="78"/>
      </p:cViewPr>
      <p:guideLst>
        <p:guide orient="horz" pos="845"/>
        <p:guide orient="horz" pos="1200"/>
        <p:guide orient="horz" pos="3504"/>
        <p:guide pos="576"/>
        <p:guide pos="6656"/>
        <p:guide pos="3712"/>
        <p:guide pos="338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60" d="100"/>
          <a:sy n="60" d="100"/>
        </p:scale>
        <p:origin x="-20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269D82DC-5434-4B13-AFDE-361B5E2118B5}"/>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099" name="Rectangle 3">
            <a:extLst>
              <a:ext uri="{FF2B5EF4-FFF2-40B4-BE49-F238E27FC236}">
                <a16:creationId xmlns="" xmlns:a16="http://schemas.microsoft.com/office/drawing/2014/main" id="{3D1AD93E-D021-4F3F-8073-4A550286A78A}"/>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charset="0"/>
                <a:ea typeface="ヒラギノ角ゴ Pro W3" pitchFamily="1" charset="-128"/>
                <a:cs typeface="+mn-cs"/>
              </a:defRPr>
            </a:lvl1pPr>
          </a:lstStyle>
          <a:p>
            <a:pPr>
              <a:defRPr/>
            </a:pPr>
            <a:endParaRPr lang="sv-SE"/>
          </a:p>
        </p:txBody>
      </p:sp>
      <p:sp>
        <p:nvSpPr>
          <p:cNvPr id="3076" name="Rectangle 4">
            <a:extLst>
              <a:ext uri="{FF2B5EF4-FFF2-40B4-BE49-F238E27FC236}">
                <a16:creationId xmlns="" xmlns:a16="http://schemas.microsoft.com/office/drawing/2014/main" id="{3D1B3C60-9B66-4B3C-BD18-03B9C358845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 xmlns:a16="http://schemas.microsoft.com/office/drawing/2014/main" id="{705CAB4D-95FC-4E1E-9C91-39D38488AF57}"/>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102" name="Rectangle 6">
            <a:extLst>
              <a:ext uri="{FF2B5EF4-FFF2-40B4-BE49-F238E27FC236}">
                <a16:creationId xmlns="" xmlns:a16="http://schemas.microsoft.com/office/drawing/2014/main" id="{AFC18B5E-4434-42F2-8907-0C97DA06F6A6}"/>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103" name="Rectangle 7">
            <a:extLst>
              <a:ext uri="{FF2B5EF4-FFF2-40B4-BE49-F238E27FC236}">
                <a16:creationId xmlns="" xmlns:a16="http://schemas.microsoft.com/office/drawing/2014/main" id="{4EEC4E84-ADB6-447F-BDFA-AB701CF2603F}"/>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ヒラギノ角ゴ Pro W3"/>
                <a:cs typeface="ヒラギノ角ゴ Pro W3"/>
              </a:defRPr>
            </a:lvl1pPr>
          </a:lstStyle>
          <a:p>
            <a:pPr>
              <a:defRPr/>
            </a:pPr>
            <a:fld id="{B1BF5E35-0CD6-4D01-8E8D-A31FF9510064}" type="slidenum">
              <a:rPr lang="sv-SE" altLang="sv-SE"/>
              <a:pPr>
                <a:defRPr/>
              </a:pPr>
              <a:t>‹#›</a:t>
            </a:fld>
            <a:endParaRPr lang="sv-SE" altLang="sv-SE"/>
          </a:p>
        </p:txBody>
      </p:sp>
    </p:spTree>
    <p:extLst>
      <p:ext uri="{BB962C8B-B14F-4D97-AF65-F5344CB8AC3E}">
        <p14:creationId xmlns:p14="http://schemas.microsoft.com/office/powerpoint/2010/main" val="959029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a:defRPr/>
            </a:pPr>
            <a:fld id="{B1BF5E35-0CD6-4D01-8E8D-A31FF9510064}" type="slidenum">
              <a:rPr lang="sv-SE" altLang="sv-SE" smtClean="0"/>
              <a:pPr>
                <a:defRPr/>
              </a:pPr>
              <a:t>1</a:t>
            </a:fld>
            <a:endParaRPr lang="sv-SE" altLang="sv-SE"/>
          </a:p>
        </p:txBody>
      </p:sp>
    </p:spTree>
    <p:extLst>
      <p:ext uri="{BB962C8B-B14F-4D97-AF65-F5344CB8AC3E}">
        <p14:creationId xmlns:p14="http://schemas.microsoft.com/office/powerpoint/2010/main" val="1437346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p:txBody>
      </p:sp>
      <p:sp>
        <p:nvSpPr>
          <p:cNvPr id="4" name="Platshållare för bildnummer 3"/>
          <p:cNvSpPr>
            <a:spLocks noGrp="1"/>
          </p:cNvSpPr>
          <p:nvPr>
            <p:ph type="sldNum" sz="quarter" idx="10"/>
          </p:nvPr>
        </p:nvSpPr>
        <p:spPr/>
        <p:txBody>
          <a:bodyPr/>
          <a:lstStyle/>
          <a:p>
            <a:pPr>
              <a:defRPr/>
            </a:pPr>
            <a:fld id="{B1BF5E35-0CD6-4D01-8E8D-A31FF9510064}" type="slidenum">
              <a:rPr lang="sv-SE" altLang="sv-SE" smtClean="0"/>
              <a:pPr>
                <a:defRPr/>
              </a:pPr>
              <a:t>2</a:t>
            </a:fld>
            <a:endParaRPr lang="sv-SE" altLang="sv-SE"/>
          </a:p>
        </p:txBody>
      </p:sp>
    </p:spTree>
    <p:extLst>
      <p:ext uri="{BB962C8B-B14F-4D97-AF65-F5344CB8AC3E}">
        <p14:creationId xmlns:p14="http://schemas.microsoft.com/office/powerpoint/2010/main" val="3361314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1BF5E35-0CD6-4D01-8E8D-A31FF9510064}" type="slidenum">
              <a:rPr lang="sv-SE" altLang="sv-SE" smtClean="0"/>
              <a:pPr>
                <a:defRPr/>
              </a:pPr>
              <a:t>3</a:t>
            </a:fld>
            <a:endParaRPr lang="sv-SE" altLang="sv-SE"/>
          </a:p>
        </p:txBody>
      </p:sp>
    </p:spTree>
    <p:extLst>
      <p:ext uri="{BB962C8B-B14F-4D97-AF65-F5344CB8AC3E}">
        <p14:creationId xmlns:p14="http://schemas.microsoft.com/office/powerpoint/2010/main" val="2941037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smtClean="0"/>
              <a:t>Det primära syftet med e-hälsokampanjen är att öka invånarnas förtroende för 1177 Vårdguiden, öka invånarnas möjlighet att stärka den egna hälsan och att synliggöra sambandet mellan Region Skåne och 1177 Vårdguiden. </a:t>
            </a:r>
          </a:p>
          <a:p>
            <a:endParaRPr lang="sv-SE" dirty="0"/>
          </a:p>
        </p:txBody>
      </p:sp>
      <p:sp>
        <p:nvSpPr>
          <p:cNvPr id="4" name="Platshållare för bildnummer 3"/>
          <p:cNvSpPr>
            <a:spLocks noGrp="1"/>
          </p:cNvSpPr>
          <p:nvPr>
            <p:ph type="sldNum" sz="quarter" idx="10"/>
          </p:nvPr>
        </p:nvSpPr>
        <p:spPr/>
        <p:txBody>
          <a:bodyPr/>
          <a:lstStyle/>
          <a:p>
            <a:pPr>
              <a:defRPr/>
            </a:pPr>
            <a:fld id="{B1BF5E35-0CD6-4D01-8E8D-A31FF9510064}" type="slidenum">
              <a:rPr lang="sv-SE" altLang="sv-SE" smtClean="0"/>
              <a:pPr>
                <a:defRPr/>
              </a:pPr>
              <a:t>4</a:t>
            </a:fld>
            <a:endParaRPr lang="sv-SE" altLang="sv-SE"/>
          </a:p>
        </p:txBody>
      </p:sp>
    </p:spTree>
    <p:extLst>
      <p:ext uri="{BB962C8B-B14F-4D97-AF65-F5344CB8AC3E}">
        <p14:creationId xmlns:p14="http://schemas.microsoft.com/office/powerpoint/2010/main" val="3634586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1" i="0" kern="1200" dirty="0" smtClean="0">
              <a:solidFill>
                <a:schemeClr val="tx1"/>
              </a:solidFill>
              <a:effectLst/>
              <a:latin typeface="Arial" charset="0"/>
              <a:ea typeface="ヒラギノ角ゴ Pro W3" pitchFamily="1" charset="-128"/>
              <a:cs typeface="ヒラギノ角ゴ Pro W3"/>
            </a:endParaRPr>
          </a:p>
        </p:txBody>
      </p:sp>
      <p:sp>
        <p:nvSpPr>
          <p:cNvPr id="4" name="Platshållare för bildnummer 3"/>
          <p:cNvSpPr>
            <a:spLocks noGrp="1"/>
          </p:cNvSpPr>
          <p:nvPr>
            <p:ph type="sldNum" sz="quarter" idx="10"/>
          </p:nvPr>
        </p:nvSpPr>
        <p:spPr/>
        <p:txBody>
          <a:bodyPr/>
          <a:lstStyle/>
          <a:p>
            <a:pPr>
              <a:defRPr/>
            </a:pPr>
            <a:fld id="{B1BF5E35-0CD6-4D01-8E8D-A31FF9510064}" type="slidenum">
              <a:rPr lang="sv-SE" altLang="sv-SE" smtClean="0"/>
              <a:pPr>
                <a:defRPr/>
              </a:pPr>
              <a:t>6</a:t>
            </a:fld>
            <a:endParaRPr lang="sv-SE" altLang="sv-SE"/>
          </a:p>
        </p:txBody>
      </p:sp>
    </p:spTree>
    <p:extLst>
      <p:ext uri="{BB962C8B-B14F-4D97-AF65-F5344CB8AC3E}">
        <p14:creationId xmlns:p14="http://schemas.microsoft.com/office/powerpoint/2010/main" val="1536812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1BF5E35-0CD6-4D01-8E8D-A31FF9510064}" type="slidenum">
              <a:rPr lang="sv-SE" altLang="sv-SE" smtClean="0"/>
              <a:pPr>
                <a:defRPr/>
              </a:pPr>
              <a:t>7</a:t>
            </a:fld>
            <a:endParaRPr lang="sv-SE" altLang="sv-SE"/>
          </a:p>
        </p:txBody>
      </p:sp>
    </p:spTree>
    <p:extLst>
      <p:ext uri="{BB962C8B-B14F-4D97-AF65-F5344CB8AC3E}">
        <p14:creationId xmlns:p14="http://schemas.microsoft.com/office/powerpoint/2010/main" val="3958619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smtClean="0"/>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68836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65399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73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3AF2D5CC-F833-48DB-B6B6-72FBF1F1A1CD}"/>
              </a:ext>
            </a:extLst>
          </p:cNvPr>
          <p:cNvSpPr>
            <a:spLocks noGrp="1"/>
          </p:cNvSpPr>
          <p:nvPr>
            <p:ph type="title"/>
          </p:nvPr>
        </p:nvSpPr>
        <p:spPr>
          <a:xfrm>
            <a:off x="695400" y="476672"/>
            <a:ext cx="5040560" cy="3960440"/>
          </a:xfrm>
          <a:prstGeom prst="rect">
            <a:avLst/>
          </a:prstGeom>
        </p:spPr>
        <p:txBody>
          <a:bodyPr/>
          <a:lstStyle/>
          <a:p>
            <a:r>
              <a:rPr lang="sv-SE" smtClean="0"/>
              <a:t>Klicka här för att ändra format</a:t>
            </a:r>
            <a:endParaRPr lang="sv-SE"/>
          </a:p>
        </p:txBody>
      </p:sp>
      <p:sp>
        <p:nvSpPr>
          <p:cNvPr id="3" name="Rektangel 2">
            <a:extLst>
              <a:ext uri="{FF2B5EF4-FFF2-40B4-BE49-F238E27FC236}">
                <a16:creationId xmlns="" xmlns:a16="http://schemas.microsoft.com/office/drawing/2014/main" id="{1B487910-FAFB-488A-B7D0-1958B204828E}"/>
              </a:ext>
            </a:extLst>
          </p:cNvPr>
          <p:cNvSpPr/>
          <p:nvPr userDrawn="1"/>
        </p:nvSpPr>
        <p:spPr bwMode="auto">
          <a:xfrm>
            <a:off x="0" y="0"/>
            <a:ext cx="6528048"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199285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72174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738848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smtClean="0"/>
              <a:t>Klicka här för att ändra format</a:t>
            </a:r>
            <a:endParaRPr lang="sv-SE" dirty="0"/>
          </a:p>
        </p:txBody>
      </p:sp>
    </p:spTree>
    <p:extLst>
      <p:ext uri="{BB962C8B-B14F-4D97-AF65-F5344CB8AC3E}">
        <p14:creationId xmlns:p14="http://schemas.microsoft.com/office/powerpoint/2010/main" val="60618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995138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endParaRPr lang="sv-SE" noProof="0"/>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80825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 xmlns:a16="http://schemas.microsoft.com/office/drawing/2014/main" id="{18A0E660-64A9-44F3-AFB4-DE825BA18E2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81658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15" r:id="rId4"/>
    <p:sldLayoutId id="2147483709" r:id="rId5"/>
    <p:sldLayoutId id="2147483710" r:id="rId6"/>
    <p:sldLayoutId id="2147483711" r:id="rId7"/>
    <p:sldLayoutId id="2147483712" r:id="rId8"/>
    <p:sldLayoutId id="2147483713" r:id="rId9"/>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1177.se/globalassets/1177/regional/skane/media/dokument/valblanketter-halso--och-sjukvard/valblankett-tandvardsenhet_barn-och-unga_.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e-tjanster.1177.se/mvk/login/login.x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alin.Mesanovic@skane.se" TargetMode="External"/><Relationship Id="rId2" Type="http://schemas.openxmlformats.org/officeDocument/2006/relationships/hyperlink" Target="https://www.1177.se/Skane/behandling--hjalpmedel/tandvard/valj-tandvardsenhet-for-barn-och-unga-vuxna/" TargetMode="External"/><Relationship Id="rId1" Type="http://schemas.openxmlformats.org/officeDocument/2006/relationships/slideLayout" Target="../slideLayouts/slideLayout1.xml"/><Relationship Id="rId4" Type="http://schemas.openxmlformats.org/officeDocument/2006/relationships/hyperlink" Target="mailto:Linda%20.%20Silverbris%20@skane.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98A80FFA-2FCE-4DAC-AACA-311A1485E0C0}"/>
              </a:ext>
            </a:extLst>
          </p:cNvPr>
          <p:cNvSpPr>
            <a:spLocks noGrp="1"/>
          </p:cNvSpPr>
          <p:nvPr>
            <p:ph type="ctrTitle"/>
          </p:nvPr>
        </p:nvSpPr>
        <p:spPr/>
        <p:txBody>
          <a:bodyPr/>
          <a:lstStyle/>
          <a:p>
            <a:r>
              <a:rPr lang="sv-SE" altLang="sv-SE" smtClean="0"/>
              <a:t>Ny </a:t>
            </a:r>
            <a:r>
              <a:rPr lang="sv-SE" altLang="sv-SE" dirty="0" smtClean="0"/>
              <a:t>e-tjänst för allmän tandvård 0-23 år</a:t>
            </a:r>
            <a:endParaRPr lang="sv-SE" dirty="0"/>
          </a:p>
        </p:txBody>
      </p:sp>
      <p:sp>
        <p:nvSpPr>
          <p:cNvPr id="3" name="Underrubrik 2">
            <a:extLst>
              <a:ext uri="{FF2B5EF4-FFF2-40B4-BE49-F238E27FC236}">
                <a16:creationId xmlns="" xmlns:a16="http://schemas.microsoft.com/office/drawing/2014/main" id="{230C379C-74C5-4A97-AE8B-D6E20CE282DE}"/>
              </a:ext>
            </a:extLst>
          </p:cNvPr>
          <p:cNvSpPr>
            <a:spLocks noGrp="1"/>
          </p:cNvSpPr>
          <p:nvPr>
            <p:ph type="subTitle" idx="1"/>
          </p:nvPr>
        </p:nvSpPr>
        <p:spPr>
          <a:xfrm>
            <a:off x="1703512" y="2591432"/>
            <a:ext cx="8534400" cy="1752600"/>
          </a:xfrm>
        </p:spPr>
        <p:txBody>
          <a:bodyPr/>
          <a:lstStyle/>
          <a:p>
            <a:r>
              <a:rPr lang="sv-SE" altLang="sv-SE" dirty="0"/>
              <a:t>Plan för </a:t>
            </a:r>
            <a:r>
              <a:rPr lang="sv-SE" altLang="sv-SE" dirty="0" smtClean="0"/>
              <a:t>kommunikation</a:t>
            </a:r>
            <a:endParaRPr lang="sv-SE" dirty="0"/>
          </a:p>
        </p:txBody>
      </p:sp>
    </p:spTree>
    <p:extLst>
      <p:ext uri="{BB962C8B-B14F-4D97-AF65-F5344CB8AC3E}">
        <p14:creationId xmlns:p14="http://schemas.microsoft.com/office/powerpoint/2010/main" val="1338113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450296"/>
            <a:ext cx="10972800" cy="1143000"/>
          </a:xfrm>
        </p:spPr>
        <p:txBody>
          <a:bodyPr/>
          <a:lstStyle/>
          <a:p>
            <a:r>
              <a:rPr lang="sv-SE" sz="3600" dirty="0" smtClean="0"/>
              <a:t>Bakgrund</a:t>
            </a:r>
            <a:endParaRPr lang="sv-SE" sz="3600" dirty="0"/>
          </a:p>
        </p:txBody>
      </p:sp>
      <p:sp>
        <p:nvSpPr>
          <p:cNvPr id="3" name="Platshållare för innehåll 2"/>
          <p:cNvSpPr>
            <a:spLocks noGrp="1"/>
          </p:cNvSpPr>
          <p:nvPr>
            <p:ph idx="1"/>
          </p:nvPr>
        </p:nvSpPr>
        <p:spPr>
          <a:xfrm>
            <a:off x="609600" y="1600201"/>
            <a:ext cx="10670976" cy="4525963"/>
          </a:xfrm>
        </p:spPr>
        <p:txBody>
          <a:bodyPr/>
          <a:lstStyle/>
          <a:p>
            <a:pPr marL="0" lvl="0" indent="0">
              <a:spcBef>
                <a:spcPct val="30000"/>
              </a:spcBef>
              <a:buNone/>
              <a:defRPr/>
            </a:pPr>
            <a:r>
              <a:rPr lang="sv-SE" sz="2800" dirty="0"/>
              <a:t>Idag kan invånare välja vilken vårdcentral eller barnavårdscentral de vill gå till via </a:t>
            </a:r>
            <a:r>
              <a:rPr lang="sv-SE" sz="2800" dirty="0" smtClean="0"/>
              <a:t>e-tjänsterna på 1177.se. Att välja allmän tandvård för barn och unga vuxna 0-23 år går i dagsläget bara att göra via en blankett. Från och med 2020 är det </a:t>
            </a:r>
            <a:r>
              <a:rPr lang="sv-SE" sz="2800" dirty="0"/>
              <a:t>möjligt </a:t>
            </a:r>
            <a:r>
              <a:rPr lang="sv-SE" sz="2800" dirty="0" smtClean="0"/>
              <a:t>att </a:t>
            </a:r>
            <a:r>
              <a:rPr lang="sv-SE" sz="2800" dirty="0"/>
              <a:t>göra sitt val </a:t>
            </a:r>
            <a:r>
              <a:rPr lang="sv-SE" sz="2800" dirty="0" smtClean="0"/>
              <a:t>digitalt via 1177s e-tjänster. </a:t>
            </a:r>
          </a:p>
          <a:p>
            <a:pPr marL="0" lvl="0" indent="0">
              <a:spcBef>
                <a:spcPct val="30000"/>
              </a:spcBef>
              <a:buNone/>
              <a:defRPr/>
            </a:pPr>
            <a:r>
              <a:rPr lang="sv-SE" sz="2800" dirty="0" smtClean="0"/>
              <a:t>I slutet av februari lanseras Region Skånes nya e-tjänst för allmän tandvård 0-23 år</a:t>
            </a:r>
            <a:r>
              <a:rPr lang="sv-SE" sz="2800" dirty="0"/>
              <a:t/>
            </a:r>
            <a:br>
              <a:rPr lang="sv-SE" sz="2800" dirty="0"/>
            </a:br>
            <a:endParaRPr lang="sv-SE" sz="2800" dirty="0"/>
          </a:p>
          <a:p>
            <a:pPr marL="0" indent="0">
              <a:buNone/>
            </a:pPr>
            <a:endParaRPr lang="sv-SE" dirty="0"/>
          </a:p>
        </p:txBody>
      </p:sp>
    </p:spTree>
    <p:extLst>
      <p:ext uri="{BB962C8B-B14F-4D97-AF65-F5344CB8AC3E}">
        <p14:creationId xmlns:p14="http://schemas.microsoft.com/office/powerpoint/2010/main" val="494752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a:t>
            </a:r>
            <a:r>
              <a:rPr lang="sv-SE" dirty="0" smtClean="0"/>
              <a:t>välja/byta </a:t>
            </a:r>
            <a:r>
              <a:rPr lang="sv-SE" dirty="0"/>
              <a:t>tandvårdsenhet </a:t>
            </a:r>
          </a:p>
        </p:txBody>
      </p:sp>
      <p:sp>
        <p:nvSpPr>
          <p:cNvPr id="3" name="Platshållare för innehåll 2"/>
          <p:cNvSpPr>
            <a:spLocks noGrp="1"/>
          </p:cNvSpPr>
          <p:nvPr>
            <p:ph idx="1"/>
          </p:nvPr>
        </p:nvSpPr>
        <p:spPr>
          <a:xfrm>
            <a:off x="609600" y="1052736"/>
            <a:ext cx="10972800" cy="5400600"/>
          </a:xfrm>
        </p:spPr>
        <p:txBody>
          <a:bodyPr/>
          <a:lstStyle/>
          <a:p>
            <a:pPr marL="0" indent="0">
              <a:buNone/>
            </a:pPr>
            <a:r>
              <a:rPr lang="sv-SE" sz="2400" dirty="0" smtClean="0"/>
              <a:t>Vårdnadshavare kan idag välja </a:t>
            </a:r>
            <a:r>
              <a:rPr lang="sv-SE" sz="2400" dirty="0"/>
              <a:t>tandvårdsenhet åt </a:t>
            </a:r>
            <a:r>
              <a:rPr lang="sv-SE" sz="2400" dirty="0" smtClean="0"/>
              <a:t>sitt </a:t>
            </a:r>
            <a:r>
              <a:rPr lang="sv-SE" sz="2400" dirty="0"/>
              <a:t>barn fram tills barnet fyller 13 år. Sedan kan </a:t>
            </a:r>
            <a:r>
              <a:rPr lang="sv-SE" sz="2400" dirty="0" smtClean="0"/>
              <a:t>de göra </a:t>
            </a:r>
            <a:r>
              <a:rPr lang="sv-SE" sz="2400" dirty="0"/>
              <a:t>valet tillsammans. </a:t>
            </a:r>
            <a:r>
              <a:rPr lang="sv-SE" sz="2400" dirty="0" smtClean="0"/>
              <a:t>Personer som </a:t>
            </a:r>
            <a:r>
              <a:rPr lang="sv-SE" sz="2400" dirty="0"/>
              <a:t>fyllt 18 år väljer själv. </a:t>
            </a:r>
            <a:endParaRPr lang="sv-SE" sz="2400" dirty="0" smtClean="0"/>
          </a:p>
          <a:p>
            <a:pPr marL="0" indent="0">
              <a:buNone/>
            </a:pPr>
            <a:r>
              <a:rPr lang="sv-SE" sz="2400" dirty="0" smtClean="0"/>
              <a:t>Valet av tandvårdsenhet är fritt och behöver </a:t>
            </a:r>
            <a:r>
              <a:rPr lang="sv-SE" sz="2400" dirty="0"/>
              <a:t>inte vara den som ligger närmast hemmet. </a:t>
            </a:r>
            <a:r>
              <a:rPr lang="sv-SE" sz="2400" dirty="0" smtClean="0"/>
              <a:t>Man välj </a:t>
            </a:r>
            <a:r>
              <a:rPr lang="sv-SE" sz="2400" dirty="0"/>
              <a:t>tandvårdsenhet genom att logga in </a:t>
            </a:r>
            <a:r>
              <a:rPr lang="sv-SE" sz="2400" dirty="0" smtClean="0"/>
              <a:t>på 1177 och välja </a:t>
            </a:r>
            <a:r>
              <a:rPr lang="sv-SE" sz="2400" dirty="0"/>
              <a:t>Hälso- och vårdval. </a:t>
            </a:r>
            <a:r>
              <a:rPr lang="sv-SE" sz="2400" dirty="0" smtClean="0"/>
              <a:t>Eller genom </a:t>
            </a:r>
            <a:r>
              <a:rPr lang="sv-SE" sz="2400" dirty="0"/>
              <a:t>att fylla i en blankett. </a:t>
            </a:r>
            <a:r>
              <a:rPr lang="sv-SE" sz="2400" dirty="0" smtClean="0"/>
              <a:t>Blanketten finns att hämta på </a:t>
            </a:r>
            <a:r>
              <a:rPr lang="sv-SE" sz="2400" dirty="0"/>
              <a:t>en tandvårdsenhet eller </a:t>
            </a:r>
            <a:r>
              <a:rPr lang="sv-SE" sz="2400" dirty="0" smtClean="0"/>
              <a:t>skrivas ut via 1177.se. </a:t>
            </a:r>
          </a:p>
          <a:p>
            <a:pPr marL="0" indent="0">
              <a:buNone/>
            </a:pPr>
            <a:r>
              <a:rPr lang="sv-SE" sz="2400" dirty="0" smtClean="0"/>
              <a:t>Man kan </a:t>
            </a:r>
            <a:r>
              <a:rPr lang="sv-SE" sz="2400" dirty="0"/>
              <a:t>byta tandvårdsenhet när </a:t>
            </a:r>
            <a:r>
              <a:rPr lang="sv-SE" sz="2400" dirty="0" smtClean="0"/>
              <a:t>man vill</a:t>
            </a:r>
            <a:r>
              <a:rPr lang="sv-SE" sz="2400" dirty="0"/>
              <a:t>. </a:t>
            </a:r>
            <a:r>
              <a:rPr lang="sv-SE" sz="2400" dirty="0" smtClean="0"/>
              <a:t>Det sker på samma </a:t>
            </a:r>
            <a:r>
              <a:rPr lang="sv-SE" sz="2400" dirty="0"/>
              <a:t>sätt som när </a:t>
            </a:r>
            <a:r>
              <a:rPr lang="sv-SE" sz="2400" dirty="0" smtClean="0"/>
              <a:t>man väljer </a:t>
            </a:r>
            <a:r>
              <a:rPr lang="sv-SE" sz="2400" dirty="0"/>
              <a:t>tandvårdsenhet. </a:t>
            </a:r>
            <a:endParaRPr lang="sv-SE" sz="2400" dirty="0" smtClean="0"/>
          </a:p>
          <a:p>
            <a:pPr marL="0" indent="0">
              <a:buNone/>
            </a:pPr>
            <a:r>
              <a:rPr lang="sv-SE" sz="2400" dirty="0" smtClean="0">
                <a:hlinkClick r:id="rId3"/>
              </a:rPr>
              <a:t>Blankett: Välj eller byt tandvårdsenhet</a:t>
            </a:r>
            <a:endParaRPr lang="sv-SE" sz="2400" dirty="0" smtClean="0"/>
          </a:p>
          <a:p>
            <a:pPr marL="0" indent="0">
              <a:buNone/>
            </a:pPr>
            <a:r>
              <a:rPr lang="sv-SE" sz="2400" dirty="0" smtClean="0">
                <a:hlinkClick r:id="rId4"/>
              </a:rPr>
              <a:t>Logga in</a:t>
            </a:r>
            <a:endParaRPr lang="sv-SE" sz="2400" dirty="0" smtClean="0"/>
          </a:p>
          <a:p>
            <a:pPr marL="0" indent="0">
              <a:buNone/>
            </a:pPr>
            <a:r>
              <a:rPr lang="sv-SE" sz="2400" dirty="0" smtClean="0"/>
              <a:t>I </a:t>
            </a:r>
            <a:r>
              <a:rPr lang="sv-SE" sz="2400" dirty="0"/>
              <a:t>Tandvårdsfönster meddelas vilka patienter som valt att lista sig på enheten via e-tjänsten. Detta sker en dag efter att valet gjorts. </a:t>
            </a:r>
            <a:endParaRPr lang="sv-SE" sz="2400" dirty="0" smtClean="0"/>
          </a:p>
        </p:txBody>
      </p:sp>
    </p:spTree>
    <p:extLst>
      <p:ext uri="{BB962C8B-B14F-4D97-AF65-F5344CB8AC3E}">
        <p14:creationId xmlns:p14="http://schemas.microsoft.com/office/powerpoint/2010/main" val="296390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67408" y="476672"/>
            <a:ext cx="10363200" cy="1470025"/>
          </a:xfrm>
        </p:spPr>
        <p:txBody>
          <a:bodyPr/>
          <a:lstStyle/>
          <a:p>
            <a:pPr algn="l"/>
            <a:r>
              <a:rPr lang="sv-SE" dirty="0" smtClean="0"/>
              <a:t>Hur kommuniceras e-tjänsten?</a:t>
            </a:r>
            <a:r>
              <a:rPr lang="sv-SE" dirty="0"/>
              <a:t/>
            </a:r>
            <a:br>
              <a:rPr lang="sv-SE" dirty="0"/>
            </a:br>
            <a:endParaRPr lang="sv-SE" dirty="0"/>
          </a:p>
        </p:txBody>
      </p:sp>
      <p:sp>
        <p:nvSpPr>
          <p:cNvPr id="3" name="Underrubrik 2"/>
          <p:cNvSpPr>
            <a:spLocks noGrp="1"/>
          </p:cNvSpPr>
          <p:nvPr>
            <p:ph type="subTitle" idx="1"/>
          </p:nvPr>
        </p:nvSpPr>
        <p:spPr>
          <a:xfrm>
            <a:off x="767408" y="1412776"/>
            <a:ext cx="10513168" cy="4896544"/>
          </a:xfrm>
        </p:spPr>
        <p:txBody>
          <a:bodyPr/>
          <a:lstStyle/>
          <a:p>
            <a:pPr algn="l"/>
            <a:r>
              <a:rPr lang="sv-SE" sz="2800" dirty="0" smtClean="0"/>
              <a:t>E-tjänsten </a:t>
            </a:r>
            <a:r>
              <a:rPr lang="sv-SE" sz="2800" dirty="0"/>
              <a:t>kommer att kommuniceras mot </a:t>
            </a:r>
            <a:r>
              <a:rPr lang="sv-SE" sz="2800" dirty="0" smtClean="0"/>
              <a:t>målgrupperna vårdnadshavare och unga vuxna.  </a:t>
            </a:r>
            <a:r>
              <a:rPr lang="sv-SE" sz="2800" dirty="0"/>
              <a:t>D</a:t>
            </a:r>
            <a:r>
              <a:rPr lang="sv-SE" sz="2800" dirty="0" smtClean="0"/>
              <a:t>els </a:t>
            </a:r>
            <a:r>
              <a:rPr lang="sv-SE" sz="2800" dirty="0"/>
              <a:t>inom den </a:t>
            </a:r>
            <a:r>
              <a:rPr lang="sv-SE" sz="2800" dirty="0" smtClean="0"/>
              <a:t>pågående e-hälsokampanjen </a:t>
            </a:r>
            <a:r>
              <a:rPr lang="sv-SE" sz="2800" dirty="0"/>
              <a:t>för 1177 vårdguiden, dels i </a:t>
            </a:r>
            <a:r>
              <a:rPr lang="sv-SE" sz="2800" dirty="0" smtClean="0"/>
              <a:t>Region </a:t>
            </a:r>
            <a:r>
              <a:rPr lang="sv-SE" sz="2800" dirty="0"/>
              <a:t>S</a:t>
            </a:r>
            <a:r>
              <a:rPr lang="sv-SE" sz="2800" dirty="0" smtClean="0"/>
              <a:t>kånes egna kanaler. </a:t>
            </a:r>
            <a:br>
              <a:rPr lang="sv-SE" sz="2800" dirty="0" smtClean="0"/>
            </a:br>
            <a:r>
              <a:rPr lang="sv-SE" sz="2800" dirty="0" smtClean="0"/>
              <a:t/>
            </a:r>
            <a:br>
              <a:rPr lang="sv-SE" sz="2800" dirty="0" smtClean="0"/>
            </a:br>
            <a:r>
              <a:rPr lang="sv-SE" sz="2800" dirty="0" smtClean="0"/>
              <a:t>Budskapen i kommunikationen utgår från konceptet ”Myter och </a:t>
            </a:r>
            <a:r>
              <a:rPr lang="sv-SE" sz="2800" dirty="0"/>
              <a:t>sanningar”. Det finns ett stort antal tillgängliga källor vad gäller information kring vår hälsa och vård. Källor som inte alltid är tillförlitliga. Myter och sanningar blev ett användbart grepp för att visa på </a:t>
            </a:r>
            <a:r>
              <a:rPr lang="sv-SE" sz="2800" dirty="0" smtClean="0"/>
              <a:t>ytterligheter. </a:t>
            </a:r>
            <a:r>
              <a:rPr lang="sv-SE" sz="2800" dirty="0"/>
              <a:t>I positiv kontrast står 1177 Vårdguiden som en garant för trygg och faktagranskad information. </a:t>
            </a:r>
          </a:p>
          <a:p>
            <a:pPr algn="l"/>
            <a:endParaRPr lang="sv-SE" dirty="0" smtClean="0"/>
          </a:p>
          <a:p>
            <a:pPr algn="l"/>
            <a:endParaRPr lang="sv-SE" dirty="0"/>
          </a:p>
          <a:p>
            <a:pPr algn="l"/>
            <a:endParaRPr lang="sv-SE" dirty="0"/>
          </a:p>
        </p:txBody>
      </p:sp>
    </p:spTree>
    <p:extLst>
      <p:ext uri="{BB962C8B-B14F-4D97-AF65-F5344CB8AC3E}">
        <p14:creationId xmlns:p14="http://schemas.microsoft.com/office/powerpoint/2010/main" val="3793647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07368" y="413792"/>
            <a:ext cx="11175032" cy="1143000"/>
          </a:xfrm>
        </p:spPr>
        <p:txBody>
          <a:bodyPr/>
          <a:lstStyle/>
          <a:p>
            <a:r>
              <a:rPr lang="sv-SE" dirty="0" smtClean="0"/>
              <a:t>Budskap</a:t>
            </a:r>
            <a:endParaRPr lang="sv-SE" dirty="0"/>
          </a:p>
        </p:txBody>
      </p:sp>
      <p:sp>
        <p:nvSpPr>
          <p:cNvPr id="3" name="Platshållare för innehåll 2"/>
          <p:cNvSpPr>
            <a:spLocks noGrp="1"/>
          </p:cNvSpPr>
          <p:nvPr>
            <p:ph idx="1"/>
          </p:nvPr>
        </p:nvSpPr>
        <p:spPr>
          <a:xfrm>
            <a:off x="401819" y="1268760"/>
            <a:ext cx="10972800" cy="4525963"/>
          </a:xfrm>
        </p:spPr>
        <p:txBody>
          <a:bodyPr/>
          <a:lstStyle/>
          <a:p>
            <a:pPr marL="0" indent="0">
              <a:buNone/>
            </a:pPr>
            <a:endParaRPr lang="sv-SE" sz="2400" b="1" dirty="0" smtClean="0"/>
          </a:p>
          <a:p>
            <a:pPr marL="0" indent="0">
              <a:buNone/>
            </a:pPr>
            <a:r>
              <a:rPr lang="sv-SE" sz="2400" b="1" dirty="0" smtClean="0"/>
              <a:t>Budskap </a:t>
            </a:r>
            <a:r>
              <a:rPr lang="sv-SE" sz="2400" b="1" dirty="0"/>
              <a:t>vårdnadshavare</a:t>
            </a:r>
          </a:p>
          <a:p>
            <a:pPr marL="0" indent="0">
              <a:buNone/>
            </a:pPr>
            <a:r>
              <a:rPr lang="sv-SE" sz="2400" dirty="0"/>
              <a:t>Nix, fluor skadar inte hjärnan! Däremot behövs fluortandkräm för att stärka tänderna hela livet. Välj tandvårdsenhet till ditt barn i våra e-tjänster och kolla upp myterna med er tandläkare. Logga in på 1177.se</a:t>
            </a:r>
            <a:endParaRPr lang="sv-SE" sz="2400" b="1" dirty="0"/>
          </a:p>
          <a:p>
            <a:pPr marL="0" indent="0">
              <a:buNone/>
            </a:pPr>
            <a:endParaRPr lang="sv-SE" sz="2400" dirty="0"/>
          </a:p>
          <a:p>
            <a:pPr marL="0" indent="0">
              <a:buNone/>
            </a:pPr>
            <a:r>
              <a:rPr lang="sv-SE" sz="2400" b="1" dirty="0" smtClean="0"/>
              <a:t>Budskap </a:t>
            </a:r>
            <a:r>
              <a:rPr lang="sv-SE" sz="2400" b="1" dirty="0"/>
              <a:t>unga vuxna </a:t>
            </a:r>
          </a:p>
          <a:p>
            <a:pPr marL="0" indent="0">
              <a:buNone/>
            </a:pPr>
            <a:r>
              <a:rPr lang="sv-SE" sz="2400" dirty="0"/>
              <a:t>Va? Är inte </a:t>
            </a:r>
            <a:r>
              <a:rPr lang="sv-SE" sz="2400" dirty="0" err="1"/>
              <a:t>lightläsk</a:t>
            </a:r>
            <a:r>
              <a:rPr lang="sv-SE" sz="2400" dirty="0"/>
              <a:t> bättre för tänderna än vanlig läsk? Nu kan du mellan 18-23 år själv välja vem du vill snacka tandhälsa med. Välj tandvård i e-tjänsterna på 1177.se</a:t>
            </a:r>
            <a:endParaRPr lang="sv-SE" sz="2400" b="1" dirty="0"/>
          </a:p>
          <a:p>
            <a:pPr marL="0" indent="0">
              <a:buNone/>
            </a:pPr>
            <a:endParaRPr lang="sv-SE" dirty="0"/>
          </a:p>
        </p:txBody>
      </p:sp>
    </p:spTree>
    <p:extLst>
      <p:ext uri="{BB962C8B-B14F-4D97-AF65-F5344CB8AC3E}">
        <p14:creationId xmlns:p14="http://schemas.microsoft.com/office/powerpoint/2010/main" val="2290633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478006"/>
            <a:ext cx="10972800" cy="1143000"/>
          </a:xfrm>
        </p:spPr>
        <p:txBody>
          <a:bodyPr/>
          <a:lstStyle/>
          <a:p>
            <a:r>
              <a:rPr lang="sv-SE" sz="3600" dirty="0" smtClean="0"/>
              <a:t>Detta vill vi uppnå med kommunikationen:</a:t>
            </a:r>
            <a:r>
              <a:rPr lang="sv-SE" sz="3600" dirty="0"/>
              <a:t/>
            </a:r>
            <a:br>
              <a:rPr lang="sv-SE" sz="3600" dirty="0"/>
            </a:br>
            <a:endParaRPr lang="sv-SE" sz="3600" dirty="0"/>
          </a:p>
        </p:txBody>
      </p:sp>
      <p:sp>
        <p:nvSpPr>
          <p:cNvPr id="3" name="Platshållare för innehåll 2"/>
          <p:cNvSpPr>
            <a:spLocks noGrp="1"/>
          </p:cNvSpPr>
          <p:nvPr>
            <p:ph idx="1"/>
          </p:nvPr>
        </p:nvSpPr>
        <p:spPr>
          <a:xfrm>
            <a:off x="609600" y="1600201"/>
            <a:ext cx="10814992" cy="4525963"/>
          </a:xfrm>
        </p:spPr>
        <p:txBody>
          <a:bodyPr/>
          <a:lstStyle/>
          <a:p>
            <a:pPr marL="0" indent="0">
              <a:buNone/>
            </a:pPr>
            <a:endParaRPr lang="sv-SE" sz="2800" dirty="0" smtClean="0"/>
          </a:p>
          <a:p>
            <a:endParaRPr lang="sv-SE" dirty="0"/>
          </a:p>
        </p:txBody>
      </p:sp>
      <p:sp>
        <p:nvSpPr>
          <p:cNvPr id="4" name="Rektangel 3"/>
          <p:cNvSpPr/>
          <p:nvPr/>
        </p:nvSpPr>
        <p:spPr>
          <a:xfrm>
            <a:off x="582488" y="1443161"/>
            <a:ext cx="10598968" cy="4031873"/>
          </a:xfrm>
          <a:prstGeom prst="rect">
            <a:avLst/>
          </a:prstGeom>
        </p:spPr>
        <p:txBody>
          <a:bodyPr wrap="square">
            <a:spAutoFit/>
          </a:bodyPr>
          <a:lstStyle/>
          <a:p>
            <a:pPr marL="457200" lvl="0" indent="-457200">
              <a:buFont typeface="Arial" panose="020B0604020202020204" pitchFamily="34" charset="0"/>
              <a:buChar char="•"/>
            </a:pPr>
            <a:r>
              <a:rPr lang="sv-SE" sz="3200" dirty="0" smtClean="0"/>
              <a:t>Att </a:t>
            </a:r>
            <a:r>
              <a:rPr lang="sv-SE" sz="3200" dirty="0"/>
              <a:t>alla målgrupper får kännedom om en ny tjänst och att vi därmed ökar tillgängligheten </a:t>
            </a:r>
            <a:endParaRPr lang="sv-SE" sz="3200" dirty="0" smtClean="0"/>
          </a:p>
          <a:p>
            <a:pPr marL="457200" lvl="0" indent="-457200">
              <a:buFont typeface="Arial" panose="020B0604020202020204" pitchFamily="34" charset="0"/>
              <a:buChar char="•"/>
            </a:pPr>
            <a:r>
              <a:rPr lang="sv-SE" sz="3200" dirty="0" smtClean="0"/>
              <a:t>Invånarna </a:t>
            </a:r>
            <a:r>
              <a:rPr lang="sv-SE" sz="3200" dirty="0"/>
              <a:t>ska känna att Region Skåne har utvecklat tjänsten vårdval och att det underlättar i deras vardag.</a:t>
            </a:r>
            <a:endParaRPr lang="sv-SE" sz="3200" b="1" dirty="0"/>
          </a:p>
          <a:p>
            <a:pPr marL="342900" lvl="0" indent="-342900">
              <a:buFont typeface="Arial" panose="020B0604020202020204" pitchFamily="34" charset="0"/>
              <a:buChar char="•"/>
            </a:pPr>
            <a:r>
              <a:rPr lang="sv-SE" sz="3200" dirty="0"/>
              <a:t>Tandvårdspersonalen ska veta att tjänsten nu finns och vara ambassadörer för den.</a:t>
            </a:r>
            <a:endParaRPr lang="sv-SE" sz="3200" b="1" dirty="0"/>
          </a:p>
          <a:p>
            <a:pPr marL="342900" lvl="0" indent="-342900">
              <a:buFont typeface="Arial" panose="020B0604020202020204" pitchFamily="34" charset="0"/>
              <a:buChar char="•"/>
            </a:pPr>
            <a:r>
              <a:rPr lang="sv-SE" sz="3200" dirty="0"/>
              <a:t>Tandvårdspersonalen ska känna att en del av det manuella arbetet med blanketten minskar.</a:t>
            </a:r>
            <a:endParaRPr lang="sv-SE" sz="3200" b="1" dirty="0"/>
          </a:p>
        </p:txBody>
      </p:sp>
    </p:spTree>
    <p:extLst>
      <p:ext uri="{BB962C8B-B14F-4D97-AF65-F5344CB8AC3E}">
        <p14:creationId xmlns:p14="http://schemas.microsoft.com/office/powerpoint/2010/main" val="1924465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3352" y="404664"/>
            <a:ext cx="11928648" cy="1143000"/>
          </a:xfrm>
        </p:spPr>
        <p:txBody>
          <a:bodyPr/>
          <a:lstStyle/>
          <a:p>
            <a:r>
              <a:rPr lang="sv-SE" dirty="0" smtClean="0"/>
              <a:t>Var syns kommunikationen med målgrupperna?</a:t>
            </a:r>
            <a:endParaRPr lang="sv-SE" dirty="0"/>
          </a:p>
        </p:txBody>
      </p:sp>
      <p:sp>
        <p:nvSpPr>
          <p:cNvPr id="3" name="Platshållare för innehåll 2"/>
          <p:cNvSpPr>
            <a:spLocks noGrp="1"/>
          </p:cNvSpPr>
          <p:nvPr>
            <p:ph idx="1"/>
          </p:nvPr>
        </p:nvSpPr>
        <p:spPr>
          <a:xfrm>
            <a:off x="5003375" y="1344743"/>
            <a:ext cx="6480720" cy="4525963"/>
          </a:xfrm>
        </p:spPr>
        <p:txBody>
          <a:bodyPr/>
          <a:lstStyle/>
          <a:p>
            <a:pPr marL="0" indent="0">
              <a:buNone/>
            </a:pPr>
            <a:r>
              <a:rPr lang="sv-SE" sz="2400" b="1" dirty="0" smtClean="0"/>
              <a:t>Målgrupp Vårdnadshavare</a:t>
            </a:r>
          </a:p>
          <a:p>
            <a:r>
              <a:rPr lang="sv-SE" sz="2400" dirty="0" smtClean="0"/>
              <a:t>Kampanjen syns på Facebook, </a:t>
            </a:r>
            <a:r>
              <a:rPr lang="sv-SE" sz="2400" dirty="0" err="1" smtClean="0"/>
              <a:t>Instagram</a:t>
            </a:r>
            <a:r>
              <a:rPr lang="sv-SE" sz="2400" dirty="0" smtClean="0"/>
              <a:t>, Google Display </a:t>
            </a:r>
            <a:r>
              <a:rPr lang="sv-SE" sz="2400" dirty="0" err="1" smtClean="0"/>
              <a:t>Ads</a:t>
            </a:r>
            <a:r>
              <a:rPr lang="sv-SE" sz="2400" dirty="0" smtClean="0"/>
              <a:t>, annonsering i Skånetrafiken, 1177.se </a:t>
            </a:r>
            <a:r>
              <a:rPr lang="sv-SE" sz="2400" dirty="0" err="1" smtClean="0"/>
              <a:t>etc</a:t>
            </a:r>
            <a:endParaRPr lang="sv-SE" sz="2400" dirty="0" smtClean="0"/>
          </a:p>
          <a:p>
            <a:r>
              <a:rPr lang="sv-SE" sz="2400" dirty="0" smtClean="0"/>
              <a:t>Affischer och bildspel kommer att finnas att </a:t>
            </a:r>
            <a:br>
              <a:rPr lang="sv-SE" sz="2400" dirty="0" smtClean="0"/>
            </a:br>
            <a:r>
              <a:rPr lang="sv-SE" sz="2400" dirty="0" smtClean="0"/>
              <a:t>ladda ner från Vårdgivarwebben </a:t>
            </a:r>
            <a:br>
              <a:rPr lang="sv-SE" sz="2400" dirty="0" smtClean="0"/>
            </a:br>
            <a:endParaRPr lang="sv-SE" sz="2400" dirty="0" smtClean="0"/>
          </a:p>
          <a:p>
            <a:pPr marL="0" indent="0">
              <a:buNone/>
            </a:pPr>
            <a:r>
              <a:rPr lang="sv-SE" sz="2400" b="1" dirty="0" smtClean="0"/>
              <a:t>Målgrupp unga vuxna</a:t>
            </a:r>
          </a:p>
          <a:p>
            <a:pPr>
              <a:buFont typeface="Arial" panose="020B0604020202020204" pitchFamily="34" charset="0"/>
              <a:buChar char="•"/>
            </a:pPr>
            <a:r>
              <a:rPr lang="sv-SE" sz="2400" dirty="0"/>
              <a:t>Kommunikationen med målgruppen syns i </a:t>
            </a:r>
            <a:r>
              <a:rPr lang="sv-SE" sz="2400" dirty="0" smtClean="0"/>
              <a:t>Region </a:t>
            </a:r>
            <a:r>
              <a:rPr lang="sv-SE" sz="2400" dirty="0"/>
              <a:t>S</a:t>
            </a:r>
            <a:r>
              <a:rPr lang="sv-SE" sz="2400" dirty="0" smtClean="0"/>
              <a:t>kånes </a:t>
            </a:r>
            <a:r>
              <a:rPr lang="sv-SE" sz="2400" dirty="0" err="1"/>
              <a:t>I</a:t>
            </a:r>
            <a:r>
              <a:rPr lang="sv-SE" sz="2400" dirty="0" err="1" smtClean="0"/>
              <a:t>nstagram</a:t>
            </a:r>
            <a:r>
              <a:rPr lang="sv-SE" sz="2400" dirty="0" smtClean="0"/>
              <a:t>, </a:t>
            </a:r>
            <a:r>
              <a:rPr lang="sv-SE" sz="2400" dirty="0" err="1" smtClean="0"/>
              <a:t>Snapchat</a:t>
            </a:r>
            <a:r>
              <a:rPr lang="sv-SE" sz="2400" dirty="0" smtClean="0"/>
              <a:t>, Skane.se, 1177.se</a:t>
            </a:r>
            <a:endParaRPr lang="sv-SE" sz="2400" dirty="0"/>
          </a:p>
          <a:p>
            <a:pPr>
              <a:buFont typeface="Arial" panose="020B0604020202020204" pitchFamily="34" charset="0"/>
              <a:buChar char="•"/>
            </a:pPr>
            <a:r>
              <a:rPr lang="sv-SE" sz="2400" dirty="0" smtClean="0"/>
              <a:t>Affischer och bildspel kommer att </a:t>
            </a:r>
            <a:r>
              <a:rPr lang="sv-SE" sz="2400" dirty="0"/>
              <a:t>finns </a:t>
            </a:r>
            <a:r>
              <a:rPr lang="sv-SE" sz="2400" dirty="0" smtClean="0"/>
              <a:t/>
            </a:r>
            <a:br>
              <a:rPr lang="sv-SE" sz="2400" dirty="0" smtClean="0"/>
            </a:br>
            <a:r>
              <a:rPr lang="sv-SE" sz="2400" dirty="0" smtClean="0"/>
              <a:t>att </a:t>
            </a:r>
            <a:r>
              <a:rPr lang="sv-SE" sz="2400" dirty="0"/>
              <a:t>ladda ner från Vårdgivarwebben</a:t>
            </a:r>
          </a:p>
          <a:p>
            <a:pPr marL="0" indent="0">
              <a:buNone/>
            </a:pPr>
            <a:endParaRPr lang="sv-SE" sz="2400" dirty="0" smtClean="0"/>
          </a:p>
          <a:p>
            <a:pPr marL="0" indent="0">
              <a:buNone/>
            </a:pPr>
            <a:endParaRPr lang="sv-SE" sz="2400" dirty="0" smtClean="0"/>
          </a:p>
        </p:txBody>
      </p:sp>
      <p:pic>
        <p:nvPicPr>
          <p:cNvPr id="6" name="Bildobjekt 5">
            <a:extLst>
              <a:ext uri="{FF2B5EF4-FFF2-40B4-BE49-F238E27FC236}">
                <a16:creationId xmlns:lc="http://schemas.openxmlformats.org/drawingml/2006/lockedCanvas" xmlns:a16="http://schemas.microsoft.com/office/drawing/2014/main" xmlns:xdr="http://schemas.openxmlformats.org/drawingml/2006/spreadsheetDrawing" xmlns="" id="{2594666A-5F9C-4D42-A8AA-979841FFFF19}"/>
              </a:ext>
            </a:extLst>
          </p:cNvPr>
          <p:cNvPicPr>
            <a:picLocks noChangeAspect="1"/>
          </p:cNvPicPr>
          <p:nvPr/>
        </p:nvPicPr>
        <p:blipFill>
          <a:blip r:embed="rId3"/>
          <a:stretch>
            <a:fillRect/>
          </a:stretch>
        </p:blipFill>
        <p:spPr>
          <a:xfrm>
            <a:off x="623392" y="1344743"/>
            <a:ext cx="3960440" cy="4950551"/>
          </a:xfrm>
          <a:prstGeom prst="rect">
            <a:avLst/>
          </a:prstGeom>
        </p:spPr>
      </p:pic>
    </p:spTree>
    <p:extLst>
      <p:ext uri="{BB962C8B-B14F-4D97-AF65-F5344CB8AC3E}">
        <p14:creationId xmlns:p14="http://schemas.microsoft.com/office/powerpoint/2010/main" val="1120923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692696"/>
            <a:ext cx="10363200" cy="1470025"/>
          </a:xfrm>
        </p:spPr>
        <p:txBody>
          <a:bodyPr/>
          <a:lstStyle/>
          <a:p>
            <a:pPr algn="l"/>
            <a:r>
              <a:rPr lang="sv-SE" dirty="0" smtClean="0"/>
              <a:t>Du kan alltid hänvisa till:</a:t>
            </a:r>
            <a:endParaRPr lang="sv-SE" dirty="0"/>
          </a:p>
        </p:txBody>
      </p:sp>
      <p:sp>
        <p:nvSpPr>
          <p:cNvPr id="3" name="Underrubrik 2"/>
          <p:cNvSpPr>
            <a:spLocks noGrp="1"/>
          </p:cNvSpPr>
          <p:nvPr>
            <p:ph type="subTitle" idx="1"/>
          </p:nvPr>
        </p:nvSpPr>
        <p:spPr>
          <a:xfrm>
            <a:off x="914400" y="1427708"/>
            <a:ext cx="8534400" cy="1752600"/>
          </a:xfrm>
        </p:spPr>
        <p:txBody>
          <a:bodyPr/>
          <a:lstStyle/>
          <a:p>
            <a:pPr algn="l"/>
            <a:r>
              <a:rPr lang="sv-SE" sz="2400" dirty="0">
                <a:hlinkClick r:id="rId2"/>
              </a:rPr>
              <a:t>https://www.1177.se/Skane/behandling--hjalpmedel/tandvard/valj-tandvardsenhet-for-barn-och-unga-vuxna</a:t>
            </a:r>
            <a:r>
              <a:rPr lang="sv-SE" sz="2400" dirty="0" smtClean="0">
                <a:hlinkClick r:id="rId2"/>
              </a:rPr>
              <a:t>/</a:t>
            </a:r>
            <a:endParaRPr lang="sv-SE" sz="2400" dirty="0" smtClean="0"/>
          </a:p>
          <a:p>
            <a:pPr algn="l"/>
            <a:endParaRPr lang="sv-SE" dirty="0"/>
          </a:p>
          <a:p>
            <a:pPr algn="l"/>
            <a:r>
              <a:rPr lang="sv-SE" sz="2400" b="1" dirty="0" smtClean="0"/>
              <a:t>Vill du veta mer, kontakta:</a:t>
            </a:r>
            <a:r>
              <a:rPr lang="sv-SE" sz="2400" dirty="0"/>
              <a:t/>
            </a:r>
            <a:br>
              <a:rPr lang="sv-SE" sz="2400" dirty="0"/>
            </a:br>
            <a:r>
              <a:rPr lang="sv-SE" sz="2400" dirty="0" smtClean="0"/>
              <a:t>Malin </a:t>
            </a:r>
            <a:r>
              <a:rPr lang="sv-SE" sz="2400" dirty="0"/>
              <a:t>Mesanovic, hälso- och sjukvårdsstrateg, Koncernkontoret, Enheten för tandvårdsstyrning </a:t>
            </a:r>
            <a:endParaRPr lang="sv-SE" sz="2400" dirty="0" smtClean="0"/>
          </a:p>
          <a:p>
            <a:pPr algn="l"/>
            <a:r>
              <a:rPr lang="sv-SE" sz="2400" dirty="0" smtClean="0"/>
              <a:t>e-post</a:t>
            </a:r>
            <a:r>
              <a:rPr lang="sv-SE" sz="2400" dirty="0"/>
              <a:t>: </a:t>
            </a:r>
            <a:r>
              <a:rPr lang="sv-SE" sz="2400" dirty="0" smtClean="0">
                <a:hlinkClick r:id="rId3" tooltip="linktitle"/>
              </a:rPr>
              <a:t>Malin.Mesanovic@skane.se</a:t>
            </a:r>
            <a:endParaRPr lang="sv-SE" sz="2400" dirty="0" smtClean="0"/>
          </a:p>
          <a:p>
            <a:pPr algn="l"/>
            <a:endParaRPr lang="sv-SE" sz="2400" dirty="0"/>
          </a:p>
          <a:p>
            <a:pPr algn="l"/>
            <a:r>
              <a:rPr lang="sv-SE" sz="2400" dirty="0" smtClean="0"/>
              <a:t>Linda </a:t>
            </a:r>
            <a:r>
              <a:rPr lang="sv-SE" sz="2400" dirty="0"/>
              <a:t>Silverbris, </a:t>
            </a:r>
            <a:r>
              <a:rPr lang="sv-SE" sz="2400" dirty="0" smtClean="0"/>
              <a:t>hälso- och sjukvårdsstrateg, Koncernkontoret, </a:t>
            </a:r>
            <a:r>
              <a:rPr lang="sv-SE" sz="2400" dirty="0"/>
              <a:t>Enheten för tandvårdsstyrning</a:t>
            </a:r>
            <a:r>
              <a:rPr lang="sv-SE" sz="2400" dirty="0" smtClean="0"/>
              <a:t>,</a:t>
            </a:r>
          </a:p>
          <a:p>
            <a:pPr algn="l"/>
            <a:r>
              <a:rPr lang="sv-SE" sz="2400" dirty="0" smtClean="0"/>
              <a:t>e-post</a:t>
            </a:r>
            <a:r>
              <a:rPr lang="sv-SE" sz="2400" dirty="0"/>
              <a:t>: </a:t>
            </a:r>
            <a:r>
              <a:rPr lang="sv-SE" sz="2400" dirty="0">
                <a:hlinkClick r:id="rId4"/>
              </a:rPr>
              <a:t>Linda.Silverbris@skane.se</a:t>
            </a:r>
            <a:r>
              <a:rPr lang="sv-SE" sz="2400" dirty="0"/>
              <a:t> </a:t>
            </a:r>
          </a:p>
          <a:p>
            <a:pPr algn="l"/>
            <a:endParaRPr lang="sv-SE" dirty="0" smtClean="0"/>
          </a:p>
          <a:p>
            <a:endParaRPr lang="sv-SE" dirty="0"/>
          </a:p>
        </p:txBody>
      </p:sp>
    </p:spTree>
    <p:extLst>
      <p:ext uri="{BB962C8B-B14F-4D97-AF65-F5344CB8AC3E}">
        <p14:creationId xmlns:p14="http://schemas.microsoft.com/office/powerpoint/2010/main" val="384704424"/>
      </p:ext>
    </p:extLst>
  </p:cSld>
  <p:clrMapOvr>
    <a:masterClrMapping/>
  </p:clrMapOvr>
</p:sld>
</file>

<file path=ppt/theme/theme1.xml><?xml version="1.0" encoding="utf-8"?>
<a:theme xmlns:a="http://schemas.openxmlformats.org/drawingml/2006/main" name="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Kom 190903 [Skrivskyddad]" id="{CFE8B0C8-4644-4FFE-837C-ABC8E5D87015}" vid="{BF05A648-F0F7-4420-98E4-9DD9C54FF624}"/>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p:properties xmlns:p="http://schemas.microsoft.com/office/2006/metadata/properties" xmlns:xsi="http://www.w3.org/2001/XMLSchema-instance" xmlns:pc="http://schemas.microsoft.com/office/infopath/2007/PartnerControls">
  <documentManagement>
    <Gallertillochmed xmlns="http://schemas.microsoft.com/sharepoint/v3" xsi:nil="true"/>
    <Gallerfran xmlns="http://schemas.microsoft.com/sharepoint/v3">2019-09-08T22:00:00+00:00</Gallerfran>
    <Publiceringsdatum xmlns="http://schemas.microsoft.com/sharepoint/v3">2019-09-08T22:00:00+00:00</Publiceringsdatum>
    <h2c9d7dd9eeb4da4ac62aed9bea1dce9 xmlns="http://schemas.microsoft.com/sharepoint/v3">
      <Terms xmlns="http://schemas.microsoft.com/office/infopath/2007/PartnerControls">
        <TermInfo xmlns="http://schemas.microsoft.com/office/infopath/2007/PartnerControls">
          <TermName xmlns="http://schemas.microsoft.com/office/infopath/2007/PartnerControls">Informationsmaterial</TermName>
          <TermId xmlns="http://schemas.microsoft.com/office/infopath/2007/PartnerControls">6564bb37-7519-47b5-a28d-bbe0dd5c58f7</TermId>
        </TermInfo>
      </Terms>
    </h2c9d7dd9eeb4da4ac62aed9bea1dce9>
    <bafcb4227c9043da9566b5ef78ddcc95 xmlns="http://schemas.microsoft.com/sharepoint/v3">
      <Terms xmlns="http://schemas.microsoft.com/office/infopath/2007/PartnerControls">
        <TermInfo xmlns="http://schemas.microsoft.com/office/infopath/2007/PartnerControls">
          <TermName xmlns="http://schemas.microsoft.com/office/infopath/2007/PartnerControls">Kommunikation</TermName>
          <TermId xmlns="http://schemas.microsoft.com/office/infopath/2007/PartnerControls">9daa9f5a-0c0d-427a-a8e5-a42deff6fd30</TermId>
        </TermInfo>
      </Terms>
    </bafcb4227c9043da9566b5ef78ddcc95>
    <b01f2f3f268b4d69803358402dbab91a xmlns="http://schemas.microsoft.com/sharepoint/v3">
      <Terms xmlns="http://schemas.microsoft.com/office/infopath/2007/PartnerControls">
        <TermInfo xmlns="http://schemas.microsoft.com/office/infopath/2007/PartnerControls">
          <TermName xmlns="http://schemas.microsoft.com/office/infopath/2007/PartnerControls">Kommunikation</TermName>
          <TermId xmlns="http://schemas.microsoft.com/office/infopath/2007/PartnerControls">9daa9f5a-0c0d-427a-a8e5-a42deff6fd30</TermId>
        </TermInfo>
      </Terms>
    </b01f2f3f268b4d69803358402dbab91a>
    <Sakerhetsklass xmlns="http://schemas.microsoft.com/sharepoint/v3">Alla</Sakerhetsklass>
    <Dokumentforfattare xmlns="http://schemas.microsoft.com/sharepoint/v3">
      <UserInfo>
        <DisplayName>Renntun Måns</DisplayName>
        <AccountId>26309</AccountId>
        <AccountType/>
      </UserInfo>
    </Dokumentforfattare>
    <Valdinnehallstyp xmlns="http://schemas.microsoft.com/sharepoint/v3">Informationmaterial</Valdinnehallstyp>
    <Externforfattare xmlns="http://schemas.microsoft.com/sharepoint/v3" xsi:nil="true"/>
    <Gallerforunderavdelningar xmlns="http://schemas.microsoft.com/sharepoint/v3">false</Gallerforunderavdelningar>
    <TaxCatchAll xmlns="08943ba7-0447-4cf0-b908-5d03d029f642">
      <Value>2458</Value>
      <Value>3319</Value>
    </TaxCatchAll>
    <Paminnelse xmlns="http://schemas.microsoft.com/sharepoint/v3">false</Paminnelse>
    <Aktuellversion xmlns="http://schemas.microsoft.com/sharepoint/v3">1</Aktuellversion>
    <Dokumentgodkannare xmlns="http://schemas.microsoft.com/sharepoint/v3" xsi:nil="true"/>
    <Comment xmlns="http://schemas.microsoft.com/sharepoint/v3" xsi:nil="true"/>
    <_dlc_DocId xmlns="a23a2f6b-7e21-49b1-b33f-300315b17fc7">RS03-00000061058</_dlc_DocId>
    <_dlc_DocIdUrl xmlns="a23a2f6b-7e21-49b1-b33f-300315b17fc7">
      <Url>http://dokumentportal.i.skane.se/_layouts/15/DocIdRedir.aspx?ID=RS03-00000061058</Url>
      <Description>RS03-00000061058</Description>
    </_dlc_DocIdUrl>
    <Dokumentslag xmlns="http://schemas.microsoft.com/sharepoint/v3">Informerande</Dokumentslag>
    <_dlc_DocIdPersistId xmlns="a23a2f6b-7e21-49b1-b33f-300315b17fc7">false</_dlc_DocIdPersistId>
  </documentManagement>
</p:properties>
</file>

<file path=customXml/item3.xml><?xml version="1.0" encoding="utf-8"?>
<ct:contentTypeSchema xmlns:ct="http://schemas.microsoft.com/office/2006/metadata/contentType" xmlns:ma="http://schemas.microsoft.com/office/2006/metadata/properties/metaAttributes" ct:_="" ma:_="" ma:contentTypeName="Informationmaterial" ma:contentTypeID="0x0101000728167CD9C94899925BA69C4AF6743E1122008026F9AFC070934998CB400726493303" ma:contentTypeVersion="36" ma:contentTypeDescription="Informerande" ma:contentTypeScope="" ma:versionID="9f7a409ac0f6db1d96bccafb7d9fc829">
  <xsd:schema xmlns:xsd="http://www.w3.org/2001/XMLSchema" xmlns:xs="http://www.w3.org/2001/XMLSchema" xmlns:p="http://schemas.microsoft.com/office/2006/metadata/properties" xmlns:ns1="http://schemas.microsoft.com/sharepoint/v3" xmlns:ns2="08943ba7-0447-4cf0-b908-5d03d029f642" xmlns:ns3="a23a2f6b-7e21-49b1-b33f-300315b17fc7" targetNamespace="http://schemas.microsoft.com/office/2006/metadata/properties" ma:root="true" ma:fieldsID="90fc734b09da7d6503b5cde97ea3889a" ns1:_="" ns2:_="" ns3:_="">
    <xsd:import namespace="http://schemas.microsoft.com/sharepoint/v3"/>
    <xsd:import namespace="08943ba7-0447-4cf0-b908-5d03d029f642"/>
    <xsd:import namespace="a23a2f6b-7e21-49b1-b33f-300315b17fc7"/>
    <xsd:element name="properties">
      <xsd:complexType>
        <xsd:sequence>
          <xsd:element name="documentManagement">
            <xsd:complexType>
              <xsd:all>
                <xsd:element ref="ns1:Dokumentforfattare"/>
                <xsd:element ref="ns2:TaxCatchAll" minOccurs="0"/>
                <xsd:element ref="ns2:TaxCatchAllLabel" minOccurs="0"/>
                <xsd:element ref="ns1:Externforfattare" minOccurs="0"/>
                <xsd:element ref="ns1:Gallerfran"/>
                <xsd:element ref="ns1:Gallertillochmed" minOccurs="0"/>
                <xsd:element ref="ns1:Paminnelse" minOccurs="0"/>
                <xsd:element ref="ns1:Publiceringsdatum"/>
                <xsd:element ref="ns1:bafcb4227c9043da9566b5ef78ddcc95" minOccurs="0"/>
                <xsd:element ref="ns1:Aktuellversion" minOccurs="0"/>
                <xsd:element ref="ns1:Valdinnehallstyp" minOccurs="0"/>
                <xsd:element ref="ns1:h2c9d7dd9eeb4da4ac62aed9bea1dce9" minOccurs="0"/>
                <xsd:element ref="ns1:b01f2f3f268b4d69803358402dbab91a" minOccurs="0"/>
                <xsd:element ref="ns1:Gallerforunderavdelningar" minOccurs="0"/>
                <xsd:element ref="ns1:Dokumentgodkannare" minOccurs="0"/>
                <xsd:element ref="ns1:Dokumentslag" minOccurs="0"/>
                <xsd:element ref="ns1:Sakerhetsklass"/>
                <xsd:element ref="ns1:Comment"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kumentforfattare" ma:index="8" ma:displayName="Författare" ma:list="UserInfo" ma:internalName="Dokumentforfattare"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Externforfattare" ma:index="11" nillable="true" ma:displayName="Extern författare" ma:internalName="Externforfattare">
      <xsd:simpleType>
        <xsd:restriction base="dms:Text"/>
      </xsd:simpleType>
    </xsd:element>
    <xsd:element name="Gallerfran" ma:index="12" ma:displayName="Gäller från" ma:format="DateOnly" ma:internalName="Gallerfran">
      <xsd:simpleType>
        <xsd:restriction base="dms:DateTime"/>
      </xsd:simpleType>
    </xsd:element>
    <xsd:element name="Gallertillochmed" ma:index="13" nillable="true" ma:displayName="Gäller till och med" ma:format="DateOnly" ma:internalName="Gallertillochmed">
      <xsd:simpleType>
        <xsd:restriction base="dms:DateTime"/>
      </xsd:simpleType>
    </xsd:element>
    <xsd:element name="Paminnelse" ma:index="14" nillable="true" ma:displayName="Påminnelse" ma:internalName="Paminnelse">
      <xsd:simpleType>
        <xsd:restriction base="dms:Boolean"/>
      </xsd:simpleType>
    </xsd:element>
    <xsd:element name="Publiceringsdatum" ma:index="15" ma:displayName="Publiceringsdatum" ma:format="DateOnly" ma:internalName="Publiceringsdatum">
      <xsd:simpleType>
        <xsd:restriction base="dms:DateTime"/>
      </xsd:simpleType>
    </xsd:element>
    <xsd:element name="bafcb4227c9043da9566b5ef78ddcc95" ma:index="16" ma:taxonomy="true" ma:internalName="bafcb4227c9043da9566b5ef78ddcc95" ma:taxonomyFieldName="Dokumentagandeenhet" ma:displayName="Dokumentägande enhet" ma:indexed="true" ma:default="" ma:fieldId="{bafcb422-7c90-43da-9566-b5ef78ddcc95}" ma:sspId="649d846f-5990-441a-b7ea-c87757b39728" ma:termSetId="d6c0c6fc-2c94-474b-a565-70d641e6154c" ma:anchorId="ca822978-0689-4562-8110-f77377f87f93" ma:open="false" ma:isKeyword="false">
      <xsd:complexType>
        <xsd:sequence>
          <xsd:element ref="pc:Terms" minOccurs="0" maxOccurs="1"/>
        </xsd:sequence>
      </xsd:complexType>
    </xsd:element>
    <xsd:element name="Aktuellversion" ma:index="18" nillable="true" ma:displayName="Aktuell version" ma:hidden="true" ma:internalName="Aktuellversion">
      <xsd:simpleType>
        <xsd:restriction base="dms:Text"/>
      </xsd:simpleType>
    </xsd:element>
    <xsd:element name="Valdinnehallstyp" ma:index="19" nillable="true" ma:displayName="Vald innehållstyp" ma:hidden="true" ma:internalName="Valdinnehallstyp">
      <xsd:simpleType>
        <xsd:restriction base="dms:Text"/>
      </xsd:simpleType>
    </xsd:element>
    <xsd:element name="h2c9d7dd9eeb4da4ac62aed9bea1dce9" ma:index="20" ma:taxonomy="true" ma:internalName="h2c9d7dd9eeb4da4ac62aed9bea1dce9" ma:taxonomyFieldName="Taggning" ma:displayName="Ämnesområde" ma:readOnly="false" ma:default="" ma:fieldId="{12c9d7dd-9eeb-4da4-ac62-aed9bea1dce9}" ma:taxonomyMulti="true" ma:sspId="649d846f-5990-441a-b7ea-c87757b39728" ma:termSetId="c51e19ca-d4c2-4121-81f2-291317faa78f" ma:anchorId="00000000-0000-0000-0000-000000000000" ma:open="false" ma:isKeyword="false">
      <xsd:complexType>
        <xsd:sequence>
          <xsd:element ref="pc:Terms" minOccurs="0" maxOccurs="1"/>
        </xsd:sequence>
      </xsd:complexType>
    </xsd:element>
    <xsd:element name="b01f2f3f268b4d69803358402dbab91a" ma:index="22" ma:taxonomy="true" ma:internalName="b01f2f3f268b4d69803358402dbab91a" ma:taxonomyFieldName="Gallerfor" ma:displayName="Gäller för" ma:default="" ma:fieldId="{b01f2f3f-268b-4d69-8033-58402dbab91a}" ma:taxonomyMulti="true" ma:sspId="649d846f-5990-441a-b7ea-c87757b39728" ma:termSetId="d6c0c6fc-2c94-474b-a565-70d641e6154c" ma:anchorId="ca822978-0689-4562-8110-f77377f87f93" ma:open="false" ma:isKeyword="false">
      <xsd:complexType>
        <xsd:sequence>
          <xsd:element ref="pc:Terms" minOccurs="0" maxOccurs="1"/>
        </xsd:sequence>
      </xsd:complexType>
    </xsd:element>
    <xsd:element name="Gallerforunderavdelningar" ma:index="24" nillable="true" ma:displayName="Gäller för underavdelningar" ma:internalName="Gallerforunderavdelningar">
      <xsd:simpleType>
        <xsd:restriction base="dms:Boolean"/>
      </xsd:simpleType>
    </xsd:element>
    <xsd:element name="Dokumentgodkannare" ma:index="25" nillable="true" ma:displayName="Faktaägare" ma:hidden="true" ma:internalName="Dokumentgodkannare" ma:readOnly="false">
      <xsd:simpleType>
        <xsd:restriction base="dms:Text"/>
      </xsd:simpleType>
    </xsd:element>
    <xsd:element name="Dokumentslag" ma:index="26" nillable="true" ma:displayName="Dokumentslag" ma:internalName="Dokumentslag" ma:readOnly="true">
      <xsd:simpleType>
        <xsd:restriction base="dms:Text"/>
      </xsd:simpleType>
    </xsd:element>
    <xsd:element name="Sakerhetsklass" ma:index="27" ma:displayName="Säkerhetsklass" ma:internalName="Sakerhetsklass" ma:readOnly="false">
      <xsd:simpleType>
        <xsd:restriction base="dms:Choice">
          <xsd:enumeration value="Alla internt"/>
          <xsd:enumeration value="Alla"/>
        </xsd:restriction>
      </xsd:simpleType>
    </xsd:element>
    <xsd:element name="Comment" ma:index="28" nillable="true" ma:displayName="Beskrivning" ma:internalName="Commen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943ba7-0447-4cf0-b908-5d03d029f642"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0cfea753-fe51-4d63-bfa0-6d9695f106c0}" ma:internalName="TaxCatchAll" ma:showField="CatchAllData" ma:web="813faf41-6702-4fce-8689-e91bbb568e3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0cfea753-fe51-4d63-bfa0-6d9695f106c0}" ma:internalName="TaxCatchAllLabel" ma:readOnly="true" ma:showField="CatchAllDataLabel" ma:web="813faf41-6702-4fce-8689-e91bbb568e3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23a2f6b-7e21-49b1-b33f-300315b17fc7" elementFormDefault="qualified">
    <xsd:import namespace="http://schemas.microsoft.com/office/2006/documentManagement/types"/>
    <xsd:import namespace="http://schemas.microsoft.com/office/infopath/2007/PartnerControls"/>
    <xsd:element name="_dlc_DocId" ma:index="29" nillable="true" ma:displayName="Dokument-ID-värde" ma:description="Värdet för dokument-ID som tilldelats till det här objektet." ma:internalName="_dlc_DocId" ma:readOnly="true">
      <xsd:simpleType>
        <xsd:restriction base="dms:Text"/>
      </xsd:simpleType>
    </xsd:element>
    <xsd:element name="_dlc_DocIdUrl" ma:index="30"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649d846f-5990-441a-b7ea-c87757b39728" ContentTypeId="0x0101000728167CD9C94899925BA69C4AF6743E1122"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4E4E136-265A-4286-A709-C44411EEEF4D}">
  <ds:schemaRefs>
    <ds:schemaRef ds:uri="http://schemas.microsoft.com/office/2006/metadata/customXsn"/>
  </ds:schemaRefs>
</ds:datastoreItem>
</file>

<file path=customXml/itemProps2.xml><?xml version="1.0" encoding="utf-8"?>
<ds:datastoreItem xmlns:ds="http://schemas.openxmlformats.org/officeDocument/2006/customXml" ds:itemID="{1780AD26-2BBA-4F8D-A846-D24DA55A8258}">
  <ds:schemaRef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microsoft.com/office/infopath/2007/PartnerControls"/>
    <ds:schemaRef ds:uri="http://purl.org/dc/dcmitype/"/>
    <ds:schemaRef ds:uri="http://schemas.openxmlformats.org/package/2006/metadata/core-properties"/>
    <ds:schemaRef ds:uri="a23a2f6b-7e21-49b1-b33f-300315b17fc7"/>
    <ds:schemaRef ds:uri="08943ba7-0447-4cf0-b908-5d03d029f642"/>
    <ds:schemaRef ds:uri="http://www.w3.org/XML/1998/namespace"/>
  </ds:schemaRefs>
</ds:datastoreItem>
</file>

<file path=customXml/itemProps3.xml><?xml version="1.0" encoding="utf-8"?>
<ds:datastoreItem xmlns:ds="http://schemas.openxmlformats.org/officeDocument/2006/customXml" ds:itemID="{86C25EF2-E5B9-4738-A41D-825368B1D0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8943ba7-0447-4cf0-b908-5d03d029f642"/>
    <ds:schemaRef ds:uri="a23a2f6b-7e21-49b1-b33f-300315b17f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5B5E20E-C2FC-4793-95DB-3383A48427AF}">
  <ds:schemaRefs>
    <ds:schemaRef ds:uri="Microsoft.SharePoint.Taxonomy.ContentTypeSync"/>
  </ds:schemaRefs>
</ds:datastoreItem>
</file>

<file path=customXml/itemProps5.xml><?xml version="1.0" encoding="utf-8"?>
<ds:datastoreItem xmlns:ds="http://schemas.openxmlformats.org/officeDocument/2006/customXml" ds:itemID="{B8216C18-20C1-49E5-B4F8-22E0787368DE}">
  <ds:schemaRefs>
    <ds:schemaRef ds:uri="http://schemas.microsoft.com/sharepoint/v3/contenttype/forms"/>
  </ds:schemaRefs>
</ds:datastoreItem>
</file>

<file path=customXml/itemProps6.xml><?xml version="1.0" encoding="utf-8"?>
<ds:datastoreItem xmlns:ds="http://schemas.openxmlformats.org/officeDocument/2006/customXml" ds:itemID="{1FF541F4-0B41-43BA-8AC8-8CC77B8FB65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RS powerpointmall Kom 190903</Template>
  <TotalTime>894</TotalTime>
  <Words>478</Words>
  <Application>Microsoft Office PowerPoint</Application>
  <PresentationFormat>Bredbild</PresentationFormat>
  <Paragraphs>49</Paragraphs>
  <Slides>8</Slides>
  <Notes>6</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8</vt:i4>
      </vt:variant>
    </vt:vector>
  </HeadingPairs>
  <TitlesOfParts>
    <vt:vector size="11" baseType="lpstr">
      <vt:lpstr>Arial</vt:lpstr>
      <vt:lpstr>ヒラギノ角ゴ Pro W3</vt:lpstr>
      <vt:lpstr>Region Skåne</vt:lpstr>
      <vt:lpstr>Ny e-tjänst för allmän tandvård 0-23 år</vt:lpstr>
      <vt:lpstr>Bakgrund</vt:lpstr>
      <vt:lpstr>Att välja/byta tandvårdsenhet </vt:lpstr>
      <vt:lpstr>Hur kommuniceras e-tjänsten? </vt:lpstr>
      <vt:lpstr>Budskap</vt:lpstr>
      <vt:lpstr>Detta vill vi uppnå med kommunikationen: </vt:lpstr>
      <vt:lpstr>Var syns kommunikationen med målgrupperna?</vt:lpstr>
      <vt:lpstr>Du kan alltid hänvisa till:</vt:lpstr>
    </vt:vector>
  </TitlesOfParts>
  <Company>Region Skåne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Influensasäsongen 2019</dc:title>
  <dc:creator>Karlsson Annika X</dc:creator>
  <cp:lastModifiedBy>Petersson Anna P</cp:lastModifiedBy>
  <cp:revision>88</cp:revision>
  <dcterms:created xsi:type="dcterms:W3CDTF">2019-10-01T08:19:55Z</dcterms:created>
  <dcterms:modified xsi:type="dcterms:W3CDTF">2020-03-04T08:59:30Z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0x0101000728167CD9C94899925BA69C4AF6743E1122008026F9AFC070934998CB400726493303</vt:lpwstr>
  </property>
  <property fmtid="{D5CDD505-2E9C-101B-9397-08002B2CF9AE}" pid="3" name="_dlc_DocIdItemGuid">
    <vt:lpwstr>e8256c0d-aa63-434b-862d-d7f284d4d4e1</vt:lpwstr>
  </property>
  <property fmtid="{D5CDD505-2E9C-101B-9397-08002B2CF9AE}" pid="4" name="Dokumentagandeenhet">
    <vt:lpwstr>3319;#Kommunikation|9daa9f5a-0c0d-427a-a8e5-a42deff6fd30</vt:lpwstr>
  </property>
  <property fmtid="{D5CDD505-2E9C-101B-9397-08002B2CF9AE}" pid="5" name="Taggning">
    <vt:lpwstr>2458;#Informationsmaterial|6564bb37-7519-47b5-a28d-bbe0dd5c58f7</vt:lpwstr>
  </property>
  <property fmtid="{D5CDD505-2E9C-101B-9397-08002B2CF9AE}" pid="6" name="Gallerfor">
    <vt:lpwstr>3319;#Kommunikation|9daa9f5a-0c0d-427a-a8e5-a42deff6fd30</vt:lpwstr>
  </property>
  <property fmtid="{D5CDD505-2E9C-101B-9397-08002B2CF9AE}" pid="7" name="f704ae44dfee48309a4736a767fe9886">
    <vt:lpwstr/>
  </property>
  <property fmtid="{D5CDD505-2E9C-101B-9397-08002B2CF9AE}" pid="8" name="Forfattarensenhet">
    <vt:lpwstr/>
  </property>
  <property fmtid="{D5CDD505-2E9C-101B-9397-08002B2CF9AE}" pid="9" name="Order">
    <vt:r8>6105800</vt:r8>
  </property>
  <property fmtid="{D5CDD505-2E9C-101B-9397-08002B2CF9AE}" pid="10" name="xd_Signature">
    <vt:bool>false</vt:bool>
  </property>
  <property fmtid="{D5CDD505-2E9C-101B-9397-08002B2CF9AE}" pid="11" name="xd_ProgID">
    <vt:lpwstr/>
  </property>
  <property fmtid="{D5CDD505-2E9C-101B-9397-08002B2CF9AE}" pid="12" name="SharedWithUsers">
    <vt:lpwstr/>
  </property>
  <property fmtid="{D5CDD505-2E9C-101B-9397-08002B2CF9AE}" pid="13" name="TemplateUrl">
    <vt:lpwstr/>
  </property>
  <property fmtid="{D5CDD505-2E9C-101B-9397-08002B2CF9AE}" pid="14" name="Overgripande">
    <vt:bool>false</vt:bool>
  </property>
</Properties>
</file>