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3662" r:id="rId6"/>
    <p:sldMasterId id="2147483669" r:id="rId7"/>
  </p:sldMasterIdLst>
  <p:notesMasterIdLst>
    <p:notesMasterId r:id="rId16"/>
  </p:notesMasterIdLst>
  <p:sldIdLst>
    <p:sldId id="257" r:id="rId8"/>
    <p:sldId id="259" r:id="rId9"/>
    <p:sldId id="262" r:id="rId10"/>
    <p:sldId id="263" r:id="rId11"/>
    <p:sldId id="264" r:id="rId12"/>
    <p:sldId id="266" r:id="rId13"/>
    <p:sldId id="265" r:id="rId14"/>
    <p:sldId id="261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195" autoAdjust="0"/>
  </p:normalViewPr>
  <p:slideViewPr>
    <p:cSldViewPr snapToGrid="0">
      <p:cViewPr varScale="1">
        <p:scale>
          <a:sx n="99" d="100"/>
          <a:sy n="99" d="100"/>
        </p:scale>
        <p:origin x="9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8026A-53C3-4D8D-9A86-D3767275098E}" type="datetimeFigureOut">
              <a:rPr lang="sv-SE" smtClean="0"/>
              <a:t>2019-03-25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3772B-0AB6-4DE8-ADC2-6B2F235D67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6137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E0075DEB-F777-4FF0-8094-52C12E20AABA}" type="slidenum">
              <a:rPr lang="sv-SE" altLang="sv-SE" sz="1200" smtClean="0">
                <a:solidFill>
                  <a:srgbClr val="000000"/>
                </a:solidFill>
              </a:rPr>
              <a:pPr/>
              <a:t>2</a:t>
            </a:fld>
            <a:endParaRPr lang="sv-SE" altLang="sv-SE" sz="1200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altLang="sv-SE" dirty="0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556984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E0075DEB-F777-4FF0-8094-52C12E20AABA}" type="slidenum">
              <a:rPr lang="sv-SE" altLang="sv-SE" sz="1200" smtClean="0">
                <a:solidFill>
                  <a:srgbClr val="000000"/>
                </a:solidFill>
              </a:rPr>
              <a:pPr/>
              <a:t>3</a:t>
            </a:fld>
            <a:endParaRPr lang="sv-SE" altLang="sv-SE" sz="1200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altLang="sv-SE" dirty="0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690052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E0075DEB-F777-4FF0-8094-52C12E20AABA}" type="slidenum">
              <a:rPr lang="sv-SE" altLang="sv-SE" sz="1200" smtClean="0">
                <a:solidFill>
                  <a:srgbClr val="000000"/>
                </a:solidFill>
              </a:rPr>
              <a:pPr/>
              <a:t>4</a:t>
            </a:fld>
            <a:endParaRPr lang="sv-SE" altLang="sv-SE" sz="1200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altLang="sv-SE" dirty="0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409292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E0075DEB-F777-4FF0-8094-52C12E20AABA}" type="slidenum">
              <a:rPr lang="sv-SE" altLang="sv-SE" sz="1200" smtClean="0">
                <a:solidFill>
                  <a:srgbClr val="000000"/>
                </a:solidFill>
              </a:rPr>
              <a:pPr/>
              <a:t>5</a:t>
            </a:fld>
            <a:endParaRPr lang="sv-SE" altLang="sv-SE" sz="1200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altLang="sv-SE" dirty="0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4243387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E0075DEB-F777-4FF0-8094-52C12E20AABA}" type="slidenum">
              <a:rPr lang="sv-SE" altLang="sv-SE" sz="1200" smtClean="0">
                <a:solidFill>
                  <a:srgbClr val="000000"/>
                </a:solidFill>
              </a:rPr>
              <a:pPr/>
              <a:t>7</a:t>
            </a:fld>
            <a:endParaRPr lang="sv-SE" altLang="sv-SE" sz="1200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altLang="sv-SE" dirty="0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868756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E0075DEB-F777-4FF0-8094-52C12E20AABA}" type="slidenum">
              <a:rPr lang="sv-SE" altLang="sv-SE" sz="1200" smtClean="0">
                <a:solidFill>
                  <a:srgbClr val="000000"/>
                </a:solidFill>
              </a:rPr>
              <a:pPr/>
              <a:t>8</a:t>
            </a:fld>
            <a:endParaRPr lang="sv-SE" altLang="sv-SE" sz="1200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altLang="sv-SE" dirty="0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842830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1628801"/>
            <a:ext cx="10363200" cy="14700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21973" y="2336057"/>
            <a:ext cx="10070571" cy="108822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1712276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963084" y="1340769"/>
            <a:ext cx="10363200" cy="845741"/>
          </a:xfrm>
          <a:prstGeom prst="rect">
            <a:avLst/>
          </a:prstGeo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5" name="Platshållare för text 2"/>
          <p:cNvSpPr>
            <a:spLocks noGrp="1"/>
          </p:cNvSpPr>
          <p:nvPr>
            <p:ph type="body" idx="1"/>
          </p:nvPr>
        </p:nvSpPr>
        <p:spPr>
          <a:xfrm>
            <a:off x="996453" y="1997224"/>
            <a:ext cx="10363200" cy="4345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60096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439698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546068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51584" y="4005064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89717" y="692697"/>
            <a:ext cx="7315200" cy="33202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51584" y="4571802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15314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775520" y="2996952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2659276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15413" y="1052737"/>
            <a:ext cx="10972800" cy="780685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87829" y="1916833"/>
            <a:ext cx="10972800" cy="341724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933900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963084" y="1340769"/>
            <a:ext cx="10363200" cy="845741"/>
          </a:xfrm>
          <a:prstGeom prst="rect">
            <a:avLst/>
          </a:prstGeo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5" name="Platshållare för text 2"/>
          <p:cNvSpPr>
            <a:spLocks noGrp="1"/>
          </p:cNvSpPr>
          <p:nvPr>
            <p:ph type="body" idx="1"/>
          </p:nvPr>
        </p:nvSpPr>
        <p:spPr>
          <a:xfrm>
            <a:off x="996453" y="1997224"/>
            <a:ext cx="10363200" cy="4345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568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95095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1304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51584" y="4005064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89717" y="692697"/>
            <a:ext cx="7315200" cy="33202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51584" y="4571802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48788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775520" y="2996952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1784047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15413" y="1052737"/>
            <a:ext cx="10972800" cy="780685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87829" y="1916833"/>
            <a:ext cx="10972800" cy="341724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68287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8" descr="RegionSkåne_logo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0385" y="188913"/>
            <a:ext cx="84243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Sexhörning 9"/>
          <p:cNvSpPr>
            <a:spLocks/>
          </p:cNvSpPr>
          <p:nvPr/>
        </p:nvSpPr>
        <p:spPr bwMode="auto">
          <a:xfrm>
            <a:off x="2719918" y="4005263"/>
            <a:ext cx="2673349" cy="1727200"/>
          </a:xfrm>
          <a:prstGeom prst="hexagon">
            <a:avLst>
              <a:gd name="adj" fmla="val 25012"/>
              <a:gd name="vf" fmla="val 115470"/>
            </a:avLst>
          </a:prstGeom>
          <a:solidFill>
            <a:srgbClr val="ED0026"/>
          </a:solidFill>
          <a:ln w="15875" algn="ctr">
            <a:solidFill>
              <a:srgbClr val="ED0026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sv-SE" altLang="sv-SE" sz="2400">
              <a:solidFill>
                <a:srgbClr val="000000"/>
              </a:solidFill>
            </a:endParaRPr>
          </a:p>
        </p:txBody>
      </p:sp>
      <p:sp>
        <p:nvSpPr>
          <p:cNvPr id="13316" name="Sexhörning 11"/>
          <p:cNvSpPr>
            <a:spLocks noChangeArrowheads="1"/>
          </p:cNvSpPr>
          <p:nvPr/>
        </p:nvSpPr>
        <p:spPr bwMode="auto">
          <a:xfrm>
            <a:off x="624418" y="4868864"/>
            <a:ext cx="2671233" cy="1728787"/>
          </a:xfrm>
          <a:prstGeom prst="hexagon">
            <a:avLst>
              <a:gd name="adj" fmla="val 24975"/>
              <a:gd name="vf" fmla="val 115470"/>
            </a:avLst>
          </a:prstGeom>
          <a:solidFill>
            <a:schemeClr val="bg1"/>
          </a:solidFill>
          <a:ln w="15875" algn="ctr">
            <a:solidFill>
              <a:srgbClr val="ED0026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sv-SE" altLang="sv-SE" sz="2400">
              <a:solidFill>
                <a:srgbClr val="000000"/>
              </a:solidFill>
            </a:endParaRPr>
          </a:p>
        </p:txBody>
      </p:sp>
      <p:sp>
        <p:nvSpPr>
          <p:cNvPr id="13317" name="Sexhörning 12"/>
          <p:cNvSpPr>
            <a:spLocks noChangeArrowheads="1"/>
          </p:cNvSpPr>
          <p:nvPr/>
        </p:nvSpPr>
        <p:spPr bwMode="auto">
          <a:xfrm>
            <a:off x="4819652" y="4868864"/>
            <a:ext cx="2671233" cy="1728787"/>
          </a:xfrm>
          <a:prstGeom prst="hexagon">
            <a:avLst>
              <a:gd name="adj" fmla="val 24975"/>
              <a:gd name="vf" fmla="val 115470"/>
            </a:avLst>
          </a:prstGeom>
          <a:solidFill>
            <a:schemeClr val="bg1"/>
          </a:solidFill>
          <a:ln w="15875" algn="ctr">
            <a:solidFill>
              <a:srgbClr val="ED0026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sv-SE" altLang="sv-SE" sz="2400">
              <a:solidFill>
                <a:srgbClr val="000000"/>
              </a:solidFill>
            </a:endParaRPr>
          </a:p>
        </p:txBody>
      </p:sp>
      <p:sp>
        <p:nvSpPr>
          <p:cNvPr id="13318" name="Sexhörning 13"/>
          <p:cNvSpPr>
            <a:spLocks noChangeArrowheads="1"/>
          </p:cNvSpPr>
          <p:nvPr/>
        </p:nvSpPr>
        <p:spPr bwMode="auto">
          <a:xfrm>
            <a:off x="6917267" y="4005263"/>
            <a:ext cx="2673351" cy="1727200"/>
          </a:xfrm>
          <a:prstGeom prst="hexagon">
            <a:avLst>
              <a:gd name="adj" fmla="val 25017"/>
              <a:gd name="vf" fmla="val 115470"/>
            </a:avLst>
          </a:prstGeom>
          <a:solidFill>
            <a:schemeClr val="bg1"/>
          </a:solidFill>
          <a:ln w="15875" algn="ctr">
            <a:solidFill>
              <a:srgbClr val="ED0026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sv-SE" altLang="sv-SE" sz="2400">
              <a:solidFill>
                <a:srgbClr val="000000"/>
              </a:solidFill>
            </a:endParaRPr>
          </a:p>
        </p:txBody>
      </p:sp>
      <p:sp>
        <p:nvSpPr>
          <p:cNvPr id="13319" name="Sexhörning 14"/>
          <p:cNvSpPr>
            <a:spLocks noChangeArrowheads="1"/>
          </p:cNvSpPr>
          <p:nvPr/>
        </p:nvSpPr>
        <p:spPr bwMode="auto">
          <a:xfrm>
            <a:off x="9010651" y="3141663"/>
            <a:ext cx="2673349" cy="1727200"/>
          </a:xfrm>
          <a:prstGeom prst="hexagon">
            <a:avLst>
              <a:gd name="adj" fmla="val 25017"/>
              <a:gd name="vf" fmla="val 115470"/>
            </a:avLst>
          </a:prstGeom>
          <a:solidFill>
            <a:schemeClr val="bg1"/>
          </a:solidFill>
          <a:ln w="15875" algn="ctr">
            <a:solidFill>
              <a:srgbClr val="ED0026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sv-SE" altLang="sv-SE" sz="2400">
              <a:solidFill>
                <a:srgbClr val="000000"/>
              </a:solidFill>
            </a:endParaRPr>
          </a:p>
        </p:txBody>
      </p:sp>
      <p:sp>
        <p:nvSpPr>
          <p:cNvPr id="13320" name="Sexhörning 16"/>
          <p:cNvSpPr>
            <a:spLocks noChangeArrowheads="1"/>
          </p:cNvSpPr>
          <p:nvPr/>
        </p:nvSpPr>
        <p:spPr bwMode="auto">
          <a:xfrm>
            <a:off x="11114618" y="4005263"/>
            <a:ext cx="2671233" cy="1727200"/>
          </a:xfrm>
          <a:prstGeom prst="hexagon">
            <a:avLst>
              <a:gd name="adj" fmla="val 24997"/>
              <a:gd name="vf" fmla="val 115470"/>
            </a:avLst>
          </a:prstGeom>
          <a:solidFill>
            <a:schemeClr val="bg1"/>
          </a:solidFill>
          <a:ln w="15875" algn="ctr">
            <a:solidFill>
              <a:srgbClr val="ED0026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sv-SE" altLang="sv-SE" sz="2400">
              <a:solidFill>
                <a:srgbClr val="000000"/>
              </a:solidFill>
            </a:endParaRPr>
          </a:p>
        </p:txBody>
      </p:sp>
      <p:sp>
        <p:nvSpPr>
          <p:cNvPr id="13321" name="Sexhörning 17"/>
          <p:cNvSpPr>
            <a:spLocks noChangeArrowheads="1"/>
          </p:cNvSpPr>
          <p:nvPr/>
        </p:nvSpPr>
        <p:spPr bwMode="auto">
          <a:xfrm>
            <a:off x="-1471084" y="4005263"/>
            <a:ext cx="2671235" cy="1727200"/>
          </a:xfrm>
          <a:prstGeom prst="hexagon">
            <a:avLst>
              <a:gd name="adj" fmla="val 24998"/>
              <a:gd name="vf" fmla="val 115470"/>
            </a:avLst>
          </a:prstGeom>
          <a:solidFill>
            <a:schemeClr val="bg1"/>
          </a:solidFill>
          <a:ln w="15875" algn="ctr">
            <a:solidFill>
              <a:srgbClr val="ED0026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sv-SE" altLang="sv-SE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50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8" descr="RegionSkåne_logo_RGB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0385" y="188913"/>
            <a:ext cx="84243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Sexhörning 5"/>
          <p:cNvSpPr>
            <a:spLocks noChangeArrowheads="1"/>
          </p:cNvSpPr>
          <p:nvPr/>
        </p:nvSpPr>
        <p:spPr bwMode="auto">
          <a:xfrm>
            <a:off x="3511551" y="5373688"/>
            <a:ext cx="1335616" cy="863600"/>
          </a:xfrm>
          <a:prstGeom prst="hexagon">
            <a:avLst>
              <a:gd name="adj" fmla="val 24997"/>
              <a:gd name="vf" fmla="val 115470"/>
            </a:avLst>
          </a:prstGeom>
          <a:solidFill>
            <a:schemeClr val="bg1"/>
          </a:solidFill>
          <a:ln w="12700" algn="ctr">
            <a:solidFill>
              <a:srgbClr val="ED0026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sv-SE" altLang="sv-SE" sz="2400">
              <a:solidFill>
                <a:srgbClr val="000000"/>
              </a:solidFill>
            </a:endParaRPr>
          </a:p>
        </p:txBody>
      </p:sp>
      <p:sp>
        <p:nvSpPr>
          <p:cNvPr id="15364" name="Sexhörning 6"/>
          <p:cNvSpPr>
            <a:spLocks noChangeArrowheads="1"/>
          </p:cNvSpPr>
          <p:nvPr/>
        </p:nvSpPr>
        <p:spPr bwMode="auto">
          <a:xfrm>
            <a:off x="2468034" y="4941888"/>
            <a:ext cx="1335617" cy="863600"/>
          </a:xfrm>
          <a:prstGeom prst="hexagon">
            <a:avLst>
              <a:gd name="adj" fmla="val 24998"/>
              <a:gd name="vf" fmla="val 115470"/>
            </a:avLst>
          </a:prstGeom>
          <a:solidFill>
            <a:schemeClr val="bg1"/>
          </a:solidFill>
          <a:ln w="12700" algn="ctr">
            <a:solidFill>
              <a:srgbClr val="ED0026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sv-SE" altLang="sv-SE" sz="2400">
              <a:solidFill>
                <a:srgbClr val="000000"/>
              </a:solidFill>
            </a:endParaRPr>
          </a:p>
        </p:txBody>
      </p:sp>
      <p:sp>
        <p:nvSpPr>
          <p:cNvPr id="15365" name="Sexhörning 7"/>
          <p:cNvSpPr>
            <a:spLocks noChangeArrowheads="1"/>
          </p:cNvSpPr>
          <p:nvPr/>
        </p:nvSpPr>
        <p:spPr bwMode="auto">
          <a:xfrm>
            <a:off x="1418168" y="5373688"/>
            <a:ext cx="1335617" cy="863600"/>
          </a:xfrm>
          <a:prstGeom prst="hexagon">
            <a:avLst>
              <a:gd name="adj" fmla="val 24998"/>
              <a:gd name="vf" fmla="val 115470"/>
            </a:avLst>
          </a:prstGeom>
          <a:solidFill>
            <a:srgbClr val="ED0026"/>
          </a:solidFill>
          <a:ln w="12700" algn="ctr">
            <a:solidFill>
              <a:srgbClr val="ED0026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sv-SE" altLang="sv-SE" sz="2400">
              <a:solidFill>
                <a:srgbClr val="000000"/>
              </a:solidFill>
            </a:endParaRPr>
          </a:p>
        </p:txBody>
      </p:sp>
      <p:sp>
        <p:nvSpPr>
          <p:cNvPr id="15366" name="Sexhörning 8"/>
          <p:cNvSpPr>
            <a:spLocks noChangeArrowheads="1"/>
          </p:cNvSpPr>
          <p:nvPr/>
        </p:nvSpPr>
        <p:spPr bwMode="auto">
          <a:xfrm>
            <a:off x="368300" y="5805488"/>
            <a:ext cx="1337733" cy="863600"/>
          </a:xfrm>
          <a:prstGeom prst="hexagon">
            <a:avLst>
              <a:gd name="adj" fmla="val 25037"/>
              <a:gd name="vf" fmla="val 115470"/>
            </a:avLst>
          </a:prstGeom>
          <a:solidFill>
            <a:schemeClr val="bg1"/>
          </a:solidFill>
          <a:ln w="12700" algn="ctr">
            <a:solidFill>
              <a:srgbClr val="ED0026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sv-SE" altLang="sv-SE" sz="2400">
              <a:solidFill>
                <a:srgbClr val="000000"/>
              </a:solidFill>
            </a:endParaRPr>
          </a:p>
        </p:txBody>
      </p:sp>
      <p:sp>
        <p:nvSpPr>
          <p:cNvPr id="15367" name="Sexhörning 9"/>
          <p:cNvSpPr>
            <a:spLocks noChangeArrowheads="1"/>
          </p:cNvSpPr>
          <p:nvPr/>
        </p:nvSpPr>
        <p:spPr bwMode="auto">
          <a:xfrm>
            <a:off x="-677333" y="5373688"/>
            <a:ext cx="1335617" cy="863600"/>
          </a:xfrm>
          <a:prstGeom prst="hexagon">
            <a:avLst>
              <a:gd name="adj" fmla="val 24998"/>
              <a:gd name="vf" fmla="val 115470"/>
            </a:avLst>
          </a:prstGeom>
          <a:solidFill>
            <a:schemeClr val="bg1"/>
          </a:solidFill>
          <a:ln w="12700" algn="ctr">
            <a:solidFill>
              <a:srgbClr val="ED0026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sv-SE" altLang="sv-SE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477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8" descr="RegionSkåne_logo_RGB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0385" y="188913"/>
            <a:ext cx="84243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Sexhörning 6"/>
          <p:cNvSpPr>
            <a:spLocks noChangeArrowheads="1"/>
          </p:cNvSpPr>
          <p:nvPr/>
        </p:nvSpPr>
        <p:spPr bwMode="auto">
          <a:xfrm>
            <a:off x="10064751" y="5597526"/>
            <a:ext cx="1102783" cy="714375"/>
          </a:xfrm>
          <a:prstGeom prst="hexagon">
            <a:avLst>
              <a:gd name="adj" fmla="val 24951"/>
              <a:gd name="vf" fmla="val 115470"/>
            </a:avLst>
          </a:prstGeom>
          <a:solidFill>
            <a:schemeClr val="bg1"/>
          </a:solidFill>
          <a:ln w="12700" algn="ctr">
            <a:solidFill>
              <a:srgbClr val="ED0026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sv-SE" altLang="sv-SE" sz="2400">
              <a:solidFill>
                <a:srgbClr val="000000"/>
              </a:solidFill>
            </a:endParaRPr>
          </a:p>
        </p:txBody>
      </p:sp>
      <p:sp>
        <p:nvSpPr>
          <p:cNvPr id="16388" name="Sexhörning 7"/>
          <p:cNvSpPr>
            <a:spLocks noChangeArrowheads="1"/>
          </p:cNvSpPr>
          <p:nvPr/>
        </p:nvSpPr>
        <p:spPr bwMode="auto">
          <a:xfrm>
            <a:off x="10936818" y="5956300"/>
            <a:ext cx="1102783" cy="712788"/>
          </a:xfrm>
          <a:prstGeom prst="hexagon">
            <a:avLst>
              <a:gd name="adj" fmla="val 25007"/>
              <a:gd name="vf" fmla="val 115470"/>
            </a:avLst>
          </a:prstGeom>
          <a:solidFill>
            <a:srgbClr val="ED0026"/>
          </a:solidFill>
          <a:ln w="12700" algn="ctr">
            <a:solidFill>
              <a:srgbClr val="ED0026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sv-SE" altLang="sv-SE" sz="2400">
              <a:solidFill>
                <a:srgbClr val="000000"/>
              </a:solidFill>
            </a:endParaRPr>
          </a:p>
        </p:txBody>
      </p:sp>
      <p:sp>
        <p:nvSpPr>
          <p:cNvPr id="16389" name="Sexhörning 9"/>
          <p:cNvSpPr>
            <a:spLocks noChangeArrowheads="1"/>
          </p:cNvSpPr>
          <p:nvPr/>
        </p:nvSpPr>
        <p:spPr bwMode="auto">
          <a:xfrm>
            <a:off x="11808885" y="5603876"/>
            <a:ext cx="1104900" cy="714375"/>
          </a:xfrm>
          <a:prstGeom prst="hexagon">
            <a:avLst>
              <a:gd name="adj" fmla="val 24999"/>
              <a:gd name="vf" fmla="val 115470"/>
            </a:avLst>
          </a:prstGeom>
          <a:solidFill>
            <a:schemeClr val="bg1"/>
          </a:solidFill>
          <a:ln w="12700" algn="ctr">
            <a:solidFill>
              <a:srgbClr val="ED0026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sv-SE" altLang="sv-SE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09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ubrik 3"/>
          <p:cNvSpPr>
            <a:spLocks noGrp="1"/>
          </p:cNvSpPr>
          <p:nvPr>
            <p:ph type="ctrTitle"/>
          </p:nvPr>
        </p:nvSpPr>
        <p:spPr bwMode="auto">
          <a:xfrm>
            <a:off x="2209800" y="1628776"/>
            <a:ext cx="7772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v-SE" altLang="sv-SE" dirty="0">
                <a:cs typeface="ヒラギノ角ゴ Pro W3"/>
              </a:rPr>
              <a:t>Utskrivningsinformation i Intygsmodulen</a:t>
            </a:r>
            <a:br>
              <a:rPr lang="sv-SE" altLang="sv-SE" dirty="0">
                <a:cs typeface="ヒラギノ角ゴ Pro W3"/>
              </a:rPr>
            </a:br>
            <a:endParaRPr lang="sv-SE" altLang="sv-SE" sz="2800" dirty="0"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146223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 txBox="1">
            <a:spLocks/>
          </p:cNvSpPr>
          <p:nvPr/>
        </p:nvSpPr>
        <p:spPr bwMode="auto">
          <a:xfrm>
            <a:off x="1730040" y="462718"/>
            <a:ext cx="8229600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j-lt"/>
                <a:ea typeface="+mj-ea"/>
                <a:cs typeface="ヒラギノ角ゴ Pro W3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  <a:ea typeface="ヒラギノ角ゴ Pro W3" pitchFamily="1" charset="-128"/>
                <a:cs typeface="ヒラギノ角ゴ Pro W3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  <a:ea typeface="ヒラギノ角ゴ Pro W3" pitchFamily="1" charset="-128"/>
                <a:cs typeface="ヒラギノ角ゴ Pro W3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  <a:ea typeface="ヒラギノ角ゴ Pro W3" pitchFamily="1" charset="-128"/>
                <a:cs typeface="ヒラギノ角ゴ Pro W3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  <a:ea typeface="ヒラギノ角ゴ Pro W3" pitchFamily="1" charset="-128"/>
                <a:cs typeface="ヒラギノ角ゴ Pro W3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sv-SE" sz="1400" b="0" dirty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sv-SE" sz="1400" b="0" dirty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sv-SE" sz="1400" b="0" dirty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sv-SE" sz="1400" b="0" dirty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sv-SE" sz="1400" b="0" dirty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sv-SE" sz="1400" b="0" dirty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sv-SE" sz="1400" b="0" dirty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sv-SE" sz="1400" b="0" dirty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sv-SE" sz="1400" b="0" dirty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sv-SE" sz="1400" b="0" dirty="0">
              <a:solidFill>
                <a:srgbClr val="000000"/>
              </a:solidFill>
            </a:endParaRPr>
          </a:p>
          <a:p>
            <a:pPr>
              <a:defRPr/>
            </a:pPr>
            <a:br>
              <a:rPr lang="sv-SE" sz="1400" b="0" dirty="0">
                <a:solidFill>
                  <a:srgbClr val="000000"/>
                </a:solidFill>
              </a:rPr>
            </a:br>
            <a:br>
              <a:rPr lang="sv-SE" sz="1200" b="0" dirty="0">
                <a:solidFill>
                  <a:srgbClr val="000000"/>
                </a:solidFill>
              </a:rPr>
            </a:br>
            <a:br>
              <a:rPr lang="sv-SE" sz="1200" b="0" dirty="0">
                <a:solidFill>
                  <a:srgbClr val="000000"/>
                </a:solidFill>
              </a:rPr>
            </a:br>
            <a:endParaRPr lang="sv-SE" sz="1200" b="0" dirty="0">
              <a:solidFill>
                <a:srgbClr val="000000"/>
              </a:solidFill>
            </a:endParaRPr>
          </a:p>
          <a:p>
            <a:endParaRPr lang="sv-SE" altLang="sv-SE" dirty="0">
              <a:solidFill>
                <a:srgbClr val="000000"/>
              </a:solidFill>
              <a:cs typeface="ヒラギノ角ゴ Pro W3"/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1880326" y="1549400"/>
            <a:ext cx="870373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Från och med 190328 ska utskrivningsinformation skrivas i Intygsmodulen. </a:t>
            </a:r>
          </a:p>
          <a:p>
            <a:r>
              <a:rPr lang="sv-SE" dirty="0"/>
              <a:t>Det kommer vara möjligt att skriva utskrivningsinformation i den gamla delen via Melior till och med 190405. Därefter kommer anteckningarna utskrivningsinfo läk och utskrivningsinfo </a:t>
            </a:r>
            <a:r>
              <a:rPr lang="sv-SE" dirty="0" err="1"/>
              <a:t>ssk</a:t>
            </a:r>
            <a:r>
              <a:rPr lang="sv-SE" dirty="0"/>
              <a:t> att länkas av.</a:t>
            </a:r>
          </a:p>
          <a:p>
            <a:endParaRPr lang="sv-SE" dirty="0"/>
          </a:p>
          <a:p>
            <a:r>
              <a:rPr lang="sv-SE" dirty="0"/>
              <a:t>Sökord för sjuksköterskan som visas sist i dagens rapport under Information från andra yrkeskategorier </a:t>
            </a:r>
            <a:r>
              <a:rPr lang="sv-SE" dirty="0" err="1"/>
              <a:t>ssk</a:t>
            </a:r>
            <a:r>
              <a:rPr lang="sv-SE" dirty="0"/>
              <a:t> finns inte som val i den nya lösningen.</a:t>
            </a:r>
          </a:p>
          <a:p>
            <a:endParaRPr lang="sv-SE" dirty="0"/>
          </a:p>
          <a:p>
            <a:r>
              <a:rPr lang="sv-SE" dirty="0"/>
              <a:t>Det är endast läkare och sekreterare som i nuläget kan skriva i Intygsmodulen, vidimerare kan inte anges.</a:t>
            </a:r>
          </a:p>
          <a:p>
            <a:endParaRPr lang="sv-SE" dirty="0">
              <a:solidFill>
                <a:srgbClr val="FF0000"/>
              </a:solidFill>
            </a:endParaRPr>
          </a:p>
          <a:p>
            <a:r>
              <a:rPr lang="sv-SE" dirty="0"/>
              <a:t>Läkemedel från aktuella ordinationer hämtas automatiskt. Precis som tidigare ska läkemedelslistan i Melior uppdateras innan utskrivningsinformationen skapas. </a:t>
            </a:r>
          </a:p>
        </p:txBody>
      </p:sp>
    </p:spTree>
    <p:extLst>
      <p:ext uri="{BB962C8B-B14F-4D97-AF65-F5344CB8AC3E}">
        <p14:creationId xmlns:p14="http://schemas.microsoft.com/office/powerpoint/2010/main" val="347675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1303867" y="598340"/>
            <a:ext cx="8128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Sätt </a:t>
            </a:r>
            <a:r>
              <a:rPr lang="sv-SE" dirty="0" err="1"/>
              <a:t>Siths</a:t>
            </a:r>
            <a:r>
              <a:rPr lang="sv-SE" dirty="0"/>
              <a:t>-kortet i kortläsaren</a:t>
            </a:r>
          </a:p>
          <a:p>
            <a:endParaRPr lang="sv-SE" dirty="0"/>
          </a:p>
          <a:p>
            <a:r>
              <a:rPr lang="sv-SE" dirty="0"/>
              <a:t>Öppna patients journalmapp välj Intyg via Menyval Intyg</a:t>
            </a:r>
          </a:p>
          <a:p>
            <a:endParaRPr lang="sv-SE" dirty="0"/>
          </a:p>
          <a:p>
            <a:r>
              <a:rPr lang="sv-SE" dirty="0"/>
              <a:t>Klicka på knappen </a:t>
            </a:r>
          </a:p>
          <a:p>
            <a:endParaRPr lang="sv-SE" dirty="0"/>
          </a:p>
          <a:p>
            <a:r>
              <a:rPr lang="sv-SE" dirty="0"/>
              <a:t>Välj Utskrivningsinformation 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Markera mall och klicka på välj 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2379" y="1161952"/>
            <a:ext cx="1247775" cy="59055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6816" y="1738742"/>
            <a:ext cx="1104900" cy="400050"/>
          </a:xfrm>
          <a:prstGeom prst="rect">
            <a:avLst/>
          </a:prstGeom>
        </p:spPr>
      </p:pic>
      <p:grpSp>
        <p:nvGrpSpPr>
          <p:cNvPr id="8" name="Grupp 7"/>
          <p:cNvGrpSpPr/>
          <p:nvPr/>
        </p:nvGrpSpPr>
        <p:grpSpPr>
          <a:xfrm>
            <a:off x="4421716" y="2274599"/>
            <a:ext cx="3737362" cy="2418293"/>
            <a:chOff x="4421716" y="2274599"/>
            <a:chExt cx="3737362" cy="2418293"/>
          </a:xfrm>
        </p:grpSpPr>
        <p:pic>
          <p:nvPicPr>
            <p:cNvPr id="6" name="Bildobjekt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21716" y="2274599"/>
              <a:ext cx="3737362" cy="2418293"/>
            </a:xfrm>
            <a:prstGeom prst="rect">
              <a:avLst/>
            </a:prstGeom>
          </p:spPr>
        </p:pic>
        <p:sp>
          <p:nvSpPr>
            <p:cNvPr id="7" name="Rektangel 6"/>
            <p:cNvSpPr/>
            <p:nvPr/>
          </p:nvSpPr>
          <p:spPr bwMode="auto">
            <a:xfrm>
              <a:off x="4525097" y="3920066"/>
              <a:ext cx="3530600" cy="254000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</p:grpSp>
      <p:pic>
        <p:nvPicPr>
          <p:cNvPr id="5" name="Bildobjekt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25097" y="4893482"/>
            <a:ext cx="3633981" cy="1852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23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1175657" y="481149"/>
            <a:ext cx="9998250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Utskrivningsinformationen innehåller 6 rubriker med fritext fält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Ort</a:t>
            </a:r>
            <a:r>
              <a:rPr lang="sv-SE" dirty="0"/>
              <a:t> – Skriv namnet på sjukhuset samt ort där patienten vårdats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Vårdtid</a:t>
            </a:r>
            <a:r>
              <a:rPr lang="sv-SE" dirty="0"/>
              <a:t>– Skriv datum för vårdtillfället tex 190105-190110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Om din sjukdom </a:t>
            </a:r>
            <a:r>
              <a:rPr lang="sv-SE" dirty="0"/>
              <a:t>–</a:t>
            </a:r>
            <a:r>
              <a:rPr lang="sv-SE" b="1" dirty="0"/>
              <a:t> </a:t>
            </a:r>
            <a:r>
              <a:rPr lang="sv-SE" dirty="0"/>
              <a:t>Skriv kortfattat kring inläggningsorsak och vad som </a:t>
            </a:r>
          </a:p>
          <a:p>
            <a:pPr marL="269875"/>
            <a:r>
              <a:rPr lang="sv-SE" dirty="0"/>
              <a:t>gjorts under vårdtiden</a:t>
            </a:r>
          </a:p>
          <a:p>
            <a:pPr marL="269875"/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Planering </a:t>
            </a:r>
            <a:r>
              <a:rPr lang="sv-SE" dirty="0"/>
              <a:t>– Skriv vad som planeras efter vårdtiden inklusive uppföljning samt vem </a:t>
            </a:r>
          </a:p>
          <a:p>
            <a:pPr marL="269875"/>
            <a:r>
              <a:rPr lang="sv-SE" dirty="0"/>
              <a:t>som ansvarar, tex provtagning, återbesök</a:t>
            </a:r>
          </a:p>
          <a:p>
            <a:pPr marL="269875"/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Om du undrar över något ska du kontakta</a:t>
            </a:r>
            <a:r>
              <a:rPr lang="sv-SE" dirty="0"/>
              <a:t> – Ange kontaktuppgifter till enhet/person</a:t>
            </a:r>
          </a:p>
          <a:p>
            <a:r>
              <a:rPr lang="sv-SE" dirty="0"/>
              <a:t> </a:t>
            </a:r>
            <a:endParaRPr lang="sv-S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Läkemedelsberättelse (förändring av dina mediciner) </a:t>
            </a:r>
          </a:p>
          <a:p>
            <a:pPr marL="269875"/>
            <a:r>
              <a:rPr lang="sv-SE" dirty="0"/>
              <a:t>Lista alla genomförda läkemedelsförändringar (vid utskrivning i förhållande till vid inskrivning) </a:t>
            </a:r>
          </a:p>
          <a:p>
            <a:pPr marL="269875"/>
            <a:r>
              <a:rPr lang="sv-SE" dirty="0"/>
              <a:t>och orsak till dessa. Förändringarna framförs i punktform med ny rad för varje </a:t>
            </a:r>
          </a:p>
          <a:p>
            <a:pPr marL="269875"/>
            <a:r>
              <a:rPr lang="sv-SE" dirty="0"/>
              <a:t>läkemedelsförändring och med preparatnamnet först på raden. </a:t>
            </a:r>
          </a:p>
          <a:p>
            <a:pPr marL="269875"/>
            <a:r>
              <a:rPr lang="sv-SE" dirty="0"/>
              <a:t>Använd ett patientanpassat språk.</a:t>
            </a:r>
          </a:p>
          <a:p>
            <a:pPr marL="269875"/>
            <a:r>
              <a:rPr lang="sv-SE" dirty="0"/>
              <a:t>Förtydliga att inga läkemedelsförändringar har genomförts om så är fallet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4306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ruta 6"/>
          <p:cNvSpPr txBox="1"/>
          <p:nvPr/>
        </p:nvSpPr>
        <p:spPr>
          <a:xfrm>
            <a:off x="2125133" y="1803400"/>
            <a:ext cx="5317067" cy="1955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1058335" y="194732"/>
            <a:ext cx="9042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 </a:t>
            </a:r>
            <a:r>
              <a:rPr lang="sv-SE" dirty="0"/>
              <a:t>Läkemedel som ska sättas ut fr o m dagen efter utskrivning kan ”nollas” dagen efter </a:t>
            </a:r>
          </a:p>
          <a:p>
            <a:pPr marL="355600"/>
            <a:r>
              <a:rPr lang="sv-SE" dirty="0"/>
              <a:t>utskrivning, det kommer då inte med på utskrivningsinformationen.</a:t>
            </a:r>
          </a:p>
          <a:p>
            <a:pPr marL="355600"/>
            <a:r>
              <a:rPr lang="sv-SE" dirty="0"/>
              <a:t> </a:t>
            </a:r>
          </a:p>
          <a:p>
            <a:pPr marL="355600" indent="-355600">
              <a:buFont typeface="Arial" panose="020B0604020202020204" pitchFamily="34" charset="0"/>
              <a:buChar char="•"/>
            </a:pPr>
            <a:r>
              <a:rPr lang="sv-SE" dirty="0"/>
              <a:t>Slutdatum för läkemedel som sättes ut framåt i tiden (med </a:t>
            </a:r>
            <a:r>
              <a:rPr lang="sv-SE" dirty="0" err="1"/>
              <a:t>pilning</a:t>
            </a:r>
            <a:r>
              <a:rPr lang="sv-SE" dirty="0"/>
              <a:t> och ”0”) följer  med till Utskrivningsinformationen i fältet </a:t>
            </a:r>
            <a:r>
              <a:rPr lang="sv-SE" i="1" dirty="0"/>
              <a:t>Anvisningar</a:t>
            </a:r>
            <a:r>
              <a:rPr lang="sv-SE" dirty="0"/>
              <a:t>. </a:t>
            </a:r>
          </a:p>
          <a:p>
            <a:pPr marL="355600" indent="-355600">
              <a:buFont typeface="Arial" panose="020B0604020202020204" pitchFamily="34" charset="0"/>
              <a:buChar char="•"/>
            </a:pPr>
            <a:endParaRPr lang="sv-SE" dirty="0"/>
          </a:p>
          <a:p>
            <a:pPr marL="355600" indent="-355600">
              <a:buFont typeface="Arial" panose="020B0604020202020204" pitchFamily="34" charset="0"/>
              <a:buChar char="•"/>
            </a:pPr>
            <a:endParaRPr lang="sv-SE" dirty="0"/>
          </a:p>
          <a:p>
            <a:pPr marL="355600" indent="-35560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  <a:p>
            <a:pPr marL="355600" indent="-355600">
              <a:buFont typeface="Arial" panose="020B0604020202020204" pitchFamily="34" charset="0"/>
              <a:buChar char="•"/>
            </a:pPr>
            <a:endParaRPr lang="sv-SE" dirty="0"/>
          </a:p>
          <a:p>
            <a:pPr marL="355600" indent="-355600">
              <a:buFont typeface="Arial" panose="020B0604020202020204" pitchFamily="34" charset="0"/>
              <a:buChar char="•"/>
            </a:pPr>
            <a:r>
              <a:rPr lang="sv-SE" dirty="0"/>
              <a:t>Startdatum för läkemedel som sätts in framåt i tiden följer med till Utskrivningsinformationen i fältet </a:t>
            </a:r>
            <a:r>
              <a:rPr lang="sv-SE" i="1" dirty="0"/>
              <a:t>Anvisningar</a:t>
            </a:r>
            <a:r>
              <a:rPr lang="sv-SE" dirty="0"/>
              <a:t>. </a:t>
            </a:r>
          </a:p>
          <a:p>
            <a:pPr marL="355600" indent="-355600">
              <a:buFont typeface="Arial" panose="020B0604020202020204" pitchFamily="34" charset="0"/>
              <a:buChar char="•"/>
            </a:pPr>
            <a:endParaRPr lang="sv-SE" dirty="0"/>
          </a:p>
          <a:p>
            <a:pPr marL="355600" indent="-355600">
              <a:buFont typeface="Arial" panose="020B0604020202020204" pitchFamily="34" charset="0"/>
              <a:buChar char="•"/>
            </a:pPr>
            <a:endParaRPr lang="sv-SE" dirty="0"/>
          </a:p>
          <a:p>
            <a:pPr marL="355600" indent="-355600">
              <a:buFont typeface="Arial" panose="020B0604020202020204" pitchFamily="34" charset="0"/>
              <a:buChar char="•"/>
            </a:pPr>
            <a:endParaRPr lang="sv-SE" dirty="0"/>
          </a:p>
          <a:p>
            <a:pPr marL="355600" indent="-355600">
              <a:buFont typeface="Arial" panose="020B0604020202020204" pitchFamily="34" charset="0"/>
              <a:buChar char="•"/>
            </a:pPr>
            <a:endParaRPr lang="sv-SE" dirty="0"/>
          </a:p>
          <a:p>
            <a:pPr marL="355600" lvl="1" indent="-355600">
              <a:buFont typeface="Arial" panose="020B0604020202020204" pitchFamily="34" charset="0"/>
              <a:buChar char="•"/>
            </a:pPr>
            <a:r>
              <a:rPr lang="sv-SE" dirty="0"/>
              <a:t>Kontrollera att</a:t>
            </a:r>
            <a:r>
              <a:rPr lang="sv-SE" b="1" dirty="0"/>
              <a:t> </a:t>
            </a:r>
            <a:r>
              <a:rPr lang="sv-SE" dirty="0" err="1"/>
              <a:t>maxdos</a:t>
            </a:r>
            <a:r>
              <a:rPr lang="sv-SE" dirty="0"/>
              <a:t> för vid behovsläkemedel är angett i fältet </a:t>
            </a:r>
            <a:r>
              <a:rPr lang="sv-SE" dirty="0" err="1"/>
              <a:t>maxdos</a:t>
            </a:r>
            <a:r>
              <a:rPr lang="sv-SE" dirty="0"/>
              <a:t>, så följer  informationen med till utskrivningsinformationen i fältet </a:t>
            </a:r>
            <a:r>
              <a:rPr lang="sv-SE" i="1" dirty="0"/>
              <a:t>Doseras</a:t>
            </a:r>
            <a:r>
              <a:rPr lang="sv-SE" dirty="0"/>
              <a:t>. </a:t>
            </a: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1775" y="1705504"/>
            <a:ext cx="7269692" cy="858585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3417" y="3588374"/>
            <a:ext cx="7258050" cy="78105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13417" y="5271611"/>
            <a:ext cx="7258050" cy="790575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 bwMode="auto">
          <a:xfrm>
            <a:off x="7738533" y="1705504"/>
            <a:ext cx="1032934" cy="411163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9" name="Rektangel 8"/>
          <p:cNvSpPr/>
          <p:nvPr/>
        </p:nvSpPr>
        <p:spPr bwMode="auto">
          <a:xfrm>
            <a:off x="7738533" y="3588374"/>
            <a:ext cx="1032934" cy="411163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0" name="Rektangel 9"/>
          <p:cNvSpPr/>
          <p:nvPr/>
        </p:nvSpPr>
        <p:spPr bwMode="auto">
          <a:xfrm>
            <a:off x="6654797" y="5271611"/>
            <a:ext cx="1083736" cy="45252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0773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1133" y="397735"/>
            <a:ext cx="10016066" cy="4648398"/>
          </a:xfrm>
        </p:spPr>
        <p:txBody>
          <a:bodyPr/>
          <a:lstStyle/>
          <a:p>
            <a:pPr marL="355600" indent="-355600">
              <a:buFont typeface="Arial" panose="020B0604020202020204" pitchFamily="34" charset="0"/>
              <a:buChar char="•"/>
            </a:pPr>
            <a:r>
              <a:rPr lang="sv-SE" sz="1800" kern="1200" dirty="0">
                <a:cs typeface="+mn-cs"/>
              </a:rPr>
              <a:t>Kontrollera och notera specifika anvisningar avseende dos </a:t>
            </a:r>
          </a:p>
          <a:p>
            <a:pPr marL="812800" lvl="1" indent="-355600">
              <a:buFont typeface="Courier New" panose="02070309020205020404" pitchFamily="49" charset="0"/>
              <a:buChar char="o"/>
            </a:pPr>
            <a:r>
              <a:rPr lang="sv-SE" sz="1800" kern="1200" dirty="0">
                <a:cs typeface="+mn-cs"/>
              </a:rPr>
              <a:t>Startdatum om annat är framtida datum</a:t>
            </a:r>
          </a:p>
          <a:p>
            <a:pPr marL="812800" lvl="1" indent="-355600">
              <a:buFont typeface="Courier New" panose="02070309020205020404" pitchFamily="49" charset="0"/>
              <a:buChar char="o"/>
            </a:pPr>
            <a:r>
              <a:rPr lang="sv-SE" sz="1800" u="sng" kern="1200" dirty="0">
                <a:cs typeface="+mn-cs"/>
              </a:rPr>
              <a:t>Tillfälligt utsatt</a:t>
            </a:r>
            <a:r>
              <a:rPr lang="sv-SE" sz="1800" kern="1200" dirty="0">
                <a:cs typeface="+mn-cs"/>
              </a:rPr>
              <a:t>: information om kryssade läkemedel följer inte med till utskrivningsinformationen utan måste skrivas manuellt i fältet </a:t>
            </a:r>
            <a:r>
              <a:rPr lang="sv-SE" sz="1800" i="1" kern="1200" dirty="0">
                <a:cs typeface="+mn-cs"/>
              </a:rPr>
              <a:t>Anvisningar</a:t>
            </a:r>
            <a:r>
              <a:rPr lang="sv-SE" sz="1800" kern="1200" dirty="0">
                <a:cs typeface="+mn-cs"/>
              </a:rPr>
              <a:t>.</a:t>
            </a:r>
          </a:p>
          <a:p>
            <a:pPr marL="812800" lvl="1" indent="-355600">
              <a:buFont typeface="Courier New" panose="02070309020205020404" pitchFamily="49" charset="0"/>
              <a:buChar char="o"/>
            </a:pPr>
            <a:r>
              <a:rPr lang="sv-SE" sz="1800" u="sng" kern="1200" dirty="0">
                <a:cs typeface="+mn-cs"/>
              </a:rPr>
              <a:t>Intag specifika dagar</a:t>
            </a:r>
            <a:r>
              <a:rPr lang="sv-SE" sz="1800" kern="1200" dirty="0">
                <a:cs typeface="+mn-cs"/>
              </a:rPr>
              <a:t>: används schema för ordinationen visas informationen i fältet </a:t>
            </a:r>
            <a:r>
              <a:rPr lang="sv-SE" sz="1800" i="1" kern="1200" dirty="0">
                <a:cs typeface="+mn-cs"/>
              </a:rPr>
              <a:t>Doseras</a:t>
            </a:r>
            <a:r>
              <a:rPr lang="sv-SE" sz="1800" kern="1200" dirty="0">
                <a:cs typeface="+mn-cs"/>
              </a:rPr>
              <a:t>.</a:t>
            </a:r>
          </a:p>
          <a:p>
            <a:pPr marL="812800" lvl="1" indent="-355600">
              <a:buFont typeface="Courier New" panose="02070309020205020404" pitchFamily="49" charset="0"/>
              <a:buChar char="o"/>
            </a:pPr>
            <a:endParaRPr lang="sv-SE" sz="1800" kern="1200" dirty="0">
              <a:cs typeface="+mn-cs"/>
            </a:endParaRPr>
          </a:p>
          <a:p>
            <a:pPr marL="812800" lvl="1" indent="-355600">
              <a:buFont typeface="Courier New" panose="02070309020205020404" pitchFamily="49" charset="0"/>
              <a:buChar char="o"/>
            </a:pPr>
            <a:endParaRPr lang="sv-SE" sz="1800" kern="1200" dirty="0">
              <a:cs typeface="+mn-cs"/>
            </a:endParaRPr>
          </a:p>
          <a:p>
            <a:pPr lvl="1"/>
            <a:endParaRPr lang="sv-SE" sz="1800" kern="1200" dirty="0">
              <a:cs typeface="+mn-cs"/>
            </a:endParaRPr>
          </a:p>
          <a:p>
            <a:pPr marL="812800" lvl="1" indent="-355600">
              <a:buFont typeface="Courier New" panose="02070309020205020404" pitchFamily="49" charset="0"/>
              <a:buChar char="o"/>
            </a:pPr>
            <a:r>
              <a:rPr lang="sv-SE" sz="1800" kern="1200" dirty="0">
                <a:cs typeface="+mn-cs"/>
              </a:rPr>
              <a:t>Upp- och nedtrappningsscheman måste skrivas manuellt i fältet </a:t>
            </a:r>
            <a:r>
              <a:rPr lang="sv-SE" sz="1800" i="1" kern="1200" dirty="0">
                <a:cs typeface="+mn-cs"/>
              </a:rPr>
              <a:t>Anvisningar</a:t>
            </a:r>
            <a:r>
              <a:rPr lang="sv-SE" sz="1800" kern="1200" dirty="0">
                <a:cs typeface="+mn-cs"/>
              </a:rPr>
              <a:t>.</a:t>
            </a:r>
          </a:p>
          <a:p>
            <a:endParaRPr lang="sv-SE" dirty="0"/>
          </a:p>
          <a:p>
            <a:pPr marL="355600" indent="-355600">
              <a:buFont typeface="Arial" panose="020B0604020202020204" pitchFamily="34" charset="0"/>
              <a:buChar char="•"/>
            </a:pPr>
            <a:r>
              <a:rPr lang="sv-SE" sz="1800" u="sng" kern="1200" dirty="0">
                <a:cs typeface="+mn-cs"/>
              </a:rPr>
              <a:t>Infusion med tillsats</a:t>
            </a:r>
            <a:r>
              <a:rPr lang="sv-SE" sz="1800" kern="1200" dirty="0">
                <a:cs typeface="+mn-cs"/>
              </a:rPr>
              <a:t>: Ordinerade tillsatser visas inte i utskrivningsinformation. Viktigt att dessa noteras i fältet </a:t>
            </a:r>
            <a:r>
              <a:rPr lang="sv-SE" sz="1800" i="1" kern="1200" dirty="0">
                <a:cs typeface="+mn-cs"/>
              </a:rPr>
              <a:t>Anvisningar</a:t>
            </a:r>
            <a:r>
              <a:rPr lang="sv-SE" sz="1800" kern="1200" dirty="0">
                <a:cs typeface="+mn-cs"/>
              </a:rPr>
              <a:t> för infusionsvätskan så ordinationen blir tydlig för nästa vårdgivare.</a:t>
            </a:r>
          </a:p>
          <a:p>
            <a:endParaRPr lang="sv-SE" dirty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7746" y="2250446"/>
            <a:ext cx="7267575" cy="942975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 bwMode="auto">
          <a:xfrm>
            <a:off x="6510867" y="2250446"/>
            <a:ext cx="1176866" cy="411163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5442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1371600" y="381001"/>
            <a:ext cx="10405413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57188" indent="-357188"/>
            <a:endParaRPr lang="sv-SE" dirty="0"/>
          </a:p>
          <a:p>
            <a:pPr marL="355600" indent="-355600">
              <a:buFont typeface="Arial" panose="020B0604020202020204" pitchFamily="34" charset="0"/>
              <a:buChar char="•"/>
            </a:pPr>
            <a:r>
              <a:rPr lang="sv-SE" dirty="0"/>
              <a:t>Den läkare som signerar utskrivningsinformationen står som ansvarig trots att </a:t>
            </a:r>
          </a:p>
          <a:p>
            <a:pPr marL="355600" indent="-355600"/>
            <a:r>
              <a:rPr lang="sv-SE" dirty="0"/>
              <a:t>	annan läkare valts som ansvarig tidigare. Den enhet som signerande läkare har som vald enhet i</a:t>
            </a:r>
          </a:p>
          <a:p>
            <a:pPr marL="355600" indent="-355600"/>
            <a:r>
              <a:rPr lang="sv-SE" dirty="0"/>
              <a:t>	Melior visas i den automatgenererade anteckningen</a:t>
            </a:r>
          </a:p>
          <a:p>
            <a:pPr marL="355600" indent="-355600"/>
            <a:endParaRPr lang="sv-SE" dirty="0"/>
          </a:p>
          <a:p>
            <a:pPr marL="355600" indent="-355600">
              <a:buFont typeface="Arial" panose="020B0604020202020204" pitchFamily="34" charset="0"/>
              <a:buChar char="•"/>
            </a:pPr>
            <a:r>
              <a:rPr lang="sv-SE" dirty="0"/>
              <a:t>Den automatgenererade anteckningen kopplas till den vårdkontakt som är markerad på</a:t>
            </a:r>
          </a:p>
          <a:p>
            <a:pPr marL="355600"/>
            <a:r>
              <a:rPr lang="sv-SE" dirty="0"/>
              <a:t>journalmappen när signering sker</a:t>
            </a:r>
          </a:p>
          <a:p>
            <a:pPr marL="355600"/>
            <a:endParaRPr lang="sv-SE" dirty="0"/>
          </a:p>
          <a:p>
            <a:pPr marL="355600" indent="-355600">
              <a:buFont typeface="Arial" panose="020B0604020202020204" pitchFamily="34" charset="0"/>
              <a:buChar char="•"/>
            </a:pPr>
            <a:r>
              <a:rPr lang="sv-SE" dirty="0"/>
              <a:t>Enhet som visas på Utskrivningsinformationen och i Intygsmodulen är den enhet som skrivande </a:t>
            </a:r>
          </a:p>
          <a:p>
            <a:pPr marL="355600"/>
            <a:r>
              <a:rPr lang="sv-SE" dirty="0"/>
              <a:t>Läkare har som vald enhet i Melior</a:t>
            </a:r>
          </a:p>
          <a:p>
            <a:pPr marL="355600" indent="-355600"/>
            <a:endParaRPr lang="sv-SE" dirty="0"/>
          </a:p>
          <a:p>
            <a:pPr marL="355600" indent="-355600">
              <a:buFont typeface="Arial" panose="020B0604020202020204" pitchFamily="34" charset="0"/>
              <a:buChar char="•"/>
            </a:pPr>
            <a:r>
              <a:rPr lang="sv-SE" dirty="0"/>
              <a:t>Utskrivningsinformationen måste signeras innan utskrift kan ske. </a:t>
            </a:r>
          </a:p>
          <a:p>
            <a:pPr marL="355600" indent="-355600"/>
            <a:r>
              <a:rPr lang="sv-SE" dirty="0"/>
              <a:t>	Efter signering kan inga ändringar göras.</a:t>
            </a:r>
          </a:p>
          <a:p>
            <a:pPr marL="355600" indent="-355600"/>
            <a:endParaRPr lang="sv-SE" dirty="0"/>
          </a:p>
          <a:p>
            <a:pPr marL="355600" indent="-355600">
              <a:buFont typeface="Arial" panose="020B0604020202020204" pitchFamily="34" charset="0"/>
              <a:buChar char="•"/>
            </a:pPr>
            <a:r>
              <a:rPr lang="sv-SE" dirty="0"/>
              <a:t>När utskrivningsinformationen signeras skapas en automatgenererad anteckning i Melior</a:t>
            </a:r>
          </a:p>
          <a:p>
            <a:pPr marL="355600" indent="-355600"/>
            <a:r>
              <a:rPr lang="sv-SE" dirty="0"/>
              <a:t>	innehållande länk till Intygsmodulen samt termer och text från Utskrivningsinformationen.</a:t>
            </a:r>
          </a:p>
          <a:p>
            <a:pPr marL="355600" indent="-355600"/>
            <a:endParaRPr lang="sv-SE" dirty="0"/>
          </a:p>
          <a:p>
            <a:pPr marL="355600" indent="-355600">
              <a:buFont typeface="Arial" panose="020B0604020202020204" pitchFamily="34" charset="0"/>
              <a:buChar char="•"/>
            </a:pPr>
            <a:r>
              <a:rPr lang="sv-SE" dirty="0"/>
              <a:t>Tidigare signerad utskrivningsinformation kan kopieras                ,texten blir då den samma men</a:t>
            </a:r>
          </a:p>
          <a:p>
            <a:pPr marL="355600" indent="-355600"/>
            <a:r>
              <a:rPr lang="sv-SE" dirty="0"/>
              <a:t>	läkemedel hämtas på nytt från aktuella ordinationer </a:t>
            </a:r>
          </a:p>
          <a:p>
            <a:pPr marL="355600" indent="-355600"/>
            <a:endParaRPr lang="sv-SE" dirty="0"/>
          </a:p>
          <a:p>
            <a:pPr marL="355600" indent="-355600">
              <a:buFont typeface="Arial" panose="020B0604020202020204" pitchFamily="34" charset="0"/>
              <a:buChar char="•"/>
            </a:pPr>
            <a:r>
              <a:rPr lang="sv-SE" dirty="0"/>
              <a:t>Om makulering av utskrivningsinformationen är aktuell krävs makulering både i </a:t>
            </a:r>
          </a:p>
          <a:p>
            <a:pPr marL="357188" indent="-357188"/>
            <a:r>
              <a:rPr lang="sv-SE" dirty="0"/>
              <a:t>	Intyg och makulering av den automatgenererade anteckningen i Melior.</a:t>
            </a:r>
          </a:p>
          <a:p>
            <a:pPr marL="355600" indent="-355600"/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5849" y="5056159"/>
            <a:ext cx="87630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866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5481" y="170667"/>
            <a:ext cx="1743075" cy="2447925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2647" y="4385273"/>
            <a:ext cx="3033088" cy="2207211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8854" y="2350697"/>
            <a:ext cx="3500059" cy="1852083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668697" y="687565"/>
            <a:ext cx="7797969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Via menyn </a:t>
            </a:r>
            <a:r>
              <a:rPr lang="sv-SE" i="1" dirty="0"/>
              <a:t>Fler alternativ </a:t>
            </a:r>
            <a:r>
              <a:rPr lang="sv-SE" dirty="0"/>
              <a:t>är det möjligt att ändra enhet och ansvarig läkare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Enhet ändras i trädstruktur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Läkare ändras genom sökning på namn</a:t>
            </a:r>
          </a:p>
        </p:txBody>
      </p:sp>
    </p:spTree>
    <p:extLst>
      <p:ext uri="{BB962C8B-B14F-4D97-AF65-F5344CB8AC3E}">
        <p14:creationId xmlns:p14="http://schemas.microsoft.com/office/powerpoint/2010/main" val="2829501015"/>
      </p:ext>
    </p:extLst>
  </p:cSld>
  <p:clrMapOvr>
    <a:masterClrMapping/>
  </p:clrMapOvr>
</p:sld>
</file>

<file path=ppt/theme/theme1.xml><?xml version="1.0" encoding="utf-8"?>
<a:theme xmlns:a="http://schemas.openxmlformats.org/drawingml/2006/main" name="1_Framsida-gul-bild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AC81A"/>
      </a:accent1>
      <a:accent2>
        <a:srgbClr val="ED0025"/>
      </a:accent2>
      <a:accent3>
        <a:srgbClr val="9D156A"/>
      </a:accent3>
      <a:accent4>
        <a:srgbClr val="B33177"/>
      </a:accent4>
      <a:accent5>
        <a:srgbClr val="FF6500"/>
      </a:accent5>
      <a:accent6>
        <a:srgbClr val="C2002D"/>
      </a:accent6>
      <a:hlink>
        <a:srgbClr val="049048"/>
      </a:hlink>
      <a:folHlink>
        <a:srgbClr val="959C28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esentationssidor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AC81A"/>
      </a:accent1>
      <a:accent2>
        <a:srgbClr val="ED0025"/>
      </a:accent2>
      <a:accent3>
        <a:srgbClr val="9D156A"/>
      </a:accent3>
      <a:accent4>
        <a:srgbClr val="B33177"/>
      </a:accent4>
      <a:accent5>
        <a:srgbClr val="FF6500"/>
      </a:accent5>
      <a:accent6>
        <a:srgbClr val="C2002D"/>
      </a:accent6>
      <a:hlink>
        <a:srgbClr val="049048"/>
      </a:hlink>
      <a:folHlink>
        <a:srgbClr val="959C28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Presentationssidor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AC81A"/>
      </a:accent1>
      <a:accent2>
        <a:srgbClr val="ED0025"/>
      </a:accent2>
      <a:accent3>
        <a:srgbClr val="9D156A"/>
      </a:accent3>
      <a:accent4>
        <a:srgbClr val="B33177"/>
      </a:accent4>
      <a:accent5>
        <a:srgbClr val="FF6500"/>
      </a:accent5>
      <a:accent6>
        <a:srgbClr val="C2002D"/>
      </a:accent6>
      <a:hlink>
        <a:srgbClr val="049048"/>
      </a:hlink>
      <a:folHlink>
        <a:srgbClr val="959C28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ystemdokument" ma:contentTypeID="0x010100EF721D2DA0DD944093C3906FAE3BAC6B0200CE1418ED78C0EC43B727FACF8E15A2F5" ma:contentTypeVersion="10" ma:contentTypeDescription="" ma:contentTypeScope="" ma:versionID="21a0968e0f1cdb9a0cfe07e990ab70ac">
  <xsd:schema xmlns:xsd="http://www.w3.org/2001/XMLSchema" xmlns:xs="http://www.w3.org/2001/XMLSchema" xmlns:p="http://schemas.microsoft.com/office/2006/metadata/properties" xmlns:ns2="1f17d7aa-f3ef-42f5-ad30-c0e753397e89" targetNamespace="http://schemas.microsoft.com/office/2006/metadata/properties" ma:root="true" ma:fieldsID="b23e3332d9f31feb9bf31dc27c361419" ns2:_="">
    <xsd:import namespace="1f17d7aa-f3ef-42f5-ad30-c0e753397e89"/>
    <xsd:element name="properties">
      <xsd:complexType>
        <xsd:sequence>
          <xsd:element name="documentManagement">
            <xsd:complexType>
              <xsd:all>
                <xsd:element ref="ns2:Faktaägare" minOccurs="0"/>
                <xsd:element ref="ns2:Information" minOccurs="0"/>
                <xsd:element ref="ns2:_dlc_DocId" minOccurs="0"/>
                <xsd:element ref="ns2:_dlc_DocIdUrl" minOccurs="0"/>
                <xsd:element ref="ns2:_dlc_DocIdPersistId" minOccurs="0"/>
                <xsd:element ref="ns2:jc3ad85c43304a6e81b3b342f0b4d107" minOccurs="0"/>
                <xsd:element ref="ns2:TaxCatchAll" minOccurs="0"/>
                <xsd:element ref="ns2:TaxCatchAllLabel" minOccurs="0"/>
                <xsd:element ref="ns2:kf7cc9e9aeb24ffdaa99caa6984b53e2" minOccurs="0"/>
                <xsd:element ref="ns2:la7ac103770742c08244f9021e465830" minOccurs="0"/>
                <xsd:element ref="ns2:hae0b4c1787947939b36fd2ce863e457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17d7aa-f3ef-42f5-ad30-c0e753397e89" elementFormDefault="qualified">
    <xsd:import namespace="http://schemas.microsoft.com/office/2006/documentManagement/types"/>
    <xsd:import namespace="http://schemas.microsoft.com/office/infopath/2007/PartnerControls"/>
    <xsd:element name="Faktaägare" ma:index="2" nillable="true" ma:displayName="Faktaägare" ma:list="UserInfo" ma:SharePointGroup="0" ma:internalName="Fakta_x00e4_gare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formation" ma:index="5" nillable="true" ma:displayName="Information" ma:internalName="Information">
      <xsd:simpleType>
        <xsd:restriction base="dms:Note">
          <xsd:maxLength value="255"/>
        </xsd:restriction>
      </xsd:simpleType>
    </xsd:element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jc3ad85c43304a6e81b3b342f0b4d107" ma:index="12" nillable="true" ma:taxonomy="true" ma:internalName="jc3ad85c43304a6e81b3b342f0b4d107" ma:taxonomyFieldName="System" ma:displayName="System" ma:default="200;#Ospecifierat|d997c12f-31ec-44c7-8155-5a5173b4d391" ma:fieldId="{3c3ad85c-4330-4a6e-81b3-b342f0b4d107}" ma:sspId="b75ce403-00ad-463c-b17e-2be0d914b816" ma:termSetId="4f469ab0-977d-4276-88b0-08f40ebc6160" ma:anchorId="75e4a6a1-acbd-4b73-b56c-2d4b85c7ddf7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description="" ma:hidden="true" ma:list="{a7d90826-1904-421f-bdd8-5dc4f3939cad}" ma:internalName="TaxCatchAll" ma:showField="CatchAllData" ma:web="1f17d7aa-f3ef-42f5-ad30-c0e753397e8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Taxonomy Catch All Column1" ma:description="" ma:hidden="true" ma:list="{a7d90826-1904-421f-bdd8-5dc4f3939cad}" ma:internalName="TaxCatchAllLabel" ma:readOnly="true" ma:showField="CatchAllDataLabel" ma:web="1f17d7aa-f3ef-42f5-ad30-c0e753397e8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f7cc9e9aeb24ffdaa99caa6984b53e2" ma:index="16" nillable="true" ma:taxonomy="true" ma:internalName="kf7cc9e9aeb24ffdaa99caa6984b53e2" ma:taxonomyFieldName="Systemkategori" ma:displayName="Kategori" ma:default="199;#Ej kategoriserat|385bc939-d0f2-4d25-a5a4-f9f908d0860e" ma:fieldId="{4f7cc9e9-aeb2-4ffd-aa99-caa6984b53e2}" ma:sspId="b75ce403-00ad-463c-b17e-2be0d914b816" ma:termSetId="11e4d096-2c38-4948-b4fc-5e38c706112e" ma:anchorId="bc61367e-2b3b-4934-a3c4-9b304121651d" ma:open="false" ma:isKeyword="false">
      <xsd:complexType>
        <xsd:sequence>
          <xsd:element ref="pc:Terms" minOccurs="0" maxOccurs="1"/>
        </xsd:sequence>
      </xsd:complexType>
    </xsd:element>
    <xsd:element name="la7ac103770742c08244f9021e465830" ma:index="18" nillable="true" ma:taxonomy="true" ma:internalName="la7ac103770742c08244f9021e465830" ma:taxonomyFieldName="Dokumentstatus" ma:displayName="Status" ma:indexed="true" ma:default="16;#Aktiv|dea2769d-f569-421f-9e44-0bf200b4d677" ma:fieldId="{5a7ac103-7707-42c0-8244-f9021e465830}" ma:sspId="b75ce403-00ad-463c-b17e-2be0d914b816" ma:termSetId="11e4d096-2c38-4948-b4fc-5e38c706112e" ma:anchorId="f0dd617a-ecd3-4e06-b507-19a2c66e54b0" ma:open="false" ma:isKeyword="false">
      <xsd:complexType>
        <xsd:sequence>
          <xsd:element ref="pc:Terms" minOccurs="0" maxOccurs="1"/>
        </xsd:sequence>
      </xsd:complexType>
    </xsd:element>
    <xsd:element name="hae0b4c1787947939b36fd2ce863e457" ma:index="21" nillable="true" ma:taxonomy="true" ma:internalName="hae0b4c1787947939b36fd2ce863e457" ma:taxonomyFieldName="F_x00f6_rvaltningsgrupp" ma:displayName="Förvaltningsgrupp" ma:indexed="true" ma:default="198;#Ej placerat|1827457d-62bb-4b53-98cc-089464be0fef" ma:fieldId="{1ae0b4c1-7879-4793-9b36-fd2ce863e457}" ma:sspId="b75ce403-00ad-463c-b17e-2be0d914b816" ma:termSetId="055ee931-3c71-4a01-81be-dd4102dd175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Innehållstyp"/>
        <xsd:element ref="dc:title" minOccurs="0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f7cc9e9aeb24ffdaa99caa6984b53e2 xmlns="1f17d7aa-f3ef-42f5-ad30-c0e753397e89">
      <Terms xmlns="http://schemas.microsoft.com/office/infopath/2007/PartnerControls">
        <TermInfo xmlns="http://schemas.microsoft.com/office/infopath/2007/PartnerControls">
          <TermName xmlns="http://schemas.microsoft.com/office/infopath/2007/PartnerControls">Användardokumentation</TermName>
          <TermId xmlns="http://schemas.microsoft.com/office/infopath/2007/PartnerControls">12d5863e-3b61-415e-9032-01a583d14ed6</TermId>
        </TermInfo>
      </Terms>
    </kf7cc9e9aeb24ffdaa99caa6984b53e2>
    <jc3ad85c43304a6e81b3b342f0b4d107 xmlns="1f17d7aa-f3ef-42f5-ad30-c0e753397e89">
      <Terms xmlns="http://schemas.microsoft.com/office/infopath/2007/PartnerControls">
        <TermInfo xmlns="http://schemas.microsoft.com/office/infopath/2007/PartnerControls">
          <TermName xmlns="http://schemas.microsoft.com/office/infopath/2007/PartnerControls">Läkemedel Melior</TermName>
          <TermId xmlns="http://schemas.microsoft.com/office/infopath/2007/PartnerControls">f5ef9ff2-045f-4cec-a233-5017c74a17b0</TermId>
        </TermInfo>
      </Terms>
    </jc3ad85c43304a6e81b3b342f0b4d107>
    <TaxCatchAll xmlns="1f17d7aa-f3ef-42f5-ad30-c0e753397e89">
      <Value>13</Value>
      <Value>198</Value>
      <Value>135</Value>
      <Value>16</Value>
      <Value>546</Value>
    </TaxCatchAll>
    <Faktaägare xmlns="1f17d7aa-f3ef-42f5-ad30-c0e753397e89">
      <UserInfo>
        <DisplayName/>
        <AccountId xsi:nil="true"/>
        <AccountType/>
      </UserInfo>
    </Faktaägare>
    <la7ac103770742c08244f9021e465830 xmlns="1f17d7aa-f3ef-42f5-ad30-c0e753397e89">
      <Terms xmlns="http://schemas.microsoft.com/office/infopath/2007/PartnerControls">
        <TermInfo xmlns="http://schemas.microsoft.com/office/infopath/2007/PartnerControls">
          <TermName xmlns="http://schemas.microsoft.com/office/infopath/2007/PartnerControls">Aktiv</TermName>
          <TermId xmlns="http://schemas.microsoft.com/office/infopath/2007/PartnerControls">dea2769d-f569-421f-9e44-0bf200b4d677</TermId>
        </TermInfo>
      </Terms>
    </la7ac103770742c08244f9021e465830>
    <hae0b4c1787947939b36fd2ce863e457 xmlns="1f17d7aa-f3ef-42f5-ad30-c0e753397e89">
      <Terms xmlns="http://schemas.microsoft.com/office/infopath/2007/PartnerControls">
        <TermInfo xmlns="http://schemas.microsoft.com/office/infopath/2007/PartnerControls">
          <TermName xmlns="http://schemas.microsoft.com/office/infopath/2007/PartnerControls">Läkemedelssystem</TermName>
          <TermId xmlns="http://schemas.microsoft.com/office/infopath/2007/PartnerControls">24db28d5-dbfc-4aeb-a6e6-9a31ca31f878</TermId>
        </TermInfo>
      </Terms>
    </hae0b4c1787947939b36fd2ce863e457>
    <Information xmlns="1f17d7aa-f3ef-42f5-ad30-c0e753397e89" xsi:nil="true"/>
    <_dlc_DocId xmlns="1f17d7aa-f3ef-42f5-ad30-c0e753397e89">RSS0004-1861631980-5005</_dlc_DocId>
    <_dlc_DocIdUrl xmlns="1f17d7aa-f3ef-42f5-ad30-c0e753397e89">
      <Url>http://systemforvaltning.i.skane.se/_layouts/15/DocIdRedir.aspx?ID=RSS0004-1861631980-5005</Url>
      <Description>RSS0004-1861631980-5005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1545B5F8-502A-4CEE-884D-A4E95D823C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17d7aa-f3ef-42f5-ad30-c0e753397e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998FE56-816C-42D1-8C10-8825604F1C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FEE41F-3D61-4479-A935-7BE6033C42A0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1f17d7aa-f3ef-42f5-ad30-c0e753397e89"/>
    <ds:schemaRef ds:uri="http://schemas.openxmlformats.org/package/2006/metadata/core-properties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4659BEAA-17BE-49DF-8B04-CD809130551D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476</Words>
  <Application>Microsoft Office PowerPoint</Application>
  <PresentationFormat>Bredbild</PresentationFormat>
  <Paragraphs>127</Paragraphs>
  <Slides>8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8</vt:i4>
      </vt:variant>
    </vt:vector>
  </HeadingPairs>
  <TitlesOfParts>
    <vt:vector size="14" baseType="lpstr">
      <vt:lpstr>Arial</vt:lpstr>
      <vt:lpstr>Calibri</vt:lpstr>
      <vt:lpstr>Courier New</vt:lpstr>
      <vt:lpstr>1_Framsida-gul-bild</vt:lpstr>
      <vt:lpstr>1_Presentationssidor</vt:lpstr>
      <vt:lpstr>2_Presentationssidor</vt:lpstr>
      <vt:lpstr>Utskrivningsinformation i Intygsmodulen 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Region Skåne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Utskrivningsinformation i Intygsmodulen</dc:title>
  <dc:creator>Magnusson Linda I</dc:creator>
  <cp:lastModifiedBy>Sköld Susann</cp:lastModifiedBy>
  <cp:revision>29</cp:revision>
  <dcterms:created xsi:type="dcterms:W3CDTF">2019-02-22T09:45:59Z</dcterms:created>
  <dcterms:modified xsi:type="dcterms:W3CDTF">2019-03-25T11:36:59Z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0x010100EF721D2DA0DD944093C3906FAE3BAC6B0200CE1418ED78C0EC43B727FACF8E15A2F5</vt:lpwstr>
  </property>
  <property fmtid="{D5CDD505-2E9C-101B-9397-08002B2CF9AE}" pid="3" name="System">
    <vt:lpwstr>546;#Läkemedel Melior|f5ef9ff2-045f-4cec-a233-5017c74a17b0</vt:lpwstr>
  </property>
  <property fmtid="{D5CDD505-2E9C-101B-9397-08002B2CF9AE}" pid="4" name="Förvaltningsgrupp">
    <vt:lpwstr>135;#Läkemedelssystem|24db28d5-dbfc-4aeb-a6e6-9a31ca31f878</vt:lpwstr>
  </property>
  <property fmtid="{D5CDD505-2E9C-101B-9397-08002B2CF9AE}" pid="5" name="g21c1133b04948ae913709f0c131f570">
    <vt:lpwstr>Ej placerat|1827457d-62bb-4b53-98cc-089464be0fef</vt:lpwstr>
  </property>
  <property fmtid="{D5CDD505-2E9C-101B-9397-08002B2CF9AE}" pid="6" name="_dlc_DocIdItemGuid">
    <vt:lpwstr>1cc6f747-4c65-4b88-bf31-5ece0fee2fd1</vt:lpwstr>
  </property>
  <property fmtid="{D5CDD505-2E9C-101B-9397-08002B2CF9AE}" pid="7" name="Systemkategori">
    <vt:lpwstr>13;#Användardokumentation|12d5863e-3b61-415e-9032-01a583d14ed6</vt:lpwstr>
  </property>
  <property fmtid="{D5CDD505-2E9C-101B-9397-08002B2CF9AE}" pid="8" name="SAO">
    <vt:lpwstr>198;#Ej placerat|1827457d-62bb-4b53-98cc-089464be0fef</vt:lpwstr>
  </property>
  <property fmtid="{D5CDD505-2E9C-101B-9397-08002B2CF9AE}" pid="9" name="Dokumentstatus">
    <vt:lpwstr>16;#Aktiv|dea2769d-f569-421f-9e44-0bf200b4d677</vt:lpwstr>
  </property>
</Properties>
</file>