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5" r:id="rId7"/>
  </p:sldMasterIdLst>
  <p:notesMasterIdLst>
    <p:notesMasterId r:id="rId17"/>
  </p:notesMasterIdLst>
  <p:sldIdLst>
    <p:sldId id="261" r:id="rId8"/>
    <p:sldId id="265" r:id="rId9"/>
    <p:sldId id="266" r:id="rId10"/>
    <p:sldId id="264" r:id="rId11"/>
    <p:sldId id="268" r:id="rId12"/>
    <p:sldId id="269" r:id="rId13"/>
    <p:sldId id="270" r:id="rId14"/>
    <p:sldId id="271" r:id="rId15"/>
    <p:sldId id="272" r:id="rId16"/>
  </p:sldIdLst>
  <p:sldSz cx="12192000" cy="6858000"/>
  <p:notesSz cx="6858000" cy="914400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5" userDrawn="1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3504">
          <p15:clr>
            <a:srgbClr val="A4A3A4"/>
          </p15:clr>
        </p15:guide>
        <p15:guide id="4" pos="576">
          <p15:clr>
            <a:srgbClr val="A4A3A4"/>
          </p15:clr>
        </p15:guide>
        <p15:guide id="5" pos="6656">
          <p15:clr>
            <a:srgbClr val="A4A3A4"/>
          </p15:clr>
        </p15:guide>
        <p15:guide id="6" pos="3712">
          <p15:clr>
            <a:srgbClr val="A4A3A4"/>
          </p15:clr>
        </p15:guide>
        <p15:guide id="7" pos="338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B79F"/>
    <a:srgbClr val="2DCC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llanmörkt format 1 - Dekorfärg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E171933-4619-4E11-9A3F-F7608DF75F80}" styleName="Mellanmörkt format 1 - Dekorfärg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75816" autoAdjust="0"/>
  </p:normalViewPr>
  <p:slideViewPr>
    <p:cSldViewPr showGuides="1">
      <p:cViewPr varScale="1">
        <p:scale>
          <a:sx n="67" d="100"/>
          <a:sy n="67" d="100"/>
        </p:scale>
        <p:origin x="452" y="40"/>
      </p:cViewPr>
      <p:guideLst>
        <p:guide orient="horz" pos="845"/>
        <p:guide orient="horz" pos="1200"/>
        <p:guide orient="horz" pos="3504"/>
        <p:guide pos="576"/>
        <p:guide pos="6656"/>
        <p:guide pos="3712"/>
        <p:guide pos="338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207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69D82DC-5434-4B13-AFDE-361B5E2118B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3D1AD93E-D021-4F3F-8073-4A550286A78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3D1B3C60-9B66-4B3C-BD18-03B9C358845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705CAB4D-95FC-4E1E-9C91-39D38488AF5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AFC18B5E-4434-42F2-8907-0C97DA06F6A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4EEC4E84-ADB6-447F-BDFA-AB701CF260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fld id="{B1BF5E35-0CD6-4D01-8E8D-A31FF9510064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BA666DBD-4D80-9D1C-0F37-16B285EB50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fld id="{6ECBD508-C47B-4F18-AD03-2018CB905954}" type="slidenum">
              <a:rPr lang="sv-SE" altLang="sv-SE" sz="1200"/>
              <a:pPr/>
              <a:t>4</a:t>
            </a:fld>
            <a:endParaRPr lang="sv-SE" altLang="sv-SE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C9FF0BB9-19F8-0F65-36D4-4B4B73E132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78FA3522-5F00-A359-39F7-51D2EC84A5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v-SE" altLang="sv-SE">
              <a:latin typeface="Arial" panose="020B0604020202020204" pitchFamily="34" charset="0"/>
              <a:ea typeface="ヒラギノ角ゴ Pro W3"/>
              <a:cs typeface="ヒラギノ角ゴ Pro W3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Platshållare för bildobjekt 1">
            <a:extLst>
              <a:ext uri="{FF2B5EF4-FFF2-40B4-BE49-F238E27FC236}">
                <a16:creationId xmlns:a16="http://schemas.microsoft.com/office/drawing/2014/main" id="{FEBC596A-3614-0EF5-7DC7-01BD2AA460A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1B90E8F2-FFA6-269B-EBF3-426A4FF01F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Tx/>
              <a:buAutoNum type="arabicPeriod"/>
              <a:defRPr/>
            </a:pPr>
            <a:r>
              <a:rPr lang="sv-SE" b="1" dirty="0">
                <a:latin typeface="+mn-lt"/>
                <a:ea typeface="+mn-ea"/>
                <a:cs typeface="+mn-cs"/>
              </a:rPr>
              <a:t>Har vi haft </a:t>
            </a:r>
            <a:r>
              <a:rPr lang="sv-SE" b="1" dirty="0" err="1">
                <a:latin typeface="+mn-lt"/>
                <a:ea typeface="+mn-ea"/>
                <a:cs typeface="+mn-cs"/>
              </a:rPr>
              <a:t>något:Trycksår</a:t>
            </a:r>
            <a:r>
              <a:rPr lang="sv-SE" b="1" dirty="0">
                <a:latin typeface="+mn-lt"/>
                <a:ea typeface="+mn-ea"/>
                <a:cs typeface="+mn-cs"/>
              </a:rPr>
              <a:t>, Undernäring, Vårdrelaterad infektion, </a:t>
            </a:r>
            <a:r>
              <a:rPr lang="sv-SE" b="1" dirty="0" err="1">
                <a:latin typeface="+mn-lt"/>
                <a:ea typeface="+mn-ea"/>
                <a:cs typeface="+mn-cs"/>
              </a:rPr>
              <a:t>Läkemeldelsfel</a:t>
            </a:r>
            <a:r>
              <a:rPr lang="sv-SE" b="1" dirty="0">
                <a:latin typeface="+mn-lt"/>
                <a:ea typeface="+mn-ea"/>
                <a:cs typeface="+mn-cs"/>
              </a:rPr>
              <a:t>, Lidande, Brist i bemötande, Dokumentationsfel, Fördröjd vård/</a:t>
            </a:r>
            <a:r>
              <a:rPr lang="sv-SE" b="1" dirty="0" err="1">
                <a:latin typeface="+mn-lt"/>
                <a:ea typeface="+mn-ea"/>
                <a:cs typeface="+mn-cs"/>
              </a:rPr>
              <a:t>beh</a:t>
            </a:r>
            <a:endParaRPr lang="sv-SE" b="1" dirty="0">
              <a:latin typeface="+mn-lt"/>
              <a:ea typeface="+mn-ea"/>
              <a:cs typeface="+mn-cs"/>
            </a:endParaRPr>
          </a:p>
          <a:p>
            <a:pPr marL="228600" indent="-228600">
              <a:buFontTx/>
              <a:buAutoNum type="arabicPeriod"/>
              <a:defRPr/>
            </a:pPr>
            <a:r>
              <a:rPr lang="sv-SE" b="1" dirty="0">
                <a:latin typeface="+mn-lt"/>
                <a:ea typeface="+mn-ea"/>
                <a:cs typeface="+mn-cs"/>
              </a:rPr>
              <a:t>Hur allvarlig var </a:t>
            </a:r>
            <a:r>
              <a:rPr lang="sv-SE" b="1" dirty="0" err="1">
                <a:latin typeface="+mn-lt"/>
                <a:ea typeface="+mn-ea"/>
                <a:cs typeface="+mn-cs"/>
              </a:rPr>
              <a:t>vårdskadan</a:t>
            </a:r>
            <a:r>
              <a:rPr lang="sv-SE" b="1" dirty="0">
                <a:latin typeface="+mn-lt"/>
                <a:ea typeface="+mn-ea"/>
                <a:cs typeface="+mn-cs"/>
              </a:rPr>
              <a:t>? Röd allvarlig (lex maria), orange – </a:t>
            </a:r>
            <a:r>
              <a:rPr lang="sv-SE" b="1" dirty="0" err="1">
                <a:latin typeface="+mn-lt"/>
                <a:ea typeface="+mn-ea"/>
                <a:cs typeface="+mn-cs"/>
              </a:rPr>
              <a:t>vårdskad</a:t>
            </a:r>
            <a:r>
              <a:rPr lang="sv-SE" b="1" dirty="0">
                <a:latin typeface="+mn-lt"/>
                <a:ea typeface="+mn-ea"/>
                <a:cs typeface="+mn-cs"/>
              </a:rPr>
              <a:t> har inträffat, gul risk, grön ingen skada</a:t>
            </a:r>
          </a:p>
          <a:p>
            <a:pPr marL="228600" indent="-228600">
              <a:buFontTx/>
              <a:buAutoNum type="arabicPeriod"/>
              <a:defRPr/>
            </a:pPr>
            <a:endParaRPr lang="sv-SE" dirty="0"/>
          </a:p>
        </p:txBody>
      </p:sp>
      <p:sp>
        <p:nvSpPr>
          <p:cNvPr id="25604" name="Platshållare för bildnummer 3">
            <a:extLst>
              <a:ext uri="{FF2B5EF4-FFF2-40B4-BE49-F238E27FC236}">
                <a16:creationId xmlns:a16="http://schemas.microsoft.com/office/drawing/2014/main" id="{174E0056-FE67-A48F-B356-77F185B1594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fld id="{1D9BFC21-6EEB-400C-A2BB-CC1141D036E0}" type="slidenum">
              <a:rPr lang="sv-SE" altLang="sv-SE" sz="1200"/>
              <a:pPr/>
              <a:t>5</a:t>
            </a:fld>
            <a:endParaRPr lang="sv-SE" altLang="sv-SE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14400" y="1700808"/>
            <a:ext cx="10363200" cy="14700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828800" y="3404592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/>
              <a:t>Klicka här för att ändra mall för underrubrikformat</a:t>
            </a:r>
          </a:p>
        </p:txBody>
      </p:sp>
    </p:spTree>
    <p:extLst>
      <p:ext uri="{BB962C8B-B14F-4D97-AF65-F5344CB8AC3E}">
        <p14:creationId xmlns:p14="http://schemas.microsoft.com/office/powerpoint/2010/main" val="688363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99456" y="4800600"/>
            <a:ext cx="850546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199456" y="476672"/>
            <a:ext cx="9793088" cy="42588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199456" y="5367338"/>
            <a:ext cx="8505461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808255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 v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19">
            <a:extLst>
              <a:ext uri="{FF2B5EF4-FFF2-40B4-BE49-F238E27FC236}">
                <a16:creationId xmlns:a16="http://schemas.microsoft.com/office/drawing/2014/main" id="{8A6151B1-F11A-42C1-960F-C83B2E2973C9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-24146" y="-36589"/>
            <a:ext cx="5328057" cy="65619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23232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114806902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653998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4731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eller platta h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1B487910-FAFB-488A-B7D0-1958B204828E}"/>
              </a:ext>
            </a:extLst>
          </p:cNvPr>
          <p:cNvSpPr/>
          <p:nvPr userDrawn="1"/>
        </p:nvSpPr>
        <p:spPr bwMode="auto">
          <a:xfrm>
            <a:off x="-32452" y="0"/>
            <a:ext cx="573596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46584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eller platta vä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1B487910-FAFB-488A-B7D0-1958B204828E}"/>
              </a:ext>
            </a:extLst>
          </p:cNvPr>
          <p:cNvSpPr/>
          <p:nvPr userDrawn="1"/>
        </p:nvSpPr>
        <p:spPr bwMode="auto">
          <a:xfrm>
            <a:off x="6456040" y="0"/>
            <a:ext cx="573596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pic>
        <p:nvPicPr>
          <p:cNvPr id="4" name="Bildobjekt 5">
            <a:extLst>
              <a:ext uri="{FF2B5EF4-FFF2-40B4-BE49-F238E27FC236}">
                <a16:creationId xmlns:a16="http://schemas.microsoft.com/office/drawing/2014/main" id="{ACBDEC4D-638F-4BC4-BFCE-C3779A42C85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" t="2553"/>
          <a:stretch>
            <a:fillRect/>
          </a:stretch>
        </p:blipFill>
        <p:spPr bwMode="auto">
          <a:xfrm>
            <a:off x="-25400" y="-26988"/>
            <a:ext cx="122174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7889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721749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738848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1424" y="692696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06180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95138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Box 11">
            <a:extLst>
              <a:ext uri="{FF2B5EF4-FFF2-40B4-BE49-F238E27FC236}">
                <a16:creationId xmlns:a16="http://schemas.microsoft.com/office/drawing/2014/main" id="{667560BB-C8C3-4371-A5E4-941E614304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7600" y="6553200"/>
            <a:ext cx="609600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r">
              <a:spcBef>
                <a:spcPct val="50000"/>
              </a:spcBef>
              <a:defRPr/>
            </a:pPr>
            <a:fld id="{9FD1A5A4-4934-4F16-AC14-4F441D0C8C45}" type="slidenum">
              <a:rPr lang="sv-SE" altLang="sv-SE" sz="600" smtClean="0"/>
              <a:pPr algn="r">
                <a:spcBef>
                  <a:spcPct val="50000"/>
                </a:spcBef>
                <a:defRPr/>
              </a:pPr>
              <a:t>‹#›</a:t>
            </a:fld>
            <a:endParaRPr lang="sv-SE" altLang="sv-SE" sz="600"/>
          </a:p>
        </p:txBody>
      </p:sp>
      <p:pic>
        <p:nvPicPr>
          <p:cNvPr id="2051" name="Bildobjekt 5">
            <a:extLst>
              <a:ext uri="{FF2B5EF4-FFF2-40B4-BE49-F238E27FC236}">
                <a16:creationId xmlns:a16="http://schemas.microsoft.com/office/drawing/2014/main" id="{18A0E660-64A9-44F3-AFB4-DE825BA18E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" t="2553"/>
          <a:stretch>
            <a:fillRect/>
          </a:stretch>
        </p:blipFill>
        <p:spPr bwMode="auto">
          <a:xfrm>
            <a:off x="-12700" y="0"/>
            <a:ext cx="122174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816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17" r:id="rId4"/>
    <p:sldLayoutId id="2147483716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ヒラギノ角ゴ Pro W3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ヒラギノ角ゴ Pro W3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ヒラギノ角ゴ Pro W3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ヒラギノ角ゴ Pro W3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ヒラギノ角ゴ Pro W3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ヒラギノ角ゴ Pro W3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Bildobjekt 1">
            <a:extLst>
              <a:ext uri="{FF2B5EF4-FFF2-40B4-BE49-F238E27FC236}">
                <a16:creationId xmlns:a16="http://schemas.microsoft.com/office/drawing/2014/main" id="{1B2F7AB4-9AF0-E427-A84C-F9BB5A39A2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8213" y="333375"/>
            <a:ext cx="7296150" cy="410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ubrik 3">
            <a:extLst>
              <a:ext uri="{FF2B5EF4-FFF2-40B4-BE49-F238E27FC236}">
                <a16:creationId xmlns:a16="http://schemas.microsoft.com/office/drawing/2014/main" id="{4B1980C5-3410-78AA-24AC-8F347570EBB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v-SE" altLang="sv-SE">
                <a:cs typeface="ヒラギノ角ゴ Pro W3"/>
              </a:rPr>
              <a:t>Bakgrund</a:t>
            </a:r>
          </a:p>
        </p:txBody>
      </p:sp>
      <p:pic>
        <p:nvPicPr>
          <p:cNvPr id="20483" name="Platshållare för innehåll 6">
            <a:extLst>
              <a:ext uri="{FF2B5EF4-FFF2-40B4-BE49-F238E27FC236}">
                <a16:creationId xmlns:a16="http://schemas.microsoft.com/office/drawing/2014/main" id="{8F3E37F5-3FA5-15A7-CDF9-01FCDB698E7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5314" y="1989138"/>
            <a:ext cx="4230687" cy="25574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Platshållare för innehåll 5">
            <a:extLst>
              <a:ext uri="{FF2B5EF4-FFF2-40B4-BE49-F238E27FC236}">
                <a16:creationId xmlns:a16="http://schemas.microsoft.com/office/drawing/2014/main" id="{FE50B81F-7269-3570-BFBD-4FC011D81E75}"/>
              </a:ext>
            </a:extLst>
          </p:cNvPr>
          <p:cNvSpPr>
            <a:spLocks noGrp="1"/>
          </p:cNvSpPr>
          <p:nvPr>
            <p:ph sz="half" idx="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v-SE" altLang="sv-SE">
                <a:cs typeface="ヒラギノ角ゴ Pro W3"/>
              </a:rPr>
              <a:t>Idén föddes 2011 </a:t>
            </a:r>
          </a:p>
          <a:p>
            <a:r>
              <a:rPr lang="sv-SE" altLang="sv-SE">
                <a:cs typeface="ヒラギノ角ゴ Pro W3"/>
              </a:rPr>
              <a:t>Studiebesök inom industrin</a:t>
            </a:r>
          </a:p>
          <a:p>
            <a:r>
              <a:rPr lang="sv-SE" altLang="sv-SE">
                <a:cs typeface="ヒラギノ角ゴ Pro W3"/>
              </a:rPr>
              <a:t>Lars Rex</a:t>
            </a:r>
          </a:p>
          <a:p>
            <a:r>
              <a:rPr lang="sv-SE" altLang="sv-SE">
                <a:cs typeface="ヒラギノ角ゴ Pro W3"/>
              </a:rPr>
              <a:t>Metod utvecklades av</a:t>
            </a:r>
          </a:p>
          <a:p>
            <a:r>
              <a:rPr lang="sv-SE" altLang="sv-SE">
                <a:cs typeface="ヒラギノ角ゴ Pro W3"/>
              </a:rPr>
              <a:t>Katherina Hanson</a:t>
            </a:r>
          </a:p>
          <a:p>
            <a:r>
              <a:rPr lang="sv-SE" altLang="sv-SE">
                <a:cs typeface="ヒラギノ角ゴ Pro W3"/>
              </a:rPr>
              <a:t>Pilot startad på Kirurgklinik</a:t>
            </a:r>
          </a:p>
          <a:p>
            <a:r>
              <a:rPr lang="sv-SE" altLang="sv-SE">
                <a:cs typeface="ヒラギノ角ゴ Pro W3"/>
              </a:rPr>
              <a:t>Klinikövergripande införande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ubrik 1">
            <a:extLst>
              <a:ext uri="{FF2B5EF4-FFF2-40B4-BE49-F238E27FC236}">
                <a16:creationId xmlns:a16="http://schemas.microsoft.com/office/drawing/2014/main" id="{F96EC435-C3AE-0145-37B4-F8DEB996FDD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992313" y="549276"/>
            <a:ext cx="8229600" cy="779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sv-SE" altLang="sv-SE" sz="2800"/>
              <a:t>Syfte? Målet……för vem?</a:t>
            </a:r>
          </a:p>
        </p:txBody>
      </p:sp>
      <p:sp>
        <p:nvSpPr>
          <p:cNvPr id="21507" name="Platshållare för innehåll 2">
            <a:extLst>
              <a:ext uri="{FF2B5EF4-FFF2-40B4-BE49-F238E27FC236}">
                <a16:creationId xmlns:a16="http://schemas.microsoft.com/office/drawing/2014/main" id="{102ACB08-FAD3-699F-CEA4-28CF2289B9A1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1992313" y="1504951"/>
            <a:ext cx="8229600" cy="37957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sv-SE" altLang="sv-SE" sz="2400"/>
              <a:t> Göra vården säkrare för våra patienter</a:t>
            </a:r>
          </a:p>
          <a:p>
            <a:pPr marL="0" indent="0">
              <a:buNone/>
            </a:pPr>
            <a:r>
              <a:rPr lang="sv-SE" altLang="sv-SE" sz="2400"/>
              <a:t>• Skapa ökat patientsäkerhetsmedvetande hos våra</a:t>
            </a:r>
            <a:br>
              <a:rPr lang="sv-SE" altLang="sv-SE" sz="2400"/>
            </a:br>
            <a:r>
              <a:rPr lang="sv-SE" altLang="sv-SE" sz="2400"/>
              <a:t>  medarbetare</a:t>
            </a:r>
          </a:p>
          <a:p>
            <a:pPr marL="0" indent="0">
              <a:buNone/>
            </a:pPr>
            <a:r>
              <a:rPr lang="sv-SE" altLang="sv-SE" sz="2400"/>
              <a:t>• Systematiskt dagligen bedriva patientsäkerhetsarbete</a:t>
            </a:r>
          </a:p>
          <a:p>
            <a:pPr marL="0" indent="0">
              <a:buNone/>
            </a:pPr>
            <a:r>
              <a:rPr lang="sv-SE" altLang="sv-SE" sz="2400"/>
              <a:t>• Dagligen göra förbättringsarbete</a:t>
            </a:r>
          </a:p>
          <a:p>
            <a:pPr marL="0" indent="0">
              <a:buNone/>
            </a:pPr>
            <a:r>
              <a:rPr lang="sv-SE" altLang="sv-SE" sz="2400"/>
              <a:t>• Systematiskt göra patient/närstående/vårdnadshavare </a:t>
            </a:r>
            <a:br>
              <a:rPr lang="sv-SE" altLang="sv-SE" sz="2400"/>
            </a:br>
            <a:r>
              <a:rPr lang="sv-SE" altLang="sv-SE" sz="2400"/>
              <a:t>  delaktig i kvalitetsarbetet (2015)</a:t>
            </a:r>
          </a:p>
          <a:p>
            <a:pPr marL="0" indent="0">
              <a:buNone/>
            </a:pPr>
            <a:r>
              <a:rPr lang="sv-SE" altLang="sv-SE" sz="2400"/>
              <a:t>• Hur vet vi att våra förbättringsåtgärder ger effekt och är</a:t>
            </a:r>
            <a:br>
              <a:rPr lang="sv-SE" altLang="sv-SE" sz="2400"/>
            </a:br>
            <a:r>
              <a:rPr lang="sv-SE" altLang="sv-SE" sz="2400"/>
              <a:t>  kvarstående?</a:t>
            </a:r>
            <a:br>
              <a:rPr lang="sv-SE" altLang="sv-SE" sz="2400"/>
            </a:br>
            <a:endParaRPr lang="sv-SE" altLang="sv-SE"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Bildobjekt 1">
            <a:extLst>
              <a:ext uri="{FF2B5EF4-FFF2-40B4-BE49-F238E27FC236}">
                <a16:creationId xmlns:a16="http://schemas.microsoft.com/office/drawing/2014/main" id="{E1317385-5C1A-F7D7-95F8-9DBE2B08A0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314" y="836614"/>
            <a:ext cx="8283575" cy="576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ubrik 11">
            <a:extLst>
              <a:ext uri="{FF2B5EF4-FFF2-40B4-BE49-F238E27FC236}">
                <a16:creationId xmlns:a16="http://schemas.microsoft.com/office/drawing/2014/main" id="{48B7050D-1ABF-C2D1-9976-1EE1CCB9F34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114550" y="169863"/>
            <a:ext cx="8229600" cy="781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v-SE" altLang="sv-SE">
                <a:cs typeface="ヒラギノ角ゴ Pro W3"/>
              </a:rPr>
              <a:t>Metod </a:t>
            </a:r>
          </a:p>
        </p:txBody>
      </p:sp>
      <p:sp>
        <p:nvSpPr>
          <p:cNvPr id="24579" name="Platshållare för innehåll 12">
            <a:extLst>
              <a:ext uri="{FF2B5EF4-FFF2-40B4-BE49-F238E27FC236}">
                <a16:creationId xmlns:a16="http://schemas.microsoft.com/office/drawing/2014/main" id="{D86D42F8-9BC5-90D5-4E78-CA54900E9A10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2089150" y="1484314"/>
            <a:ext cx="8229600" cy="42497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85763" indent="-385763">
              <a:buFontTx/>
              <a:buAutoNum type="arabicPeriod"/>
            </a:pPr>
            <a:r>
              <a:rPr lang="sv-SE" altLang="sv-SE" sz="2600"/>
              <a:t>Identifiera </a:t>
            </a:r>
            <a:br>
              <a:rPr lang="sv-SE" altLang="sv-SE" sz="2600"/>
            </a:br>
            <a:r>
              <a:rPr lang="sv-SE" altLang="sv-SE" sz="2600"/>
              <a:t>Har vi haft vårdskada eller risk för vårdskada?</a:t>
            </a:r>
          </a:p>
          <a:p>
            <a:pPr marL="385763" indent="-385763">
              <a:buFontTx/>
              <a:buAutoNum type="arabicPeriod"/>
            </a:pPr>
            <a:r>
              <a:rPr lang="sv-SE" altLang="sv-SE" sz="2600"/>
              <a:t>Allvarlighetsbedömning </a:t>
            </a:r>
          </a:p>
          <a:p>
            <a:pPr marL="385763" indent="-385763">
              <a:buFontTx/>
              <a:buAutoNum type="arabicPeriod"/>
            </a:pPr>
            <a:r>
              <a:rPr lang="sv-SE" altLang="sv-SE" sz="2600"/>
              <a:t>Samla in data och sätt in åtgärder -  detaljlistmall</a:t>
            </a:r>
          </a:p>
          <a:p>
            <a:pPr marL="385763" indent="-385763">
              <a:buFontTx/>
              <a:buAutoNum type="arabicPeriod"/>
            </a:pPr>
            <a:r>
              <a:rPr lang="sv-SE" altLang="sv-SE" sz="2600"/>
              <a:t>Avvikelserapportering</a:t>
            </a:r>
          </a:p>
          <a:p>
            <a:pPr marL="385763" indent="-385763">
              <a:buFontTx/>
              <a:buAutoNum type="arabicPeriod"/>
            </a:pPr>
            <a:r>
              <a:rPr lang="sv-SE" altLang="sv-SE" sz="2600"/>
              <a:t>Beskriv problemet</a:t>
            </a:r>
          </a:p>
          <a:p>
            <a:pPr marL="385763" indent="-385763">
              <a:buFontTx/>
              <a:buAutoNum type="arabicPeriod"/>
            </a:pPr>
            <a:r>
              <a:rPr lang="sv-SE" altLang="sv-SE" sz="2600"/>
              <a:t>Åtgärder omhändertas i dagligt förbättringsarbete</a:t>
            </a:r>
          </a:p>
          <a:p>
            <a:pPr marL="385763" indent="-385763">
              <a:buFontTx/>
              <a:buAutoNum type="arabicPeriod"/>
            </a:pPr>
            <a:r>
              <a:rPr lang="sv-SE" altLang="sv-SE" sz="2600"/>
              <a:t>Uppföljning och lärande</a:t>
            </a:r>
          </a:p>
        </p:txBody>
      </p:sp>
      <p:sp>
        <p:nvSpPr>
          <p:cNvPr id="16" name="Ellips 15">
            <a:extLst>
              <a:ext uri="{FF2B5EF4-FFF2-40B4-BE49-F238E27FC236}">
                <a16:creationId xmlns:a16="http://schemas.microsoft.com/office/drawing/2014/main" id="{2514B1F3-02E8-9143-1AAB-D65A70C39D1C}"/>
              </a:ext>
            </a:extLst>
          </p:cNvPr>
          <p:cNvSpPr/>
          <p:nvPr/>
        </p:nvSpPr>
        <p:spPr>
          <a:xfrm>
            <a:off x="6311901" y="2492375"/>
            <a:ext cx="422275" cy="31273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 sz="1800"/>
          </a:p>
        </p:txBody>
      </p:sp>
      <p:sp>
        <p:nvSpPr>
          <p:cNvPr id="17" name="Ellips 16">
            <a:extLst>
              <a:ext uri="{FF2B5EF4-FFF2-40B4-BE49-F238E27FC236}">
                <a16:creationId xmlns:a16="http://schemas.microsoft.com/office/drawing/2014/main" id="{C50995F6-22C3-703F-86EE-2081B7D8233F}"/>
              </a:ext>
            </a:extLst>
          </p:cNvPr>
          <p:cNvSpPr/>
          <p:nvPr/>
        </p:nvSpPr>
        <p:spPr>
          <a:xfrm>
            <a:off x="7032626" y="2492375"/>
            <a:ext cx="422275" cy="312738"/>
          </a:xfrm>
          <a:prstGeom prst="ellipse">
            <a:avLst/>
          </a:prstGeom>
          <a:solidFill>
            <a:srgbClr val="E8851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 sz="1800"/>
          </a:p>
        </p:txBody>
      </p:sp>
      <p:sp>
        <p:nvSpPr>
          <p:cNvPr id="18" name="Ellips 17">
            <a:extLst>
              <a:ext uri="{FF2B5EF4-FFF2-40B4-BE49-F238E27FC236}">
                <a16:creationId xmlns:a16="http://schemas.microsoft.com/office/drawing/2014/main" id="{D197CE3B-6EEE-AF69-B511-48378FFF1621}"/>
              </a:ext>
            </a:extLst>
          </p:cNvPr>
          <p:cNvSpPr/>
          <p:nvPr/>
        </p:nvSpPr>
        <p:spPr>
          <a:xfrm>
            <a:off x="7751764" y="2492375"/>
            <a:ext cx="422275" cy="312738"/>
          </a:xfrm>
          <a:prstGeom prst="ellipse">
            <a:avLst/>
          </a:prstGeom>
          <a:solidFill>
            <a:srgbClr val="EBEB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 sz="1800"/>
          </a:p>
        </p:txBody>
      </p:sp>
      <p:sp>
        <p:nvSpPr>
          <p:cNvPr id="19" name="Ellips 18">
            <a:extLst>
              <a:ext uri="{FF2B5EF4-FFF2-40B4-BE49-F238E27FC236}">
                <a16:creationId xmlns:a16="http://schemas.microsoft.com/office/drawing/2014/main" id="{2FEE5076-F8C1-7F49-8170-080C38DFC728}"/>
              </a:ext>
            </a:extLst>
          </p:cNvPr>
          <p:cNvSpPr/>
          <p:nvPr/>
        </p:nvSpPr>
        <p:spPr>
          <a:xfrm>
            <a:off x="8472489" y="2492375"/>
            <a:ext cx="422275" cy="31273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 sz="1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1AE64DDA-9446-5965-285E-2443DBFC4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313" y="115888"/>
            <a:ext cx="7886700" cy="2667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sv-SE" dirty="0"/>
              <a:t>3. Detaljlistmall</a:t>
            </a:r>
          </a:p>
        </p:txBody>
      </p:sp>
      <p:pic>
        <p:nvPicPr>
          <p:cNvPr id="26627" name="Bildobjekt 5">
            <a:extLst>
              <a:ext uri="{FF2B5EF4-FFF2-40B4-BE49-F238E27FC236}">
                <a16:creationId xmlns:a16="http://schemas.microsoft.com/office/drawing/2014/main" id="{8E138154-2ACF-C41E-4EAD-CE5B9E16EE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826" y="765175"/>
            <a:ext cx="8893175" cy="597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ubrik 1">
            <a:extLst>
              <a:ext uri="{FF2B5EF4-FFF2-40B4-BE49-F238E27FC236}">
                <a16:creationId xmlns:a16="http://schemas.microsoft.com/office/drawing/2014/main" id="{6E679850-C677-5019-36CC-DCAA331126E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022476" y="188914"/>
            <a:ext cx="8016875" cy="574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v-SE" altLang="sv-SE" sz="2100">
                <a:solidFill>
                  <a:srgbClr val="000000"/>
                </a:solidFill>
              </a:rPr>
              <a:t>5. Patienter/närstående/vårdnadshavare</a:t>
            </a:r>
            <a:br>
              <a:rPr lang="sv-SE" altLang="sv-SE" sz="2100">
                <a:solidFill>
                  <a:srgbClr val="000000"/>
                </a:solidFill>
              </a:rPr>
            </a:br>
            <a:r>
              <a:rPr lang="sv-SE" altLang="sv-SE" sz="2100">
                <a:solidFill>
                  <a:srgbClr val="000000"/>
                </a:solidFill>
              </a:rPr>
              <a:t>     delaktiga</a:t>
            </a:r>
            <a:endParaRPr lang="sv-SE" altLang="sv-SE" sz="2100"/>
          </a:p>
        </p:txBody>
      </p:sp>
      <p:pic>
        <p:nvPicPr>
          <p:cNvPr id="27651" name="Platshållare för innehåll 4">
            <a:extLst>
              <a:ext uri="{FF2B5EF4-FFF2-40B4-BE49-F238E27FC236}">
                <a16:creationId xmlns:a16="http://schemas.microsoft.com/office/drawing/2014/main" id="{49FCEA04-95F5-EDF8-C8BE-FFEBFEA18EA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476" y="1268413"/>
            <a:ext cx="3941763" cy="48244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27EED50C-23BE-CEFB-061B-15AB85D614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3338" y="1412876"/>
            <a:ext cx="4038600" cy="4525963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sv-SE" dirty="0"/>
              <a:t>Beskriv problemet konkret</a:t>
            </a:r>
          </a:p>
          <a:p>
            <a:pPr>
              <a:defRPr/>
            </a:pPr>
            <a:r>
              <a:rPr lang="sv-SE" dirty="0"/>
              <a:t>Patient/närstående delaktig ja/nej</a:t>
            </a:r>
          </a:p>
          <a:p>
            <a:pPr>
              <a:defRPr/>
            </a:pPr>
            <a:r>
              <a:rPr lang="sv-SE" dirty="0"/>
              <a:t>Grundorsak till problem</a:t>
            </a:r>
          </a:p>
          <a:p>
            <a:pPr>
              <a:defRPr/>
            </a:pPr>
            <a:r>
              <a:rPr lang="sv-SE" dirty="0"/>
              <a:t>Datum/att göra/vem/uppföljning</a:t>
            </a:r>
          </a:p>
          <a:p>
            <a:pPr>
              <a:defRPr/>
            </a:pPr>
            <a:r>
              <a:rPr lang="sv-SE" dirty="0"/>
              <a:t>Vilken lösning provas</a:t>
            </a:r>
          </a:p>
          <a:p>
            <a:pPr>
              <a:defRPr/>
            </a:pPr>
            <a:r>
              <a:rPr lang="sv-SE" dirty="0"/>
              <a:t>Mätning</a:t>
            </a:r>
          </a:p>
          <a:p>
            <a:pPr>
              <a:defRPr/>
            </a:pPr>
            <a:r>
              <a:rPr lang="sv-SE" dirty="0"/>
              <a:t>Studera</a:t>
            </a:r>
          </a:p>
          <a:p>
            <a:pPr>
              <a:defRPr/>
            </a:pPr>
            <a:r>
              <a:rPr lang="sv-SE" dirty="0"/>
              <a:t>Implementering hur?</a:t>
            </a:r>
          </a:p>
          <a:p>
            <a:pPr>
              <a:defRPr/>
            </a:pPr>
            <a:r>
              <a:rPr lang="sv-SE" dirty="0"/>
              <a:t>Start – slut - ansvarig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ubrik 1">
            <a:extLst>
              <a:ext uri="{FF2B5EF4-FFF2-40B4-BE49-F238E27FC236}">
                <a16:creationId xmlns:a16="http://schemas.microsoft.com/office/drawing/2014/main" id="{9A89FC6D-5097-7053-2432-81EB7AFE8A7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135188" y="1052513"/>
            <a:ext cx="8229600" cy="781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v-SE" altLang="sv-SE">
                <a:cs typeface="ヒラギノ角ゴ Pro W3"/>
              </a:rPr>
              <a:t>6. Förbättringsarbete</a:t>
            </a:r>
          </a:p>
        </p:txBody>
      </p:sp>
      <p:sp>
        <p:nvSpPr>
          <p:cNvPr id="28675" name="Platshållare för innehåll 2">
            <a:extLst>
              <a:ext uri="{FF2B5EF4-FFF2-40B4-BE49-F238E27FC236}">
                <a16:creationId xmlns:a16="http://schemas.microsoft.com/office/drawing/2014/main" id="{2628C532-6660-EA94-A2D3-B9F65CF76F91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2114550" y="1916114"/>
            <a:ext cx="8229600" cy="34178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v-SE" altLang="sv-SE">
                <a:cs typeface="ヒラギノ角ゴ Pro W3"/>
              </a:rPr>
              <a:t>PDSA hjulet</a:t>
            </a:r>
          </a:p>
          <a:p>
            <a:endParaRPr lang="sv-SE" altLang="sv-SE">
              <a:cs typeface="ヒラギノ角ゴ Pro W3"/>
            </a:endParaRPr>
          </a:p>
        </p:txBody>
      </p:sp>
      <p:pic>
        <p:nvPicPr>
          <p:cNvPr id="28676" name="Bildobjekt 3">
            <a:extLst>
              <a:ext uri="{FF2B5EF4-FFF2-40B4-BE49-F238E27FC236}">
                <a16:creationId xmlns:a16="http://schemas.microsoft.com/office/drawing/2014/main" id="{FD5729CB-0A9A-EEF5-BED4-AFB9F6D634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3214" y="2595564"/>
            <a:ext cx="3138487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ubrik 6">
            <a:extLst>
              <a:ext uri="{FF2B5EF4-FFF2-40B4-BE49-F238E27FC236}">
                <a16:creationId xmlns:a16="http://schemas.microsoft.com/office/drawing/2014/main" id="{8E7E0CEE-6A76-D2CD-9C72-4B23F41A974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919288" y="242888"/>
            <a:ext cx="7886700" cy="660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v-SE" altLang="sv-SE">
                <a:cs typeface="ヒラギノ角ゴ Pro W3"/>
              </a:rPr>
              <a:t>7. Uppföljning/åtgärder/lärande</a:t>
            </a:r>
          </a:p>
        </p:txBody>
      </p:sp>
      <p:graphicFrame>
        <p:nvGraphicFramePr>
          <p:cNvPr id="9" name="Platshållare för innehåll 8">
            <a:extLst>
              <a:ext uri="{FF2B5EF4-FFF2-40B4-BE49-F238E27FC236}">
                <a16:creationId xmlns:a16="http://schemas.microsoft.com/office/drawing/2014/main" id="{DE67E7C8-3EF4-70F7-0CA9-52664627EA3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063750" y="1181100"/>
          <a:ext cx="8208970" cy="5111744"/>
        </p:xfrm>
        <a:graphic>
          <a:graphicData uri="http://schemas.openxmlformats.org/drawingml/2006/table">
            <a:tbl>
              <a:tblPr/>
              <a:tblGrid>
                <a:gridCol w="20429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94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94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94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94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9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294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946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2946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2946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2946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2946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2946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2946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29467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29467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29467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29467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29467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29467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229467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229467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229467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229467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229467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658785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</a:tblGrid>
              <a:tr h="188822">
                <a:tc>
                  <a:txBody>
                    <a:bodyPr/>
                    <a:lstStyle/>
                    <a:p>
                      <a:pPr algn="l" fontAlgn="b"/>
                      <a:r>
                        <a:rPr lang="sv-SE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645">
                <a:tc gridSpan="9"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339966"/>
                          </a:solidFill>
                          <a:effectLst/>
                          <a:latin typeface="Calibri" panose="020F0502020204030204" pitchFamily="34" charset="0"/>
                        </a:rPr>
                        <a:t>        </a:t>
                      </a:r>
                      <a:r>
                        <a:rPr lang="sv-SE" sz="800" b="1" i="0" u="none" strike="noStrike">
                          <a:solidFill>
                            <a:srgbClr val="339966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sv-S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Gröna Korset - Sammanställning       År: </a:t>
                      </a:r>
                      <a:endParaRPr lang="sv-SE" sz="800" b="0" i="0" u="none" strike="noStrike">
                        <a:solidFill>
                          <a:srgbClr val="33996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Enhet: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1449"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408"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Typ av vårdskada eller tillbud: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Maj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Okt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Summa: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905"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 = Fall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5905"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 = Trycksår (uppkomna på SÄS &lt; 2 %)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5905"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 = Undernäring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5905"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 = Postoperativa infektioner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5905"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 = Annan kirurgisk komplikation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5905"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UVI = Vårdrelaterad UVI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5905"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 = Läkemedel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5905"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STVP = Standardvårdplan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5905"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 = Munhälsa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5905"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5905"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5905"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5905"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5905"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5905"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5905"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5905"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5905"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37326"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Summa: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37326">
                <a:tc>
                  <a:txBody>
                    <a:bodyPr/>
                    <a:lstStyle/>
                    <a:p>
                      <a:pPr algn="l" fontAlgn="b"/>
                      <a:r>
                        <a:rPr lang="sv-SE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06920"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Rött = Allvarlig vårdskada har inträffat (Lex Maria/Röd Alert)</a:t>
                      </a:r>
                      <a:endParaRPr lang="sv-SE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14438"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Orange = Vårdskada har inträffat</a:t>
                      </a:r>
                      <a:endParaRPr lang="sv-SE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06920"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Gult = Risk för att vårdskada kunnat inträffa</a:t>
                      </a:r>
                      <a:endParaRPr lang="sv-SE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17200"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Grönt = Ingen vårdskada</a:t>
                      </a:r>
                      <a:endParaRPr lang="sv-SE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</a:tbl>
          </a:graphicData>
        </a:graphic>
      </p:graphicFrame>
      <p:sp>
        <p:nvSpPr>
          <p:cNvPr id="30250" name="Oval 2">
            <a:extLst>
              <a:ext uri="{FF2B5EF4-FFF2-40B4-BE49-F238E27FC236}">
                <a16:creationId xmlns:a16="http://schemas.microsoft.com/office/drawing/2014/main" id="{D2EEDCCB-D20E-3F3C-6177-8AA5FC70C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4013" y="10699750"/>
            <a:ext cx="114300" cy="122238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endParaRPr lang="sv-SE" altLang="sv-SE" sz="1800"/>
          </a:p>
        </p:txBody>
      </p:sp>
      <p:sp>
        <p:nvSpPr>
          <p:cNvPr id="30251" name="Oval 3">
            <a:extLst>
              <a:ext uri="{FF2B5EF4-FFF2-40B4-BE49-F238E27FC236}">
                <a16:creationId xmlns:a16="http://schemas.microsoft.com/office/drawing/2014/main" id="{8350EDF9-B304-1FDD-806D-DB3FA9119C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4013" y="10879138"/>
            <a:ext cx="114300" cy="120650"/>
          </a:xfrm>
          <a:prstGeom prst="ellipse">
            <a:avLst/>
          </a:prstGeom>
          <a:solidFill>
            <a:srgbClr val="FF66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endParaRPr lang="sv-SE" altLang="sv-SE" sz="1800"/>
          </a:p>
        </p:txBody>
      </p:sp>
      <p:sp>
        <p:nvSpPr>
          <p:cNvPr id="30252" name="Oval 4">
            <a:extLst>
              <a:ext uri="{FF2B5EF4-FFF2-40B4-BE49-F238E27FC236}">
                <a16:creationId xmlns:a16="http://schemas.microsoft.com/office/drawing/2014/main" id="{778323A2-35CA-B80B-5068-3D9DDAD728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4013" y="11079163"/>
            <a:ext cx="114300" cy="120650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endParaRPr lang="sv-SE" altLang="sv-SE" sz="1800"/>
          </a:p>
        </p:txBody>
      </p:sp>
      <p:sp>
        <p:nvSpPr>
          <p:cNvPr id="30253" name="Oval 5">
            <a:extLst>
              <a:ext uri="{FF2B5EF4-FFF2-40B4-BE49-F238E27FC236}">
                <a16:creationId xmlns:a16="http://schemas.microsoft.com/office/drawing/2014/main" id="{A78466EF-A36F-DAEA-748B-DC6DBBBA17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6075" y="11279188"/>
            <a:ext cx="114300" cy="120650"/>
          </a:xfrm>
          <a:prstGeom prst="ellipse">
            <a:avLst/>
          </a:prstGeom>
          <a:solidFill>
            <a:srgbClr val="008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endParaRPr lang="sv-SE" altLang="sv-SE"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gion Skåne">
  <a:themeElements>
    <a:clrScheme name="Region Skån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5E96A8"/>
      </a:accent1>
      <a:accent2>
        <a:srgbClr val="61B9BD"/>
      </a:accent2>
      <a:accent3>
        <a:srgbClr val="3D9378"/>
      </a:accent3>
      <a:accent4>
        <a:srgbClr val="C4B79F"/>
      </a:accent4>
      <a:accent5>
        <a:srgbClr val="FFFFFF"/>
      </a:accent5>
      <a:accent6>
        <a:srgbClr val="FFFFFF"/>
      </a:accent6>
      <a:hlink>
        <a:srgbClr val="00B0F0"/>
      </a:hlink>
      <a:folHlink>
        <a:srgbClr val="D1FF47"/>
      </a:folHlink>
    </a:clrScheme>
    <a:fontScheme name="Tom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lnDef>
  </a:objectDefaults>
  <a:extraClrSchemeLst>
    <a:extraClrScheme>
      <a:clrScheme name="Tom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RS powerpointmall kom 191010.pptm" id="{F1B70145-B668-4368-9F41-4A4A9620C66A}" vid="{3CC66F24-8697-41FD-8112-D3431638CB9C}"/>
    </a:ext>
  </a:ext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nformationmaterial" ma:contentTypeID="0x0101000728167CD9C94899925BA69C4AF6743E1122008026F9AFC070934998CB400726493303" ma:contentTypeVersion="36" ma:contentTypeDescription="Informerande" ma:contentTypeScope="" ma:versionID="ab375e550482c836316d78e03e30c9a2">
  <xsd:schema xmlns:xsd="http://www.w3.org/2001/XMLSchema" xmlns:xs="http://www.w3.org/2001/XMLSchema" xmlns:p="http://schemas.microsoft.com/office/2006/metadata/properties" xmlns:ns1="http://schemas.microsoft.com/sharepoint/v3" xmlns:ns2="08943ba7-0447-4cf0-b908-5d03d029f642" xmlns:ns3="a23a2f6b-7e21-49b1-b33f-300315b17fc7" targetNamespace="http://schemas.microsoft.com/office/2006/metadata/properties" ma:root="true" ma:fieldsID="aca124cdff214a2bac00a0c6d282a342" ns1:_="" ns2:_="" ns3:_="">
    <xsd:import namespace="http://schemas.microsoft.com/sharepoint/v3"/>
    <xsd:import namespace="08943ba7-0447-4cf0-b908-5d03d029f642"/>
    <xsd:import namespace="a23a2f6b-7e21-49b1-b33f-300315b17fc7"/>
    <xsd:element name="properties">
      <xsd:complexType>
        <xsd:sequence>
          <xsd:element name="documentManagement">
            <xsd:complexType>
              <xsd:all>
                <xsd:element ref="ns1:Dokumentforfattare"/>
                <xsd:element ref="ns2:TaxCatchAll" minOccurs="0"/>
                <xsd:element ref="ns2:TaxCatchAllLabel" minOccurs="0"/>
                <xsd:element ref="ns1:Externforfattare" minOccurs="0"/>
                <xsd:element ref="ns1:Gallerfran"/>
                <xsd:element ref="ns1:Gallertillochmed" minOccurs="0"/>
                <xsd:element ref="ns1:Paminnelse" minOccurs="0"/>
                <xsd:element ref="ns1:Publiceringsdatum"/>
                <xsd:element ref="ns1:bafcb4227c9043da9566b5ef78ddcc95" minOccurs="0"/>
                <xsd:element ref="ns1:Aktuellversion" minOccurs="0"/>
                <xsd:element ref="ns1:Valdinnehallstyp" minOccurs="0"/>
                <xsd:element ref="ns1:h2c9d7dd9eeb4da4ac62aed9bea1dce9" minOccurs="0"/>
                <xsd:element ref="ns1:b01f2f3f268b4d69803358402dbab91a" minOccurs="0"/>
                <xsd:element ref="ns1:Gallerforunderavdelningar" minOccurs="0"/>
                <xsd:element ref="ns1:Dokumentgodkannare" minOccurs="0"/>
                <xsd:element ref="ns1:Dokumentslag" minOccurs="0"/>
                <xsd:element ref="ns1:Sakerhetsklass"/>
                <xsd:element ref="ns1:Comment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Dokumentforfattare" ma:index="8" ma:displayName="Författare" ma:list="UserInfo" ma:internalName="Dokumentforfattare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xternforfattare" ma:index="11" nillable="true" ma:displayName="Extern författare" ma:internalName="Externforfattare">
      <xsd:simpleType>
        <xsd:restriction base="dms:Text"/>
      </xsd:simpleType>
    </xsd:element>
    <xsd:element name="Gallerfran" ma:index="12" ma:displayName="Gäller från" ma:format="DateOnly" ma:internalName="Gallerfran">
      <xsd:simpleType>
        <xsd:restriction base="dms:DateTime"/>
      </xsd:simpleType>
    </xsd:element>
    <xsd:element name="Gallertillochmed" ma:index="13" nillable="true" ma:displayName="Gäller till och med" ma:format="DateOnly" ma:internalName="Gallertillochmed">
      <xsd:simpleType>
        <xsd:restriction base="dms:DateTime"/>
      </xsd:simpleType>
    </xsd:element>
    <xsd:element name="Paminnelse" ma:index="14" nillable="true" ma:displayName="Påminnelse" ma:internalName="Paminnelse">
      <xsd:simpleType>
        <xsd:restriction base="dms:Boolean"/>
      </xsd:simpleType>
    </xsd:element>
    <xsd:element name="Publiceringsdatum" ma:index="15" ma:displayName="Publiceringsdatum" ma:format="DateOnly" ma:internalName="Publiceringsdatum">
      <xsd:simpleType>
        <xsd:restriction base="dms:DateTime"/>
      </xsd:simpleType>
    </xsd:element>
    <xsd:element name="bafcb4227c9043da9566b5ef78ddcc95" ma:index="16" ma:taxonomy="true" ma:internalName="bafcb4227c9043da9566b5ef78ddcc95" ma:taxonomyFieldName="Dokumentagandeenhet" ma:displayName="Dokumentägande enhet" ma:indexed="true" ma:default="" ma:fieldId="{bafcb422-7c90-43da-9566-b5ef78ddcc95}" ma:sspId="649d846f-5990-441a-b7ea-c87757b39728" ma:termSetId="d6c0c6fc-2c94-474b-a565-70d641e6154c" ma:anchorId="ca822978-0689-4562-8110-f77377f87f93" ma:open="false" ma:isKeyword="false">
      <xsd:complexType>
        <xsd:sequence>
          <xsd:element ref="pc:Terms" minOccurs="0" maxOccurs="1"/>
        </xsd:sequence>
      </xsd:complexType>
    </xsd:element>
    <xsd:element name="Aktuellversion" ma:index="18" nillable="true" ma:displayName="Aktuell version" ma:hidden="true" ma:internalName="Aktuellversion">
      <xsd:simpleType>
        <xsd:restriction base="dms:Text"/>
      </xsd:simpleType>
    </xsd:element>
    <xsd:element name="Valdinnehallstyp" ma:index="19" nillable="true" ma:displayName="Vald innehållstyp" ma:hidden="true" ma:internalName="Valdinnehallstyp">
      <xsd:simpleType>
        <xsd:restriction base="dms:Text"/>
      </xsd:simpleType>
    </xsd:element>
    <xsd:element name="h2c9d7dd9eeb4da4ac62aed9bea1dce9" ma:index="20" ma:taxonomy="true" ma:internalName="h2c9d7dd9eeb4da4ac62aed9bea1dce9" ma:taxonomyFieldName="Taggning" ma:displayName="Ämnesområde" ma:readOnly="false" ma:default="" ma:fieldId="{12c9d7dd-9eeb-4da4-ac62-aed9bea1dce9}" ma:taxonomyMulti="true" ma:sspId="649d846f-5990-441a-b7ea-c87757b39728" ma:termSetId="c51e19ca-d4c2-4121-81f2-291317faa78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01f2f3f268b4d69803358402dbab91a" ma:index="22" ma:taxonomy="true" ma:internalName="b01f2f3f268b4d69803358402dbab91a" ma:taxonomyFieldName="Gallerfor" ma:displayName="Gäller för" ma:default="" ma:fieldId="{b01f2f3f-268b-4d69-8033-58402dbab91a}" ma:taxonomyMulti="true" ma:sspId="649d846f-5990-441a-b7ea-c87757b39728" ma:termSetId="d6c0c6fc-2c94-474b-a565-70d641e6154c" ma:anchorId="ca822978-0689-4562-8110-f77377f87f93" ma:open="false" ma:isKeyword="false">
      <xsd:complexType>
        <xsd:sequence>
          <xsd:element ref="pc:Terms" minOccurs="0" maxOccurs="1"/>
        </xsd:sequence>
      </xsd:complexType>
    </xsd:element>
    <xsd:element name="Gallerforunderavdelningar" ma:index="24" nillable="true" ma:displayName="Gäller för underavdelningar" ma:internalName="Gallerforunderavdelningar">
      <xsd:simpleType>
        <xsd:restriction base="dms:Boolean"/>
      </xsd:simpleType>
    </xsd:element>
    <xsd:element name="Dokumentgodkannare" ma:index="25" nillable="true" ma:displayName="Faktaägare" ma:hidden="true" ma:internalName="Dokumentgodkannare" ma:readOnly="false">
      <xsd:simpleType>
        <xsd:restriction base="dms:Text"/>
      </xsd:simpleType>
    </xsd:element>
    <xsd:element name="Dokumentslag" ma:index="26" nillable="true" ma:displayName="Dokumentslag" ma:internalName="Dokumentslag" ma:readOnly="true">
      <xsd:simpleType>
        <xsd:restriction base="dms:Text"/>
      </xsd:simpleType>
    </xsd:element>
    <xsd:element name="Sakerhetsklass" ma:index="27" ma:displayName="Säkerhetsklass" ma:internalName="Sakerhetsklass" ma:readOnly="false">
      <xsd:simpleType>
        <xsd:restriction base="dms:Choice">
          <xsd:enumeration value="Alla internt"/>
          <xsd:enumeration value="Alla"/>
        </xsd:restriction>
      </xsd:simpleType>
    </xsd:element>
    <xsd:element name="Comment" ma:index="28" nillable="true" ma:displayName="Beskrivning" ma:internalName="Comment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943ba7-0447-4cf0-b908-5d03d029f642" elementFormDefault="qualified">
    <xsd:import namespace="http://schemas.microsoft.com/office/2006/documentManagement/types"/>
    <xsd:import namespace="http://schemas.microsoft.com/office/infopath/2007/PartnerControls"/>
    <xsd:element name="TaxCatchAll" ma:index="9" nillable="true" ma:displayName="Taxonomy Catch All Column" ma:hidden="true" ma:list="{0cfea753-fe51-4d63-bfa0-6d9695f106c0}" ma:internalName="TaxCatchAll" ma:showField="CatchAllData" ma:web="813faf41-6702-4fce-8689-e91bbb568e3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0cfea753-fe51-4d63-bfa0-6d9695f106c0}" ma:internalName="TaxCatchAllLabel" ma:readOnly="true" ma:showField="CatchAllDataLabel" ma:web="813faf41-6702-4fce-8689-e91bbb568e3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3a2f6b-7e21-49b1-b33f-300315b17fc7" elementFormDefault="qualified">
    <xsd:import namespace="http://schemas.microsoft.com/office/2006/documentManagement/types"/>
    <xsd:import namespace="http://schemas.microsoft.com/office/infopath/2007/PartnerControls"/>
    <xsd:element name="_dlc_DocId" ma:index="29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30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31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649d846f-5990-441a-b7ea-c87757b39728" ContentTypeId="0x0101000728167CD9C94899925BA69C4AF6743E1122" PreviousValue="fals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6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allertillochmed xmlns="http://schemas.microsoft.com/sharepoint/v3" xsi:nil="true"/>
    <Gallerfran xmlns="http://schemas.microsoft.com/sharepoint/v3">2019-09-08T22:00:00+00:00</Gallerfran>
    <Publiceringsdatum xmlns="http://schemas.microsoft.com/sharepoint/v3">2019-09-08T22:00:00+00:00</Publiceringsdatum>
    <h2c9d7dd9eeb4da4ac62aed9bea1dce9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Informationsmaterial</TermName>
          <TermId xmlns="http://schemas.microsoft.com/office/infopath/2007/PartnerControls">6564bb37-7519-47b5-a28d-bbe0dd5c58f7</TermId>
        </TermInfo>
      </Terms>
    </h2c9d7dd9eeb4da4ac62aed9bea1dce9>
    <bafcb4227c9043da9566b5ef78ddcc95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Kommunikation</TermName>
          <TermId xmlns="http://schemas.microsoft.com/office/infopath/2007/PartnerControls">9daa9f5a-0c0d-427a-a8e5-a42deff6fd30</TermId>
        </TermInfo>
      </Terms>
    </bafcb4227c9043da9566b5ef78ddcc95>
    <b01f2f3f268b4d69803358402dbab91a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Kommunikation</TermName>
          <TermId xmlns="http://schemas.microsoft.com/office/infopath/2007/PartnerControls">9daa9f5a-0c0d-427a-a8e5-a42deff6fd30</TermId>
        </TermInfo>
      </Terms>
    </b01f2f3f268b4d69803358402dbab91a>
    <Sakerhetsklass xmlns="http://schemas.microsoft.com/sharepoint/v3">Alla</Sakerhetsklass>
    <Dokumentforfattare xmlns="http://schemas.microsoft.com/sharepoint/v3">
      <UserInfo>
        <DisplayName>Renntun Måns</DisplayName>
        <AccountId>26309</AccountId>
        <AccountType/>
      </UserInfo>
    </Dokumentforfattare>
    <Valdinnehallstyp xmlns="http://schemas.microsoft.com/sharepoint/v3">Informationmaterial</Valdinnehallstyp>
    <Externforfattare xmlns="http://schemas.microsoft.com/sharepoint/v3" xsi:nil="true"/>
    <Gallerforunderavdelningar xmlns="http://schemas.microsoft.com/sharepoint/v3">false</Gallerforunderavdelningar>
    <TaxCatchAll xmlns="08943ba7-0447-4cf0-b908-5d03d029f642">
      <Value>2458</Value>
      <Value>3319</Value>
    </TaxCatchAll>
    <Paminnelse xmlns="http://schemas.microsoft.com/sharepoint/v3">false</Paminnelse>
    <Aktuellversion xmlns="http://schemas.microsoft.com/sharepoint/v3">2</Aktuellversion>
    <Dokumentgodkannare xmlns="http://schemas.microsoft.com/sharepoint/v3" xsi:nil="true"/>
    <Comment xmlns="http://schemas.microsoft.com/sharepoint/v3" xsi:nil="true"/>
    <_dlc_DocId xmlns="a23a2f6b-7e21-49b1-b33f-300315b17fc7">RS03-00000061058</_dlc_DocId>
    <_dlc_DocIdUrl xmlns="a23a2f6b-7e21-49b1-b33f-300315b17fc7">
      <Url>http://dokumentportal.i.skane.se/_layouts/15/DocIdRedir.aspx?ID=RS03-00000061058</Url>
      <Description>RS03-00000061058</Description>
    </_dlc_DocIdUrl>
    <Dokumentslag xmlns="http://schemas.microsoft.com/sharepoint/v3">Informerande</Dokumentslag>
    <_dlc_DocIdPersistId xmlns="a23a2f6b-7e21-49b1-b33f-300315b17fc7">false</_dlc_DocIdPersistId>
  </documentManagement>
</p:properties>
</file>

<file path=customXml/itemProps1.xml><?xml version="1.0" encoding="utf-8"?>
<ds:datastoreItem xmlns:ds="http://schemas.openxmlformats.org/officeDocument/2006/customXml" ds:itemID="{9FC6909F-20A3-49AB-BCBB-E2790598DB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8943ba7-0447-4cf0-b908-5d03d029f642"/>
    <ds:schemaRef ds:uri="a23a2f6b-7e21-49b1-b33f-300315b17f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5B5E20E-C2FC-4793-95DB-3383A48427AF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B8216C18-20C1-49E5-B4F8-22E0787368DE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1FF541F4-0B41-43BA-8AC8-8CC77B8FB659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94E4E136-265A-4286-A709-C44411EEEF4D}">
  <ds:schemaRefs>
    <ds:schemaRef ds:uri="http://schemas.microsoft.com/office/2006/metadata/customXsn"/>
  </ds:schemaRefs>
</ds:datastoreItem>
</file>

<file path=customXml/itemProps6.xml><?xml version="1.0" encoding="utf-8"?>
<ds:datastoreItem xmlns:ds="http://schemas.openxmlformats.org/officeDocument/2006/customXml" ds:itemID="{1780AD26-2BBA-4F8D-A846-D24DA55A8258}">
  <ds:schemaRefs>
    <ds:schemaRef ds:uri="a23a2f6b-7e21-49b1-b33f-300315b17fc7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08943ba7-0447-4cf0-b908-5d03d029f642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rs-powerpointmall-kom-191010</Template>
  <TotalTime>0</TotalTime>
  <Words>815</Words>
  <Application>Microsoft Office PowerPoint</Application>
  <PresentationFormat>Bredbild</PresentationFormat>
  <Paragraphs>556</Paragraphs>
  <Slides>9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2" baseType="lpstr">
      <vt:lpstr>Arial</vt:lpstr>
      <vt:lpstr>Calibri</vt:lpstr>
      <vt:lpstr>Region Skåne</vt:lpstr>
      <vt:lpstr>PowerPoint-presentation</vt:lpstr>
      <vt:lpstr>Bakgrund</vt:lpstr>
      <vt:lpstr>Syfte? Målet……för vem?</vt:lpstr>
      <vt:lpstr>PowerPoint-presentation</vt:lpstr>
      <vt:lpstr>Metod </vt:lpstr>
      <vt:lpstr>3. Detaljlistmall</vt:lpstr>
      <vt:lpstr>5. Patienter/närstående/vårdnadshavare      delaktiga</vt:lpstr>
      <vt:lpstr>6. Förbättringsarbete</vt:lpstr>
      <vt:lpstr>7. Uppföljning/åtgärder/lärande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Varga Claudia</dc:creator>
  <cp:lastModifiedBy>Varga Claudia</cp:lastModifiedBy>
  <cp:revision>2</cp:revision>
  <dcterms:created xsi:type="dcterms:W3CDTF">2022-08-29T09:16:10Z</dcterms:created>
  <dcterms:modified xsi:type="dcterms:W3CDTF">2022-11-22T12:18:43Z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0x0101000728167CD9C94899925BA69C4AF6743E1122008026F9AFC070934998CB400726493303</vt:lpwstr>
  </property>
  <property fmtid="{D5CDD505-2E9C-101B-9397-08002B2CF9AE}" pid="3" name="_dlc_DocIdItemGuid">
    <vt:lpwstr>e8256c0d-aa63-434b-862d-d7f284d4d4e1</vt:lpwstr>
  </property>
  <property fmtid="{D5CDD505-2E9C-101B-9397-08002B2CF9AE}" pid="4" name="Dokumentagandeenhet">
    <vt:lpwstr>3319;#Kommunikation|9daa9f5a-0c0d-427a-a8e5-a42deff6fd30</vt:lpwstr>
  </property>
  <property fmtid="{D5CDD505-2E9C-101B-9397-08002B2CF9AE}" pid="5" name="Taggning">
    <vt:lpwstr>2458;#Informationsmaterial|6564bb37-7519-47b5-a28d-bbe0dd5c58f7</vt:lpwstr>
  </property>
  <property fmtid="{D5CDD505-2E9C-101B-9397-08002B2CF9AE}" pid="6" name="Gallerfor">
    <vt:lpwstr>3319;#Kommunikation|9daa9f5a-0c0d-427a-a8e5-a42deff6fd30</vt:lpwstr>
  </property>
  <property fmtid="{D5CDD505-2E9C-101B-9397-08002B2CF9AE}" pid="7" name="f704ae44dfee48309a4736a767fe9886">
    <vt:lpwstr/>
  </property>
  <property fmtid="{D5CDD505-2E9C-101B-9397-08002B2CF9AE}" pid="8" name="Forfattarensenhet">
    <vt:lpwstr/>
  </property>
  <property fmtid="{D5CDD505-2E9C-101B-9397-08002B2CF9AE}" pid="9" name="Order">
    <vt:r8>6105800</vt:r8>
  </property>
  <property fmtid="{D5CDD505-2E9C-101B-9397-08002B2CF9AE}" pid="10" name="xd_Signature">
    <vt:bool>false</vt:bool>
  </property>
  <property fmtid="{D5CDD505-2E9C-101B-9397-08002B2CF9AE}" pid="11" name="xd_ProgID">
    <vt:lpwstr/>
  </property>
  <property fmtid="{D5CDD505-2E9C-101B-9397-08002B2CF9AE}" pid="12" name="SharedWithUsers">
    <vt:lpwstr/>
  </property>
  <property fmtid="{D5CDD505-2E9C-101B-9397-08002B2CF9AE}" pid="13" name="TemplateUrl">
    <vt:lpwstr/>
  </property>
  <property fmtid="{D5CDD505-2E9C-101B-9397-08002B2CF9AE}" pid="14" name="Overgripande">
    <vt:bool>false</vt:bool>
  </property>
</Properties>
</file>