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7"/>
    <p:sldMasterId id="2147483718" r:id="rId8"/>
  </p:sldMasterIdLst>
  <p:notesMasterIdLst>
    <p:notesMasterId r:id="rId24"/>
  </p:notesMasterIdLst>
  <p:sldIdLst>
    <p:sldId id="324" r:id="rId9"/>
    <p:sldId id="273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504">
          <p15:clr>
            <a:srgbClr val="A4A3A4"/>
          </p15:clr>
        </p15:guide>
        <p15:guide id="4" pos="576">
          <p15:clr>
            <a:srgbClr val="A4A3A4"/>
          </p15:clr>
        </p15:guide>
        <p15:guide id="5" pos="6656">
          <p15:clr>
            <a:srgbClr val="A4A3A4"/>
          </p15:clr>
        </p15:guide>
        <p15:guide id="6" pos="3712">
          <p15:clr>
            <a:srgbClr val="A4A3A4"/>
          </p15:clr>
        </p15:guide>
        <p15:guide id="7" pos="33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CFF"/>
    <a:srgbClr val="FFFFFF"/>
    <a:srgbClr val="C4B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howGuides="1">
      <p:cViewPr varScale="1">
        <p:scale>
          <a:sx n="63" d="100"/>
          <a:sy n="63" d="100"/>
        </p:scale>
        <p:origin x="68" y="128"/>
      </p:cViewPr>
      <p:guideLst>
        <p:guide orient="horz" pos="845"/>
        <p:guide orient="horz" pos="1200"/>
        <p:guide orient="horz" pos="3504"/>
        <p:guide pos="576"/>
        <p:guide pos="6656"/>
        <p:guide pos="3712"/>
        <p:guide pos="3386"/>
      </p:guideLst>
    </p:cSldViewPr>
  </p:slideViewPr>
  <p:outlineViewPr>
    <p:cViewPr>
      <p:scale>
        <a:sx n="33" d="100"/>
        <a:sy n="33" d="100"/>
      </p:scale>
      <p:origin x="0" y="-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0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9D82DC-5434-4B13-AFDE-361B5E2118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1AD93E-D021-4F3F-8073-4A550286A7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D1B3C60-9B66-4B3C-BD18-03B9C35884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05CAB4D-95FC-4E1E-9C91-39D38488AF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FC18B5E-4434-42F2-8907-0C97DA06F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EEC4E84-ADB6-447F-BDFA-AB701CF26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1BF5E35-0CD6-4D01-8E8D-A31FF951006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4354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457200" lvl="1" indent="0">
              <a:buFontTx/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54642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Samtliga kontroller som genomförs ska dokumenteras övergripande i avsett formulär. Detta oavsett hur kontroll initierats och dess resultat.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i="1" baseline="0" dirty="0">
                <a:latin typeface="Arial" panose="020B0604020202020204" pitchFamily="34" charset="0"/>
                <a:ea typeface="ヒラギノ角ゴ Pro W3"/>
                <a:cs typeface="ヒラギノ角ゴ Pro W3"/>
              </a:rPr>
              <a:t>	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0153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För att utföra loggkontroll krävs det att man fått behörigheten </a:t>
            </a:r>
            <a:r>
              <a:rPr lang="sv-SE" b="1" baseline="0" dirty="0"/>
              <a:t>granskare.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Det är Verksamhetschef/motsvarande chefs </a:t>
            </a:r>
            <a:r>
              <a:rPr lang="sv-SE" b="1" baseline="0" dirty="0"/>
              <a:t>ansvar att delegera detta uppdrag </a:t>
            </a:r>
            <a:r>
              <a:rPr lang="sv-SE" baseline="0" dirty="0"/>
              <a:t>men det är den lokala administratören på respektive enhet som utdelar behörigheten.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5387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Logga in i Personalverktyget i nya 1177 som motsvarar mina vårdkontakter.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Endast de som har behörighet</a:t>
            </a:r>
            <a:r>
              <a:rPr lang="sv-SE" baseline="0" dirty="0"/>
              <a:t> som granskare får upp detta kort i menyn. </a:t>
            </a:r>
            <a:endParaRPr lang="sv-SE" dirty="0"/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8333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Här skapar du en rapport som visar vilken vårdpersonal som läst och/eller åtgärdat en </a:t>
            </a:r>
            <a:r>
              <a:rPr lang="sv-SE" sz="1200" b="1" dirty="0"/>
              <a:t>specifik invånares ärenden </a:t>
            </a:r>
            <a:r>
              <a:rPr lang="sv-SE" sz="1200" dirty="0"/>
              <a:t>under en viss tidsperiod.</a:t>
            </a:r>
          </a:p>
          <a:p>
            <a:br>
              <a:rPr lang="sv-SE" sz="1200" dirty="0"/>
            </a:b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8235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Här visas information om den invånare som man sökt på.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165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91E42"/>
                </a:solidFill>
              </a:rPr>
              <a:t>Här visas en lista med alla tillfällen,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inom datumintervallet, </a:t>
            </a:r>
            <a:r>
              <a:rPr lang="sv-SE" sz="1200" dirty="0">
                <a:solidFill>
                  <a:srgbClr val="091E42"/>
                </a:solidFill>
              </a:rPr>
              <a:t>då vårdpersonal </a:t>
            </a:r>
            <a:r>
              <a:rPr lang="sv-SE" sz="1200" b="1" dirty="0">
                <a:solidFill>
                  <a:srgbClr val="091E42"/>
                </a:solidFill>
              </a:rPr>
              <a:t>läst och/eller åtgärdat </a:t>
            </a:r>
            <a:r>
              <a:rPr lang="sv-SE" sz="1200" dirty="0">
                <a:solidFill>
                  <a:srgbClr val="091E42"/>
                </a:solidFill>
              </a:rPr>
              <a:t>ett ärende för en </a:t>
            </a:r>
            <a:r>
              <a:rPr lang="sv-SE" sz="1200" b="1" dirty="0">
                <a:solidFill>
                  <a:srgbClr val="091E42"/>
                </a:solidFill>
              </a:rPr>
              <a:t>invånare. </a:t>
            </a:r>
            <a:r>
              <a:rPr lang="sv-SE" dirty="0">
                <a:solidFill>
                  <a:srgbClr val="091E42"/>
                </a:solidFill>
              </a:rPr>
              <a:t>Varje rad i listan visar </a:t>
            </a:r>
            <a:r>
              <a:rPr lang="sv-SE" b="1" dirty="0">
                <a:solidFill>
                  <a:srgbClr val="091E42"/>
                </a:solidFill>
              </a:rPr>
              <a:t>HSA-id</a:t>
            </a:r>
            <a:r>
              <a:rPr lang="sv-SE" dirty="0">
                <a:solidFill>
                  <a:srgbClr val="091E42"/>
                </a:solidFill>
              </a:rPr>
              <a:t> och </a:t>
            </a:r>
            <a:r>
              <a:rPr lang="sv-SE" b="1" dirty="0">
                <a:solidFill>
                  <a:srgbClr val="091E42"/>
                </a:solidFill>
              </a:rPr>
              <a:t>namn</a:t>
            </a:r>
            <a:r>
              <a:rPr lang="sv-SE" b="0" dirty="0">
                <a:solidFill>
                  <a:srgbClr val="091E42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91E42"/>
                </a:solidFill>
              </a:rPr>
              <a:t>Det framgår också vilken </a:t>
            </a:r>
            <a:r>
              <a:rPr lang="sv-SE" b="1" dirty="0">
                <a:solidFill>
                  <a:srgbClr val="091E42"/>
                </a:solidFill>
              </a:rPr>
              <a:t>behörighet, ärendemottagare eller ärendehanterare</a:t>
            </a:r>
            <a:r>
              <a:rPr lang="sv-SE" dirty="0">
                <a:solidFill>
                  <a:srgbClr val="091E42"/>
                </a:solidFill>
              </a:rPr>
              <a:t>, vårdpersonalen agerat som.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91E42"/>
                </a:solidFill>
              </a:rPr>
              <a:t>Man</a:t>
            </a:r>
            <a:r>
              <a:rPr lang="sv-SE" baseline="0" dirty="0">
                <a:solidFill>
                  <a:srgbClr val="091E42"/>
                </a:solidFill>
              </a:rPr>
              <a:t> </a:t>
            </a:r>
            <a:r>
              <a:rPr lang="sv-SE" dirty="0">
                <a:solidFill>
                  <a:srgbClr val="091E42"/>
                </a:solidFill>
              </a:rPr>
              <a:t>ser </a:t>
            </a:r>
            <a:r>
              <a:rPr lang="sv-SE" b="1" dirty="0">
                <a:solidFill>
                  <a:srgbClr val="091E42"/>
                </a:solidFill>
              </a:rPr>
              <a:t>ärendetypens namn </a:t>
            </a:r>
            <a:r>
              <a:rPr lang="sv-SE" b="0" dirty="0">
                <a:solidFill>
                  <a:srgbClr val="091E42"/>
                </a:solidFill>
              </a:rPr>
              <a:t>samt </a:t>
            </a:r>
            <a:r>
              <a:rPr lang="sv-SE" b="1" dirty="0">
                <a:solidFill>
                  <a:srgbClr val="091E42"/>
                </a:solidFill>
              </a:rPr>
              <a:t>datum och tid </a:t>
            </a:r>
            <a:r>
              <a:rPr lang="sv-SE" b="0" dirty="0">
                <a:solidFill>
                  <a:srgbClr val="091E42"/>
                </a:solidFill>
              </a:rPr>
              <a:t>för händelsen.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>
                <a:solidFill>
                  <a:srgbClr val="091E42"/>
                </a:solidFill>
              </a:rPr>
              <a:t>OBS! </a:t>
            </a:r>
            <a:r>
              <a:rPr lang="sv-SE" b="0" baseline="0" dirty="0">
                <a:solidFill>
                  <a:srgbClr val="091E42"/>
                </a:solidFill>
              </a:rPr>
              <a:t>om</a:t>
            </a:r>
            <a:r>
              <a:rPr lang="sv-SE" b="0" dirty="0">
                <a:solidFill>
                  <a:srgbClr val="091E42"/>
                </a:solidFill>
              </a:rPr>
              <a:t> vårdpersonalen endast läst ärendet eller även åtgärdat det???</a:t>
            </a:r>
            <a:endParaRPr lang="sv-SE" b="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711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 skapar du en rapport som visar vilka ärenden 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specifik vårdpersonal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läst och/eller åtgärdat under en viss tidsperiod.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5892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visas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HSA-id och namn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den vårdpersonal som du sökte på.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575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(Här visas en lista över alla tillfällen inom datumintervallet då vårdpersonalen läst och/eller åtgärdat en invånares ärenden).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varje rad visas invånarens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personnummer och namn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framgår också vilken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behörighet, ärendemottagare eller ärendehanterare</a:t>
            </a:r>
            <a:r>
              <a:rPr lang="sv-S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vårdpersonal </a:t>
            </a:r>
            <a:r>
              <a:rPr lang="sv-SE" dirty="0">
                <a:solidFill>
                  <a:srgbClr val="091E42"/>
                </a:solidFill>
              </a:rPr>
              <a:t>som läst och/eller åtgärdat ärendet.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ser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ärendetypens namn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och tid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händelsen.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Förutom detta visas om vårdpersonal endast läst ärendet eller även åtgärdat det.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</a:t>
            </a:r>
            <a:r>
              <a:rPr lang="sv-S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Bilda er en uppfattning, hur brukar det se ut (vad är rimligt),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itta på namn och åtgärd och avvikande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indikatorer.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0676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6883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0825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1480690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02411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3616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7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2D5CC-F833-48DB-B6B6-72FBF1F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39604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0" y="0"/>
            <a:ext cx="652804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33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9030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063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503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123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53998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6152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3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174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88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1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51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7" r:id="rId4"/>
    <p:sldLayoutId id="2147483716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5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nera.atlassian.net/wiki/spaces/OIN1VEFP/pages/1153270740/Logguppf+ljning" TargetMode="External"/><Relationship Id="rId3" Type="http://schemas.openxmlformats.org/officeDocument/2006/relationships/hyperlink" Target="https://vardgivare.skane.se/siteassets/2.-patientadministration/journalhantering-och-registrering/informationssakerhet/logg-och-loggranskning---fillistning/loggkontroll-granskning-av-atkomst-till-patientuppgifter.pdf" TargetMode="External"/><Relationship Id="rId7" Type="http://schemas.openxmlformats.org/officeDocument/2006/relationships/hyperlink" Target="https://inera.atlassian.net/wiki/spaces/OIN1VEFP/pages/3050782/Granska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tra.skane.se/sidor/vardinformation-och-patientservice2/patientadministration/journalforing/registrering-och-sammanstallning-av-loggkontroller/" TargetMode="External"/><Relationship Id="rId5" Type="http://schemas.openxmlformats.org/officeDocument/2006/relationships/hyperlink" Target="https://vardgivare.skane.se/siteassets/6.-it/it-stod-och-tjanster/pmo/vardenheterna---fillistning/loggkontroll-manualer---fillistning/slumpgenerator-i-excel.pdf?highlight=slumpgenerator" TargetMode="External"/><Relationship Id="rId4" Type="http://schemas.openxmlformats.org/officeDocument/2006/relationships/hyperlink" Target="https://intra.skane.se/sidor/vardinformation-och-patientservice2/patientadministration/journalhantering/logg-logguppfoljning-och-dataintrang/registrering-och-sammanstallning-av-loggkontroll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3AA3EF24-A1E4-412A-8A63-F93B362E1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40704" y="1124744"/>
            <a:ext cx="8064896" cy="2088232"/>
          </a:xfrm>
          <a:prstGeom prst="roundRect">
            <a:avLst>
              <a:gd name="adj" fmla="val 6016"/>
            </a:avLst>
          </a:prstGeom>
          <a:solidFill>
            <a:schemeClr val="accent3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397DFA5-950C-4A5B-97F3-B9DA9BCF69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6408" y="1412776"/>
            <a:ext cx="6333728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Logguppföljning i e-tjänsterna på 1177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4E342B87-8C4B-473F-8119-16F5DECE4E24}"/>
              </a:ext>
            </a:extLst>
          </p:cNvPr>
          <p:cNvSpPr txBox="1">
            <a:spLocks/>
          </p:cNvSpPr>
          <p:nvPr/>
        </p:nvSpPr>
        <p:spPr>
          <a:xfrm>
            <a:off x="695400" y="5301208"/>
            <a:ext cx="3960000" cy="11187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br>
              <a:rPr lang="sv-SE" sz="1900" kern="0" dirty="0">
                <a:solidFill>
                  <a:srgbClr val="C4B79F"/>
                </a:solidFill>
                <a:latin typeface="+mj-lt"/>
                <a:cs typeface="Calibri" panose="020F0502020204030204" pitchFamily="34" charset="0"/>
              </a:rPr>
            </a:br>
            <a:r>
              <a:rPr lang="sv-SE" sz="1900" kern="0" dirty="0">
                <a:solidFill>
                  <a:srgbClr val="C4B79F"/>
                </a:solidFill>
                <a:latin typeface="+mj-lt"/>
                <a:cs typeface="Calibri" panose="020F0502020204030204" pitchFamily="34" charset="0"/>
              </a:rPr>
              <a:t>Eva Blomgren &amp; Lisa Freccero</a:t>
            </a:r>
            <a:br>
              <a:rPr lang="sv-SE" sz="4000" kern="0" dirty="0">
                <a:solidFill>
                  <a:srgbClr val="C4B79F"/>
                </a:solidFill>
                <a:latin typeface="+mj-lt"/>
                <a:cs typeface="Calibri" panose="020F0502020204030204" pitchFamily="34" charset="0"/>
              </a:rPr>
            </a:br>
            <a:endParaRPr lang="sv-SE" kern="0" dirty="0">
              <a:solidFill>
                <a:srgbClr val="C4B79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781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9793088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2. Logguppföljning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Vårdpersonal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ヒラギノ角ゴ Pro W3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5" name="Platshållare för innehåll 5" descr="En bild som visar text för kortet logguppföljning vårdpersonal,&#10;&#10;Automatiskt genererad beskrivning">
            <a:extLst>
              <a:ext uri="{FF2B5EF4-FFF2-40B4-BE49-F238E27FC236}">
                <a16:creationId xmlns:a16="http://schemas.microsoft.com/office/drawing/2014/main" id="{FF4A58C9-0BDE-46FB-B038-C9EBEF0C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276872"/>
            <a:ext cx="8509001" cy="31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9793088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3. Logguppföljning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vårdpersonal 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4E9CFA6-EF6B-47EC-8793-1D9BCEC9AF63}"/>
              </a:ext>
            </a:extLst>
          </p:cNvPr>
          <p:cNvSpPr txBox="1"/>
          <p:nvPr/>
        </p:nvSpPr>
        <p:spPr>
          <a:xfrm>
            <a:off x="1343472" y="1924383"/>
            <a:ext cx="8527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Lista över alla tillfällen inom datumintervallet då </a:t>
            </a:r>
            <a:r>
              <a:rPr lang="sv-SE" sz="2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vårdpersonalen</a:t>
            </a: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läst och/eller åtgärdat en invånares ärenden. </a:t>
            </a:r>
          </a:p>
        </p:txBody>
      </p:sp>
      <p:pic>
        <p:nvPicPr>
          <p:cNvPr id="6" name="Platshållare för innehåll 3" descr="En bild som visar text över ett loggutdrag&#10;&#10;Automatiskt genererad beskrivning">
            <a:extLst>
              <a:ext uri="{FF2B5EF4-FFF2-40B4-BE49-F238E27FC236}">
                <a16:creationId xmlns:a16="http://schemas.microsoft.com/office/drawing/2014/main" id="{54C04A10-216B-4782-A513-955E5687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400" y="3068960"/>
            <a:ext cx="914319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9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9793088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Logguppföljning -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ärendemottagare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69505D7-BF41-4C9E-AACF-A693FFB7FF24}"/>
              </a:ext>
            </a:extLst>
          </p:cNvPr>
          <p:cNvSpPr txBox="1"/>
          <p:nvPr/>
        </p:nvSpPr>
        <p:spPr>
          <a:xfrm>
            <a:off x="1199456" y="1905506"/>
            <a:ext cx="1058517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200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Kontrollera loggutdragen utifrån exempelvis följande punkter: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personal/tidigare anställd personal (åtkomst som indikerar nyfikenhet istället för patientrelation)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Egna ärenden inskickade till verksamheten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Avslutade ärenden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Inloggning i ärenden som inte längre är aktuella tex avliden patient</a:t>
            </a:r>
          </a:p>
        </p:txBody>
      </p:sp>
    </p:spTree>
    <p:extLst>
      <p:ext uri="{BB962C8B-B14F-4D97-AF65-F5344CB8AC3E}">
        <p14:creationId xmlns:p14="http://schemas.microsoft.com/office/powerpoint/2010/main" val="305685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9793088" cy="2369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Logguppföljning -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ärendehanterare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ヒラギノ角ゴ Pro W3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ヒラギノ角ゴ Pro W3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ヒラギノ角ゴ Pro W3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11B6D1-18F0-4230-89CC-BCD73526E27B}"/>
              </a:ext>
            </a:extLst>
          </p:cNvPr>
          <p:cNvSpPr txBox="1"/>
          <p:nvPr/>
        </p:nvSpPr>
        <p:spPr>
          <a:xfrm>
            <a:off x="1343472" y="2280288"/>
            <a:ext cx="8671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Kontrollera loggutdragen utifrån exempelvis följande punkter:</a:t>
            </a:r>
          </a:p>
          <a:p>
            <a:endParaRPr lang="sv-SE" sz="200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Avslutade ärenden (om det inte finns skäl till att gå tillbaka och läsa i avslutade ärenden)</a:t>
            </a:r>
          </a:p>
        </p:txBody>
      </p:sp>
    </p:spTree>
    <p:extLst>
      <p:ext uri="{BB962C8B-B14F-4D97-AF65-F5344CB8AC3E}">
        <p14:creationId xmlns:p14="http://schemas.microsoft.com/office/powerpoint/2010/main" val="238859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9793088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Logguppföljning -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administratör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AF227CC-BA2F-454C-9B7D-CEE94988E801}"/>
              </a:ext>
            </a:extLst>
          </p:cNvPr>
          <p:cNvSpPr txBox="1"/>
          <p:nvPr/>
        </p:nvSpPr>
        <p:spPr>
          <a:xfrm>
            <a:off x="1271464" y="2276872"/>
            <a:ext cx="108011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Kontrollera loggutdragen utifrån exempelvis följande punkter:</a:t>
            </a:r>
          </a:p>
          <a:p>
            <a:endParaRPr lang="sv-SE" sz="200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Att man gett sig själv rollen som ärendemottagare utan att det rollen tilldelats av ansvarig chef</a:t>
            </a:r>
          </a:p>
        </p:txBody>
      </p:sp>
    </p:spTree>
    <p:extLst>
      <p:ext uri="{BB962C8B-B14F-4D97-AF65-F5344CB8AC3E}">
        <p14:creationId xmlns:p14="http://schemas.microsoft.com/office/powerpoint/2010/main" val="70065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979308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Bra länkar för loggkontroll i 1177</a:t>
            </a:r>
            <a:endParaRPr kumimoji="0" lang="sv-SE" altLang="sv-S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45DBE4-F510-4E35-AA38-EA92129B9183}"/>
              </a:ext>
            </a:extLst>
          </p:cNvPr>
          <p:cNvSpPr txBox="1"/>
          <p:nvPr/>
        </p:nvSpPr>
        <p:spPr>
          <a:xfrm>
            <a:off x="1199456" y="1886529"/>
            <a:ext cx="939120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sv-SE" altLang="sv-SE" sz="2000" dirty="0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Loggkontroll Region Skåne: </a:t>
            </a:r>
          </a:p>
          <a:p>
            <a:pPr defTabSz="457200"/>
            <a:endParaRPr lang="sv-SE" altLang="sv-SE" sz="2000" dirty="0">
              <a:solidFill>
                <a:srgbClr val="2DCCFF"/>
              </a:solidFill>
              <a:latin typeface="+mj-lt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457200"/>
            <a:r>
              <a:rPr lang="sv-SE" sz="2000" dirty="0">
                <a:solidFill>
                  <a:srgbClr val="2DCCFF"/>
                </a:solidFill>
                <a:latin typeface="+mj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Instruktioner om loggkontroll för granskning av åtkomst till patientuppgifter </a:t>
            </a:r>
            <a:r>
              <a:rPr lang="sv-SE" sz="2000" dirty="0">
                <a:solidFill>
                  <a:srgbClr val="2DCCFF"/>
                </a:solidFill>
                <a:latin typeface="+mj-lt"/>
                <a:cs typeface="Calibri" panose="020F0502020204030204" pitchFamily="34" charset="0"/>
              </a:rPr>
              <a:t>(RS-beslut)</a:t>
            </a:r>
          </a:p>
          <a:p>
            <a:pPr defTabSz="457200"/>
            <a:endParaRPr lang="sv-SE" altLang="sv-SE" sz="2000" dirty="0">
              <a:solidFill>
                <a:srgbClr val="2DCCFF"/>
              </a:solidFill>
              <a:latin typeface="+mj-lt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457200"/>
            <a:r>
              <a:rPr lang="sv-SE" altLang="sv-SE" sz="2000" dirty="0">
                <a:solidFill>
                  <a:srgbClr val="2DCCFF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Formulär för registrering av utförda loggkontroller</a:t>
            </a:r>
            <a:r>
              <a:rPr lang="sv-SE" altLang="sv-SE" sz="2000" dirty="0">
                <a:solidFill>
                  <a:srgbClr val="2DCCFF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defTabSz="457200"/>
            <a:endParaRPr lang="sv-SE" altLang="sv-SE" sz="2000" dirty="0">
              <a:solidFill>
                <a:srgbClr val="2DCCFF"/>
              </a:solidFill>
              <a:latin typeface="+mn-lt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457200"/>
            <a:r>
              <a:rPr lang="sv-SE" altLang="sv-SE" sz="2000" dirty="0">
                <a:solidFill>
                  <a:srgbClr val="2DCCFF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Slumpgenerator i </a:t>
            </a:r>
            <a:r>
              <a:rPr lang="sv-SE" altLang="sv-SE" sz="2000" dirty="0" err="1">
                <a:solidFill>
                  <a:srgbClr val="2DCCFF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excel</a:t>
            </a:r>
            <a:r>
              <a:rPr lang="sv-SE" altLang="sv-SE" sz="2000" dirty="0">
                <a:solidFill>
                  <a:srgbClr val="2DCCFF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sv-SE" altLang="sv-SE" sz="2000" dirty="0">
              <a:solidFill>
                <a:srgbClr val="2DCCFF"/>
              </a:solidFill>
              <a:latin typeface="+mn-lt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457200"/>
            <a:endParaRPr lang="sv-SE" altLang="sv-SE" sz="3600" dirty="0">
              <a:solidFill>
                <a:srgbClr val="FFFFFF"/>
              </a:solidFill>
              <a:latin typeface="+mj-lt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457200"/>
            <a:r>
              <a:rPr lang="sv-SE" altLang="sv-SE" sz="2000" dirty="0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Loggkontroll Inera/</a:t>
            </a:r>
            <a:r>
              <a:rPr lang="sv-SE" altLang="sv-SE" sz="2000" dirty="0" err="1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Confluence</a:t>
            </a:r>
            <a:r>
              <a:rPr lang="sv-SE" altLang="sv-SE" sz="2000" dirty="0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defTabSz="457200"/>
            <a:endParaRPr lang="sv-SE" altLang="sv-SE" sz="2000" dirty="0">
              <a:solidFill>
                <a:srgbClr val="FFFFFF"/>
              </a:solidFill>
              <a:latin typeface="+mj-lt"/>
              <a:ea typeface="MS PGothic" panose="020B0600070205080204" pitchFamily="34" charset="-128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457200"/>
            <a:r>
              <a:rPr lang="sv-SE" sz="2000" dirty="0">
                <a:solidFill>
                  <a:srgbClr val="2DCCFF"/>
                </a:solidFill>
                <a:latin typeface="+mj-lt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- Granskare e-tjänsterna på 1177</a:t>
            </a:r>
            <a:r>
              <a:rPr lang="sv-SE" sz="2000" dirty="0">
                <a:solidFill>
                  <a:srgbClr val="2DCCFF"/>
                </a:solidFill>
                <a:latin typeface="+mj-lt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altLang="sv-SE" sz="1200" dirty="0">
                <a:solidFill>
                  <a:srgbClr val="2DCCFF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6974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1008112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Behörighet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7D5BE1E-817A-4B7C-85F3-F4EB300F89A6}"/>
              </a:ext>
            </a:extLst>
          </p:cNvPr>
          <p:cNvSpPr txBox="1"/>
          <p:nvPr/>
        </p:nvSpPr>
        <p:spPr>
          <a:xfrm>
            <a:off x="1163452" y="2132856"/>
            <a:ext cx="98650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Verksamhetschef/motsvarande chef har ansvar att delegera uppdrag för att genomföra kontroll av medarbetares loggar.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Den som ska utföra loggkontroll i e-tjänsterna på 1177 behöver ha behörighet </a:t>
            </a:r>
            <a:r>
              <a:rPr lang="sv-SE" sz="2000" b="1" dirty="0">
                <a:solidFill>
                  <a:schemeClr val="bg1"/>
                </a:solidFill>
              </a:rPr>
              <a:t>granskare</a:t>
            </a:r>
            <a:r>
              <a:rPr lang="sv-SE" sz="2000" dirty="0">
                <a:solidFill>
                  <a:schemeClr val="bg1"/>
                </a:solidFill>
              </a:rPr>
              <a:t> som utdelas av lokal administratör. 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För att underlätta  loggkontroller så är det viktigt att ärenden avslutas när detta är aktuellt och att listan över behörigheter/funktioner tittas över kontinuerligt så att endast de personer som det finns behov av och som är aktuella, finns med.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416" y="764271"/>
            <a:ext cx="1008112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Logguppföljning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339444-0CE8-4DA7-B31B-C5DD74D83D65}"/>
              </a:ext>
            </a:extLst>
          </p:cNvPr>
          <p:cNvSpPr txBox="1"/>
          <p:nvPr/>
        </p:nvSpPr>
        <p:spPr>
          <a:xfrm>
            <a:off x="845549" y="1362920"/>
            <a:ext cx="8167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Välj mottagning på startsidan. Välj kortet Logguppföljning.</a:t>
            </a:r>
          </a:p>
        </p:txBody>
      </p:sp>
      <p:pic>
        <p:nvPicPr>
          <p:cNvPr id="3" name="Platshållare för innehåll 2" descr="En bild som visar text över kortet Logguppföljning&#10;&#10;Automatiskt genererad beskrivning">
            <a:extLst>
              <a:ext uri="{FF2B5EF4-FFF2-40B4-BE49-F238E27FC236}">
                <a16:creationId xmlns:a16="http://schemas.microsoft.com/office/drawing/2014/main" id="{97E85FB2-6C7F-4517-A929-5671E57DE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430463"/>
            <a:ext cx="2632832" cy="30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DD549D1C-2EC2-4083-B1F1-8E94C72821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5360" y="692696"/>
            <a:ext cx="3024336" cy="3539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Välj: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Invånare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eller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Vårdpersonal</a:t>
            </a:r>
          </a:p>
        </p:txBody>
      </p:sp>
      <p:pic>
        <p:nvPicPr>
          <p:cNvPr id="3" name="Bildobjekt 2" descr="En bild som visar text över sidan för logguppföljning invånare&#10;&#10;Automatiskt genererad beskrivning">
            <a:extLst>
              <a:ext uri="{FF2B5EF4-FFF2-40B4-BE49-F238E27FC236}">
                <a16:creationId xmlns:a16="http://schemas.microsoft.com/office/drawing/2014/main" id="{AAEEC0B5-5A14-43C0-9E51-3CFCF47D0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" r="8014" b="9961"/>
          <a:stretch/>
        </p:blipFill>
        <p:spPr>
          <a:xfrm>
            <a:off x="3359696" y="524689"/>
            <a:ext cx="7704856" cy="2232248"/>
          </a:xfrm>
          <a:prstGeom prst="rect">
            <a:avLst/>
          </a:prstGeom>
        </p:spPr>
      </p:pic>
      <p:pic>
        <p:nvPicPr>
          <p:cNvPr id="6" name="Bildobjekt 5" descr="En bild som visar text över sidan för logguppföljning vårdpersonal. &#10;&#10;Automatiskt genererad beskrivning">
            <a:extLst>
              <a:ext uri="{FF2B5EF4-FFF2-40B4-BE49-F238E27FC236}">
                <a16:creationId xmlns:a16="http://schemas.microsoft.com/office/drawing/2014/main" id="{475A8DDE-0032-4868-B211-9E92B8064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" r="2107" b="19005"/>
          <a:stretch/>
        </p:blipFill>
        <p:spPr>
          <a:xfrm>
            <a:off x="3359696" y="3212976"/>
            <a:ext cx="77048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1008112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1. Logguppföljning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Invånare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FBFC1D7-DCD0-4D2D-9937-FF7702F604AD}"/>
              </a:ext>
            </a:extLst>
          </p:cNvPr>
          <p:cNvSpPr txBox="1"/>
          <p:nvPr/>
        </p:nvSpPr>
        <p:spPr>
          <a:xfrm>
            <a:off x="1199456" y="1785883"/>
            <a:ext cx="8671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Ange invånarens personnummer som du vill söka på.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Därefter väljer du datumintervall för rapporten.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Klicka sedan på sök.</a:t>
            </a:r>
          </a:p>
        </p:txBody>
      </p:sp>
      <p:pic>
        <p:nvPicPr>
          <p:cNvPr id="3" name="Bildobjekt 2" descr="En bild som visar text över kortet Logguppföljning för invånare&#10;&#10;Automatiskt genererad beskrivning">
            <a:extLst>
              <a:ext uri="{FF2B5EF4-FFF2-40B4-BE49-F238E27FC236}">
                <a16:creationId xmlns:a16="http://schemas.microsoft.com/office/drawing/2014/main" id="{C53D29DD-003D-43AF-B867-577B3862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155489"/>
            <a:ext cx="8268580" cy="27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1008112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2. Logguppföljning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Invånare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1B0DF0-50A1-473E-9DEC-380DD5395D2D}"/>
              </a:ext>
            </a:extLst>
          </p:cNvPr>
          <p:cNvSpPr txBox="1">
            <a:spLocks/>
          </p:cNvSpPr>
          <p:nvPr/>
        </p:nvSpPr>
        <p:spPr>
          <a:xfrm>
            <a:off x="1218288" y="1412776"/>
            <a:ext cx="967924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Kontrollera loggutdragen utifrån exempelvis följande punkter: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Patienter av medialt intresse (åtkomst som indikerar nyfikenhet istället för patientrelation).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Patient som är lokalt känd på vårdenhet eller inom vårdgivaren såsom personal/tidigare anställd personal (åtkomst som indikerar nyfikenhet istället för patientrelation).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Patienter med skyddade personuppgifter.</a:t>
            </a:r>
          </a:p>
        </p:txBody>
      </p:sp>
    </p:spTree>
    <p:extLst>
      <p:ext uri="{BB962C8B-B14F-4D97-AF65-F5344CB8AC3E}">
        <p14:creationId xmlns:p14="http://schemas.microsoft.com/office/powerpoint/2010/main" val="130878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10081120" cy="16312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3. Logguppföljning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Invånare </a:t>
            </a:r>
            <a:b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</a:b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2" name="Bildobjekt 1" descr="En bild som visar text över kortet logguppföljning invånare.&#10;&#10;Automatiskt genererad beskrivning">
            <a:extLst>
              <a:ext uri="{FF2B5EF4-FFF2-40B4-BE49-F238E27FC236}">
                <a16:creationId xmlns:a16="http://schemas.microsoft.com/office/drawing/2014/main" id="{4D2ED460-6768-4D24-9071-1818BBA8A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916832"/>
            <a:ext cx="7820751" cy="42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10081120" cy="16312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4. Logguppföljning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Invånare </a:t>
            </a:r>
            <a:b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</a:b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5" name="Platshållare för innehåll 6" descr="En bild som visar text över kortet logguppföljning invånare. &#10;&#10;Automatiskt genererad beskrivning">
            <a:extLst>
              <a:ext uri="{FF2B5EF4-FFF2-40B4-BE49-F238E27FC236}">
                <a16:creationId xmlns:a16="http://schemas.microsoft.com/office/drawing/2014/main" id="{63D4CD43-3FA3-4684-B907-3A3BBC125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844824"/>
            <a:ext cx="6696744" cy="43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9456" y="908720"/>
            <a:ext cx="9793088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1. Logguppföljning </a:t>
            </a: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2DCC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Vårdpersonal 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EAFA832-F92F-49D6-8C17-D60894DACABE}"/>
              </a:ext>
            </a:extLst>
          </p:cNvPr>
          <p:cNvSpPr txBox="1"/>
          <p:nvPr/>
        </p:nvSpPr>
        <p:spPr>
          <a:xfrm>
            <a:off x="1204392" y="1903154"/>
            <a:ext cx="7519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Ange vårdpersonalens HSA-id som du vill söka på.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Därefter väljer du datumintervall för rapporten.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Klicka sedan på sök.</a:t>
            </a:r>
          </a:p>
        </p:txBody>
      </p:sp>
      <p:pic>
        <p:nvPicPr>
          <p:cNvPr id="3" name="Bildobjekt 2" descr="En bild som visar text för kortet logguppföljning vårdpersonal.&#10;&#10;Automatiskt genererad beskrivning">
            <a:extLst>
              <a:ext uri="{FF2B5EF4-FFF2-40B4-BE49-F238E27FC236}">
                <a16:creationId xmlns:a16="http://schemas.microsoft.com/office/drawing/2014/main" id="{961565A0-3F3C-4F1C-A2F2-1D680BB0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416637"/>
            <a:ext cx="6725443" cy="26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385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/>
        </a:defPPr>
      </a:lstStyle>
    </a:tx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pt mall [Skrivskyddad]" id="{38E291C4-B7BA-45E4-AD9F-E269BF75A3A2}" vid="{009CC2E4-A812-4743-A514-A5EA96DE6E62}"/>
    </a:ext>
  </a:extLst>
</a:theme>
</file>

<file path=ppt/theme/theme2.xml><?xml version="1.0" encoding="utf-8"?>
<a:theme xmlns:a="http://schemas.openxmlformats.org/drawingml/2006/main" name="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pt mall [Skrivskyddad]" id="{38E291C4-B7BA-45E4-AD9F-E269BF75A3A2}" vid="{01FB8C76-8E49-40E4-A2B7-960828C47789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llertillochmed xmlns="http://schemas.microsoft.com/sharepoint/v3">2024-01-09T23:00:00+00:00</Gallertillochmed>
    <Gallerfran xmlns="http://schemas.microsoft.com/sharepoint/v3">2021-02-23T23:00:00+00:00</Gallerfran>
    <Publiceringsdatum xmlns="http://schemas.microsoft.com/sharepoint/v3">2021-02-23T23:00:00+00:00</Publiceringsdatum>
    <h2c9d7dd9eeb4da4ac62aed9bea1dce9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Informationsmaterial</TermName>
          <TermId xmlns="http://schemas.microsoft.com/office/infopath/2007/PartnerControls">6564bb37-7519-47b5-a28d-bbe0dd5c58f7</TermId>
        </TermInfo>
      </Terms>
    </h2c9d7dd9eeb4da4ac62aed9bea1dce9>
    <bafcb4227c9043da9566b5ef78ddcc95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Enhet vårdinformation och eHälsa, SUS</TermName>
          <TermId xmlns="http://schemas.microsoft.com/office/infopath/2007/PartnerControls">56f9461a-e65d-4d0e-add6-0f00c01b4134</TermId>
        </TermInfo>
      </Terms>
    </bafcb4227c9043da9566b5ef78ddcc95>
    <b01f2f3f268b4d69803358402dbab91a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Skåne</TermName>
          <TermId xmlns="http://schemas.microsoft.com/office/infopath/2007/PartnerControls">8bd6c327-13cf-4b71-94e2-a63885092cc5</TermId>
        </TermInfo>
      </Terms>
    </b01f2f3f268b4d69803358402dbab91a>
    <Sakerhetsklass xmlns="http://schemas.microsoft.com/sharepoint/v3">Alla internt</Sakerhetsklass>
    <Dokumentforfattare xmlns="http://schemas.microsoft.com/sharepoint/v3">
      <UserInfo>
        <DisplayName>Blomgren Eva</DisplayName>
        <AccountId>4626</AccountId>
        <AccountType/>
      </UserInfo>
    </Dokumentforfattare>
    <Valdinnehallstyp xmlns="http://schemas.microsoft.com/sharepoint/v3">Informationmaterial</Valdinnehallstyp>
    <Externforfattare xmlns="http://schemas.microsoft.com/sharepoint/v3">Lisa Freccero</Externforfattare>
    <Gallerforunderavdelningar xmlns="http://schemas.microsoft.com/sharepoint/v3">false</Gallerforunderavdelningar>
    <TaxCatchAll xmlns="08943ba7-0447-4cf0-b908-5d03d029f642">
      <Value>515</Value>
      <Value>2458</Value>
      <Value>1</Value>
    </TaxCatchAll>
    <Paminnelse xmlns="http://schemas.microsoft.com/sharepoint/v3">false</Paminnelse>
    <Aktuellversion xmlns="http://schemas.microsoft.com/sharepoint/v3">2</Aktuellversion>
    <Dokumentgodkannare xmlns="http://schemas.microsoft.com/sharepoint/v3" xsi:nil="true"/>
    <Comment xmlns="http://schemas.microsoft.com/sharepoint/v3" xsi:nil="true"/>
    <_dlc_DocId xmlns="a23a2f6b-7e21-49b1-b33f-300315b17fc7">RS03-00000114751</_dlc_DocId>
    <_dlc_DocIdUrl xmlns="a23a2f6b-7e21-49b1-b33f-300315b17fc7">
      <Url>http://dokumentportal.i.skane.se/_layouts/15/DocIdRedir.aspx?ID=RS03-00000114751</Url>
      <Description>RS03-00000114751</Description>
    </_dlc_DocIdUrl>
    <Dokumentslag xmlns="http://schemas.microsoft.com/sharepoint/v3">Informerande</Dokumentslag>
    <_dlc_DocIdPersistId xmlns="a23a2f6b-7e21-49b1-b33f-300315b17fc7">false</_dlc_DocIdPersistId>
  </documentManagement>
</p:properties>
</file>

<file path=customXml/item5.xml><?xml version="1.0" encoding="utf-8"?>
<?mso-contentType ?>
<SharedContentType xmlns="Microsoft.SharePoint.Taxonomy.ContentTypeSync" SourceId="649d846f-5990-441a-b7ea-c87757b39728" ContentTypeId="0x0101000728167CD9C94899925BA69C4AF6743E1122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Informationmaterial" ma:contentTypeID="0x0101000728167CD9C94899925BA69C4AF6743E1122008026F9AFC070934998CB400726493303" ma:contentTypeVersion="36" ma:contentTypeDescription="Informerande" ma:contentTypeScope="" ma:versionID="23508ceff6225602b70bc45de8081eae">
  <xsd:schema xmlns:xsd="http://www.w3.org/2001/XMLSchema" xmlns:xs="http://www.w3.org/2001/XMLSchema" xmlns:p="http://schemas.microsoft.com/office/2006/metadata/properties" xmlns:ns1="http://schemas.microsoft.com/sharepoint/v3" xmlns:ns2="08943ba7-0447-4cf0-b908-5d03d029f642" xmlns:ns3="a23a2f6b-7e21-49b1-b33f-300315b17fc7" targetNamespace="http://schemas.microsoft.com/office/2006/metadata/properties" ma:root="true" ma:fieldsID="de38aaebf39a4037cc5870840b22eeb0" ns1:_="" ns2:_="" ns3:_="">
    <xsd:import namespace="http://schemas.microsoft.com/sharepoint/v3"/>
    <xsd:import namespace="08943ba7-0447-4cf0-b908-5d03d029f642"/>
    <xsd:import namespace="a23a2f6b-7e21-49b1-b33f-300315b17fc7"/>
    <xsd:element name="properties">
      <xsd:complexType>
        <xsd:sequence>
          <xsd:element name="documentManagement">
            <xsd:complexType>
              <xsd:all>
                <xsd:element ref="ns1:Dokumentforfattare"/>
                <xsd:element ref="ns2:TaxCatchAll" minOccurs="0"/>
                <xsd:element ref="ns2:TaxCatchAllLabel" minOccurs="0"/>
                <xsd:element ref="ns1:Externforfattare" minOccurs="0"/>
                <xsd:element ref="ns1:Gallerfran"/>
                <xsd:element ref="ns1:Gallertillochmed" minOccurs="0"/>
                <xsd:element ref="ns1:Paminnelse" minOccurs="0"/>
                <xsd:element ref="ns1:Publiceringsdatum"/>
                <xsd:element ref="ns1:bafcb4227c9043da9566b5ef78ddcc95" minOccurs="0"/>
                <xsd:element ref="ns1:Aktuellversion" minOccurs="0"/>
                <xsd:element ref="ns1:Valdinnehallstyp" minOccurs="0"/>
                <xsd:element ref="ns1:h2c9d7dd9eeb4da4ac62aed9bea1dce9" minOccurs="0"/>
                <xsd:element ref="ns1:b01f2f3f268b4d69803358402dbab91a" minOccurs="0"/>
                <xsd:element ref="ns1:Gallerforunderavdelningar" minOccurs="0"/>
                <xsd:element ref="ns1:Dokumentgodkannare" minOccurs="0"/>
                <xsd:element ref="ns1:Dokumentslag" minOccurs="0"/>
                <xsd:element ref="ns1:Sakerhetsklass"/>
                <xsd:element ref="ns1:Comment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kumentforfattare" ma:index="8" ma:displayName="Författare" ma:list="UserInfo" ma:internalName="Dokumentforfattare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forfattare" ma:index="11" nillable="true" ma:displayName="Extern författare" ma:internalName="Externforfattare">
      <xsd:simpleType>
        <xsd:restriction base="dms:Text"/>
      </xsd:simpleType>
    </xsd:element>
    <xsd:element name="Gallerfran" ma:index="12" ma:displayName="Gäller från" ma:format="DateOnly" ma:internalName="Gallerfran">
      <xsd:simpleType>
        <xsd:restriction base="dms:DateTime"/>
      </xsd:simpleType>
    </xsd:element>
    <xsd:element name="Gallertillochmed" ma:index="13" nillable="true" ma:displayName="Gäller till och med" ma:format="DateOnly" ma:internalName="Gallertillochmed">
      <xsd:simpleType>
        <xsd:restriction base="dms:DateTime"/>
      </xsd:simpleType>
    </xsd:element>
    <xsd:element name="Paminnelse" ma:index="14" nillable="true" ma:displayName="Påminnelse" ma:internalName="Paminnelse">
      <xsd:simpleType>
        <xsd:restriction base="dms:Boolean"/>
      </xsd:simpleType>
    </xsd:element>
    <xsd:element name="Publiceringsdatum" ma:index="15" ma:displayName="Publiceringsdatum" ma:format="DateOnly" ma:internalName="Publiceringsdatum">
      <xsd:simpleType>
        <xsd:restriction base="dms:DateTime"/>
      </xsd:simpleType>
    </xsd:element>
    <xsd:element name="bafcb4227c9043da9566b5ef78ddcc95" ma:index="16" ma:taxonomy="true" ma:internalName="bafcb4227c9043da9566b5ef78ddcc95" ma:taxonomyFieldName="Dokumentagandeenhet" ma:displayName="Dokumentägande enhet" ma:indexed="true" ma:default="" ma:fieldId="{bafcb422-7c90-43da-9566-b5ef78ddcc95}" ma:sspId="649d846f-5990-441a-b7ea-c87757b39728" ma:termSetId="d6c0c6fc-2c94-474b-a565-70d641e6154c" ma:anchorId="ca822978-0689-4562-8110-f77377f87f93" ma:open="false" ma:isKeyword="false">
      <xsd:complexType>
        <xsd:sequence>
          <xsd:element ref="pc:Terms" minOccurs="0" maxOccurs="1"/>
        </xsd:sequence>
      </xsd:complexType>
    </xsd:element>
    <xsd:element name="Aktuellversion" ma:index="18" nillable="true" ma:displayName="Aktuell version" ma:hidden="true" ma:internalName="Aktuellversion">
      <xsd:simpleType>
        <xsd:restriction base="dms:Text"/>
      </xsd:simpleType>
    </xsd:element>
    <xsd:element name="Valdinnehallstyp" ma:index="19" nillable="true" ma:displayName="Vald innehållstyp" ma:hidden="true" ma:internalName="Valdinnehallstyp">
      <xsd:simpleType>
        <xsd:restriction base="dms:Text"/>
      </xsd:simpleType>
    </xsd:element>
    <xsd:element name="h2c9d7dd9eeb4da4ac62aed9bea1dce9" ma:index="20" ma:taxonomy="true" ma:internalName="h2c9d7dd9eeb4da4ac62aed9bea1dce9" ma:taxonomyFieldName="Taggning" ma:displayName="Ämnesområde" ma:readOnly="false" ma:default="" ma:fieldId="{12c9d7dd-9eeb-4da4-ac62-aed9bea1dce9}" ma:taxonomyMulti="true" ma:sspId="649d846f-5990-441a-b7ea-c87757b39728" ma:termSetId="c51e19ca-d4c2-4121-81f2-291317faa7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1f2f3f268b4d69803358402dbab91a" ma:index="22" ma:taxonomy="true" ma:internalName="b01f2f3f268b4d69803358402dbab91a" ma:taxonomyFieldName="Gallerfor" ma:displayName="Gäller för" ma:default="" ma:fieldId="{b01f2f3f-268b-4d69-8033-58402dbab91a}" ma:taxonomyMulti="true" ma:sspId="649d846f-5990-441a-b7ea-c87757b39728" ma:termSetId="d6c0c6fc-2c94-474b-a565-70d641e6154c" ma:anchorId="ca822978-0689-4562-8110-f77377f87f93" ma:open="false" ma:isKeyword="false">
      <xsd:complexType>
        <xsd:sequence>
          <xsd:element ref="pc:Terms" minOccurs="0" maxOccurs="1"/>
        </xsd:sequence>
      </xsd:complexType>
    </xsd:element>
    <xsd:element name="Gallerforunderavdelningar" ma:index="24" nillable="true" ma:displayName="Gäller för underavdelningar" ma:internalName="Gallerforunderavdelningar">
      <xsd:simpleType>
        <xsd:restriction base="dms:Boolean"/>
      </xsd:simpleType>
    </xsd:element>
    <xsd:element name="Dokumentgodkannare" ma:index="25" nillable="true" ma:displayName="Faktaägare" ma:hidden="true" ma:internalName="Dokumentgodkannare" ma:readOnly="false">
      <xsd:simpleType>
        <xsd:restriction base="dms:Text"/>
      </xsd:simpleType>
    </xsd:element>
    <xsd:element name="Dokumentslag" ma:index="26" nillable="true" ma:displayName="Dokumentslag" ma:internalName="Dokumentslag" ma:readOnly="true">
      <xsd:simpleType>
        <xsd:restriction base="dms:Text"/>
      </xsd:simpleType>
    </xsd:element>
    <xsd:element name="Sakerhetsklass" ma:index="27" ma:displayName="Säkerhetsklass" ma:internalName="Sakerhetsklass" ma:readOnly="false">
      <xsd:simpleType>
        <xsd:restriction base="dms:Choice">
          <xsd:enumeration value="Alla internt"/>
          <xsd:enumeration value="Alla"/>
        </xsd:restriction>
      </xsd:simpleType>
    </xsd:element>
    <xsd:element name="Comment" ma:index="28" nillable="true" ma:displayName="Beskrivning" ma:internalName="Com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43ba7-0447-4cf0-b908-5d03d029f64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cfea753-fe51-4d63-bfa0-6d9695f106c0}" ma:internalName="TaxCatchAll" ma:showField="CatchAllData" ma:web="813faf41-6702-4fce-8689-e91bbb568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cfea753-fe51-4d63-bfa0-6d9695f106c0}" ma:internalName="TaxCatchAllLabel" ma:readOnly="true" ma:showField="CatchAllDataLabel" ma:web="813faf41-6702-4fce-8689-e91bbb568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a2f6b-7e21-49b1-b33f-300315b17fc7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216C18-20C1-49E5-B4F8-22E078736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541F4-0B41-43BA-8AC8-8CC77B8FB6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4E4E136-265A-4286-A709-C44411EEEF4D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1780AD26-2BBA-4F8D-A846-D24DA55A8258}">
  <ds:schemaRefs>
    <ds:schemaRef ds:uri="http://schemas.microsoft.com/sharepoint/v3"/>
    <ds:schemaRef ds:uri="http://www.w3.org/XML/1998/namespace"/>
    <ds:schemaRef ds:uri="http://schemas.microsoft.com/office/2006/metadata/properties"/>
    <ds:schemaRef ds:uri="a23a2f6b-7e21-49b1-b33f-300315b17fc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8943ba7-0447-4cf0-b908-5d03d029f642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D5B5E20E-C2FC-4793-95DB-3383A48427AF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19BB0513-25EC-43D3-AB88-7F3E5D1A7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943ba7-0447-4cf0-b908-5d03d029f642"/>
    <ds:schemaRef ds:uri="a23a2f6b-7e21-49b1-b33f-300315b17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720</Words>
  <Application>Microsoft Office PowerPoint</Application>
  <PresentationFormat>Bredbild</PresentationFormat>
  <Paragraphs>104</Paragraphs>
  <Slides>15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Region Skåne</vt:lpstr>
      <vt:lpstr>1_Region Skåne</vt:lpstr>
      <vt:lpstr>Logguppföljning i e-tjänsterna på 1177</vt:lpstr>
      <vt:lpstr>Behörighet</vt:lpstr>
      <vt:lpstr>Logguppföljning</vt:lpstr>
      <vt:lpstr>Välj:  Invånare   eller  Vårdpersonal</vt:lpstr>
      <vt:lpstr>1. Logguppföljning Invånare </vt:lpstr>
      <vt:lpstr>2. Logguppföljning Invånare</vt:lpstr>
      <vt:lpstr>3. Logguppföljning Invånare   </vt:lpstr>
      <vt:lpstr>4. Logguppföljning Invånare   </vt:lpstr>
      <vt:lpstr>1. Logguppföljning Vårdpersonal  </vt:lpstr>
      <vt:lpstr>2. Logguppföljning Vårdpersonal   </vt:lpstr>
      <vt:lpstr>3. Logguppföljning vårdpersonal  </vt:lpstr>
      <vt:lpstr>Logguppföljning - ärendemottagare </vt:lpstr>
      <vt:lpstr>Logguppföljning - ärendehanterare    </vt:lpstr>
      <vt:lpstr>Logguppföljning - administratör </vt:lpstr>
      <vt:lpstr>Bra länkar för loggkontroll i 1177</vt:lpstr>
    </vt:vector>
  </TitlesOfParts>
  <Company>Grafisk designer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för loggkontroll e-tjänsterna på 1177</dc:title>
  <dc:creator>Jönsson Bo ER</dc:creator>
  <cp:lastModifiedBy>Maria Eklind</cp:lastModifiedBy>
  <cp:revision>22</cp:revision>
  <dcterms:created xsi:type="dcterms:W3CDTF">2021-02-17T08:40:21Z</dcterms:created>
  <dcterms:modified xsi:type="dcterms:W3CDTF">2023-02-02T10:42:51Z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0x0101000728167CD9C94899925BA69C4AF6743E1122008026F9AFC070934998CB400726493303</vt:lpwstr>
  </property>
  <property fmtid="{D5CDD505-2E9C-101B-9397-08002B2CF9AE}" pid="3" name="_dlc_DocIdItemGuid">
    <vt:lpwstr>29955eeb-e338-49dc-87a7-8e1034e478d4</vt:lpwstr>
  </property>
  <property fmtid="{D5CDD505-2E9C-101B-9397-08002B2CF9AE}" pid="4" name="Dokumentagandeenhet">
    <vt:lpwstr>515;#Enhet vårdinformation och eHälsa, SUS|56f9461a-e65d-4d0e-add6-0f00c01b4134</vt:lpwstr>
  </property>
  <property fmtid="{D5CDD505-2E9C-101B-9397-08002B2CF9AE}" pid="5" name="Taggning">
    <vt:lpwstr>2458;#Informationsmaterial|6564bb37-7519-47b5-a28d-bbe0dd5c58f7</vt:lpwstr>
  </property>
  <property fmtid="{D5CDD505-2E9C-101B-9397-08002B2CF9AE}" pid="6" name="Gallerfor">
    <vt:lpwstr>1;#Region Skåne|8bd6c327-13cf-4b71-94e2-a63885092cc5</vt:lpwstr>
  </property>
  <property fmtid="{D5CDD505-2E9C-101B-9397-08002B2CF9AE}" pid="7" name="f704ae44dfee48309a4736a767fe9886">
    <vt:lpwstr/>
  </property>
  <property fmtid="{D5CDD505-2E9C-101B-9397-08002B2CF9AE}" pid="8" name="Forfattarensenhet">
    <vt:lpwstr/>
  </property>
  <property fmtid="{D5CDD505-2E9C-101B-9397-08002B2CF9AE}" pid="9" name="Order">
    <vt:r8>6105800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SharedWithUsers">
    <vt:lpwstr/>
  </property>
  <property fmtid="{D5CDD505-2E9C-101B-9397-08002B2CF9AE}" pid="13" name="TemplateUrl">
    <vt:lpwstr/>
  </property>
  <property fmtid="{D5CDD505-2E9C-101B-9397-08002B2CF9AE}" pid="14" name="Overgripande">
    <vt:bool>false</vt:bool>
  </property>
  <property fmtid="{D5CDD505-2E9C-101B-9397-08002B2CF9AE}" pid="15" name="Forvaltning">
    <vt:lpwstr/>
  </property>
  <property fmtid="{D5CDD505-2E9C-101B-9397-08002B2CF9AE}" pid="16" name="bafcb4257c9143db9566b5ef78ddca5b">
    <vt:lpwstr/>
  </property>
</Properties>
</file>